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94" r:id="rId4"/>
    <p:sldId id="258" r:id="rId5"/>
    <p:sldId id="260" r:id="rId6"/>
    <p:sldId id="295" r:id="rId7"/>
    <p:sldId id="296" r:id="rId8"/>
    <p:sldId id="282" r:id="rId9"/>
    <p:sldId id="264" r:id="rId10"/>
    <p:sldId id="277" r:id="rId11"/>
    <p:sldId id="285" r:id="rId12"/>
    <p:sldId id="291" r:id="rId13"/>
    <p:sldId id="271" r:id="rId14"/>
    <p:sldId id="292" r:id="rId15"/>
    <p:sldId id="278" r:id="rId16"/>
    <p:sldId id="270" r:id="rId17"/>
    <p:sldId id="289" r:id="rId18"/>
    <p:sldId id="293" r:id="rId19"/>
    <p:sldId id="275"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5D6"/>
    <a:srgbClr val="FDF3ED"/>
    <a:srgbClr val="740026"/>
    <a:srgbClr val="F9B29E"/>
    <a:srgbClr val="1C1C1C"/>
    <a:srgbClr val="5DE1AF"/>
    <a:srgbClr val="39ACB6"/>
    <a:srgbClr val="C5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80" d="100"/>
          <a:sy n="80"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09-01-2017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09-01-2017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09-01-2017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09-01-2017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09-01-2017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09-01-2017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09-01-2017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09-01-2017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09-01-2017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09-01-2017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09-01-2017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09-01-2017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800" b="1" dirty="0">
                <a:solidFill>
                  <a:srgbClr val="1C1C1C"/>
                </a:solidFill>
              </a:rPr>
              <a:t>Proposal for Development of </a:t>
            </a:r>
            <a:r>
              <a:rPr lang="en-IN" sz="2800" b="1" dirty="0" smtClean="0">
                <a:solidFill>
                  <a:srgbClr val="1C1C1C"/>
                </a:solidFill>
              </a:rPr>
              <a:t>a CMS based Website</a:t>
            </a:r>
            <a:endParaRPr lang="en-US" sz="28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Nov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a:t>
            </a:r>
            <a:r>
              <a:rPr lang="en-US" sz="3600" b="1"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07674" y="1056334"/>
            <a:ext cx="9507826" cy="400110"/>
          </a:xfrm>
          <a:prstGeom prst="rect">
            <a:avLst/>
          </a:prstGeom>
        </p:spPr>
        <p:txBody>
          <a:bodyPr wrap="square">
            <a:spAutoFit/>
          </a:bodyPr>
          <a:lstStyle/>
          <a:p>
            <a:r>
              <a:rPr lang="en-AU" sz="2000" dirty="0"/>
              <a:t>The time estimated for delivering the application is </a:t>
            </a:r>
            <a:r>
              <a:rPr lang="en-AU" sz="2000" b="1" dirty="0" smtClean="0"/>
              <a:t>08 </a:t>
            </a:r>
            <a:r>
              <a:rPr lang="en-AU" sz="2000" b="1" dirty="0"/>
              <a:t>working man days</a:t>
            </a:r>
            <a:endParaRPr lang="en-IN" sz="2000" b="1" dirty="0"/>
          </a:p>
        </p:txBody>
      </p:sp>
      <p:sp>
        <p:nvSpPr>
          <p:cNvPr id="5" name="Rectangle 4"/>
          <p:cNvSpPr/>
          <p:nvPr/>
        </p:nvSpPr>
        <p:spPr>
          <a:xfrm>
            <a:off x="7442752" y="1753957"/>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cxnSp>
        <p:nvCxnSpPr>
          <p:cNvPr id="7" name="Straight Connector 6"/>
          <p:cNvCxnSpPr/>
          <p:nvPr/>
        </p:nvCxnSpPr>
        <p:spPr>
          <a:xfrm>
            <a:off x="7186161" y="1507099"/>
            <a:ext cx="1975" cy="474932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442752" y="2432853"/>
            <a:ext cx="4545496" cy="1759456"/>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smtClean="0"/>
              <a:t>Selection &amp; Purchase of </a:t>
            </a:r>
            <a:r>
              <a:rPr lang="en-US" dirty="0" err="1" smtClean="0"/>
              <a:t>WordPress</a:t>
            </a:r>
            <a:r>
              <a:rPr lang="en-US" dirty="0" smtClean="0"/>
              <a:t> Template</a:t>
            </a:r>
          </a:p>
          <a:p>
            <a:pPr marL="360000" lvl="1" indent="-342900">
              <a:lnSpc>
                <a:spcPts val="2600"/>
              </a:lnSpc>
              <a:buFont typeface="Wingdings" panose="05000000000000000000" pitchFamily="2" charset="2"/>
              <a:buChar char="§"/>
            </a:pPr>
            <a:r>
              <a:rPr lang="en-US" dirty="0" smtClean="0"/>
              <a:t>Content upload</a:t>
            </a:r>
            <a:endParaRPr lang="en-US" dirty="0"/>
          </a:p>
          <a:p>
            <a:pPr marL="360000" lvl="1" indent="-342900">
              <a:lnSpc>
                <a:spcPts val="2600"/>
              </a:lnSpc>
              <a:buFont typeface="Wingdings" panose="05000000000000000000" pitchFamily="2" charset="2"/>
              <a:buChar char="§"/>
            </a:pPr>
            <a:r>
              <a:rPr lang="en-US" dirty="0" smtClean="0"/>
              <a:t>Fully </a:t>
            </a:r>
            <a:r>
              <a:rPr lang="en-US" dirty="0"/>
              <a:t>developed and tested </a:t>
            </a:r>
            <a:r>
              <a:rPr lang="en-US" dirty="0" smtClean="0"/>
              <a:t>Website for </a:t>
            </a:r>
            <a:r>
              <a:rPr lang="en-US" dirty="0"/>
              <a:t>deployment</a:t>
            </a:r>
          </a:p>
        </p:txBody>
      </p:sp>
      <p:sp>
        <p:nvSpPr>
          <p:cNvPr id="9" name="Subtitle 2"/>
          <p:cNvSpPr txBox="1">
            <a:spLocks/>
          </p:cNvSpPr>
          <p:nvPr/>
        </p:nvSpPr>
        <p:spPr>
          <a:xfrm>
            <a:off x="207674" y="234204"/>
            <a:ext cx="5626456"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a:t>
            </a:r>
            <a:r>
              <a:rPr lang="en-US" sz="3200" dirty="0" smtClean="0">
                <a:solidFill>
                  <a:schemeClr val="bg1"/>
                </a:solidFill>
              </a:rPr>
              <a:t>Timeline </a:t>
            </a:r>
            <a:r>
              <a:rPr lang="en-US" sz="3200" dirty="0">
                <a:solidFill>
                  <a:schemeClr val="bg1"/>
                </a:solidFill>
              </a:rPr>
              <a:t>&amp; Deliverables</a:t>
            </a:r>
          </a:p>
        </p:txBody>
      </p:sp>
      <p:sp>
        <p:nvSpPr>
          <p:cNvPr id="10"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1957469291"/>
              </p:ext>
            </p:extLst>
          </p:nvPr>
        </p:nvGraphicFramePr>
        <p:xfrm>
          <a:off x="207675" y="1708637"/>
          <a:ext cx="6746917" cy="2736491"/>
        </p:xfrm>
        <a:graphic>
          <a:graphicData uri="http://schemas.openxmlformats.org/drawingml/2006/table">
            <a:tbl>
              <a:tblPr firstRow="1" bandRow="1">
                <a:tableStyleId>{F5AB1C69-6EDB-4FF4-983F-18BD219EF322}</a:tableStyleId>
              </a:tblPr>
              <a:tblGrid>
                <a:gridCol w="4467520">
                  <a:extLst>
                    <a:ext uri="{9D8B030D-6E8A-4147-A177-3AD203B41FA5}">
                      <a16:colId xmlns:a16="http://schemas.microsoft.com/office/drawing/2014/main" xmlns="" val="3302362225"/>
                    </a:ext>
                  </a:extLst>
                </a:gridCol>
                <a:gridCol w="2279397">
                  <a:extLst>
                    <a:ext uri="{9D8B030D-6E8A-4147-A177-3AD203B41FA5}">
                      <a16:colId xmlns:a16="http://schemas.microsoft.com/office/drawing/2014/main" xmlns="" val="20002"/>
                    </a:ext>
                  </a:extLst>
                </a:gridCol>
              </a:tblGrid>
              <a:tr h="506529">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IN" sz="1600" kern="1200" dirty="0">
                          <a:effectLst/>
                        </a:rPr>
                        <a:t>Effort (Man Days)</a:t>
                      </a:r>
                      <a:endParaRPr lang="en-IN" sz="1600" b="0" kern="1200" dirty="0">
                        <a:solidFill>
                          <a:schemeClr val="bg1"/>
                        </a:solidFill>
                        <a:effectLst/>
                        <a:latin typeface="+mn-lt"/>
                        <a:ea typeface="+mn-ea"/>
                        <a:cs typeface="+mn-cs"/>
                      </a:endParaRPr>
                    </a:p>
                  </a:txBody>
                  <a:tcPr marL="68580" marR="68580" marT="0" marB="0"/>
                </a:tc>
                <a:extLst>
                  <a:ext uri="{0D108BD9-81ED-4DB2-BD59-A6C34878D82A}">
                    <a16:rowId xmlns:a16="http://schemas.microsoft.com/office/drawing/2014/main" xmlns="" val="2007264945"/>
                  </a:ext>
                </a:extLst>
              </a:tr>
              <a:tr h="43671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Finalizing and purchase of Word press Theme &amp; Images</a:t>
                      </a:r>
                    </a:p>
                  </a:txBody>
                  <a:tcPr marL="68580" marR="68580" marT="0" marB="0" anchor="ctr"/>
                </a:tc>
                <a:tc rowSpan="6">
                  <a:txBody>
                    <a:bodyPr/>
                    <a:lstStyle/>
                    <a:p>
                      <a:pPr algn="ctr">
                        <a:spcAft>
                          <a:spcPts val="0"/>
                        </a:spcAft>
                      </a:pPr>
                      <a:r>
                        <a:rPr lang="en-IN" sz="1600" kern="1200" dirty="0" smtClean="0">
                          <a:effectLst/>
                        </a:rPr>
                        <a:t>08</a:t>
                      </a:r>
                      <a:endParaRPr lang="en-IN" sz="1600" b="1"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xmlns="" val="1056298204"/>
                  </a:ext>
                </a:extLst>
              </a:tr>
              <a:tr h="324842">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Customization of WordPress Theme</a:t>
                      </a:r>
                    </a:p>
                  </a:txBody>
                  <a:tcPr marL="68580" marR="68580" marT="0" marB="0" anchor="ct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2507006805"/>
                  </a:ext>
                </a:extLst>
              </a:tr>
              <a:tr h="41254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Theme Integration &amp; Page Creations</a:t>
                      </a:r>
                    </a:p>
                  </a:txBody>
                  <a:tcPr marL="68580" marR="68580" marT="0" marB="0" anchor="ct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858029503"/>
                  </a:ext>
                </a:extLst>
              </a:tr>
              <a:tr h="35195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Content Upload</a:t>
                      </a:r>
                    </a:p>
                  </a:txBody>
                  <a:tcPr marL="68580" marR="68580" marT="0" marB="0" anchor="ctr"/>
                </a:tc>
                <a:tc vMerge="1">
                  <a:txBody>
                    <a:bodyPr/>
                    <a:lstStyle/>
                    <a:p>
                      <a:endParaRPr lang="en-US"/>
                    </a:p>
                  </a:txBody>
                  <a:tcPr/>
                </a:tc>
                <a:extLst>
                  <a:ext uri="{0D108BD9-81ED-4DB2-BD59-A6C34878D82A}">
                    <a16:rowId xmlns:a16="http://schemas.microsoft.com/office/drawing/2014/main" xmlns="" val="10005"/>
                  </a:ext>
                </a:extLst>
              </a:tr>
              <a:tr h="35195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Quality Analysis (QA)</a:t>
                      </a: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r h="35195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UAT Support &amp; Implementation</a:t>
                      </a:r>
                      <a:r>
                        <a:rPr lang="en-IN" sz="1400" kern="1200" baseline="0" dirty="0" smtClean="0">
                          <a:solidFill>
                            <a:schemeClr val="dk1"/>
                          </a:solidFill>
                          <a:effectLst/>
                          <a:latin typeface="+mn-lt"/>
                          <a:ea typeface="+mn-ea"/>
                          <a:cs typeface="+mn-cs"/>
                        </a:rPr>
                        <a:t>, Live</a:t>
                      </a: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bl>
          </a:graphicData>
        </a:graphic>
      </p:graphicFrame>
    </p:spTree>
    <p:extLst>
      <p:ext uri="{BB962C8B-B14F-4D97-AF65-F5344CB8AC3E}">
        <p14:creationId xmlns:p14="http://schemas.microsoft.com/office/powerpoint/2010/main" val="3233275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2577768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3782689773"/>
              </p:ext>
            </p:extLst>
          </p:nvPr>
        </p:nvGraphicFramePr>
        <p:xfrm>
          <a:off x="397922" y="1754523"/>
          <a:ext cx="11272360" cy="1181183"/>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2903621">
                  <a:extLst>
                    <a:ext uri="{9D8B030D-6E8A-4147-A177-3AD203B41FA5}">
                      <a16:colId xmlns:a16="http://schemas.microsoft.com/office/drawing/2014/main" xmlns="" val="8521761"/>
                    </a:ext>
                  </a:extLst>
                </a:gridCol>
              </a:tblGrid>
              <a:tr h="445219">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735964">
                <a:tc>
                  <a:txBody>
                    <a:bodyPr/>
                    <a:lstStyle/>
                    <a:p>
                      <a:r>
                        <a:rPr lang="en-IN" sz="2000" b="0" kern="1200" dirty="0">
                          <a:solidFill>
                            <a:srgbClr val="1C1C1C"/>
                          </a:solidFill>
                          <a:latin typeface="+mn-lt"/>
                          <a:ea typeface="+mn-ea"/>
                          <a:cs typeface="+mn-cs"/>
                        </a:rPr>
                        <a:t>01.</a:t>
                      </a: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of </a:t>
                      </a:r>
                      <a:r>
                        <a:rPr lang="en-IN" sz="2000" b="0" kern="1200" dirty="0" smtClean="0">
                          <a:solidFill>
                            <a:srgbClr val="1C1C1C"/>
                          </a:solidFill>
                          <a:latin typeface="+mn-lt"/>
                          <a:ea typeface="+mn-ea"/>
                          <a:cs typeface="+mn-cs"/>
                        </a:rPr>
                        <a:t>CMS</a:t>
                      </a:r>
                      <a:r>
                        <a:rPr lang="en-IN" sz="2000" b="0" kern="1200" baseline="0" dirty="0" smtClean="0">
                          <a:solidFill>
                            <a:srgbClr val="1C1C1C"/>
                          </a:solidFill>
                          <a:latin typeface="+mn-lt"/>
                          <a:ea typeface="+mn-ea"/>
                          <a:cs typeface="+mn-cs"/>
                        </a:rPr>
                        <a:t> based Website in </a:t>
                      </a:r>
                      <a:r>
                        <a:rPr lang="en-IN" sz="2000" b="0" kern="1200" baseline="0" dirty="0" err="1" smtClean="0">
                          <a:solidFill>
                            <a:srgbClr val="1C1C1C"/>
                          </a:solidFill>
                          <a:latin typeface="+mn-lt"/>
                          <a:ea typeface="+mn-ea"/>
                          <a:cs typeface="+mn-cs"/>
                        </a:rPr>
                        <a:t>WordPress</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smtClean="0">
                          <a:solidFill>
                            <a:srgbClr val="1C1C1C"/>
                          </a:solidFill>
                          <a:latin typeface="+mn-lt"/>
                          <a:ea typeface="+mn-ea"/>
                          <a:cs typeface="+mn-cs"/>
                        </a:rPr>
                        <a:t>AED 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
        <p:nvSpPr>
          <p:cNvPr id="9" name="Rectangle 8"/>
          <p:cNvSpPr/>
          <p:nvPr/>
        </p:nvSpPr>
        <p:spPr>
          <a:xfrm>
            <a:off x="361540" y="980379"/>
            <a:ext cx="3025765" cy="589072"/>
          </a:xfrm>
          <a:prstGeom prst="rect">
            <a:avLst/>
          </a:prstGeom>
        </p:spPr>
        <p:txBody>
          <a:bodyPr wrap="none">
            <a:spAutoFit/>
          </a:bodyPr>
          <a:lstStyle/>
          <a:p>
            <a:pPr>
              <a:lnSpc>
                <a:spcPct val="150000"/>
              </a:lnSpc>
            </a:pPr>
            <a:r>
              <a:rPr lang="en-US" sz="2400" b="1" dirty="0" smtClean="0"/>
              <a:t>Website Development</a:t>
            </a:r>
            <a:endParaRPr lang="en-US" b="1" dirty="0"/>
          </a:p>
        </p:txBody>
      </p:sp>
    </p:spTree>
    <p:extLst>
      <p:ext uri="{BB962C8B-B14F-4D97-AF65-F5344CB8AC3E}">
        <p14:creationId xmlns:p14="http://schemas.microsoft.com/office/powerpoint/2010/main" val="1605653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1478631912"/>
              </p:ext>
            </p:extLst>
          </p:nvPr>
        </p:nvGraphicFramePr>
        <p:xfrm>
          <a:off x="397922" y="1754523"/>
          <a:ext cx="11272360" cy="2670259"/>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2903621">
                  <a:extLst>
                    <a:ext uri="{9D8B030D-6E8A-4147-A177-3AD203B41FA5}">
                      <a16:colId xmlns:a16="http://schemas.microsoft.com/office/drawing/2014/main" xmlns="" val="8521761"/>
                    </a:ext>
                  </a:extLst>
                </a:gridCol>
              </a:tblGrid>
              <a:tr h="445219">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1393464">
                <a:tc>
                  <a:txBody>
                    <a:bodyPr/>
                    <a:lstStyle/>
                    <a:p>
                      <a:r>
                        <a:rPr lang="en-IN" sz="2000" b="0" kern="1200" dirty="0">
                          <a:solidFill>
                            <a:srgbClr val="1C1C1C"/>
                          </a:solidFill>
                          <a:latin typeface="+mn-lt"/>
                          <a:ea typeface="+mn-ea"/>
                          <a:cs typeface="+mn-cs"/>
                        </a:rPr>
                        <a:t>01.</a:t>
                      </a:r>
                    </a:p>
                  </a:txBody>
                  <a:tcPr anchor="ctr">
                    <a:solidFill>
                      <a:schemeClr val="accent2">
                        <a:lumMod val="20000"/>
                        <a:lumOff val="80000"/>
                      </a:schemeClr>
                    </a:solidFill>
                  </a:tcPr>
                </a:tc>
                <a:tc>
                  <a:txBody>
                    <a:bodyPr/>
                    <a:lstStyle/>
                    <a:p>
                      <a:r>
                        <a:rPr lang="en-US" sz="2000" b="0" kern="1200" dirty="0">
                          <a:solidFill>
                            <a:srgbClr val="1C1C1C"/>
                          </a:solidFill>
                          <a:latin typeface="+mn-lt"/>
                          <a:ea typeface="+mn-ea"/>
                          <a:cs typeface="+mn-cs"/>
                        </a:rPr>
                        <a:t>Hosting of the Application in </a:t>
                      </a:r>
                      <a:r>
                        <a:rPr lang="en-US" sz="2000" b="0" kern="1200" dirty="0" smtClean="0">
                          <a:solidFill>
                            <a:srgbClr val="1C1C1C"/>
                          </a:solidFill>
                          <a:latin typeface="+mn-lt"/>
                          <a:ea typeface="+mn-ea"/>
                          <a:cs typeface="+mn-cs"/>
                        </a:rPr>
                        <a:t>WordPress</a:t>
                      </a:r>
                      <a:r>
                        <a:rPr lang="en-US" sz="2000" b="0" kern="1200" baseline="0" dirty="0" smtClean="0">
                          <a:solidFill>
                            <a:srgbClr val="1C1C1C"/>
                          </a:solidFill>
                          <a:latin typeface="+mn-lt"/>
                          <a:ea typeface="+mn-ea"/>
                          <a:cs typeface="+mn-cs"/>
                        </a:rPr>
                        <a:t> Cloud Server including</a:t>
                      </a:r>
                      <a:br>
                        <a:rPr lang="en-US" sz="2000" b="0" kern="1200" baseline="0" dirty="0" smtClean="0">
                          <a:solidFill>
                            <a:srgbClr val="1C1C1C"/>
                          </a:solidFill>
                          <a:latin typeface="+mn-lt"/>
                          <a:ea typeface="+mn-ea"/>
                          <a:cs typeface="+mn-cs"/>
                        </a:rPr>
                      </a:br>
                      <a:endParaRPr lang="en-US" sz="2000" b="0" kern="1200" baseline="0" dirty="0" smtClean="0">
                        <a:solidFill>
                          <a:srgbClr val="1C1C1C"/>
                        </a:solidFill>
                        <a:latin typeface="+mn-lt"/>
                        <a:ea typeface="+mn-ea"/>
                        <a:cs typeface="+mn-cs"/>
                      </a:endParaRPr>
                    </a:p>
                    <a:p>
                      <a:pPr marL="342900" indent="-342900">
                        <a:buFont typeface="Arial" panose="020B0604020202020204" pitchFamily="34" charset="0"/>
                        <a:buChar char="•"/>
                      </a:pPr>
                      <a:r>
                        <a:rPr lang="en-US" sz="2000" b="0" kern="1200" baseline="0" dirty="0" smtClean="0">
                          <a:solidFill>
                            <a:srgbClr val="1C1C1C"/>
                          </a:solidFill>
                          <a:latin typeface="+mn-lt"/>
                          <a:ea typeface="+mn-ea"/>
                          <a:cs typeface="+mn-cs"/>
                        </a:rPr>
                        <a:t>50 GB Quota</a:t>
                      </a:r>
                    </a:p>
                    <a:p>
                      <a:pPr marL="342900" indent="-342900">
                        <a:buFont typeface="Arial" panose="020B0604020202020204" pitchFamily="34" charset="0"/>
                        <a:buChar char="•"/>
                      </a:pPr>
                      <a:r>
                        <a:rPr lang="en-US" sz="2000" b="0" kern="1200" baseline="0" dirty="0" smtClean="0">
                          <a:solidFill>
                            <a:srgbClr val="1C1C1C"/>
                          </a:solidFill>
                          <a:latin typeface="+mn-lt"/>
                          <a:ea typeface="+mn-ea"/>
                          <a:cs typeface="+mn-cs"/>
                        </a:rPr>
                        <a:t>1 GB Backup</a:t>
                      </a:r>
                    </a:p>
                    <a:p>
                      <a:pPr marL="342900" indent="-342900">
                        <a:buFont typeface="Arial" panose="020B0604020202020204" pitchFamily="34" charset="0"/>
                        <a:buChar char="•"/>
                      </a:pPr>
                      <a:r>
                        <a:rPr lang="en-US" sz="2000" b="0" kern="1200" baseline="0" dirty="0" smtClean="0">
                          <a:solidFill>
                            <a:srgbClr val="1C1C1C"/>
                          </a:solidFill>
                          <a:latin typeface="+mn-lt"/>
                          <a:ea typeface="+mn-ea"/>
                          <a:cs typeface="+mn-cs"/>
                        </a:rPr>
                        <a:t>Hack Alert</a:t>
                      </a:r>
                    </a:p>
                    <a:p>
                      <a:pPr marL="342900" indent="-342900">
                        <a:buFont typeface="Arial" panose="020B0604020202020204" pitchFamily="34" charset="0"/>
                        <a:buChar char="•"/>
                      </a:pPr>
                      <a:r>
                        <a:rPr lang="en-US" sz="2000" b="0" kern="1200" baseline="0" dirty="0" smtClean="0">
                          <a:solidFill>
                            <a:srgbClr val="1C1C1C"/>
                          </a:solidFill>
                          <a:latin typeface="+mn-lt"/>
                          <a:ea typeface="+mn-ea"/>
                          <a:cs typeface="+mn-cs"/>
                        </a:rPr>
                        <a:t>128 Bit SSL</a:t>
                      </a:r>
                    </a:p>
                    <a:p>
                      <a:pPr marL="342900" indent="-342900">
                        <a:buFont typeface="Arial" panose="020B0604020202020204" pitchFamily="34" charset="0"/>
                        <a:buChar char="•"/>
                      </a:pPr>
                      <a:endParaRPr lang="en-US" sz="2000" b="0" kern="1200" baseline="0" dirty="0" smtClean="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smtClean="0">
                          <a:solidFill>
                            <a:srgbClr val="1C1C1C"/>
                          </a:solidFill>
                          <a:latin typeface="+mn-lt"/>
                          <a:ea typeface="+mn-ea"/>
                          <a:cs typeface="+mn-cs"/>
                        </a:rPr>
                        <a:t>AED 3,000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
        <p:nvSpPr>
          <p:cNvPr id="9" name="Rectangle 8"/>
          <p:cNvSpPr/>
          <p:nvPr/>
        </p:nvSpPr>
        <p:spPr>
          <a:xfrm>
            <a:off x="400177" y="967500"/>
            <a:ext cx="3867023" cy="589072"/>
          </a:xfrm>
          <a:prstGeom prst="rect">
            <a:avLst/>
          </a:prstGeom>
        </p:spPr>
        <p:txBody>
          <a:bodyPr wrap="square">
            <a:spAutoFit/>
          </a:bodyPr>
          <a:lstStyle/>
          <a:p>
            <a:pPr>
              <a:lnSpc>
                <a:spcPct val="150000"/>
              </a:lnSpc>
            </a:pPr>
            <a:r>
              <a:rPr lang="en-US" sz="2400" b="1" dirty="0"/>
              <a:t>Hosting (Yearly)</a:t>
            </a:r>
            <a:endParaRPr lang="en-US" b="1" dirty="0"/>
          </a:p>
        </p:txBody>
      </p:sp>
    </p:spTree>
    <p:extLst>
      <p:ext uri="{BB962C8B-B14F-4D97-AF65-F5344CB8AC3E}">
        <p14:creationId xmlns:p14="http://schemas.microsoft.com/office/powerpoint/2010/main" val="1185378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207674" y="1634485"/>
            <a:ext cx="11428954" cy="2785378"/>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smtClean="0"/>
              <a:t>Website shall be done using WordPress Template. </a:t>
            </a:r>
            <a:r>
              <a:rPr lang="en-US" sz="2400" dirty="0" err="1" smtClean="0"/>
              <a:t>Verbat</a:t>
            </a:r>
            <a:r>
              <a:rPr lang="en-US" sz="2400" dirty="0" smtClean="0"/>
              <a:t> shall purchase the template agreed and signed off by the client </a:t>
            </a:r>
          </a:p>
          <a:p>
            <a:pPr marL="285750" indent="-285750">
              <a:lnSpc>
                <a:spcPts val="3000"/>
              </a:lnSpc>
              <a:buFont typeface="Arial" panose="020B0604020202020204" pitchFamily="34" charset="0"/>
              <a:buChar char="•"/>
            </a:pPr>
            <a:r>
              <a:rPr lang="en-US" sz="2400" dirty="0" smtClean="0"/>
              <a:t>Client </a:t>
            </a:r>
            <a:r>
              <a:rPr lang="en-US" sz="2400" dirty="0"/>
              <a:t>need to provide </a:t>
            </a:r>
            <a:r>
              <a:rPr lang="en-US" sz="2400" dirty="0" smtClean="0"/>
              <a:t>licensed images </a:t>
            </a:r>
            <a:r>
              <a:rPr lang="en-US" sz="2400" dirty="0"/>
              <a:t>in specified size &amp; format</a:t>
            </a:r>
          </a:p>
          <a:p>
            <a:pPr marL="285750" indent="-285750">
              <a:lnSpc>
                <a:spcPts val="3000"/>
              </a:lnSpc>
              <a:buFont typeface="Arial" panose="020B0604020202020204" pitchFamily="34" charset="0"/>
              <a:buChar char="•"/>
            </a:pPr>
            <a:r>
              <a:rPr lang="en-US" sz="2400" dirty="0"/>
              <a:t>Client will provide the branding guidelines </a:t>
            </a:r>
            <a:endParaRPr lang="en-US" sz="2400" dirty="0" smtClean="0"/>
          </a:p>
          <a:p>
            <a:pPr marL="285750" indent="-285750">
              <a:lnSpc>
                <a:spcPts val="3000"/>
              </a:lnSpc>
              <a:buFont typeface="Arial" panose="020B0604020202020204" pitchFamily="34" charset="0"/>
              <a:buChar char="•"/>
            </a:pPr>
            <a:r>
              <a:rPr lang="en-US" sz="2400" dirty="0" smtClean="0"/>
              <a:t>Client shall purchase the domain name</a:t>
            </a:r>
          </a:p>
          <a:p>
            <a:pPr marL="285750" indent="-285750">
              <a:lnSpc>
                <a:spcPts val="3000"/>
              </a:lnSpc>
              <a:buFont typeface="Arial" panose="020B0604020202020204" pitchFamily="34" charset="0"/>
              <a:buChar char="•"/>
            </a:pPr>
            <a:r>
              <a:rPr lang="en-US" sz="2400" dirty="0" smtClean="0"/>
              <a:t>If client is providing the server for hosting, it shall adhere to the server &amp; hosting specification</a:t>
            </a: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17841" y="1563076"/>
            <a:ext cx="11428954" cy="3170099"/>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language other than English </a:t>
            </a:r>
          </a:p>
          <a:p>
            <a:pPr marL="285750" indent="-285750">
              <a:lnSpc>
                <a:spcPts val="3000"/>
              </a:lnSpc>
              <a:buFont typeface="Arial" panose="020B0604020202020204" pitchFamily="34" charset="0"/>
              <a:buChar char="•"/>
            </a:pPr>
            <a:r>
              <a:rPr lang="en-US" sz="2400" dirty="0" smtClean="0"/>
              <a:t>Database </a:t>
            </a:r>
            <a:r>
              <a:rPr lang="en-US" sz="2400" dirty="0"/>
              <a:t>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Backup solution and Disaster recovery for </a:t>
            </a:r>
            <a:r>
              <a:rPr lang="en-US" sz="2400" dirty="0" smtClean="0"/>
              <a:t>hosting</a:t>
            </a:r>
          </a:p>
          <a:p>
            <a:pPr marL="285750" indent="-285750">
              <a:lnSpc>
                <a:spcPts val="3000"/>
              </a:lnSpc>
              <a:buFont typeface="Arial" panose="020B0604020202020204" pitchFamily="34" charset="0"/>
              <a:buChar char="•"/>
            </a:pPr>
            <a:r>
              <a:rPr lang="en-US" sz="2400" dirty="0" smtClean="0"/>
              <a:t>No Emails with the hosting </a:t>
            </a:r>
            <a:endParaRPr lang="en-US" sz="1400" dirty="0"/>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Annual Maintenance Contract</a:t>
            </a:r>
          </a:p>
          <a:p>
            <a:pPr marL="285750" indent="-285750">
              <a:lnSpc>
                <a:spcPts val="3000"/>
              </a:lnSpc>
              <a:buFont typeface="Arial" panose="020B0604020202020204" pitchFamily="34" charset="0"/>
              <a:buChar char="•"/>
            </a:pPr>
            <a:r>
              <a:rPr lang="en-US" sz="2400" dirty="0"/>
              <a:t>Theme </a:t>
            </a:r>
            <a:r>
              <a:rPr lang="en-US" sz="2400" dirty="0" smtClean="0"/>
              <a:t>customization (Layout &amp; Element Placements)</a:t>
            </a: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3564072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404560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760278"/>
          </a:xfrm>
          <a:prstGeom prst="rect">
            <a:avLst/>
          </a:prstGeom>
        </p:spPr>
        <p:txBody>
          <a:bodyPr wrap="square">
            <a:spAutoFit/>
          </a:bodyPr>
          <a:lstStyle/>
          <a:p>
            <a:pPr marL="285750" indent="-285750">
              <a:lnSpc>
                <a:spcPts val="2800"/>
              </a:lnSpc>
              <a:buFont typeface="Arial" panose="020B0604020202020204" pitchFamily="34" charset="0"/>
              <a:buChar char="•"/>
            </a:pPr>
            <a:r>
              <a:rPr lang="en-US" dirty="0"/>
              <a:t>Offer Valid for 30 calendar days from the date of submission of the Proposal</a:t>
            </a:r>
          </a:p>
          <a:p>
            <a:pPr marL="285750" indent="-285750">
              <a:lnSpc>
                <a:spcPts val="2800"/>
              </a:lnSpc>
              <a:buFont typeface="Arial" panose="020B0604020202020204" pitchFamily="34" charset="0"/>
              <a:buChar char="•"/>
            </a:pPr>
            <a:r>
              <a:rPr lang="en-IN" dirty="0"/>
              <a:t>An average of 20 working days are assumed in a month</a:t>
            </a:r>
            <a:endParaRPr lang="en-US" dirty="0"/>
          </a:p>
          <a:p>
            <a:pPr marL="285750" indent="-285750">
              <a:lnSpc>
                <a:spcPts val="2800"/>
              </a:lnSpc>
              <a:buFont typeface="Arial" panose="020B0604020202020204" pitchFamily="34" charset="0"/>
              <a:buChar char="•"/>
            </a:pPr>
            <a:r>
              <a:rPr lang="en-IN"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dirty="0"/>
              <a:t>The </a:t>
            </a:r>
            <a:r>
              <a:rPr lang="en-IN" dirty="0" smtClean="0"/>
              <a:t>website will </a:t>
            </a:r>
            <a:r>
              <a:rPr lang="en-IN" dirty="0"/>
              <a:t>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US" dirty="0" smtClean="0"/>
              <a:t>Acceptance </a:t>
            </a:r>
            <a:r>
              <a:rPr lang="en-US" dirty="0"/>
              <a:t>criteria will be based on the clauses which were mutually discussed between Verbat and client at the Requirement Analysis phase and the same will be documented and approved by both parties through official emails</a:t>
            </a:r>
          </a:p>
          <a:p>
            <a:pPr marL="285750" indent="-285750">
              <a:lnSpc>
                <a:spcPts val="2800"/>
              </a:lnSpc>
              <a:buFont typeface="Arial" panose="020B0604020202020204" pitchFamily="34" charset="0"/>
              <a:buChar char="•"/>
            </a:pPr>
            <a:r>
              <a:rPr lang="en-US" dirty="0"/>
              <a:t>Final deployment to </a:t>
            </a:r>
            <a:r>
              <a:rPr lang="en-US" dirty="0" smtClean="0"/>
              <a:t>Live server </a:t>
            </a:r>
            <a:r>
              <a:rPr lang="en-US" dirty="0"/>
              <a:t>pursuant to completion of all payments</a:t>
            </a:r>
            <a:endParaRPr lang="en-IN"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spTree>
    <p:extLst>
      <p:ext uri="{BB962C8B-B14F-4D97-AF65-F5344CB8AC3E}">
        <p14:creationId xmlns:p14="http://schemas.microsoft.com/office/powerpoint/2010/main" val="2759154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658894"/>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smtClean="0">
                <a:solidFill>
                  <a:schemeClr val="tx1">
                    <a:lumMod val="95000"/>
                    <a:lumOff val="5000"/>
                  </a:schemeClr>
                </a:solidFill>
                <a:latin typeface="Gill Sans MT" panose="020B0502020104020203" pitchFamily="34" charset="0"/>
                <a:cs typeface="Arial" pitchFamily="34" charset="0"/>
              </a:rPr>
              <a:t>Background &amp; Scope</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6" name="AutoShape 6"/>
          <p:cNvSpPr>
            <a:spLocks noChangeArrowheads="1"/>
          </p:cNvSpPr>
          <p:nvPr/>
        </p:nvSpPr>
        <p:spPr bwMode="auto">
          <a:xfrm>
            <a:off x="2667083" y="2104225"/>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Technology Specification</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2" name="AutoShape 6"/>
          <p:cNvSpPr>
            <a:spLocks noChangeArrowheads="1"/>
          </p:cNvSpPr>
          <p:nvPr/>
        </p:nvSpPr>
        <p:spPr bwMode="auto">
          <a:xfrm>
            <a:off x="2649870" y="2582426"/>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3" name="Rectangle 12"/>
          <p:cNvSpPr>
            <a:spLocks noChangeArrowheads="1"/>
          </p:cNvSpPr>
          <p:nvPr/>
        </p:nvSpPr>
        <p:spPr bwMode="auto">
          <a:xfrm>
            <a:off x="1860652" y="166437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2123402"/>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20" name="Rectangle 19"/>
          <p:cNvSpPr>
            <a:spLocks noChangeArrowheads="1"/>
          </p:cNvSpPr>
          <p:nvPr/>
        </p:nvSpPr>
        <p:spPr bwMode="auto">
          <a:xfrm>
            <a:off x="1875095" y="259605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3</a:t>
            </a:r>
            <a:endParaRPr lang="en-US" sz="1400" dirty="0">
              <a:solidFill>
                <a:schemeClr val="bg1"/>
              </a:solidFill>
              <a:latin typeface="Arial" pitchFamily="34" charset="0"/>
              <a:cs typeface="Arial" pitchFamily="34" charset="0"/>
            </a:endParaRPr>
          </a:p>
        </p:txBody>
      </p:sp>
      <p:sp>
        <p:nvSpPr>
          <p:cNvPr id="21" name="AutoShape 6"/>
          <p:cNvSpPr>
            <a:spLocks noChangeArrowheads="1"/>
          </p:cNvSpPr>
          <p:nvPr/>
        </p:nvSpPr>
        <p:spPr bwMode="auto">
          <a:xfrm>
            <a:off x="2643243" y="3048397"/>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22" name="AutoShape 6"/>
          <p:cNvSpPr>
            <a:spLocks noChangeArrowheads="1"/>
          </p:cNvSpPr>
          <p:nvPr/>
        </p:nvSpPr>
        <p:spPr bwMode="auto">
          <a:xfrm>
            <a:off x="2643243" y="3530915"/>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26" name="AutoShape 6"/>
          <p:cNvSpPr>
            <a:spLocks noChangeArrowheads="1"/>
          </p:cNvSpPr>
          <p:nvPr/>
        </p:nvSpPr>
        <p:spPr bwMode="auto">
          <a:xfrm>
            <a:off x="2643243" y="401597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66176" y="305241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4</a:t>
            </a:r>
            <a:endParaRPr lang="en-US" sz="1400" dirty="0">
              <a:solidFill>
                <a:schemeClr val="bg1"/>
              </a:solidFill>
              <a:latin typeface="Arial" pitchFamily="34" charset="0"/>
              <a:cs typeface="Arial" pitchFamily="34" charset="0"/>
            </a:endParaRPr>
          </a:p>
        </p:txBody>
      </p:sp>
      <p:sp>
        <p:nvSpPr>
          <p:cNvPr id="28" name="Rectangle 27"/>
          <p:cNvSpPr>
            <a:spLocks noChangeArrowheads="1"/>
          </p:cNvSpPr>
          <p:nvPr/>
        </p:nvSpPr>
        <p:spPr bwMode="auto">
          <a:xfrm>
            <a:off x="1888347" y="3536273"/>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5</a:t>
            </a:r>
            <a:endParaRPr lang="en-US" sz="1400" dirty="0">
              <a:solidFill>
                <a:schemeClr val="bg1"/>
              </a:solidFill>
              <a:latin typeface="Arial" pitchFamily="34" charset="0"/>
              <a:cs typeface="Arial" pitchFamily="34" charset="0"/>
            </a:endParaRPr>
          </a:p>
        </p:txBody>
      </p:sp>
      <p:sp>
        <p:nvSpPr>
          <p:cNvPr id="29" name="Rectangle 28"/>
          <p:cNvSpPr>
            <a:spLocks noChangeArrowheads="1"/>
          </p:cNvSpPr>
          <p:nvPr/>
        </p:nvSpPr>
        <p:spPr bwMode="auto">
          <a:xfrm>
            <a:off x="1866176" y="4032392"/>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6</a:t>
            </a:r>
            <a:endParaRPr lang="en-US" sz="1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26300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Lekshmi.krishna@verbat.com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smtClean="0">
                  <a:solidFill>
                    <a:schemeClr val="bg1"/>
                  </a:solidFill>
                  <a:latin typeface="+mn-lt"/>
                  <a:ea typeface="+mn-ea"/>
                  <a:cs typeface="+mn-cs"/>
                </a:rPr>
                <a:t>Level </a:t>
              </a:r>
              <a:r>
                <a:rPr lang="en-US" sz="2000" dirty="0">
                  <a:solidFill>
                    <a:schemeClr val="bg1"/>
                  </a:solidFill>
                  <a:latin typeface="+mn-lt"/>
                  <a:ea typeface="+mn-ea"/>
                  <a:cs typeface="+mn-cs"/>
                </a:rPr>
                <a:t>3, PTC </a:t>
              </a:r>
              <a:r>
                <a:rPr lang="en-US" sz="2000" dirty="0" smtClean="0">
                  <a:solidFill>
                    <a:schemeClr val="bg1"/>
                  </a:solidFill>
                  <a:latin typeface="+mn-lt"/>
                  <a:ea typeface="+mn-ea"/>
                  <a:cs typeface="+mn-cs"/>
                </a:rPr>
                <a:t>Tower</a:t>
              </a:r>
            </a:p>
            <a:p>
              <a:pPr lvl="0" algn="l" defTabSz="457200">
                <a:spcBef>
                  <a:spcPts val="0"/>
                </a:spcBef>
              </a:pPr>
              <a:r>
                <a:rPr lang="en-US" sz="2000" dirty="0" err="1" smtClean="0">
                  <a:solidFill>
                    <a:schemeClr val="bg1"/>
                  </a:solidFill>
                  <a:latin typeface="+mn-lt"/>
                  <a:ea typeface="+mn-ea"/>
                  <a:cs typeface="+mn-cs"/>
                </a:rPr>
                <a:t>Nanthancode</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20</a:t>
            </a:fld>
            <a:endParaRPr lang="en-IN" dirty="0"/>
          </a:p>
        </p:txBody>
      </p:sp>
    </p:spTree>
    <p:extLst>
      <p:ext uri="{BB962C8B-B14F-4D97-AF65-F5344CB8AC3E}">
        <p14:creationId xmlns:p14="http://schemas.microsoft.com/office/powerpoint/2010/main" val="663346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21</a:t>
            </a:fld>
            <a:endParaRPr lang="en-IN" dirty="0"/>
          </a:p>
        </p:txBody>
      </p:sp>
    </p:spTree>
    <p:extLst>
      <p:ext uri="{BB962C8B-B14F-4D97-AF65-F5344CB8AC3E}">
        <p14:creationId xmlns:p14="http://schemas.microsoft.com/office/powerpoint/2010/main" val="4280562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smtClean="0">
                <a:solidFill>
                  <a:schemeClr val="tx1">
                    <a:lumMod val="95000"/>
                    <a:lumOff val="5000"/>
                  </a:schemeClr>
                </a:solidFill>
                <a:latin typeface="Gill Sans MT" panose="020B0502020104020203" pitchFamily="34" charset="0"/>
                <a:cs typeface="Arial" pitchFamily="34" charset="0"/>
              </a:rPr>
              <a:t>Background &amp; Scope</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900129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85321" y="1541454"/>
            <a:ext cx="11595132" cy="2723823"/>
          </a:xfrm>
          <a:prstGeom prst="rect">
            <a:avLst/>
          </a:prstGeom>
          <a:noFill/>
        </p:spPr>
        <p:txBody>
          <a:bodyPr wrap="square" rtlCol="0">
            <a:spAutoFit/>
          </a:bodyPr>
          <a:lstStyle/>
          <a:p>
            <a:pPr>
              <a:lnSpc>
                <a:spcPct val="150000"/>
              </a:lnSpc>
            </a:pPr>
            <a:r>
              <a:rPr lang="en-US" sz="1900" dirty="0" smtClean="0"/>
              <a:t>The client has </a:t>
            </a:r>
            <a:r>
              <a:rPr lang="en-US" sz="1900" dirty="0"/>
              <a:t>contacted Verbat Technologies to develop </a:t>
            </a:r>
            <a:r>
              <a:rPr lang="en-US" sz="1900" dirty="0" smtClean="0"/>
              <a:t>a CMS based website for showing information's of their products online. The site will have different pages depicting about the company, technologies &amp; products.</a:t>
            </a:r>
          </a:p>
          <a:p>
            <a:pPr>
              <a:lnSpc>
                <a:spcPct val="150000"/>
              </a:lnSpc>
            </a:pPr>
            <a:endParaRPr lang="en-US" sz="1900" dirty="0"/>
          </a:p>
          <a:p>
            <a:pPr>
              <a:lnSpc>
                <a:spcPct val="150000"/>
              </a:lnSpc>
            </a:pPr>
            <a:r>
              <a:rPr lang="en-US" sz="1900" dirty="0" err="1" smtClean="0"/>
              <a:t>Verbat</a:t>
            </a:r>
            <a:r>
              <a:rPr lang="en-US" sz="1900" dirty="0" smtClean="0"/>
              <a:t> shall develop the website using WordPress CMS. The design for the website shall be a theme based </a:t>
            </a:r>
            <a:r>
              <a:rPr lang="en-US" sz="1900" dirty="0" err="1" smtClean="0"/>
              <a:t>WordPress</a:t>
            </a:r>
            <a:r>
              <a:rPr lang="en-US" sz="1900" dirty="0" smtClean="0"/>
              <a:t> template. The template shall be chosen by the client and shall be purchased which will be integrated for displaying the </a:t>
            </a:r>
            <a:r>
              <a:rPr lang="en-US" sz="1900" dirty="0" err="1" smtClean="0"/>
              <a:t>informations</a:t>
            </a:r>
            <a:r>
              <a:rPr lang="en-US" sz="1900" dirty="0" smtClean="0"/>
              <a:t>.</a:t>
            </a:r>
            <a:endParaRPr lang="en-US" sz="19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733584" y="923260"/>
            <a:ext cx="10777840" cy="5478423"/>
          </a:xfrm>
          <a:prstGeom prst="rect">
            <a:avLst/>
          </a:prstGeom>
          <a:noFill/>
        </p:spPr>
        <p:txBody>
          <a:bodyPr wrap="square" rtlCol="0">
            <a:spAutoFit/>
          </a:bodyPr>
          <a:lstStyle/>
          <a:p>
            <a:r>
              <a:rPr lang="en-US" sz="2000" dirty="0" err="1" smtClean="0"/>
              <a:t>Verbat</a:t>
            </a:r>
            <a:r>
              <a:rPr lang="en-US" sz="2000" dirty="0" smtClean="0"/>
              <a:t> shall develop the website with </a:t>
            </a:r>
            <a:r>
              <a:rPr lang="en-US" sz="2000" dirty="0"/>
              <a:t>the following features</a:t>
            </a:r>
            <a:r>
              <a:rPr lang="en-US" sz="2000" dirty="0" smtClean="0"/>
              <a:t>:</a:t>
            </a:r>
          </a:p>
          <a:p>
            <a:pPr marL="742950" lvl="1" indent="-285750">
              <a:lnSpc>
                <a:spcPts val="2800"/>
              </a:lnSpc>
              <a:buFont typeface="Wingdings" panose="05000000000000000000" pitchFamily="2" charset="2"/>
              <a:buChar char="§"/>
            </a:pPr>
            <a:r>
              <a:rPr lang="en-US" sz="2000" b="1" dirty="0" smtClean="0"/>
              <a:t>Homepage</a:t>
            </a:r>
          </a:p>
          <a:p>
            <a:pPr marL="742950" lvl="1" indent="-285750">
              <a:lnSpc>
                <a:spcPts val="2800"/>
              </a:lnSpc>
              <a:buFont typeface="Wingdings" panose="05000000000000000000" pitchFamily="2" charset="2"/>
              <a:buChar char="§"/>
            </a:pPr>
            <a:r>
              <a:rPr lang="en-US" sz="2000" b="1" dirty="0" smtClean="0"/>
              <a:t>Simple Search</a:t>
            </a:r>
            <a:endParaRPr lang="en-US" sz="2000" b="1" dirty="0"/>
          </a:p>
          <a:p>
            <a:pPr marL="742950" lvl="1" indent="-285750">
              <a:lnSpc>
                <a:spcPts val="2800"/>
              </a:lnSpc>
              <a:buFont typeface="Wingdings" panose="05000000000000000000" pitchFamily="2" charset="2"/>
              <a:buChar char="§"/>
            </a:pPr>
            <a:r>
              <a:rPr lang="en-US" sz="2000" b="1" dirty="0" smtClean="0"/>
              <a:t>Advanced Search ( </a:t>
            </a:r>
            <a:r>
              <a:rPr lang="en-US" b="1" dirty="0" smtClean="0"/>
              <a:t>By Category, Venue, Month, Year </a:t>
            </a:r>
            <a:r>
              <a:rPr lang="en-US" sz="2000" b="1" dirty="0" smtClean="0"/>
              <a:t>)</a:t>
            </a:r>
          </a:p>
          <a:p>
            <a:pPr marL="742950" lvl="1" indent="-285750">
              <a:lnSpc>
                <a:spcPts val="2800"/>
              </a:lnSpc>
              <a:buFont typeface="Wingdings" panose="05000000000000000000" pitchFamily="2" charset="2"/>
              <a:buChar char="§"/>
            </a:pPr>
            <a:r>
              <a:rPr lang="en-US" sz="2000" b="1" dirty="0" smtClean="0"/>
              <a:t>Generic pages</a:t>
            </a:r>
          </a:p>
          <a:p>
            <a:pPr marL="1257300" lvl="2" indent="-342900" fontAlgn="b">
              <a:buFont typeface="Arial" panose="020B0604020202020204" pitchFamily="34" charset="0"/>
              <a:buChar char="•"/>
            </a:pPr>
            <a:r>
              <a:rPr lang="en-US" sz="2000" b="1" dirty="0"/>
              <a:t>A</a:t>
            </a:r>
            <a:r>
              <a:rPr lang="en-US" sz="2000" b="1" dirty="0" smtClean="0"/>
              <a:t>bout us ( </a:t>
            </a:r>
            <a:r>
              <a:rPr lang="en-US" b="1" dirty="0" smtClean="0"/>
              <a:t>About Us, Our Clients, Accreditations, In House Seminars, Testimonials, FAQ’s </a:t>
            </a:r>
            <a:r>
              <a:rPr lang="en-US" sz="2000" b="1" dirty="0" smtClean="0"/>
              <a:t>) </a:t>
            </a:r>
            <a:endParaRPr lang="en-US" sz="2000" b="1" dirty="0"/>
          </a:p>
          <a:p>
            <a:pPr marL="1257300" lvl="2" indent="-342900" fontAlgn="b">
              <a:buFont typeface="Arial" panose="020B0604020202020204" pitchFamily="34" charset="0"/>
              <a:buChar char="•"/>
            </a:pPr>
            <a:r>
              <a:rPr lang="en-US" sz="2000" b="1" dirty="0"/>
              <a:t>Training </a:t>
            </a:r>
            <a:r>
              <a:rPr lang="en-US" sz="2000" b="1" dirty="0" smtClean="0"/>
              <a:t>Tools ( </a:t>
            </a:r>
            <a:r>
              <a:rPr lang="en-US" b="1" dirty="0" smtClean="0"/>
              <a:t>Training seminars by dates, categories &amp; Venues</a:t>
            </a:r>
            <a:r>
              <a:rPr lang="en-US" sz="2000" b="1" dirty="0" smtClean="0"/>
              <a:t> )</a:t>
            </a:r>
            <a:endParaRPr lang="en-US" sz="2000" b="1" dirty="0"/>
          </a:p>
          <a:p>
            <a:pPr marL="1257300" lvl="2" indent="-342900" fontAlgn="b">
              <a:buFont typeface="Arial" panose="020B0604020202020204" pitchFamily="34" charset="0"/>
              <a:buChar char="•"/>
            </a:pPr>
            <a:r>
              <a:rPr lang="en-US" sz="2000" b="1" dirty="0"/>
              <a:t>A</a:t>
            </a:r>
            <a:r>
              <a:rPr lang="en-US" sz="2000" b="1" dirty="0" smtClean="0"/>
              <a:t>rticles ( </a:t>
            </a:r>
            <a:r>
              <a:rPr lang="en-US" b="1" dirty="0" smtClean="0"/>
              <a:t>Multiples Listed from database </a:t>
            </a:r>
            <a:r>
              <a:rPr lang="en-US" sz="2000" b="1" dirty="0" smtClean="0"/>
              <a:t>)</a:t>
            </a:r>
            <a:endParaRPr lang="en-US" sz="2000" b="1" dirty="0"/>
          </a:p>
          <a:p>
            <a:pPr marL="1257300" lvl="2" indent="-342900" fontAlgn="b">
              <a:buFont typeface="Arial" panose="020B0604020202020204" pitchFamily="34" charset="0"/>
              <a:buChar char="•"/>
            </a:pPr>
            <a:r>
              <a:rPr lang="en-US" sz="2000" b="1" dirty="0"/>
              <a:t>Press </a:t>
            </a:r>
            <a:r>
              <a:rPr lang="en-US" sz="2000" b="1" dirty="0" smtClean="0"/>
              <a:t>Release ( </a:t>
            </a:r>
            <a:r>
              <a:rPr lang="en-US" b="1" dirty="0" smtClean="0"/>
              <a:t>Multiples </a:t>
            </a:r>
            <a:r>
              <a:rPr lang="en-US" b="1" dirty="0"/>
              <a:t>Listed from </a:t>
            </a:r>
            <a:r>
              <a:rPr lang="en-US" b="1" dirty="0" smtClean="0"/>
              <a:t>database</a:t>
            </a:r>
            <a:r>
              <a:rPr lang="en-US" sz="2000" b="1" dirty="0" smtClean="0"/>
              <a:t> )</a:t>
            </a:r>
            <a:endParaRPr lang="en-US" sz="2000" b="1" dirty="0"/>
          </a:p>
          <a:p>
            <a:pPr marL="1257300" lvl="2" indent="-342900" fontAlgn="b">
              <a:buFont typeface="Arial" panose="020B0604020202020204" pitchFamily="34" charset="0"/>
              <a:buChar char="•"/>
            </a:pPr>
            <a:r>
              <a:rPr lang="en-US" sz="2000" b="1" dirty="0" smtClean="0"/>
              <a:t>Careers ( </a:t>
            </a:r>
            <a:r>
              <a:rPr lang="en-US" b="1" dirty="0" smtClean="0"/>
              <a:t>Opportunities, Instructors</a:t>
            </a:r>
            <a:r>
              <a:rPr lang="en-US" sz="2000" b="1" dirty="0" smtClean="0"/>
              <a:t> ) </a:t>
            </a:r>
            <a:endParaRPr lang="en-US" sz="2000" b="1" dirty="0"/>
          </a:p>
          <a:p>
            <a:pPr marL="1257300" lvl="2" indent="-342900" fontAlgn="b">
              <a:buFont typeface="Arial" panose="020B0604020202020204" pitchFamily="34" charset="0"/>
              <a:buChar char="•"/>
            </a:pPr>
            <a:r>
              <a:rPr lang="en-US" sz="2000" b="1" dirty="0"/>
              <a:t>Contact </a:t>
            </a:r>
            <a:r>
              <a:rPr lang="en-US" sz="2000" b="1" dirty="0" smtClean="0"/>
              <a:t>Us ( </a:t>
            </a:r>
            <a:r>
              <a:rPr lang="en-US" b="1" dirty="0"/>
              <a:t>Contact us, Course enquiry, Hotel Reservation,  mailing List, Feed Back</a:t>
            </a:r>
            <a:r>
              <a:rPr lang="en-US" sz="2000" b="1" dirty="0" smtClean="0"/>
              <a:t> )</a:t>
            </a:r>
            <a:endParaRPr lang="en-US" sz="2000" b="1" dirty="0"/>
          </a:p>
          <a:p>
            <a:pPr marL="742950" lvl="1" indent="-285750">
              <a:lnSpc>
                <a:spcPts val="2800"/>
              </a:lnSpc>
              <a:buFont typeface="Wingdings" panose="05000000000000000000" pitchFamily="2" charset="2"/>
              <a:buChar char="§"/>
            </a:pPr>
            <a:r>
              <a:rPr lang="en-US" sz="2000" b="1" dirty="0" smtClean="0"/>
              <a:t>Training Categories</a:t>
            </a:r>
            <a:endParaRPr lang="en-US" sz="2000" b="1" dirty="0"/>
          </a:p>
          <a:p>
            <a:pPr marL="1200150" lvl="2" indent="-285750">
              <a:lnSpc>
                <a:spcPts val="2800"/>
              </a:lnSpc>
              <a:buFont typeface="Wingdings" panose="05000000000000000000" pitchFamily="2" charset="2"/>
              <a:buChar char="§"/>
            </a:pPr>
            <a:r>
              <a:rPr lang="en-US" sz="2000" b="1" dirty="0" smtClean="0"/>
              <a:t>Management (7 Subcategories)</a:t>
            </a:r>
            <a:endParaRPr lang="en-US" sz="2000" b="1" dirty="0"/>
          </a:p>
          <a:p>
            <a:pPr marL="1200150" lvl="2" indent="-285750">
              <a:lnSpc>
                <a:spcPts val="2800"/>
              </a:lnSpc>
              <a:buFont typeface="Wingdings" panose="05000000000000000000" pitchFamily="2" charset="2"/>
              <a:buChar char="§"/>
            </a:pPr>
            <a:r>
              <a:rPr lang="en-US" sz="2000" b="1" dirty="0" smtClean="0"/>
              <a:t>Functional ( 4 Subcategories)</a:t>
            </a:r>
            <a:endParaRPr lang="en-US" sz="2000" b="1" dirty="0"/>
          </a:p>
          <a:p>
            <a:pPr marL="1200150" lvl="2" indent="-285750">
              <a:lnSpc>
                <a:spcPts val="2800"/>
              </a:lnSpc>
              <a:buFont typeface="Wingdings" panose="05000000000000000000" pitchFamily="2" charset="2"/>
              <a:buChar char="§"/>
            </a:pPr>
            <a:r>
              <a:rPr lang="en-US" sz="2000" b="1" dirty="0" smtClean="0"/>
              <a:t>Technical ( 6 Subcategories</a:t>
            </a:r>
            <a:endParaRPr lang="en-US" sz="2000" b="1" dirty="0"/>
          </a:p>
          <a:p>
            <a:pPr marL="1200150" lvl="2" indent="-285750">
              <a:lnSpc>
                <a:spcPts val="2800"/>
              </a:lnSpc>
              <a:buFont typeface="Wingdings" panose="05000000000000000000" pitchFamily="2" charset="2"/>
              <a:buChar char="§"/>
            </a:pPr>
            <a:r>
              <a:rPr lang="en-US" sz="2000" b="1" dirty="0" smtClean="0"/>
              <a:t>Others (4 Subcategories)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211401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Scope Continued…</a:t>
            </a:r>
            <a:endParaRPr lang="en-IN" sz="3200" dirty="0">
              <a:solidFill>
                <a:schemeClr val="bg1"/>
              </a:solidFill>
            </a:endParaRPr>
          </a:p>
        </p:txBody>
      </p:sp>
      <p:sp>
        <p:nvSpPr>
          <p:cNvPr id="5" name="TextBox 4"/>
          <p:cNvSpPr txBox="1"/>
          <p:nvPr/>
        </p:nvSpPr>
        <p:spPr>
          <a:xfrm>
            <a:off x="920412" y="933564"/>
            <a:ext cx="10777840" cy="5478423"/>
          </a:xfrm>
          <a:prstGeom prst="rect">
            <a:avLst/>
          </a:prstGeom>
          <a:noFill/>
        </p:spPr>
        <p:txBody>
          <a:bodyPr wrap="square" rtlCol="0">
            <a:spAutoFit/>
          </a:bodyPr>
          <a:lstStyle/>
          <a:p>
            <a:pPr marL="742950" lvl="1" indent="-285750">
              <a:lnSpc>
                <a:spcPts val="2800"/>
              </a:lnSpc>
              <a:buFont typeface="Wingdings" panose="05000000000000000000" pitchFamily="2" charset="2"/>
              <a:buChar char="§"/>
            </a:pPr>
            <a:r>
              <a:rPr lang="en-US" sz="2000" b="1" dirty="0" smtClean="0"/>
              <a:t>Training Venues</a:t>
            </a:r>
          </a:p>
          <a:p>
            <a:pPr marL="1257300" lvl="2" indent="-342900">
              <a:lnSpc>
                <a:spcPts val="2800"/>
              </a:lnSpc>
              <a:buFont typeface="Arial" panose="020B0604020202020204" pitchFamily="34" charset="0"/>
              <a:buChar char="•"/>
            </a:pPr>
            <a:r>
              <a:rPr lang="en-US" sz="2000" b="1" dirty="0"/>
              <a:t>Asia </a:t>
            </a:r>
            <a:r>
              <a:rPr lang="en-US" sz="2000" b="1" dirty="0" smtClean="0"/>
              <a:t> (</a:t>
            </a:r>
            <a:r>
              <a:rPr lang="en-US" b="1" dirty="0" smtClean="0"/>
              <a:t>4 Subcategories </a:t>
            </a:r>
            <a:r>
              <a:rPr lang="en-US" sz="2000" b="1" dirty="0" smtClean="0"/>
              <a:t>)</a:t>
            </a:r>
            <a:endParaRPr lang="en-US" sz="2000" b="1" dirty="0"/>
          </a:p>
          <a:p>
            <a:pPr marL="1257300" lvl="2" indent="-342900">
              <a:lnSpc>
                <a:spcPts val="2800"/>
              </a:lnSpc>
              <a:buFont typeface="Arial" panose="020B0604020202020204" pitchFamily="34" charset="0"/>
              <a:buChar char="•"/>
            </a:pPr>
            <a:r>
              <a:rPr lang="en-US" sz="2000" b="1" dirty="0" smtClean="0"/>
              <a:t>Europe ( </a:t>
            </a:r>
            <a:r>
              <a:rPr lang="en-US" b="1" dirty="0" smtClean="0"/>
              <a:t>9 Subcategories </a:t>
            </a:r>
            <a:r>
              <a:rPr lang="en-US" sz="2000" b="1" dirty="0" smtClean="0"/>
              <a:t>)</a:t>
            </a:r>
          </a:p>
          <a:p>
            <a:pPr marL="1257300" lvl="2" indent="-342900">
              <a:lnSpc>
                <a:spcPts val="2800"/>
              </a:lnSpc>
              <a:buFont typeface="Arial" panose="020B0604020202020204" pitchFamily="34" charset="0"/>
              <a:buChar char="•"/>
            </a:pPr>
            <a:r>
              <a:rPr lang="en-US" sz="2000" b="1" dirty="0"/>
              <a:t>North America </a:t>
            </a:r>
            <a:r>
              <a:rPr lang="en-US" sz="2000" b="1" dirty="0" smtClean="0"/>
              <a:t>( </a:t>
            </a:r>
            <a:r>
              <a:rPr lang="en-US" b="1" dirty="0" smtClean="0"/>
              <a:t>5 Subcategories </a:t>
            </a:r>
            <a:r>
              <a:rPr lang="en-US" sz="2000" b="1" dirty="0" smtClean="0"/>
              <a:t>)</a:t>
            </a:r>
            <a:endParaRPr lang="en-US" sz="2000" b="1" dirty="0"/>
          </a:p>
          <a:p>
            <a:pPr marL="1257300" lvl="2" indent="-342900">
              <a:lnSpc>
                <a:spcPts val="2800"/>
              </a:lnSpc>
              <a:buFont typeface="Arial" panose="020B0604020202020204" pitchFamily="34" charset="0"/>
              <a:buChar char="•"/>
            </a:pPr>
            <a:r>
              <a:rPr lang="en-US" sz="2000" b="1" dirty="0" smtClean="0"/>
              <a:t>Middle East ( </a:t>
            </a:r>
            <a:r>
              <a:rPr lang="en-US" b="1" dirty="0" smtClean="0"/>
              <a:t>7 Subcategories </a:t>
            </a:r>
            <a:r>
              <a:rPr lang="en-US" sz="2000" b="1" dirty="0" smtClean="0"/>
              <a:t>)</a:t>
            </a:r>
            <a:endParaRPr lang="en-US" sz="2000" b="1" dirty="0"/>
          </a:p>
          <a:p>
            <a:pPr marL="1257300" lvl="2" indent="-342900">
              <a:lnSpc>
                <a:spcPts val="2800"/>
              </a:lnSpc>
              <a:buFont typeface="Arial" panose="020B0604020202020204" pitchFamily="34" charset="0"/>
              <a:buChar char="•"/>
            </a:pPr>
            <a:r>
              <a:rPr lang="en-US" sz="2000" b="1" dirty="0"/>
              <a:t>Africa </a:t>
            </a:r>
            <a:r>
              <a:rPr lang="en-US" sz="2000" b="1" dirty="0" smtClean="0"/>
              <a:t>( </a:t>
            </a:r>
            <a:r>
              <a:rPr lang="en-US" b="1" dirty="0" smtClean="0"/>
              <a:t>1 Subcategories </a:t>
            </a:r>
            <a:r>
              <a:rPr lang="en-US" sz="2000" b="1" dirty="0" smtClean="0"/>
              <a:t>)</a:t>
            </a:r>
            <a:endParaRPr lang="en-US" sz="2000" b="1" dirty="0"/>
          </a:p>
          <a:p>
            <a:pPr marL="742950" lvl="1" indent="-285750">
              <a:lnSpc>
                <a:spcPts val="2800"/>
              </a:lnSpc>
              <a:buFont typeface="Wingdings" panose="05000000000000000000" pitchFamily="2" charset="2"/>
              <a:buChar char="§"/>
            </a:pPr>
            <a:r>
              <a:rPr lang="en-US" sz="2000" b="1" dirty="0" smtClean="0"/>
              <a:t>Training Calendar </a:t>
            </a:r>
          </a:p>
          <a:p>
            <a:pPr marL="742950" lvl="1" indent="-285750">
              <a:lnSpc>
                <a:spcPts val="2800"/>
              </a:lnSpc>
              <a:buFont typeface="Wingdings" panose="05000000000000000000" pitchFamily="2" charset="2"/>
              <a:buChar char="§"/>
            </a:pPr>
            <a:r>
              <a:rPr lang="en-US" sz="2000" b="1" dirty="0" smtClean="0"/>
              <a:t>Professional Certificates  ( 6 Subcategories )</a:t>
            </a:r>
          </a:p>
          <a:p>
            <a:pPr marL="742950" lvl="1" indent="-285750">
              <a:lnSpc>
                <a:spcPts val="2800"/>
              </a:lnSpc>
              <a:buFont typeface="Wingdings" panose="05000000000000000000" pitchFamily="2" charset="2"/>
              <a:buChar char="§"/>
            </a:pPr>
            <a:r>
              <a:rPr lang="en-US" sz="2000" b="1" dirty="0" smtClean="0"/>
              <a:t>Others</a:t>
            </a:r>
          </a:p>
          <a:p>
            <a:pPr marL="1257300" lvl="2" indent="-342900">
              <a:lnSpc>
                <a:spcPts val="2800"/>
              </a:lnSpc>
              <a:buFont typeface="Arial" panose="020B0604020202020204" pitchFamily="34" charset="0"/>
              <a:buChar char="•"/>
            </a:pPr>
            <a:r>
              <a:rPr lang="en-US" sz="2000" b="1" dirty="0" smtClean="0"/>
              <a:t>Trusted By ribbon</a:t>
            </a:r>
          </a:p>
          <a:p>
            <a:pPr marL="1257300" lvl="2" indent="-342900">
              <a:lnSpc>
                <a:spcPts val="2800"/>
              </a:lnSpc>
              <a:buFont typeface="Arial" panose="020B0604020202020204" pitchFamily="34" charset="0"/>
              <a:buChar char="•"/>
            </a:pPr>
            <a:r>
              <a:rPr lang="en-US" sz="2000" b="1" dirty="0" smtClean="0"/>
              <a:t>New Menu Structure</a:t>
            </a:r>
          </a:p>
          <a:p>
            <a:pPr marL="1257300" lvl="2" indent="-342900">
              <a:lnSpc>
                <a:spcPts val="2800"/>
              </a:lnSpc>
              <a:buFont typeface="Arial" panose="020B0604020202020204" pitchFamily="34" charset="0"/>
              <a:buChar char="•"/>
            </a:pPr>
            <a:r>
              <a:rPr lang="en-US" sz="2000" b="1" dirty="0" smtClean="0"/>
              <a:t>Social Media Integration</a:t>
            </a:r>
          </a:p>
          <a:p>
            <a:pPr marL="1257300" lvl="2" indent="-342900">
              <a:lnSpc>
                <a:spcPts val="2800"/>
              </a:lnSpc>
              <a:buFont typeface="Arial" panose="020B0604020202020204" pitchFamily="34" charset="0"/>
              <a:buChar char="•"/>
            </a:pPr>
            <a:r>
              <a:rPr lang="en-US" sz="2000" b="1" dirty="0"/>
              <a:t>S</a:t>
            </a:r>
            <a:r>
              <a:rPr lang="en-US" sz="2000" b="1" dirty="0" smtClean="0"/>
              <a:t>earch Engine Optimization</a:t>
            </a:r>
          </a:p>
          <a:p>
            <a:pPr marL="1257300" lvl="2" indent="-342900">
              <a:lnSpc>
                <a:spcPts val="2800"/>
              </a:lnSpc>
              <a:buFont typeface="Arial" panose="020B0604020202020204" pitchFamily="34" charset="0"/>
              <a:buChar char="•"/>
            </a:pPr>
            <a:r>
              <a:rPr lang="en-US" sz="2000" b="1" dirty="0" smtClean="0"/>
              <a:t>Better visual appeal &amp; easier to find information</a:t>
            </a:r>
          </a:p>
          <a:p>
            <a:pPr marL="742950" lvl="1" indent="-285750">
              <a:lnSpc>
                <a:spcPts val="2800"/>
              </a:lnSpc>
              <a:buFont typeface="Wingdings" panose="05000000000000000000" pitchFamily="2" charset="2"/>
              <a:buChar char="§"/>
            </a:pPr>
            <a:r>
              <a:rPr lang="en-US" sz="2000" b="1" dirty="0" smtClean="0"/>
              <a:t>Arabic Version of site </a:t>
            </a:r>
            <a:endParaRPr lang="en-US" sz="2000" b="1" dirty="0" smtClean="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2362926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Scope Continued…</a:t>
            </a:r>
            <a:endParaRPr lang="en-IN" sz="3200" dirty="0">
              <a:solidFill>
                <a:schemeClr val="bg1"/>
              </a:solidFill>
            </a:endParaRPr>
          </a:p>
        </p:txBody>
      </p:sp>
      <p:sp>
        <p:nvSpPr>
          <p:cNvPr id="5" name="TextBox 4"/>
          <p:cNvSpPr txBox="1"/>
          <p:nvPr/>
        </p:nvSpPr>
        <p:spPr>
          <a:xfrm>
            <a:off x="920412" y="933564"/>
            <a:ext cx="10777840" cy="5119350"/>
          </a:xfrm>
          <a:prstGeom prst="rect">
            <a:avLst/>
          </a:prstGeom>
          <a:noFill/>
        </p:spPr>
        <p:txBody>
          <a:bodyPr wrap="square" rtlCol="0">
            <a:spAutoFit/>
          </a:bodyPr>
          <a:lstStyle/>
          <a:p>
            <a:pPr marL="742950" lvl="1" indent="-285750">
              <a:lnSpc>
                <a:spcPts val="2800"/>
              </a:lnSpc>
              <a:buFont typeface="Wingdings" panose="05000000000000000000" pitchFamily="2" charset="2"/>
              <a:buChar char="§"/>
            </a:pPr>
            <a:r>
              <a:rPr lang="en-US" sz="2000" b="1" dirty="0"/>
              <a:t>Course Registration Page</a:t>
            </a:r>
          </a:p>
          <a:p>
            <a:pPr marL="742950" lvl="1" indent="-285750">
              <a:lnSpc>
                <a:spcPts val="2800"/>
              </a:lnSpc>
              <a:buFont typeface="Wingdings" panose="05000000000000000000" pitchFamily="2" charset="2"/>
              <a:buChar char="§"/>
            </a:pPr>
            <a:r>
              <a:rPr lang="en-US" sz="2000" b="1" dirty="0"/>
              <a:t>Course Details </a:t>
            </a:r>
            <a:r>
              <a:rPr lang="en-US" sz="2000" b="1" dirty="0" smtClean="0"/>
              <a:t>page ( </a:t>
            </a:r>
            <a:r>
              <a:rPr lang="en-US" b="1" dirty="0" smtClean="0"/>
              <a:t>Title, Course instance list, Introduction, Objectives, Training methodologies, Personal impact, Who should attend, Day Wise Seminar outline , Assessment, Accreditation, In Association, Share Seminar </a:t>
            </a:r>
            <a:r>
              <a:rPr lang="en-US" sz="2000" b="1" dirty="0" smtClean="0"/>
              <a:t>) </a:t>
            </a:r>
            <a:endParaRPr lang="en-US" sz="2000" b="1" dirty="0"/>
          </a:p>
          <a:p>
            <a:pPr marL="742950" lvl="1" indent="-285750">
              <a:lnSpc>
                <a:spcPts val="2800"/>
              </a:lnSpc>
              <a:buFont typeface="Wingdings" panose="05000000000000000000" pitchFamily="2" charset="2"/>
              <a:buChar char="§"/>
            </a:pPr>
            <a:r>
              <a:rPr lang="en-US" sz="2000" b="1" dirty="0"/>
              <a:t>Course </a:t>
            </a:r>
            <a:r>
              <a:rPr lang="en-US" sz="2000" b="1" dirty="0" smtClean="0"/>
              <a:t>Details Page ( </a:t>
            </a:r>
            <a:r>
              <a:rPr lang="en-US" b="1" dirty="0" smtClean="0"/>
              <a:t>Send to Colleague, Print, Download </a:t>
            </a:r>
            <a:r>
              <a:rPr lang="en-US" sz="2000" b="1" dirty="0" smtClean="0"/>
              <a:t>)</a:t>
            </a:r>
          </a:p>
          <a:p>
            <a:pPr marL="742950" lvl="1" indent="-285750">
              <a:lnSpc>
                <a:spcPts val="2800"/>
              </a:lnSpc>
              <a:buFont typeface="Wingdings" panose="05000000000000000000" pitchFamily="2" charset="2"/>
              <a:buChar char="§"/>
            </a:pPr>
            <a:r>
              <a:rPr lang="en-US" sz="2000" b="1" dirty="0" smtClean="0"/>
              <a:t>Related Courses Blurb for detailed description of courses</a:t>
            </a:r>
          </a:p>
          <a:p>
            <a:pPr marL="742950" lvl="1" indent="-285750">
              <a:lnSpc>
                <a:spcPts val="2800"/>
              </a:lnSpc>
              <a:buFont typeface="Wingdings" panose="05000000000000000000" pitchFamily="2" charset="2"/>
              <a:buChar char="§"/>
            </a:pPr>
            <a:r>
              <a:rPr lang="en-US" sz="2000" b="1" dirty="0" smtClean="0"/>
              <a:t>Course Creation </a:t>
            </a:r>
            <a:r>
              <a:rPr lang="en-US" sz="2000" b="1" dirty="0" smtClean="0"/>
              <a:t>P</a:t>
            </a:r>
            <a:r>
              <a:rPr lang="en-US" sz="2000" b="1" dirty="0" smtClean="0"/>
              <a:t>age</a:t>
            </a:r>
          </a:p>
          <a:p>
            <a:pPr marL="742950" lvl="1" indent="-285750">
              <a:lnSpc>
                <a:spcPts val="2800"/>
              </a:lnSpc>
              <a:buFont typeface="Wingdings" panose="05000000000000000000" pitchFamily="2" charset="2"/>
              <a:buChar char="§"/>
            </a:pPr>
            <a:r>
              <a:rPr lang="en-US" sz="2000" b="1" dirty="0" smtClean="0"/>
              <a:t>Course / Site testimonials</a:t>
            </a:r>
          </a:p>
          <a:p>
            <a:pPr marL="742950" lvl="1" indent="-285750">
              <a:lnSpc>
                <a:spcPts val="2800"/>
              </a:lnSpc>
              <a:buFont typeface="Wingdings" panose="05000000000000000000" pitchFamily="2" charset="2"/>
              <a:buChar char="§"/>
            </a:pPr>
            <a:r>
              <a:rPr lang="en-US" sz="2000" b="1" dirty="0" smtClean="0"/>
              <a:t>Payment Gateway integration (TBD)</a:t>
            </a:r>
          </a:p>
          <a:p>
            <a:pPr marL="742950" lvl="1" indent="-285750">
              <a:lnSpc>
                <a:spcPts val="2800"/>
              </a:lnSpc>
              <a:buFont typeface="Wingdings" panose="05000000000000000000" pitchFamily="2" charset="2"/>
              <a:buChar char="§"/>
            </a:pPr>
            <a:r>
              <a:rPr lang="en-US" sz="2000" b="1" dirty="0" smtClean="0"/>
              <a:t>Tools ( </a:t>
            </a:r>
            <a:r>
              <a:rPr lang="en-US" b="1" dirty="0" smtClean="0"/>
              <a:t>Training Seminars by Date, Category,  Venue </a:t>
            </a:r>
            <a:r>
              <a:rPr lang="en-US" sz="2000" b="1" dirty="0" smtClean="0"/>
              <a:t>)</a:t>
            </a:r>
            <a:endParaRPr lang="en-US" sz="2000" b="1" dirty="0" smtClean="0"/>
          </a:p>
          <a:p>
            <a:pPr marL="742950" lvl="1" indent="-285750">
              <a:lnSpc>
                <a:spcPts val="2800"/>
              </a:lnSpc>
              <a:buFont typeface="Wingdings" panose="05000000000000000000" pitchFamily="2" charset="2"/>
              <a:buChar char="§"/>
            </a:pPr>
            <a:endParaRPr lang="en-US" sz="2000" b="1" dirty="0" smtClean="0"/>
          </a:p>
          <a:p>
            <a:pPr marL="742950" lvl="1" indent="-285750">
              <a:lnSpc>
                <a:spcPts val="2800"/>
              </a:lnSpc>
              <a:buFont typeface="Wingdings" panose="05000000000000000000" pitchFamily="2" charset="2"/>
              <a:buChar char="§"/>
            </a:pPr>
            <a:endParaRPr lang="en-US" sz="2000" b="1" dirty="0" smtClean="0"/>
          </a:p>
          <a:p>
            <a:pPr marL="742950" lvl="1" indent="-285750">
              <a:lnSpc>
                <a:spcPts val="2800"/>
              </a:lnSpc>
              <a:buFont typeface="Wingdings" panose="05000000000000000000" pitchFamily="2" charset="2"/>
              <a:buChar char="§"/>
            </a:pPr>
            <a:endParaRPr lang="en-US" sz="2000" b="1" dirty="0" smtClean="0"/>
          </a:p>
          <a:p>
            <a:pPr marL="742950" lvl="1" indent="-285750">
              <a:lnSpc>
                <a:spcPts val="2800"/>
              </a:lnSpc>
              <a:buFont typeface="Wingdings" panose="05000000000000000000" pitchFamily="2" charset="2"/>
              <a:buChar char="§"/>
            </a:pPr>
            <a:endParaRPr lang="en-US" sz="2000" b="1" dirty="0" smtClean="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Tree>
    <p:extLst>
      <p:ext uri="{BB962C8B-B14F-4D97-AF65-F5344CB8AC3E}">
        <p14:creationId xmlns:p14="http://schemas.microsoft.com/office/powerpoint/2010/main" val="4043860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Tree>
    <p:extLst>
      <p:ext uri="{BB962C8B-B14F-4D97-AF65-F5344CB8AC3E}">
        <p14:creationId xmlns:p14="http://schemas.microsoft.com/office/powerpoint/2010/main" val="520897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
        <p:nvSpPr>
          <p:cNvPr id="7" name="Content Placeholder 2"/>
          <p:cNvSpPr>
            <a:spLocks noGrp="1"/>
          </p:cNvSpPr>
          <p:nvPr>
            <p:ph idx="1"/>
          </p:nvPr>
        </p:nvSpPr>
        <p:spPr>
          <a:xfrm>
            <a:off x="7214413" y="1752718"/>
            <a:ext cx="4487257" cy="4117996"/>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en-US" sz="1700" dirty="0" smtClean="0"/>
              <a:t>CMS </a:t>
            </a:r>
            <a:r>
              <a:rPr lang="sk-SK" sz="1700" dirty="0" smtClean="0"/>
              <a:t>– </a:t>
            </a:r>
            <a:r>
              <a:rPr lang="en-US" sz="1700" dirty="0" smtClean="0"/>
              <a:t>WordPress</a:t>
            </a:r>
            <a:endParaRPr lang="sk-SK" sz="1700" dirty="0"/>
          </a:p>
          <a:p>
            <a:pPr lvl="1" defTabSz="914400">
              <a:lnSpc>
                <a:spcPct val="70000"/>
              </a:lnSpc>
              <a:buFont typeface="Arial" panose="020B0604020202020204" pitchFamily="34" charset="0"/>
              <a:buChar char="•"/>
            </a:pPr>
            <a:r>
              <a:rPr lang="sk-SK" sz="1700" dirty="0"/>
              <a:t>Database – </a:t>
            </a:r>
            <a:r>
              <a:rPr lang="en-IN" sz="1700" dirty="0"/>
              <a:t>My SQL </a:t>
            </a:r>
          </a:p>
          <a:p>
            <a:pPr lvl="1" defTabSz="914400">
              <a:lnSpc>
                <a:spcPct val="70000"/>
              </a:lnSpc>
              <a:buFont typeface="Arial" panose="020B0604020202020204" pitchFamily="34" charset="0"/>
              <a:buChar char="•"/>
            </a:pPr>
            <a:r>
              <a:rPr lang="sk-SK" sz="1700" dirty="0"/>
              <a:t>Server –</a:t>
            </a:r>
            <a:r>
              <a:rPr lang="en-IN" sz="1700" dirty="0"/>
              <a:t> Apache</a:t>
            </a:r>
            <a:endParaRPr lang="sk-SK" sz="1700" dirty="0"/>
          </a:p>
          <a:p>
            <a:pPr lvl="1" defTabSz="914400">
              <a:lnSpc>
                <a:spcPct val="70000"/>
              </a:lnSpc>
              <a:buFont typeface="Arial" panose="020B0604020202020204" pitchFamily="34" charset="0"/>
              <a:buChar char="•"/>
            </a:pPr>
            <a:r>
              <a:rPr lang="sk-SK" sz="1700" dirty="0"/>
              <a:t>Operating System –</a:t>
            </a:r>
            <a:r>
              <a:rPr lang="en-IN" sz="1700" dirty="0"/>
              <a:t> </a:t>
            </a:r>
            <a:r>
              <a:rPr lang="en-US" sz="1700" dirty="0"/>
              <a:t>Linux</a:t>
            </a:r>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a:solidFill>
                  <a:srgbClr val="1C1C1C"/>
                </a:solidFill>
              </a:rPr>
              <a:t>Server and Hosting</a:t>
            </a:r>
          </a:p>
          <a:p>
            <a:pPr lvl="1">
              <a:lnSpc>
                <a:spcPct val="70000"/>
              </a:lnSpc>
            </a:pPr>
            <a:endParaRPr lang="en-US" sz="1700" dirty="0"/>
          </a:p>
          <a:p>
            <a:pPr lvl="1">
              <a:lnSpc>
                <a:spcPct val="70000"/>
              </a:lnSpc>
            </a:pPr>
            <a:r>
              <a:rPr lang="en-US" sz="1700" dirty="0" smtClean="0"/>
              <a:t>WordPress Cloud Hosting</a:t>
            </a:r>
            <a:endParaRPr lang="en-US" sz="1700" dirty="0"/>
          </a:p>
          <a:p>
            <a:pPr lvl="1">
              <a:lnSpc>
                <a:spcPct val="70000"/>
              </a:lnSpc>
            </a:pPr>
            <a:r>
              <a:rPr lang="en-US" sz="1700" dirty="0" smtClean="0"/>
              <a:t>HDD </a:t>
            </a:r>
            <a:r>
              <a:rPr lang="en-US" sz="1700" dirty="0"/>
              <a:t>Quota – </a:t>
            </a:r>
            <a:r>
              <a:rPr lang="en-US" sz="1700" dirty="0" smtClean="0"/>
              <a:t>50 GB</a:t>
            </a:r>
          </a:p>
          <a:p>
            <a:pPr lvl="1">
              <a:lnSpc>
                <a:spcPct val="70000"/>
              </a:lnSpc>
            </a:pPr>
            <a:r>
              <a:rPr lang="en-US" sz="1700" dirty="0" smtClean="0"/>
              <a:t>1 GB Backup Storage</a:t>
            </a:r>
          </a:p>
          <a:p>
            <a:pPr lvl="1">
              <a:lnSpc>
                <a:spcPct val="70000"/>
              </a:lnSpc>
            </a:pPr>
            <a:r>
              <a:rPr lang="en-US" sz="1700" dirty="0" smtClean="0"/>
              <a:t>25K Visit per month</a:t>
            </a:r>
            <a:endParaRPr lang="en-US" sz="1700" dirty="0"/>
          </a:p>
          <a:p>
            <a:pPr lvl="1">
              <a:lnSpc>
                <a:spcPct val="70000"/>
              </a:lnSpc>
            </a:pPr>
            <a:r>
              <a:rPr lang="en-US" sz="1700" dirty="0"/>
              <a:t>128 Bit SSL</a:t>
            </a:r>
          </a:p>
          <a:p>
            <a:pPr marL="457200" lvl="1" indent="0" algn="just" defTabSz="914400">
              <a:buNone/>
            </a:pPr>
            <a:endParaRPr lang="en-US" sz="2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74" y="1146220"/>
            <a:ext cx="5715467" cy="5249532"/>
          </a:xfrm>
          <a:prstGeom prst="rect">
            <a:avLst/>
          </a:prstGeom>
        </p:spPr>
      </p:pic>
    </p:spTree>
    <p:extLst>
      <p:ext uri="{BB962C8B-B14F-4D97-AF65-F5344CB8AC3E}">
        <p14:creationId xmlns:p14="http://schemas.microsoft.com/office/powerpoint/2010/main" val="4112041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2432</TotalTime>
  <Words>885</Words>
  <Application>Microsoft Office PowerPoint</Application>
  <PresentationFormat>Widescreen</PresentationFormat>
  <Paragraphs>178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496</cp:revision>
  <dcterms:created xsi:type="dcterms:W3CDTF">2016-07-20T04:54:31Z</dcterms:created>
  <dcterms:modified xsi:type="dcterms:W3CDTF">2017-01-09T11:06:26Z</dcterms:modified>
</cp:coreProperties>
</file>