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45" r:id="rId3"/>
    <p:sldId id="336" r:id="rId4"/>
    <p:sldId id="264" r:id="rId5"/>
    <p:sldId id="432" r:id="rId6"/>
    <p:sldId id="299" r:id="rId7"/>
    <p:sldId id="347" r:id="rId8"/>
    <p:sldId id="330" r:id="rId9"/>
    <p:sldId id="349" r:id="rId10"/>
    <p:sldId id="382" r:id="rId11"/>
    <p:sldId id="381" r:id="rId12"/>
    <p:sldId id="409" r:id="rId13"/>
    <p:sldId id="383" r:id="rId14"/>
    <p:sldId id="384" r:id="rId15"/>
    <p:sldId id="385" r:id="rId16"/>
    <p:sldId id="387" r:id="rId17"/>
    <p:sldId id="386" r:id="rId18"/>
    <p:sldId id="397" r:id="rId19"/>
    <p:sldId id="396" r:id="rId20"/>
    <p:sldId id="417" r:id="rId21"/>
    <p:sldId id="431" r:id="rId22"/>
    <p:sldId id="348" r:id="rId23"/>
    <p:sldId id="355" r:id="rId24"/>
    <p:sldId id="361" r:id="rId25"/>
    <p:sldId id="363" r:id="rId26"/>
    <p:sldId id="364" r:id="rId27"/>
    <p:sldId id="377" r:id="rId28"/>
  </p:sldIdLst>
  <p:sldSz cx="9721850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 Antonetta" initials="TA" lastIdx="2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B2C"/>
    <a:srgbClr val="AB563B"/>
    <a:srgbClr val="1F8EB1"/>
    <a:srgbClr val="4ECB39"/>
    <a:srgbClr val="35B9A3"/>
    <a:srgbClr val="3399FF"/>
    <a:srgbClr val="8A6FBF"/>
    <a:srgbClr val="E6CC2E"/>
    <a:srgbClr val="457AB5"/>
    <a:srgbClr val="CDD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434" autoAdjust="0"/>
  </p:normalViewPr>
  <p:slideViewPr>
    <p:cSldViewPr>
      <p:cViewPr varScale="1">
        <p:scale>
          <a:sx n="79" d="100"/>
          <a:sy n="79" d="100"/>
        </p:scale>
        <p:origin x="978" y="96"/>
      </p:cViewPr>
      <p:guideLst>
        <p:guide orient="horz" pos="204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13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AFAAA-820D-4B52-B11E-0B9B9A827C0B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3D9EE-F18B-4042-AE22-7B2E5E789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10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 registered customer has</a:t>
            </a:r>
            <a:r>
              <a:rPr lang="en-US" baseline="0" dirty="0" smtClean="0"/>
              <a:t> to select the payment 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6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Payment ref</a:t>
            </a:r>
            <a:r>
              <a:rPr lang="en-US" baseline="0" dirty="0" smtClean="0"/>
              <a:t> no. – given by bank</a:t>
            </a:r>
          </a:p>
          <a:p>
            <a:r>
              <a:rPr lang="en-US" baseline="0" dirty="0" err="1" smtClean="0"/>
              <a:t>Txn</a:t>
            </a:r>
            <a:r>
              <a:rPr lang="en-US" baseline="0" dirty="0" smtClean="0"/>
              <a:t> ref no. – system generated</a:t>
            </a:r>
          </a:p>
          <a:p>
            <a:r>
              <a:rPr lang="en-US" baseline="0" dirty="0" smtClean="0"/>
              <a:t>When aggregate is selected the total amount corresponding to a particular EH for the  selected period will be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2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Payment ref</a:t>
            </a:r>
            <a:r>
              <a:rPr lang="en-US" baseline="0" dirty="0" smtClean="0"/>
              <a:t> no. – given by bank</a:t>
            </a:r>
          </a:p>
          <a:p>
            <a:r>
              <a:rPr lang="en-US" baseline="0" dirty="0" err="1" smtClean="0"/>
              <a:t>Txn</a:t>
            </a:r>
            <a:r>
              <a:rPr lang="en-US" baseline="0" dirty="0" smtClean="0"/>
              <a:t> ref no. – system generated</a:t>
            </a:r>
          </a:p>
          <a:p>
            <a:r>
              <a:rPr lang="en-US" baseline="0" dirty="0" smtClean="0"/>
              <a:t>When aggregate is selected the total amount corresponding to a particular EH for the  selected period will be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2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Reusability reduces time. Since the same web service can be extended to cater different payment channels.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Centralized Core System - Transaction Processing, Database, Payments Connectivity and Reporting for remittance &amp; bill payment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B2B, B2C interfaces – B2B – </a:t>
            </a:r>
            <a:r>
              <a:rPr lang="en-US" dirty="0" err="1" smtClean="0"/>
              <a:t>mawarid</a:t>
            </a:r>
            <a:r>
              <a:rPr lang="en-US" dirty="0" smtClean="0"/>
              <a:t>-with other</a:t>
            </a:r>
            <a:r>
              <a:rPr lang="en-US" baseline="0" dirty="0" smtClean="0"/>
              <a:t> EH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aseline="0" dirty="0" smtClean="0"/>
              <a:t>B2C – customer with </a:t>
            </a:r>
            <a:r>
              <a:rPr lang="en-US" baseline="0" dirty="0" err="1" smtClean="0"/>
              <a:t>mawarid</a:t>
            </a:r>
            <a:r>
              <a:rPr lang="en-US" baseline="0" dirty="0" smtClean="0"/>
              <a:t> – online portal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Multiple bill payment options -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Debit, credit card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cs typeface="Arial" panose="020B0604020202020204" pitchFamily="34" charset="0"/>
              </a:rPr>
              <a:t>The application </a:t>
            </a:r>
            <a:r>
              <a:rPr lang="en-US" b="1" dirty="0" smtClean="0">
                <a:cs typeface="Arial" panose="020B0604020202020204" pitchFamily="34" charset="0"/>
              </a:rPr>
              <a:t>facilitates, manages and interfaces </a:t>
            </a:r>
            <a:r>
              <a:rPr lang="en-US" dirty="0" smtClean="0">
                <a:cs typeface="Arial" panose="020B0604020202020204" pitchFamily="34" charset="0"/>
              </a:rPr>
              <a:t>with </a:t>
            </a:r>
            <a:r>
              <a:rPr lang="en-US" b="1" dirty="0" smtClean="0">
                <a:cs typeface="Arial" panose="020B0604020202020204" pitchFamily="34" charset="0"/>
              </a:rPr>
              <a:t>third party systems </a:t>
            </a:r>
            <a:r>
              <a:rPr lang="en-US" dirty="0" smtClean="0">
                <a:cs typeface="Arial" panose="020B0604020202020204" pitchFamily="34" charset="0"/>
              </a:rPr>
              <a:t>for user to make remittance, bill payments and top ups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cs typeface="Arial" panose="020B0604020202020204" pitchFamily="34" charset="0"/>
              </a:rPr>
              <a:t>The system will </a:t>
            </a:r>
            <a:r>
              <a:rPr lang="en-US" b="1" dirty="0" smtClean="0">
                <a:cs typeface="Arial" panose="020B0604020202020204" pitchFamily="34" charset="0"/>
              </a:rPr>
              <a:t>support single point connectivity</a:t>
            </a:r>
            <a:r>
              <a:rPr lang="en-US" dirty="0" smtClean="0">
                <a:cs typeface="Arial" panose="020B0604020202020204" pitchFamily="34" charset="0"/>
              </a:rPr>
              <a:t> to multiple billers through a secure payment switch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cs typeface="Arial" panose="020B0604020202020204" pitchFamily="34" charset="0"/>
              </a:rPr>
              <a:t>The application provides detailed </a:t>
            </a:r>
            <a:r>
              <a:rPr lang="en-US" b="1" dirty="0" smtClean="0">
                <a:cs typeface="Arial" panose="020B0604020202020204" pitchFamily="34" charset="0"/>
              </a:rPr>
              <a:t>reports on transactions </a:t>
            </a:r>
            <a:r>
              <a:rPr lang="en-US" dirty="0" smtClean="0">
                <a:cs typeface="Arial" panose="020B0604020202020204" pitchFamily="34" charset="0"/>
              </a:rPr>
              <a:t>to </a:t>
            </a:r>
            <a:r>
              <a:rPr lang="en-US" dirty="0" err="1" smtClean="0">
                <a:cs typeface="Arial" panose="020B0604020202020204" pitchFamily="34" charset="0"/>
              </a:rPr>
              <a:t>Mawarid</a:t>
            </a:r>
            <a:r>
              <a:rPr lang="en-US" dirty="0" smtClean="0">
                <a:cs typeface="Arial" panose="020B0604020202020204" pitchFamily="34" charset="0"/>
              </a:rPr>
              <a:t> &amp; its partners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cs typeface="Arial" panose="020B0604020202020204" pitchFamily="34" charset="0"/>
              </a:rPr>
              <a:t>It provides an integrated </a:t>
            </a:r>
            <a:r>
              <a:rPr lang="en-US" b="1" dirty="0" smtClean="0">
                <a:cs typeface="Arial" panose="020B0604020202020204" pitchFamily="34" charset="0"/>
              </a:rPr>
              <a:t>content management system</a:t>
            </a:r>
            <a:r>
              <a:rPr lang="en-US" dirty="0" smtClean="0">
                <a:cs typeface="Arial" panose="020B0604020202020204" pitchFamily="34" charset="0"/>
              </a:rPr>
              <a:t> for the administrators to manage the user interfaces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cs typeface="Arial" panose="020B0604020202020204" pitchFamily="34" charset="0"/>
              </a:rPr>
              <a:t>There should be a core system for </a:t>
            </a:r>
            <a:r>
              <a:rPr lang="en-AU" dirty="0" smtClean="0"/>
              <a:t>managing all interfaced solutions centrally, securely and effectively 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8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Centralized Core System - Transaction Processing, Database, Payments Connectivity and Reporting for remittance &amp; bill payment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B2B, B2C interfaces – B2B – </a:t>
            </a:r>
            <a:r>
              <a:rPr lang="en-US" dirty="0" err="1" smtClean="0"/>
              <a:t>mawarid</a:t>
            </a:r>
            <a:r>
              <a:rPr lang="en-US" dirty="0" smtClean="0"/>
              <a:t>-with other</a:t>
            </a:r>
            <a:r>
              <a:rPr lang="en-US" baseline="0" dirty="0" smtClean="0"/>
              <a:t> EH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aseline="0" dirty="0" smtClean="0"/>
              <a:t>B2C – customer with </a:t>
            </a:r>
            <a:r>
              <a:rPr lang="en-US" baseline="0" dirty="0" err="1" smtClean="0"/>
              <a:t>mawarid</a:t>
            </a:r>
            <a:r>
              <a:rPr lang="en-US" baseline="0" dirty="0" smtClean="0"/>
              <a:t> – online portal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Multiple bill payment options -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Debit, credit card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cs typeface="Arial" panose="020B0604020202020204" pitchFamily="34" charset="0"/>
              </a:rPr>
              <a:t>The application </a:t>
            </a:r>
            <a:r>
              <a:rPr lang="en-US" b="1" dirty="0" smtClean="0">
                <a:cs typeface="Arial" panose="020B0604020202020204" pitchFamily="34" charset="0"/>
              </a:rPr>
              <a:t>facilitates, manages and interfaces </a:t>
            </a:r>
            <a:r>
              <a:rPr lang="en-US" dirty="0" smtClean="0">
                <a:cs typeface="Arial" panose="020B0604020202020204" pitchFamily="34" charset="0"/>
              </a:rPr>
              <a:t>with </a:t>
            </a:r>
            <a:r>
              <a:rPr lang="en-US" b="1" dirty="0" smtClean="0">
                <a:cs typeface="Arial" panose="020B0604020202020204" pitchFamily="34" charset="0"/>
              </a:rPr>
              <a:t>third party systems </a:t>
            </a:r>
            <a:r>
              <a:rPr lang="en-US" dirty="0" smtClean="0">
                <a:cs typeface="Arial" panose="020B0604020202020204" pitchFamily="34" charset="0"/>
              </a:rPr>
              <a:t>for user to make remittance, bill payments and top ups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cs typeface="Arial" panose="020B0604020202020204" pitchFamily="34" charset="0"/>
              </a:rPr>
              <a:t>The system will </a:t>
            </a:r>
            <a:r>
              <a:rPr lang="en-US" b="1" dirty="0" smtClean="0">
                <a:cs typeface="Arial" panose="020B0604020202020204" pitchFamily="34" charset="0"/>
              </a:rPr>
              <a:t>support single point connectivity</a:t>
            </a:r>
            <a:r>
              <a:rPr lang="en-US" dirty="0" smtClean="0">
                <a:cs typeface="Arial" panose="020B0604020202020204" pitchFamily="34" charset="0"/>
              </a:rPr>
              <a:t> to multiple billers through a secure payment switch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cs typeface="Arial" panose="020B0604020202020204" pitchFamily="34" charset="0"/>
              </a:rPr>
              <a:t>The application provides detailed </a:t>
            </a:r>
            <a:r>
              <a:rPr lang="en-US" b="1" dirty="0" smtClean="0">
                <a:cs typeface="Arial" panose="020B0604020202020204" pitchFamily="34" charset="0"/>
              </a:rPr>
              <a:t>reports on transactions </a:t>
            </a:r>
            <a:r>
              <a:rPr lang="en-US" dirty="0" smtClean="0">
                <a:cs typeface="Arial" panose="020B0604020202020204" pitchFamily="34" charset="0"/>
              </a:rPr>
              <a:t>to </a:t>
            </a:r>
            <a:r>
              <a:rPr lang="en-US" dirty="0" err="1" smtClean="0">
                <a:cs typeface="Arial" panose="020B0604020202020204" pitchFamily="34" charset="0"/>
              </a:rPr>
              <a:t>Mawarid</a:t>
            </a:r>
            <a:r>
              <a:rPr lang="en-US" dirty="0" smtClean="0">
                <a:cs typeface="Arial" panose="020B0604020202020204" pitchFamily="34" charset="0"/>
              </a:rPr>
              <a:t> &amp; its partners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cs typeface="Arial" panose="020B0604020202020204" pitchFamily="34" charset="0"/>
              </a:rPr>
              <a:t>It provides an integrated </a:t>
            </a:r>
            <a:r>
              <a:rPr lang="en-US" b="1" dirty="0" smtClean="0">
                <a:cs typeface="Arial" panose="020B0604020202020204" pitchFamily="34" charset="0"/>
              </a:rPr>
              <a:t>content management system</a:t>
            </a:r>
            <a:r>
              <a:rPr lang="en-US" dirty="0" smtClean="0">
                <a:cs typeface="Arial" panose="020B0604020202020204" pitchFamily="34" charset="0"/>
              </a:rPr>
              <a:t> for the administrators to manage the user interfaces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cs typeface="Arial" panose="020B0604020202020204" pitchFamily="34" charset="0"/>
              </a:rPr>
              <a:t>There should be a core system for </a:t>
            </a:r>
            <a:r>
              <a:rPr lang="en-AU" dirty="0" smtClean="0"/>
              <a:t>managing all interfaced solutions centrally, securely and effectively 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08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 helpers - business logic helpers are reusable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2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cs typeface="Arial" panose="020B0604020202020204" pitchFamily="34" charset="0"/>
              </a:rPr>
              <a:t>Remittance</a:t>
            </a:r>
          </a:p>
          <a:p>
            <a:pPr marL="0" indent="0">
              <a:buNone/>
            </a:pPr>
            <a:endParaRPr lang="en-US" sz="1200" b="1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1200" dirty="0" smtClean="0">
                <a:cs typeface="Arial" panose="020B0604020202020204" pitchFamily="34" charset="0"/>
              </a:rPr>
              <a:t>The remittance functionality would be designed to enable customers to conduct remittance transactions through </a:t>
            </a:r>
            <a:r>
              <a:rPr lang="en-US" sz="1200" dirty="0" err="1" smtClean="0">
                <a:cs typeface="Arial" panose="020B0604020202020204" pitchFamily="34" charset="0"/>
              </a:rPr>
              <a:t>Mawarid</a:t>
            </a:r>
            <a:r>
              <a:rPr lang="en-US" sz="1200" dirty="0" smtClean="0">
                <a:cs typeface="Arial" panose="020B0604020202020204" pitchFamily="34" charset="0"/>
              </a:rPr>
              <a:t>, using the web and/or mobile channels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200" dirty="0" smtClean="0">
                <a:cs typeface="Arial" panose="020B0604020202020204" pitchFamily="34" charset="0"/>
              </a:rPr>
              <a:t>The entire solution should be managed centrally through a single back-end, that would facilitate interfaces to the 3rd parties concerned and also centralized reporting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8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Selecting EH for a non registered</a:t>
            </a:r>
            <a:r>
              <a:rPr lang="en-US" baseline="0" dirty="0" smtClean="0"/>
              <a:t> customer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9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3D9EE-F18B-4042-AE22-7B2E5E789AD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39" y="2013055"/>
            <a:ext cx="8263573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8" y="3672099"/>
            <a:ext cx="6805295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22ED-DDA0-4428-BD3F-0D223D9F31EB}" type="datetime1">
              <a:rPr lang="en-US" smtClean="0"/>
              <a:pPr/>
              <a:t>2/9/2017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3AE3-96D9-4C54-8914-609520200336}" type="datetime1">
              <a:rPr lang="en-US" smtClean="0"/>
              <a:pPr/>
              <a:t>2/9/2017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259508"/>
            <a:ext cx="2187416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259508"/>
            <a:ext cx="6400218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A314-2126-480A-8361-6031AF8CD83E}" type="datetime1">
              <a:rPr lang="en-US" smtClean="0"/>
              <a:pPr/>
              <a:t>2/9/2017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DEA-C822-4644-AE13-4234B985D905}" type="datetime1">
              <a:rPr lang="en-US" smtClean="0"/>
              <a:pPr/>
              <a:t>2/9/2017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9" y="4164113"/>
            <a:ext cx="8263573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59" y="2746575"/>
            <a:ext cx="8263573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FF3F-37CD-4BE7-8458-56A1E9D2439B}" type="datetime1">
              <a:rPr lang="en-US" smtClean="0"/>
              <a:pPr/>
              <a:t>2/9/2017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3" y="1512041"/>
            <a:ext cx="4293817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0" y="1512041"/>
            <a:ext cx="4293817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3EA8-3B94-4FFB-B5F3-E797AC538CC4}" type="datetime1">
              <a:rPr lang="en-US" smtClean="0"/>
              <a:pPr/>
              <a:t>2/9/2017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450540"/>
            <a:ext cx="4295505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3" y="2055056"/>
            <a:ext cx="4295505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5" y="1450540"/>
            <a:ext cx="4297193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5" y="2055056"/>
            <a:ext cx="4297193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5C78-8142-4B55-B2CC-807A8B369226}" type="datetime1">
              <a:rPr lang="en-US" smtClean="0"/>
              <a:pPr/>
              <a:t>2/9/2017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DF0D-7BC5-4116-A7DB-3677973706AA}" type="datetime1">
              <a:rPr lang="en-US" smtClean="0"/>
              <a:pPr/>
              <a:t>2/9/2017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DF07-4416-409F-A3B2-6B083307FC82}" type="datetime1">
              <a:rPr lang="en-US" smtClean="0"/>
              <a:pPr/>
              <a:t>2/9/2017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58007"/>
            <a:ext cx="319842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3" y="258007"/>
            <a:ext cx="5434784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3" y="1356037"/>
            <a:ext cx="319842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C70F-D6ED-4A59-85D9-69E0C53C87D1}" type="datetime1">
              <a:rPr lang="en-US" smtClean="0"/>
              <a:pPr/>
              <a:t>2/9/2017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1" y="4536122"/>
            <a:ext cx="583311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1" y="579016"/>
            <a:ext cx="5833110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1" y="5071637"/>
            <a:ext cx="583311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87F7-D565-4001-9ABF-0E4491463D6F}" type="datetime1">
              <a:rPr lang="en-US" smtClean="0"/>
              <a:pPr/>
              <a:t>2/9/2017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3" y="259508"/>
            <a:ext cx="8749665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512041"/>
            <a:ext cx="8749665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2" y="6006163"/>
            <a:ext cx="226843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A55F-FA4D-4B19-AAD5-6A32B2BCF49F}" type="datetime1">
              <a:rPr lang="en-US" smtClean="0"/>
              <a:pPr/>
              <a:t>2/9/2017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2" y="6006163"/>
            <a:ext cx="307858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6" y="6006163"/>
            <a:ext cx="226843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6512-83EA-4404-9EFC-F8AE174B449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51725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51906" y="3296720"/>
            <a:ext cx="631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Integrated Payments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9646" y="3456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6525" y="344487"/>
            <a:ext cx="9220200" cy="411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200" b="1" dirty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Solution </a:t>
            </a:r>
            <a:r>
              <a:rPr lang="en-IN" sz="22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Description – Remittance Non Registered Customer (B2C)</a:t>
            </a:r>
            <a:endParaRPr lang="en-IN" sz="22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saju\AppData\Local\Microsoft\Windows\Temporary Internet Files\Content.Outlook\IEW4XSGV\Remittance_Non_RegisteredCustomer_B2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" y="1487487"/>
            <a:ext cx="8319781" cy="4215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175" y="371706"/>
            <a:ext cx="9341949" cy="411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Solution </a:t>
            </a:r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Description – Remittance Registered Customer (B2C)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saju\AppData\Local\Microsoft\Windows\Temporary Internet Files\Content.Outlook\IEW4XSGV\Remittance_RegisteredCustomer_B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82864"/>
            <a:ext cx="8776169" cy="4872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5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9" y="1152578"/>
            <a:ext cx="8128771" cy="467107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60135" y="344487"/>
            <a:ext cx="7243989" cy="411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Remittance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5" y="344487"/>
            <a:ext cx="7243989" cy="411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Remittance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9" y="1076378"/>
            <a:ext cx="8384011" cy="48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5" y="344487"/>
            <a:ext cx="7243989" cy="411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Remittance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106487"/>
            <a:ext cx="8385048" cy="47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5" y="344487"/>
            <a:ext cx="7243989" cy="411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Remittance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122469"/>
            <a:ext cx="8385048" cy="48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1" y="6135166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53418" y="611663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5" y="344487"/>
            <a:ext cx="7243989" cy="411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Remittance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106487"/>
            <a:ext cx="838504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5" y="344487"/>
            <a:ext cx="7243989" cy="411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Remittance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6" y="1106487"/>
            <a:ext cx="8385048" cy="401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125" y="5373687"/>
            <a:ext cx="781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method chosen is Net banking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7" y="1106487"/>
            <a:ext cx="8440070" cy="4010025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>
            <a:off x="2422525" y="3117796"/>
            <a:ext cx="152400" cy="1524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18</a:t>
            </a:fld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360135" y="344487"/>
            <a:ext cx="7243989" cy="411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Remittance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24" y="1106487"/>
            <a:ext cx="66030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0135" y="344487"/>
            <a:ext cx="7243989" cy="411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Remittance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152578"/>
            <a:ext cx="8160869" cy="47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1325" y="331170"/>
            <a:ext cx="3155633" cy="58814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7F1B2C"/>
                </a:solidFill>
              </a:rPr>
              <a:t>Content Summary</a:t>
            </a:r>
            <a:endParaRPr lang="en-IN" sz="2400" b="1" dirty="0">
              <a:solidFill>
                <a:srgbClr val="7F1B2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525" y="1411287"/>
            <a:ext cx="8413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hlinkClick r:id="rId2" action="ppaction://hlinksldjump"/>
              </a:rPr>
              <a:t>Product Overview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Solution Overview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Sample Screens</a:t>
            </a: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User Roles &amp; Functionalities</a:t>
            </a: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Security Features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hlinkClick r:id="rId4" action="ppaction://hlinksldjump"/>
              </a:rPr>
              <a:t>Technology Stack</a:t>
            </a: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0135" y="344487"/>
            <a:ext cx="7243989" cy="411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Remittance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55725" y="5690155"/>
            <a:ext cx="624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Remittance transaction summary – </a:t>
            </a:r>
            <a:r>
              <a:rPr lang="en-US" dirty="0" smtClean="0"/>
              <a:t>Partner EH </a:t>
            </a:r>
            <a:r>
              <a:rPr lang="en-US" dirty="0"/>
              <a:t>(admin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1" name="Picture 3" descr="C:\Users\saju\AppData\Local\Microsoft\Windows\Temporary Internet Files\Content.Outlook\IEW4XSGV\Remittance-PartneringEH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06486"/>
            <a:ext cx="6553200" cy="45269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0135" y="344487"/>
            <a:ext cx="7243989" cy="4111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Screenshots – Remittance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55725" y="5690155"/>
            <a:ext cx="624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Remittance transaction summary – </a:t>
            </a:r>
            <a:r>
              <a:rPr lang="en-US" dirty="0" smtClean="0"/>
              <a:t>admin</a:t>
            </a:r>
            <a:endParaRPr lang="en-US" dirty="0"/>
          </a:p>
        </p:txBody>
      </p:sp>
      <p:pic>
        <p:nvPicPr>
          <p:cNvPr id="7170" name="Picture 2" descr="C:\Users\saju\AppData\Local\Microsoft\Windows\Temporary Internet Files\Content.Outlook\IEW4XSGV\Remittance-Mawarid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068782"/>
            <a:ext cx="6560141" cy="45335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2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94" y="1845611"/>
            <a:ext cx="3993832" cy="413767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cs typeface="Arial" panose="020B0604020202020204" pitchFamily="34" charset="0"/>
              </a:rPr>
              <a:t>Administrator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Manage </a:t>
            </a:r>
            <a:r>
              <a:rPr lang="en-AU" sz="1400" dirty="0" smtClean="0">
                <a:cs typeface="Arial" panose="020B0604020202020204" pitchFamily="34" charset="0"/>
              </a:rPr>
              <a:t>Admin Users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Manage Permissions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 smtClean="0">
                <a:cs typeface="Arial" panose="020B0604020202020204" pitchFamily="34" charset="0"/>
              </a:rPr>
              <a:t>Manage Branch / Agent / Staff Users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Manage </a:t>
            </a:r>
            <a:r>
              <a:rPr lang="en-AU" sz="1400" dirty="0" smtClean="0">
                <a:cs typeface="Arial" panose="020B0604020202020204" pitchFamily="34" charset="0"/>
              </a:rPr>
              <a:t>Charges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 smtClean="0">
                <a:cs typeface="Arial" panose="020B0604020202020204" pitchFamily="34" charset="0"/>
              </a:rPr>
              <a:t>Manage </a:t>
            </a:r>
            <a:r>
              <a:rPr lang="en-AU" sz="1400" dirty="0">
                <a:cs typeface="Arial" panose="020B0604020202020204" pitchFamily="34" charset="0"/>
              </a:rPr>
              <a:t>Exchange </a:t>
            </a:r>
            <a:r>
              <a:rPr lang="en-AU" sz="1400" dirty="0" smtClean="0">
                <a:cs typeface="Arial" panose="020B0604020202020204" pitchFamily="34" charset="0"/>
              </a:rPr>
              <a:t>Houses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Manage Partnering </a:t>
            </a:r>
            <a:r>
              <a:rPr lang="en-AU" sz="1400" dirty="0" smtClean="0">
                <a:cs typeface="Arial" panose="020B0604020202020204" pitchFamily="34" charset="0"/>
              </a:rPr>
              <a:t>Billers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Manage Partnering </a:t>
            </a:r>
            <a:r>
              <a:rPr lang="en-AU" sz="1400" dirty="0" smtClean="0">
                <a:cs typeface="Arial" panose="020B0604020202020204" pitchFamily="34" charset="0"/>
              </a:rPr>
              <a:t>Schools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Manage Partnering Airlines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 smtClean="0">
                <a:cs typeface="Arial" panose="020B0604020202020204" pitchFamily="34" charset="0"/>
              </a:rPr>
              <a:t>Manage </a:t>
            </a:r>
            <a:r>
              <a:rPr lang="en-AU" sz="1400" dirty="0">
                <a:cs typeface="Arial" panose="020B0604020202020204" pitchFamily="34" charset="0"/>
              </a:rPr>
              <a:t>Mobile Top-up </a:t>
            </a:r>
            <a:r>
              <a:rPr lang="en-AU" sz="1400" dirty="0" smtClean="0">
                <a:cs typeface="Arial" panose="020B0604020202020204" pitchFamily="34" charset="0"/>
              </a:rPr>
              <a:t>Companies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Manage Utility </a:t>
            </a:r>
            <a:r>
              <a:rPr lang="en-AU" sz="1400" dirty="0" smtClean="0">
                <a:cs typeface="Arial" panose="020B0604020202020204" pitchFamily="34" charset="0"/>
              </a:rPr>
              <a:t>companies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Manage </a:t>
            </a:r>
            <a:r>
              <a:rPr lang="en-AU" sz="1400" dirty="0" smtClean="0">
                <a:cs typeface="Arial" panose="020B0604020202020204" pitchFamily="34" charset="0"/>
              </a:rPr>
              <a:t>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View Transactions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Setting Transaction limit</a:t>
            </a:r>
          </a:p>
          <a:p>
            <a:pPr marL="457200" lvl="1" indent="0">
              <a:buNone/>
            </a:pPr>
            <a:endParaRPr lang="en-US" sz="1400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0136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 Users – Roles &amp; functionality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4725" y="1868487"/>
            <a:ext cx="4191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cs typeface="Arial" panose="020B0604020202020204" pitchFamily="34" charset="0"/>
              </a:rPr>
              <a:t>Agent/Staff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Conduct Transaction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View </a:t>
            </a:r>
            <a:r>
              <a:rPr lang="en-AU" sz="1400" dirty="0" smtClean="0">
                <a:cs typeface="Arial" panose="020B0604020202020204" pitchFamily="34" charset="0"/>
              </a:rPr>
              <a:t>Transactions</a:t>
            </a:r>
          </a:p>
          <a:p>
            <a:pPr lvl="1"/>
            <a:endParaRPr lang="en-US" sz="1400" dirty="0">
              <a:cs typeface="Arial" panose="020B0604020202020204" pitchFamily="34" charset="0"/>
            </a:endParaRPr>
          </a:p>
          <a:p>
            <a:r>
              <a:rPr lang="en-AU" sz="2000" dirty="0">
                <a:cs typeface="Arial" panose="020B0604020202020204" pitchFamily="34" charset="0"/>
              </a:rPr>
              <a:t>Customer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Edit Profile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View Transactions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sz="1400" dirty="0">
                <a:cs typeface="Arial" panose="020B0604020202020204" pitchFamily="34" charset="0"/>
              </a:rPr>
              <a:t>Set Preferences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325" y="1182687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different users of the solution 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6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Web Services Layer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3275" y="1096069"/>
            <a:ext cx="8973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Web service layer will be the interface between the presentation layer which handles the </a:t>
            </a:r>
            <a:r>
              <a:rPr lang="en-US" dirty="0"/>
              <a:t>different </a:t>
            </a:r>
            <a:r>
              <a:rPr lang="en-US" dirty="0" smtClean="0"/>
              <a:t>payment modes and the business layer which houses the </a:t>
            </a:r>
            <a:r>
              <a:rPr lang="en-US" dirty="0"/>
              <a:t>payment </a:t>
            </a:r>
            <a:r>
              <a:rPr lang="en-US" dirty="0" smtClean="0"/>
              <a:t>processing components.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3725" y="2173287"/>
            <a:ext cx="51816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Arial" pitchFamily="34" charset="0"/>
              </a:rPr>
              <a:t>Features</a:t>
            </a:r>
          </a:p>
          <a:p>
            <a:pPr lvl="1"/>
            <a:r>
              <a:rPr lang="en-US" b="1" dirty="0"/>
              <a:t>Interoperability</a:t>
            </a:r>
            <a:r>
              <a:rPr lang="en-US" dirty="0"/>
              <a:t> - </a:t>
            </a:r>
            <a:r>
              <a:rPr lang="en-US" sz="1600" dirty="0"/>
              <a:t>virtually platform-independent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b="1" dirty="0"/>
              <a:t>Usability</a:t>
            </a:r>
            <a:r>
              <a:rPr lang="en-US" dirty="0"/>
              <a:t> - </a:t>
            </a:r>
            <a:r>
              <a:rPr lang="en-US" sz="1600" dirty="0" smtClean="0"/>
              <a:t>allows </a:t>
            </a:r>
            <a:r>
              <a:rPr lang="en-US" sz="1600" dirty="0"/>
              <a:t>the business logic of </a:t>
            </a:r>
            <a:r>
              <a:rPr lang="en-US" sz="1600" dirty="0" smtClean="0"/>
              <a:t>multiple systems </a:t>
            </a:r>
          </a:p>
          <a:p>
            <a:pPr lvl="1"/>
            <a:endParaRPr lang="en-US" sz="1600" dirty="0"/>
          </a:p>
          <a:p>
            <a:pPr lvl="1"/>
            <a:r>
              <a:rPr lang="en-US" b="1" dirty="0"/>
              <a:t>Reusability</a:t>
            </a:r>
            <a:r>
              <a:rPr lang="en-US" dirty="0"/>
              <a:t> - </a:t>
            </a:r>
            <a:r>
              <a:rPr lang="en-US" sz="1600" dirty="0"/>
              <a:t>reuse Web Service components as appropriate in other services. </a:t>
            </a:r>
            <a:r>
              <a:rPr lang="en-US" sz="1600" dirty="0" smtClean="0"/>
              <a:t>Makes </a:t>
            </a:r>
            <a:r>
              <a:rPr lang="en-US" sz="1600" dirty="0"/>
              <a:t>it easy to deploy legacy code as a Web Service</a:t>
            </a:r>
            <a:r>
              <a:rPr lang="en-US" sz="1600" dirty="0" smtClean="0"/>
              <a:t>.</a:t>
            </a:r>
          </a:p>
          <a:p>
            <a:pPr lvl="1"/>
            <a:endParaRPr lang="en-US" sz="1400" dirty="0"/>
          </a:p>
          <a:p>
            <a:pPr lvl="1"/>
            <a:r>
              <a:rPr lang="en-US" b="1" dirty="0" err="1"/>
              <a:t>Deployability</a:t>
            </a:r>
            <a:r>
              <a:rPr lang="en-US" dirty="0"/>
              <a:t> - </a:t>
            </a:r>
            <a:r>
              <a:rPr lang="en-US" sz="1600" dirty="0"/>
              <a:t>Web Services are deployed over standard Internet technologies. Uses proven community standards, with built-in security (such as SSL).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308725" y="2097087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Arial" pitchFamily="34" charset="0"/>
              </a:rPr>
              <a:t>Benefits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Eliminates Dependency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cs typeface="Arial" pitchFamily="34" charset="0"/>
              </a:rPr>
              <a:t>Reduces time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cs typeface="Arial" pitchFamily="34" charset="0"/>
              </a:rPr>
              <a:t>Cost savings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0136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Security Features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7525" y="1258887"/>
            <a:ext cx="487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 encryption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Authentication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Authorization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Prevention of Application </a:t>
            </a:r>
            <a:r>
              <a:rPr lang="en-US" dirty="0" smtClean="0"/>
              <a:t>Vulnerabilities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Communication </a:t>
            </a:r>
            <a:r>
              <a:rPr lang="en-US" dirty="0" smtClean="0"/>
              <a:t>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Access </a:t>
            </a:r>
            <a:r>
              <a:rPr lang="en-US" dirty="0" smtClean="0"/>
              <a:t>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Auditing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6171678"/>
            <a:ext cx="3078586" cy="308497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61738" y="3278068"/>
            <a:ext cx="51849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Arial" pitchFamily="34" charset="0"/>
              </a:rPr>
              <a:t>Technology Stack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85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0135" y="344487"/>
            <a:ext cx="6405789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solidFill>
                  <a:srgbClr val="7F1B2C"/>
                </a:solidFill>
                <a:cs typeface="Arial" pitchFamily="34" charset="0"/>
              </a:rPr>
              <a:t>Technical Specification &amp; Server requirements</a:t>
            </a:r>
            <a:endParaRPr lang="en-IN" sz="2400" b="1" dirty="0">
              <a:solidFill>
                <a:srgbClr val="7F1B2C"/>
              </a:solidFill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saju\AppData\Local\Microsoft\Windows\Temporary Internet Files\Content.Outlook\IEW4XSGV\tech sp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611312"/>
            <a:ext cx="9053513" cy="3990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41875" y="6163042"/>
            <a:ext cx="3078586" cy="317654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69293" y="6135166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94152" y="3340401"/>
            <a:ext cx="5105173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</a:rPr>
              <a:t>Thank you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I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5125" y="2683925"/>
            <a:ext cx="35052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61738" y="3228181"/>
            <a:ext cx="67089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Product Overview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4336" y="1631969"/>
            <a:ext cx="8699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cs typeface="Arial" pitchFamily="34" charset="0"/>
              </a:rPr>
              <a:t>Money Transfer Services is a huge and exponentially growing market. In 2015 a whopping $515 Billion  was remitted between immigrants in their respective countries. However in the </a:t>
            </a:r>
            <a:r>
              <a:rPr lang="en-US" dirty="0">
                <a:cs typeface="Arial" pitchFamily="34" charset="0"/>
              </a:rPr>
              <a:t>M</a:t>
            </a:r>
            <a:r>
              <a:rPr lang="en-US" dirty="0" smtClean="0">
                <a:cs typeface="Arial" pitchFamily="34" charset="0"/>
              </a:rPr>
              <a:t>iddle East, this largely is an untapped market. </a:t>
            </a:r>
          </a:p>
          <a:p>
            <a:pPr algn="just"/>
            <a:endParaRPr lang="en-US" dirty="0">
              <a:cs typeface="Arial" pitchFamily="34" charset="0"/>
            </a:endParaRPr>
          </a:p>
          <a:p>
            <a:pPr algn="just"/>
            <a:r>
              <a:rPr lang="en-US" dirty="0" smtClean="0">
                <a:cs typeface="Arial" pitchFamily="34" charset="0"/>
              </a:rPr>
              <a:t>Remittance in the Middle East is largely dominated by traditional money transfer services such as Western Union, MoneyGram &amp; Inter </a:t>
            </a:r>
            <a:r>
              <a:rPr lang="en-US" dirty="0">
                <a:cs typeface="Arial" pitchFamily="34" charset="0"/>
              </a:rPr>
              <a:t>B</a:t>
            </a:r>
            <a:r>
              <a:rPr lang="en-US" dirty="0" smtClean="0">
                <a:cs typeface="Arial" pitchFamily="34" charset="0"/>
              </a:rPr>
              <a:t>ank Transfers.</a:t>
            </a:r>
          </a:p>
          <a:p>
            <a:pPr algn="just"/>
            <a:endParaRPr lang="en-US" dirty="0">
              <a:cs typeface="Arial" pitchFamily="34" charset="0"/>
            </a:endParaRPr>
          </a:p>
          <a:p>
            <a:pPr algn="just"/>
            <a:r>
              <a:rPr lang="en-US" dirty="0" smtClean="0">
                <a:cs typeface="Arial" pitchFamily="34" charset="0"/>
              </a:rPr>
              <a:t>These services are not competitive compared to services offered in the global market. As an example </a:t>
            </a:r>
            <a:r>
              <a:rPr lang="en-US" dirty="0">
                <a:cs typeface="Arial" pitchFamily="34" charset="0"/>
              </a:rPr>
              <a:t>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normal transfer of £1,000 into Euros using Western Union can cost over £100 once you add in exchange rates and other fees, whereas through a bank wire transfer cost £</a:t>
            </a:r>
            <a:r>
              <a:rPr lang="en-US" dirty="0" smtClean="0">
                <a:cs typeface="Arial" pitchFamily="34" charset="0"/>
              </a:rPr>
              <a:t>50, where as we can offer </a:t>
            </a:r>
            <a:r>
              <a:rPr lang="en-US" dirty="0">
                <a:cs typeface="Arial" pitchFamily="34" charset="0"/>
              </a:rPr>
              <a:t>the same transfer at an attractive rate of £4.50, a direct savings of </a:t>
            </a:r>
            <a:r>
              <a:rPr lang="en-US" dirty="0" smtClean="0">
                <a:cs typeface="Arial" pitchFamily="34" charset="0"/>
              </a:rPr>
              <a:t>at least </a:t>
            </a:r>
            <a:r>
              <a:rPr lang="en-US" dirty="0">
                <a:cs typeface="Arial" pitchFamily="34" charset="0"/>
              </a:rPr>
              <a:t>over £45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pPr algn="just"/>
            <a:endParaRPr lang="en-US" dirty="0">
              <a:cs typeface="Arial" pitchFamily="34" charset="0"/>
            </a:endParaRPr>
          </a:p>
          <a:p>
            <a:pPr algn="just"/>
            <a:r>
              <a:rPr lang="en-US" dirty="0" smtClean="0">
                <a:cs typeface="Arial" pitchFamily="34" charset="0"/>
              </a:rPr>
              <a:t>We are able to provide such substantial savings by leveraging the latest advances of  emerging technologies in </a:t>
            </a:r>
            <a:r>
              <a:rPr lang="en-US" dirty="0" err="1" smtClean="0">
                <a:cs typeface="Arial" pitchFamily="34" charset="0"/>
              </a:rPr>
              <a:t>FinTech</a:t>
            </a:r>
            <a:r>
              <a:rPr lang="en-US" dirty="0" smtClean="0">
                <a:cs typeface="Arial" pitchFamily="34" charset="0"/>
              </a:rPr>
              <a:t> sector. </a:t>
            </a:r>
          </a:p>
          <a:p>
            <a:pPr algn="just"/>
            <a:endParaRPr lang="en-US" dirty="0"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6092" y="331170"/>
            <a:ext cx="5590064" cy="77531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Product Overview</a:t>
            </a:r>
            <a:endParaRPr lang="en-US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5125" y="5830887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* Except UAE &amp; Bahrain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4336" y="1631969"/>
            <a:ext cx="8699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cs typeface="Arial" pitchFamily="34" charset="0"/>
              </a:rPr>
              <a:t>Key Advantage of </a:t>
            </a:r>
            <a:r>
              <a:rPr lang="en-US" dirty="0" err="1" smtClean="0">
                <a:cs typeface="Arial" pitchFamily="34" charset="0"/>
              </a:rPr>
              <a:t>applicationNAme</a:t>
            </a:r>
            <a:endParaRPr lang="en-US" dirty="0" smtClean="0">
              <a:cs typeface="Arial" pitchFamily="34" charset="0"/>
            </a:endParaRPr>
          </a:p>
          <a:p>
            <a:pPr algn="just"/>
            <a:endParaRPr lang="en-US" dirty="0"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cs typeface="Arial" pitchFamily="34" charset="0"/>
              </a:rPr>
              <a:t>You get the real exchange rate: Money transfer leaders like MoneyGram, Western Union &amp; Banks set their own exchange rate to make money off the customer. Say goodbye to hidden fees and hello to transparency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cs typeface="Arial" pitchFamily="34" charset="0"/>
              </a:rPr>
              <a:t>You will always know where the money is: We keep you updated at every stage of the transfer. Secure, Authorized &amp; Regulated.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cs typeface="Arial" pitchFamily="34" charset="0"/>
              </a:rPr>
              <a:t>Receive Smart Notifications: Our proprietary algorithm monitors the exchange rates in real time and notifies you when a significant event happens  </a:t>
            </a:r>
          </a:p>
          <a:p>
            <a:pPr algn="just"/>
            <a:endParaRPr lang="en-US" dirty="0" smtClean="0">
              <a:cs typeface="Arial" pitchFamily="34" charset="0"/>
            </a:endParaRPr>
          </a:p>
          <a:p>
            <a:pPr algn="just"/>
            <a:endParaRPr lang="en-US" dirty="0"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6092" y="331170"/>
            <a:ext cx="5590064" cy="77531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Product Overview</a:t>
            </a:r>
            <a:endParaRPr lang="en-US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5125" y="5830887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* Except UAE &amp; Bahrain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6171678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4235" y="3278068"/>
            <a:ext cx="36984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Solution Overview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136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Solution </a:t>
            </a:r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Architecture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1076378"/>
            <a:ext cx="7623783" cy="48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dirty="0" smtClean="0"/>
              <a:t>Confidential: Only for limited circulation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0136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Solution </a:t>
            </a:r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Landscape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475" y="5692857"/>
            <a:ext cx="861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The diagram depicts a high-level overview of the solution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63" y="975413"/>
            <a:ext cx="7298724" cy="46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21632" y="6135687"/>
            <a:ext cx="3078586" cy="345009"/>
          </a:xfrm>
        </p:spPr>
        <p:txBody>
          <a:bodyPr/>
          <a:lstStyle/>
          <a:p>
            <a:r>
              <a:rPr lang="en-US" smtClean="0"/>
              <a:t>Confidential: Only for limited circulation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69293" y="6135687"/>
            <a:ext cx="2268432" cy="345009"/>
          </a:xfrm>
        </p:spPr>
        <p:txBody>
          <a:bodyPr/>
          <a:lstStyle/>
          <a:p>
            <a:fld id="{1C5E6512-83EA-4404-9EFC-F8AE174B449D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0136" y="344487"/>
            <a:ext cx="5590064" cy="4873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Solution </a:t>
            </a:r>
            <a:r>
              <a:rPr lang="en-IN" sz="2400" b="1" dirty="0" smtClean="0">
                <a:solidFill>
                  <a:srgbClr val="7F1B2C"/>
                </a:solidFill>
                <a:latin typeface="Arial" pitchFamily="34" charset="0"/>
                <a:cs typeface="Arial" pitchFamily="34" charset="0"/>
              </a:rPr>
              <a:t>Description - Remittance</a:t>
            </a:r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rgbClr val="7F1B2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54087"/>
            <a:ext cx="9721850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7525" y="1258887"/>
            <a:ext cx="43434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Arial" panose="020B0604020202020204" pitchFamily="34" charset="0"/>
              </a:rPr>
              <a:t>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Back-end connectivity to multiple exchange houses having different back-end systems 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Beneficiary list stored in the respective EH will be fetched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cs typeface="Arial" panose="020B0604020202020204" pitchFamily="34" charset="0"/>
              </a:rPr>
              <a:t>Direct remittance using </a:t>
            </a:r>
            <a:r>
              <a:rPr lang="en-US" sz="1600" dirty="0">
                <a:cs typeface="Arial" panose="020B0604020202020204" pitchFamily="34" charset="0"/>
              </a:rPr>
              <a:t>the online interface </a:t>
            </a:r>
            <a:r>
              <a:rPr lang="en-US" sz="1600" dirty="0" smtClean="0">
                <a:cs typeface="Arial" panose="020B0604020202020204" pitchFamily="34" charset="0"/>
              </a:rPr>
              <a:t>via Kiosk, Web and Mobile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Registered customers can save preferred exchange house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Archive transactions for reporting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1684" y="1257010"/>
            <a:ext cx="457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Arial" panose="020B0604020202020204" pitchFamily="34" charset="0"/>
              </a:rPr>
              <a:t>Key Features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cs typeface="Arial" panose="020B0604020202020204" pitchFamily="34" charset="0"/>
              </a:rPr>
              <a:t>The key features include: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AU" sz="1600" dirty="0">
                <a:cs typeface="Arial" panose="020B0604020202020204" pitchFamily="34" charset="0"/>
              </a:rPr>
              <a:t>Acknowledgement and Receipts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AU" sz="1600" dirty="0">
                <a:cs typeface="Arial" panose="020B0604020202020204" pitchFamily="34" charset="0"/>
              </a:rPr>
              <a:t>Reporting, Reconciliation &amp; MIS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AU" sz="1600" dirty="0" smtClean="0">
                <a:cs typeface="Arial" panose="020B0604020202020204" pitchFamily="34" charset="0"/>
              </a:rPr>
              <a:t>Transaction history</a:t>
            </a:r>
            <a:endParaRPr lang="en-AU" sz="1600" dirty="0"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19098</TotalTime>
  <Words>1207</Words>
  <Application>Microsoft Office PowerPoint</Application>
  <PresentationFormat>Custom</PresentationFormat>
  <Paragraphs>236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DOINT002</dc:creator>
  <cp:lastModifiedBy>Prashant Thomas</cp:lastModifiedBy>
  <cp:revision>1963</cp:revision>
  <dcterms:created xsi:type="dcterms:W3CDTF">2012-06-18T08:54:00Z</dcterms:created>
  <dcterms:modified xsi:type="dcterms:W3CDTF">2017-02-09T06:26:41Z</dcterms:modified>
</cp:coreProperties>
</file>