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91" r:id="rId2"/>
    <p:sldId id="514" r:id="rId3"/>
    <p:sldId id="567" r:id="rId4"/>
    <p:sldId id="569" r:id="rId5"/>
    <p:sldId id="570" r:id="rId6"/>
    <p:sldId id="571" r:id="rId7"/>
    <p:sldId id="566" r:id="rId8"/>
    <p:sldId id="572" r:id="rId9"/>
    <p:sldId id="529" r:id="rId10"/>
    <p:sldId id="530" r:id="rId11"/>
    <p:sldId id="568" r:id="rId12"/>
    <p:sldId id="519" r:id="rId13"/>
    <p:sldId id="513" r:id="rId14"/>
    <p:sldId id="520" r:id="rId15"/>
    <p:sldId id="560" r:id="rId16"/>
    <p:sldId id="518" r:id="rId17"/>
    <p:sldId id="521" r:id="rId18"/>
    <p:sldId id="553" r:id="rId19"/>
    <p:sldId id="532" r:id="rId20"/>
    <p:sldId id="540" r:id="rId21"/>
    <p:sldId id="541" r:id="rId22"/>
    <p:sldId id="542" r:id="rId23"/>
    <p:sldId id="535" r:id="rId24"/>
    <p:sldId id="565" r:id="rId25"/>
    <p:sldId id="438" r:id="rId26"/>
  </p:sldIdLst>
  <p:sldSz cx="9144000" cy="6858000" type="screen4x3"/>
  <p:notesSz cx="6797675" cy="9872663"/>
  <p:defaultTextStyle>
    <a:defPPr>
      <a:defRPr lang="ar-SA"/>
    </a:defPPr>
    <a:lvl1pPr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1pPr>
    <a:lvl2pPr marL="4572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2pPr>
    <a:lvl3pPr marL="9144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3pPr>
    <a:lvl4pPr marL="13716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4pPr>
    <a:lvl5pPr marL="1828800" algn="r" rtl="1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 (Arabic)" charset="-7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582A04"/>
    <a:srgbClr val="F5862B"/>
    <a:srgbClr val="D46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27" autoAdjust="0"/>
    <p:restoredTop sz="89298" autoAdjust="0"/>
  </p:normalViewPr>
  <p:slideViewPr>
    <p:cSldViewPr>
      <p:cViewPr varScale="1">
        <p:scale>
          <a:sx n="86" d="100"/>
          <a:sy n="86" d="100"/>
        </p:scale>
        <p:origin x="-1171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2" d="100"/>
        <a:sy n="192" d="100"/>
      </p:scale>
      <p:origin x="0" y="-3498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invertIfNegative val="0"/>
          <c:cat>
            <c:strRef>
              <c:f>Sheet1!$A$1:$A$5</c:f>
              <c:strCache>
                <c:ptCount val="5"/>
                <c:pt idx="0">
                  <c:v>Arts and Humanities</c:v>
                </c:pt>
                <c:pt idx="1">
                  <c:v>Social Sciences and Management</c:v>
                </c:pt>
                <c:pt idx="2">
                  <c:v>Engineering and Technology</c:v>
                </c:pt>
                <c:pt idx="3">
                  <c:v>Life Sciences and Medicine</c:v>
                </c:pt>
                <c:pt idx="4">
                  <c:v>Natural Sciences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</c:numCache>
            </c:numRef>
          </c:val>
        </c:ser>
        <c:ser>
          <c:idx val="1"/>
          <c:order val="1"/>
          <c:invertIfNegative val="0"/>
          <c:cat>
            <c:strRef>
              <c:f>Sheet1!$A$1:$A$5</c:f>
              <c:strCache>
                <c:ptCount val="5"/>
                <c:pt idx="0">
                  <c:v>Arts and Humanities</c:v>
                </c:pt>
                <c:pt idx="1">
                  <c:v>Social Sciences and Management</c:v>
                </c:pt>
                <c:pt idx="2">
                  <c:v>Engineering and Technology</c:v>
                </c:pt>
                <c:pt idx="3">
                  <c:v>Life Sciences and Medicine</c:v>
                </c:pt>
                <c:pt idx="4">
                  <c:v>Natural Sciences</c:v>
                </c:pt>
              </c:strCache>
            </c:strRef>
          </c:cat>
          <c:val>
            <c:numRef>
              <c:f>Sheet1!$C$1:$C$5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invertIfNegative val="0"/>
          <c:cat>
            <c:strRef>
              <c:f>Sheet1!$A$1:$A$5</c:f>
              <c:strCache>
                <c:ptCount val="5"/>
                <c:pt idx="0">
                  <c:v>Arts and Humanities</c:v>
                </c:pt>
                <c:pt idx="1">
                  <c:v>Social Sciences and Management</c:v>
                </c:pt>
                <c:pt idx="2">
                  <c:v>Engineering and Technology</c:v>
                </c:pt>
                <c:pt idx="3">
                  <c:v>Life Sciences and Medicine</c:v>
                </c:pt>
                <c:pt idx="4">
                  <c:v>Natural Sciences</c:v>
                </c:pt>
              </c:strCache>
            </c:strRef>
          </c:cat>
          <c:val>
            <c:numRef>
              <c:f>Sheet1!$D$1:$D$5</c:f>
              <c:numCache>
                <c:formatCode>General</c:formatCode>
                <c:ptCount val="5"/>
                <c:pt idx="0">
                  <c:v>54</c:v>
                </c:pt>
                <c:pt idx="1">
                  <c:v>471</c:v>
                </c:pt>
                <c:pt idx="2">
                  <c:v>291</c:v>
                </c:pt>
                <c:pt idx="3">
                  <c:v>95</c:v>
                </c:pt>
                <c:pt idx="4">
                  <c:v>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0447488"/>
        <c:axId val="200449024"/>
      </c:barChart>
      <c:catAx>
        <c:axId val="200447488"/>
        <c:scaling>
          <c:orientation val="minMax"/>
        </c:scaling>
        <c:delete val="0"/>
        <c:axPos val="l"/>
        <c:majorTickMark val="out"/>
        <c:minorTickMark val="none"/>
        <c:tickLblPos val="nextTo"/>
        <c:crossAx val="200449024"/>
        <c:crosses val="autoZero"/>
        <c:auto val="1"/>
        <c:lblAlgn val="ctr"/>
        <c:lblOffset val="100"/>
        <c:noMultiLvlLbl val="0"/>
      </c:catAx>
      <c:valAx>
        <c:axId val="20044902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20044748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74F87F4A-3329-4386-B036-ED27AD3865C8}" type="datetimeFigureOut">
              <a:rPr lang="en-US"/>
              <a:pPr>
                <a:defRPr/>
              </a:pPr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994D032C-E459-4DA6-8681-F8F698C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52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D74DDA4E-B319-4E60-B100-D07227433EF6}" type="datetimeFigureOut">
              <a:rPr lang="en-US"/>
              <a:pPr>
                <a:defRPr/>
              </a:pPr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7317"/>
            <a:ext cx="2945659" cy="4936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7C1BDCC1-6FD7-4970-B4D1-23BD63CBE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24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1"/>
          <p:cNvSpPr txBox="1">
            <a:spLocks/>
          </p:cNvSpPr>
          <p:nvPr userDrawn="1"/>
        </p:nvSpPr>
        <p:spPr bwMode="auto">
          <a:xfrm>
            <a:off x="457200" y="274638"/>
            <a:ext cx="8229600" cy="1143000"/>
          </a:xfrm>
          <a:prstGeom prst="rect">
            <a:avLst/>
          </a:prstGeom>
          <a:ln w="25400" cap="flat" cmpd="sng" algn="ctr">
            <a:solidFill>
              <a:srgbClr val="996633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 fontScale="90000" lnSpcReduction="20000"/>
          </a:bodyPr>
          <a:lstStyle/>
          <a:p>
            <a:pPr algn="ctr" rtl="0">
              <a:defRPr/>
            </a:pPr>
            <a:r>
              <a:rPr lang="en-US" sz="4400"/>
              <a:t/>
            </a:r>
            <a:br>
              <a:rPr lang="en-US" sz="4400"/>
            </a:br>
            <a:endParaRPr lang="en-US" sz="4400" dirty="0"/>
          </a:p>
        </p:txBody>
      </p:sp>
      <p:graphicFrame>
        <p:nvGraphicFramePr>
          <p:cNvPr id="5" name="Content Placeholder 7"/>
          <p:cNvGraphicFramePr>
            <a:graphicFrameLocks/>
          </p:cNvGraphicFramePr>
          <p:nvPr/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 descr="MINISTRY OF HIGHER EDUCATION_Letterheads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76200"/>
            <a:ext cx="7543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C386A-0542-4A8D-9747-7C4235AD8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98166-ABD9-4C01-939C-2BDE240FE0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467DC-8608-4F1D-9DEB-3379F178D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8229600" cy="4525963"/>
          </a:xfrm>
        </p:spPr>
        <p:txBody>
          <a:bodyPr/>
          <a:lstStyle>
            <a:lvl1pPr algn="l" rtl="0">
              <a:defRPr/>
            </a:lvl1pPr>
            <a:lvl2pPr algn="l" rtl="1">
              <a:defRPr/>
            </a:lvl2pPr>
            <a:lvl3pPr algn="l" rtl="1">
              <a:defRPr/>
            </a:lvl3pPr>
            <a:lvl4pPr algn="l" rtl="1">
              <a:defRPr/>
            </a:lvl4pPr>
            <a:lvl5pPr algn="l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52B65-1941-4A28-A0C4-9FC3D6A4F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D1B98-0659-4D55-B30D-5D6E6CA0A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ECB22-99B1-4917-85EC-1461B7AE7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6574-87F7-47CA-84FE-189CA212D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B7644-B92E-420D-8BAB-6B07440A6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0CBD2-E93F-417E-90B2-F878115797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87139-C45E-475F-BFAF-C1413A4BB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7FB62-2BEE-44C4-B415-B91328F05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1DFF03-F7AC-48C3-AC03-807E7085D0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aphicFrame>
        <p:nvGraphicFramePr>
          <p:cNvPr id="15" name="Content Placeholder 7"/>
          <p:cNvGraphicFramePr>
            <a:graphicFrameLocks/>
          </p:cNvGraphicFramePr>
          <p:nvPr/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084" name="Picture 9" descr="uae-logo1.gif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81000"/>
            <a:ext cx="6096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111838"/>
              </p:ext>
            </p:extLst>
          </p:nvPr>
        </p:nvGraphicFramePr>
        <p:xfrm>
          <a:off x="457200" y="1752600"/>
          <a:ext cx="8242164" cy="51054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5105400">
                <a:tc>
                  <a:txBody>
                    <a:bodyPr/>
                    <a:lstStyle/>
                    <a:p>
                      <a:pPr algn="ctr" rtl="0"/>
                      <a:endParaRPr lang="en-US" sz="2800" b="1" dirty="0" smtClean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dirty="0" smtClean="0">
                          <a:solidFill>
                            <a:srgbClr val="582A04"/>
                          </a:solidFill>
                          <a:latin typeface="+mn-lt"/>
                        </a:rPr>
                        <a:t>Core Concepts of the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1" dirty="0" smtClean="0">
                          <a:solidFill>
                            <a:srgbClr val="582A04"/>
                          </a:solidFill>
                          <a:latin typeface="+mn-lt"/>
                        </a:rPr>
                        <a:t>Standards 2019</a:t>
                      </a:r>
                      <a:endParaRPr lang="en-US" sz="4800" b="1" baseline="0" dirty="0" smtClean="0">
                        <a:solidFill>
                          <a:srgbClr val="582A04"/>
                        </a:solidFill>
                      </a:endParaRPr>
                    </a:p>
                    <a:p>
                      <a:pPr algn="ctr" rtl="0"/>
                      <a:endParaRPr lang="en-US" sz="1800" b="1" baseline="0" dirty="0" smtClean="0">
                        <a:solidFill>
                          <a:srgbClr val="582A04"/>
                        </a:solidFill>
                      </a:endParaRPr>
                    </a:p>
                    <a:p>
                      <a:pPr algn="ctr" rtl="0"/>
                      <a:endParaRPr lang="en-US" sz="1800" b="1" baseline="0" dirty="0" smtClean="0">
                        <a:solidFill>
                          <a:srgbClr val="582A04"/>
                        </a:solidFill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1" dirty="0" smtClean="0">
                          <a:latin typeface="Candar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Prof. Emad Abuelrub, Commissioner</a:t>
                      </a:r>
                    </a:p>
                    <a:p>
                      <a:pPr marL="0" indent="0" algn="ctr">
                        <a:buNone/>
                      </a:pPr>
                      <a:endParaRPr lang="en-US" sz="2000" b="1" dirty="0" smtClean="0">
                        <a:latin typeface="Candar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1" dirty="0" smtClean="0">
                          <a:latin typeface="Candar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Commission for Academic Accreditation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sz="2000" b="1" dirty="0" smtClean="0">
                          <a:latin typeface="Candar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Ministry</a:t>
                      </a:r>
                      <a:r>
                        <a:rPr lang="en-US" sz="2000" b="1" baseline="0" dirty="0" smtClean="0">
                          <a:latin typeface="Candara" pitchFamily="34" charset="0"/>
                          <a:ea typeface="Arial Unicode MS" pitchFamily="34" charset="-128"/>
                          <a:cs typeface="Arial Unicode MS" pitchFamily="34" charset="-128"/>
                        </a:rPr>
                        <a:t> of Education, UAE</a:t>
                      </a:r>
                      <a:endParaRPr lang="en-US" sz="2000" b="1" dirty="0" smtClean="0">
                        <a:latin typeface="Candar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indent="0" algn="ctr">
                        <a:buNone/>
                      </a:pPr>
                      <a:endParaRPr lang="en-US" sz="1800" dirty="0" smtClean="0">
                        <a:latin typeface="Candara" pitchFamily="34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algn="ctr" rtl="0"/>
                      <a:endParaRPr lang="en-US" sz="1800" b="1" baseline="0" dirty="0" smtClean="0">
                        <a:solidFill>
                          <a:srgbClr val="582A04"/>
                        </a:solidFill>
                      </a:endParaRPr>
                    </a:p>
                    <a:p>
                      <a:pPr algn="ctr" rtl="0"/>
                      <a:r>
                        <a:rPr lang="en-US" sz="1800" b="0" baseline="0" dirty="0" smtClean="0">
                          <a:solidFill>
                            <a:srgbClr val="582A04"/>
                          </a:solidFill>
                        </a:rPr>
                        <a:t>June 2019</a:t>
                      </a:r>
                      <a:endParaRPr lang="en-US" sz="1800" b="1" baseline="0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7697D6-3762-476C-9AAF-82416B482CE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31428"/>
            <a:ext cx="3276600" cy="8105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CAA Task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Stage 2: Producing the </a:t>
            </a:r>
            <a:r>
              <a:rPr lang="en-AU" b="1" dirty="0">
                <a:latin typeface="+mn-lt"/>
                <a:cs typeface="Arial" charset="0"/>
              </a:rPr>
              <a:t>F</a:t>
            </a:r>
            <a:r>
              <a:rPr lang="en-AU" b="1" dirty="0" smtClean="0">
                <a:latin typeface="+mn-lt"/>
                <a:cs typeface="Arial" charset="0"/>
              </a:rPr>
              <a:t>our Procedural Manuals (2019)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b="1" dirty="0" smtClean="0">
              <a:latin typeface="+mn-lt"/>
              <a:cs typeface="Arial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lang="en-AU" dirty="0" smtClean="0">
                <a:latin typeface="+mn-lt"/>
                <a:cs typeface="Arial" charset="0"/>
              </a:rPr>
              <a:t>Procedural Manual for Initial Institutional Licensure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latin typeface="+mn-lt"/>
                <a:cs typeface="Arial" charset="0"/>
              </a:rPr>
              <a:t>Procedural Manual for Renewal of </a:t>
            </a:r>
            <a:r>
              <a:rPr lang="en-AU" dirty="0">
                <a:solidFill>
                  <a:prstClr val="black"/>
                </a:solidFill>
                <a:latin typeface="Calibri"/>
                <a:cs typeface="Arial" charset="0"/>
              </a:rPr>
              <a:t>Institutional </a:t>
            </a:r>
            <a:r>
              <a:rPr lang="en-AU" dirty="0" smtClean="0">
                <a:solidFill>
                  <a:prstClr val="black"/>
                </a:solidFill>
                <a:latin typeface="Calibri"/>
                <a:cs typeface="Arial" charset="0"/>
              </a:rPr>
              <a:t>Licensure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solidFill>
                  <a:prstClr val="black"/>
                </a:solidFill>
                <a:latin typeface="Calibri"/>
                <a:cs typeface="Arial" charset="0"/>
              </a:rPr>
              <a:t>Procedural Manual for Initial Program Accreditation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solidFill>
                  <a:prstClr val="black"/>
                </a:solidFill>
                <a:latin typeface="Calibri"/>
                <a:cs typeface="Arial" charset="0"/>
              </a:rPr>
              <a:t>Procedural Manual for Renewal of Program Accreditation</a:t>
            </a: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68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CAA Task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Stage 3: Updating Related Guides (2019)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b="1" dirty="0" smtClean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dirty="0">
                <a:latin typeface="+mn-lt"/>
                <a:cs typeface="Arial" charset="0"/>
              </a:rPr>
              <a:t>Guide for External Review </a:t>
            </a:r>
            <a:r>
              <a:rPr lang="en-US" dirty="0" smtClean="0">
                <a:latin typeface="+mn-lt"/>
                <a:cs typeface="Arial" charset="0"/>
              </a:rPr>
              <a:t>Teams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+mn-lt"/>
                <a:cs typeface="Arial" charset="0"/>
              </a:rPr>
              <a:t>Extracts from QF</a:t>
            </a:r>
            <a:r>
              <a:rPr lang="en-US" i="1" dirty="0" smtClean="0">
                <a:latin typeface="+mn-lt"/>
                <a:cs typeface="Arial" charset="0"/>
              </a:rPr>
              <a:t>Emirates</a:t>
            </a:r>
            <a:r>
              <a:rPr lang="en-US" dirty="0" smtClean="0">
                <a:latin typeface="+mn-lt"/>
                <a:cs typeface="Arial" charset="0"/>
              </a:rPr>
              <a:t>: A Guide for External Review Teams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+mn-lt"/>
                <a:cs typeface="Arial" charset="0"/>
              </a:rPr>
              <a:t>Guide to Writing Learning Outcomes 			     </a:t>
            </a:r>
            <a:r>
              <a:rPr lang="en-US" sz="1400" dirty="0" smtClean="0">
                <a:latin typeface="+mn-lt"/>
                <a:cs typeface="Arial" charset="0"/>
              </a:rPr>
              <a:t>at Program and Course Level that Align with </a:t>
            </a:r>
            <a:r>
              <a:rPr lang="en-US" sz="1400" dirty="0" err="1" smtClean="0">
                <a:latin typeface="+mn-lt"/>
                <a:cs typeface="Arial" charset="0"/>
              </a:rPr>
              <a:t>QF</a:t>
            </a:r>
            <a:r>
              <a:rPr lang="en-US" sz="1400" i="1" dirty="0" err="1" smtClean="0">
                <a:latin typeface="+mn-lt"/>
                <a:cs typeface="Arial" charset="0"/>
              </a:rPr>
              <a:t>Emirates</a:t>
            </a:r>
            <a:endParaRPr lang="en-US" sz="1400" i="1" dirty="0" smtClean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dirty="0" smtClean="0">
                <a:latin typeface="+mn-lt"/>
                <a:cs typeface="Arial" charset="0"/>
              </a:rPr>
              <a:t>CAA Policies and Procedures Manual</a:t>
            </a:r>
            <a:endParaRPr lang="en-US" dirty="0">
              <a:latin typeface="+mn-lt"/>
              <a:cs typeface="Arial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11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The Standards 2019</a:t>
            </a:r>
            <a:endParaRPr lang="en-AU" sz="3200" b="1" dirty="0">
              <a:solidFill>
                <a:srgbClr val="582A04"/>
              </a:solidFill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b="1" u="sng" dirty="0" smtClean="0">
                <a:latin typeface="+mn-lt"/>
                <a:cs typeface="Arial" charset="0"/>
              </a:rPr>
              <a:t>Standards / Stipulations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Governance and Management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Quality Assurance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Educational Programs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Research and Scholarly Activities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Faculty and Professional Staff  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Students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Health, Safety and Environment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Learning </a:t>
            </a:r>
            <a:r>
              <a:rPr lang="en-US" sz="2000">
                <a:latin typeface="+mn-lt"/>
                <a:cs typeface="Arial" charset="0"/>
              </a:rPr>
              <a:t>Resource </a:t>
            </a:r>
            <a:r>
              <a:rPr lang="en-US" sz="2000" smtClean="0">
                <a:latin typeface="+mn-lt"/>
                <a:cs typeface="Arial" charset="0"/>
              </a:rPr>
              <a:t>Center</a:t>
            </a:r>
            <a:endParaRPr lang="en-US" sz="2000" dirty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Fiscal Resources, Financial Management and Budgeting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Legal Compliance and Public Disclosure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2000" dirty="0">
                <a:latin typeface="+mn-lt"/>
                <a:cs typeface="Arial" charset="0"/>
              </a:rPr>
              <a:t>Community Engagement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AU" dirty="0" smtClean="0">
              <a:latin typeface="+mn-lt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  <a:r>
              <a:rPr kumimoji="0" lang="en-A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24224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295400" y="548481"/>
            <a:ext cx="7209692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endParaRPr lang="en-AU" sz="3200" b="1" dirty="0">
              <a:solidFill>
                <a:srgbClr val="582A04"/>
              </a:solidFill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050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  <a:cs typeface="Arial" charset="0"/>
              </a:rPr>
              <a:t>Annex 1: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Substantive Change at Institutional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Level</a:t>
            </a:r>
            <a:endParaRPr lang="en-US" sz="2000" dirty="0" smtClean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2: By-Laws </a:t>
            </a:r>
            <a:r>
              <a:rPr lang="en-US" sz="2000" dirty="0">
                <a:latin typeface="+mn-lt"/>
                <a:cs typeface="Arial" charset="0"/>
              </a:rPr>
              <a:t>of the Governing Body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  <a:cs typeface="Arial" charset="0"/>
              </a:rPr>
              <a:t>Annex </a:t>
            </a:r>
            <a:r>
              <a:rPr lang="en-US" sz="2000" dirty="0" smtClean="0">
                <a:latin typeface="+mn-lt"/>
                <a:cs typeface="Arial" charset="0"/>
              </a:rPr>
              <a:t>3: Policies </a:t>
            </a:r>
            <a:r>
              <a:rPr lang="en-US" sz="2000" dirty="0">
                <a:latin typeface="+mn-lt"/>
                <a:cs typeface="Arial" charset="0"/>
              </a:rPr>
              <a:t>and Procedures Manual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4: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Catalog</a:t>
            </a:r>
            <a:endParaRPr lang="en-US" sz="2000" dirty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</a:t>
            </a:r>
            <a:r>
              <a:rPr lang="en-US" sz="2000" dirty="0">
                <a:latin typeface="+mn-lt"/>
                <a:cs typeface="Arial" charset="0"/>
              </a:rPr>
              <a:t>5</a:t>
            </a:r>
            <a:r>
              <a:rPr lang="en-US" sz="2000" dirty="0" smtClean="0">
                <a:latin typeface="+mn-lt"/>
                <a:cs typeface="Arial" charset="0"/>
              </a:rPr>
              <a:t>: 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Faculty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Manual</a:t>
            </a:r>
            <a:endParaRPr lang="en-US" sz="2000" dirty="0" smtClean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</a:t>
            </a:r>
            <a:r>
              <a:rPr lang="en-US" sz="2000" dirty="0">
                <a:latin typeface="+mn-lt"/>
                <a:cs typeface="Arial" charset="0"/>
              </a:rPr>
              <a:t>6</a:t>
            </a:r>
            <a:r>
              <a:rPr lang="en-US" sz="2000" dirty="0" smtClean="0">
                <a:latin typeface="+mn-lt"/>
                <a:cs typeface="Arial" charset="0"/>
              </a:rPr>
              <a:t>: 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Staff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Manual      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7: 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Student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Handbook </a:t>
            </a:r>
            <a:r>
              <a:rPr lang="en-US" sz="2000" dirty="0">
                <a:latin typeface="+mn-lt"/>
                <a:cs typeface="Arial" charset="0"/>
              </a:rPr>
              <a:t>	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  <a:cs typeface="Arial" charset="0"/>
              </a:rPr>
              <a:t>Annex </a:t>
            </a:r>
            <a:r>
              <a:rPr lang="en-US" sz="2000" dirty="0" smtClean="0">
                <a:latin typeface="+mn-lt"/>
                <a:cs typeface="Arial" charset="0"/>
              </a:rPr>
              <a:t>8: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Quality Assurance Manual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         </a:t>
            </a:r>
            <a:r>
              <a:rPr lang="en-US" sz="2000" dirty="0">
                <a:latin typeface="+mn-lt"/>
                <a:cs typeface="Arial" charset="0"/>
              </a:rPr>
              <a:t>	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  <a:cs typeface="Arial" charset="0"/>
              </a:rPr>
              <a:t>Annex </a:t>
            </a:r>
            <a:r>
              <a:rPr lang="en-US" sz="2000" dirty="0" smtClean="0">
                <a:latin typeface="+mn-lt"/>
                <a:cs typeface="Arial" charset="0"/>
              </a:rPr>
              <a:t>9: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Feasibility Study, Financial Analysis and Timed Action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Plan</a:t>
            </a:r>
            <a:endParaRPr lang="en-US" sz="2000" dirty="0" smtClean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10: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Program Specifications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   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latin typeface="+mn-lt"/>
                <a:cs typeface="Arial" charset="0"/>
              </a:rPr>
              <a:t>Annex 11: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Joint Degree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Programs</a:t>
            </a:r>
            <a:endParaRPr lang="en-US" sz="2000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latin typeface="+mn-lt"/>
                <a:cs typeface="Arial" charset="0"/>
              </a:rPr>
              <a:t>Annex </a:t>
            </a:r>
            <a:r>
              <a:rPr lang="en-US" sz="2000" dirty="0" smtClean="0">
                <a:latin typeface="+mn-lt"/>
                <a:cs typeface="Arial" charset="0"/>
              </a:rPr>
              <a:t>12: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Guidelines for Good Practice in Internships or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Practicums</a:t>
            </a: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  <a:r>
              <a:rPr kumimoji="0" lang="en-A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Annexes</a:t>
            </a:r>
            <a:endParaRPr lang="en-AU" sz="3200" b="1" dirty="0">
              <a:solidFill>
                <a:srgbClr val="582A04"/>
              </a:solidFill>
              <a:latin typeface="+mn-lt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0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AU" sz="3200" b="1">
                <a:solidFill>
                  <a:srgbClr val="582A04"/>
                </a:solidFill>
                <a:latin typeface="Calibri"/>
                <a:cs typeface="Times New Roman" pitchFamily="18" charset="0"/>
              </a:rPr>
              <a:t>Annexes … continue</a:t>
            </a:r>
            <a:endParaRPr lang="en-AU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7526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Annex 13: Course Syllabi       </a:t>
            </a:r>
            <a:endParaRPr lang="en-US" sz="2000" dirty="0" smtClean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14: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Intensive Courses and Block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Delivery</a:t>
            </a:r>
            <a:endParaRPr lang="en-AU" sz="20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Annex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15: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Arial" charset="0"/>
              </a:rPr>
              <a:t>Courses Taught Through </a:t>
            </a:r>
            <a:r>
              <a:rPr lang="en-US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e-Learning</a:t>
            </a:r>
            <a:r>
              <a:rPr lang="en-AU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    </a:t>
            </a:r>
          </a:p>
          <a:p>
            <a:pPr marL="342900" lvl="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16: 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Course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files</a:t>
            </a:r>
          </a:p>
          <a:p>
            <a:pPr marL="342900" lvl="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17: </a:t>
            </a:r>
            <a:r>
              <a:rPr lang="en-AU" sz="2000" dirty="0">
                <a:solidFill>
                  <a:srgbClr val="FF0000"/>
                </a:solidFill>
                <a:latin typeface="Calibri"/>
                <a:cs typeface="Arial" charset="0"/>
              </a:rPr>
              <a:t>Substantive Change at Program </a:t>
            </a:r>
            <a:r>
              <a:rPr lang="en-AU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Level</a:t>
            </a:r>
            <a:endParaRPr lang="en-AU" sz="2000" dirty="0" smtClean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18: 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Adjunct Clinical Faculty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Annex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19: </a:t>
            </a:r>
            <a:r>
              <a:rPr lang="en-AU" sz="2000" dirty="0">
                <a:solidFill>
                  <a:srgbClr val="FF0000"/>
                </a:solidFill>
                <a:latin typeface="Calibri"/>
                <a:cs typeface="Arial" charset="0"/>
              </a:rPr>
              <a:t>Equivalent Scores on Approved Tests of English Language Proficiency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Annex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20: </a:t>
            </a:r>
            <a:r>
              <a:rPr lang="en-AU" sz="2000" dirty="0">
                <a:solidFill>
                  <a:srgbClr val="FF0000"/>
                </a:solidFill>
                <a:latin typeface="Calibri"/>
                <a:cs typeface="Arial" charset="0"/>
              </a:rPr>
              <a:t>Recognition of Prior Learning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21: </a:t>
            </a:r>
            <a:r>
              <a:rPr lang="en-AU" sz="2000" dirty="0">
                <a:solidFill>
                  <a:srgbClr val="FF0000"/>
                </a:solidFill>
                <a:latin typeface="Calibri"/>
                <a:cs typeface="Arial" charset="0"/>
              </a:rPr>
              <a:t>Criteria for Teaching Hospitals/Healthcare Units within the UAE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Annex 22: </a:t>
            </a:r>
            <a:r>
              <a:rPr lang="en-AU" sz="2000" dirty="0" smtClean="0">
                <a:solidFill>
                  <a:srgbClr val="FF0000"/>
                </a:solidFill>
                <a:latin typeface="Calibri"/>
                <a:cs typeface="Arial" charset="0"/>
              </a:rPr>
              <a:t>Website </a:t>
            </a:r>
            <a:r>
              <a:rPr lang="en-AU" sz="2000" dirty="0">
                <a:solidFill>
                  <a:srgbClr val="FF0000"/>
                </a:solidFill>
                <a:latin typeface="Calibri"/>
                <a:cs typeface="Arial" charset="0"/>
              </a:rPr>
              <a:t>Content</a:t>
            </a: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Arial" charset="0"/>
              </a:rPr>
              <a:t>Annex 23: Glossary of Terms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AU" dirty="0" smtClean="0">
              <a:solidFill>
                <a:prstClr val="black"/>
              </a:solidFill>
              <a:latin typeface="Calibri"/>
              <a:cs typeface="Arial" charset="0"/>
            </a:endParaRPr>
          </a:p>
          <a:p>
            <a:pPr lvl="1" algn="l" eaLnBrk="0" hangingPunct="0">
              <a:spcBef>
                <a:spcPts val="1800"/>
              </a:spcBef>
              <a:buClr>
                <a:srgbClr val="C00000"/>
              </a:buClr>
              <a:buFont typeface="Arial" charset="0"/>
              <a:buNone/>
              <a:defRPr/>
            </a:pPr>
            <a:r>
              <a:rPr lang="en-AU" dirty="0" smtClean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  <a:r>
              <a:rPr lang="en-AU" b="1" dirty="0" smtClean="0">
                <a:solidFill>
                  <a:prstClr val="black"/>
                </a:solidFill>
                <a:latin typeface="Calibri"/>
                <a:cs typeface="Arial" charset="0"/>
              </a:rPr>
              <a:t> </a:t>
            </a:r>
            <a:r>
              <a:rPr lang="en-AU" dirty="0" smtClean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862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noProof="0" dirty="0" smtClean="0">
                <a:solidFill>
                  <a:srgbClr val="582A04"/>
                </a:solidFill>
                <a:latin typeface="+mn-lt"/>
                <a:cs typeface="Times New Roman" pitchFamily="18" charset="0"/>
              </a:rPr>
              <a:t>Structure of the Standards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74214"/>
              </p:ext>
            </p:extLst>
          </p:nvPr>
        </p:nvGraphicFramePr>
        <p:xfrm>
          <a:off x="762000" y="1897413"/>
          <a:ext cx="7162800" cy="4455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2667000"/>
                <a:gridCol w="1066800"/>
                <a:gridCol w="1066800"/>
                <a:gridCol w="990600"/>
                <a:gridCol w="990600"/>
              </a:tblGrid>
              <a:tr h="296561">
                <a:tc rowSpan="2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No</a:t>
                      </a:r>
                      <a:endParaRPr 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Standards</a:t>
                      </a: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2011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2019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65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Institutional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Institutional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</a:tr>
              <a:tr h="3288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Governance and Management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5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Quality Assurance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</a:tr>
              <a:tr h="2669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Educational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</a:tr>
              <a:tr h="44410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Research and Scholarly Activates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√</a:t>
                      </a:r>
                    </a:p>
                  </a:txBody>
                  <a:tcPr/>
                </a:tc>
              </a:tr>
              <a:tr h="3608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Faculty and Professional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</a:tr>
              <a:tr h="36370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</a:tr>
              <a:tr h="26690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Health, Safety, and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21274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Learning Resource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</a:tr>
              <a:tr h="2965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Fiscal Resources and 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9656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Legal Compliance and Public Disclosure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484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Community Engagement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6315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457200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sz="3200" b="1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Supplementary </a:t>
            </a:r>
            <a:r>
              <a:rPr lang="en-US" sz="3200" b="1" dirty="0">
                <a:solidFill>
                  <a:srgbClr val="582A04"/>
                </a:solidFill>
                <a:latin typeface="Calibri"/>
                <a:cs typeface="Times New Roman" pitchFamily="18" charset="0"/>
              </a:rPr>
              <a:t>Guidance to the Standards</a:t>
            </a:r>
            <a:endParaRPr lang="en-US" sz="3200" b="1" dirty="0" smtClean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AU" b="1" u="sng" dirty="0" smtClean="0">
                <a:solidFill>
                  <a:prstClr val="black"/>
                </a:solidFill>
                <a:latin typeface="Calibri"/>
                <a:cs typeface="Arial" charset="0"/>
              </a:rPr>
              <a:t>Sections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Introduction</a:t>
            </a: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Organization and Regulatory Standards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The National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Register (licensed institutions and accredited programs)</a:t>
            </a: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CHEDS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Data (collection and utilization guidance)</a:t>
            </a: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Risk Based Assessment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Opening a New Institution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Institutional Review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Program Review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Concerns about an Institution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Sanctions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  <a:cs typeface="Arial" charset="0"/>
              </a:rPr>
              <a:t>Closing an Institution or Terminating a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Program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Appeals</a:t>
            </a: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Arial" charset="0"/>
              </a:rPr>
              <a:t>Financial Obligations </a:t>
            </a:r>
          </a:p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endParaRPr lang="en-AU" sz="1800" dirty="0" smtClean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085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457200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hangingPunct="0"/>
            <a:endParaRPr lang="en-US" sz="3200" b="1" dirty="0" smtClean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AU" b="1" u="sng" dirty="0" smtClean="0">
                <a:solidFill>
                  <a:prstClr val="black"/>
                </a:solidFill>
                <a:latin typeface="Calibri"/>
                <a:cs typeface="Arial" charset="0"/>
              </a:rPr>
              <a:t>Annexes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Annex 1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Risk Evaluation Metric</a:t>
            </a:r>
            <a:endParaRPr lang="en-US" sz="20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Annex 2: 	Membership and Orientation of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ERTs</a:t>
            </a:r>
            <a:endParaRPr lang="en-US" sz="20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3: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Review 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Schedule 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Annex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4: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Arial" charset="0"/>
              </a:rPr>
              <a:t>	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Issues that can be Investigated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5: 	Violations, Sanctions, and Penalties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Arial" charset="0"/>
              </a:rPr>
              <a:t>Annex 6: 	Business Process Models for CAA Activities</a:t>
            </a: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  <a:p>
            <a:pPr marL="342900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US" sz="1600" dirty="0" smtClean="0">
              <a:solidFill>
                <a:prstClr val="black"/>
              </a:solidFill>
              <a:latin typeface="Calibri"/>
              <a:cs typeface="Arial" charset="0"/>
            </a:endParaRPr>
          </a:p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endParaRPr lang="en-US" sz="1600" dirty="0">
              <a:solidFill>
                <a:prstClr val="black"/>
              </a:solidFill>
              <a:latin typeface="Calibri"/>
              <a:cs typeface="Arial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875692" y="457200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0" hangingPunct="0"/>
            <a:r>
              <a:rPr lang="en-US" sz="3200" b="1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Supplementary </a:t>
            </a:r>
            <a:r>
              <a:rPr lang="en-US" sz="3200" b="1" dirty="0">
                <a:solidFill>
                  <a:srgbClr val="582A04"/>
                </a:solidFill>
                <a:latin typeface="Calibri"/>
                <a:cs typeface="Times New Roman" pitchFamily="18" charset="0"/>
              </a:rPr>
              <a:t>Guidance to the Standards</a:t>
            </a:r>
            <a:endParaRPr lang="en-US" sz="3200" b="1" dirty="0" smtClean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28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Risk Based Assessment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050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GB" dirty="0"/>
              <a:t>A new addition to the Standards 2019 is the introduction of a ‘risk-based approach’ to institutional </a:t>
            </a:r>
            <a:r>
              <a:rPr lang="en-GB" dirty="0" smtClean="0"/>
              <a:t>licensure and </a:t>
            </a:r>
            <a:r>
              <a:rPr lang="en-GB" dirty="0"/>
              <a:t>program accreditation </a:t>
            </a:r>
            <a:r>
              <a:rPr lang="en-GB" dirty="0" smtClean="0"/>
              <a:t>that is embedded within the Licensure Review and conducted by the ERT.</a:t>
            </a:r>
          </a:p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endParaRPr lang="en-US" dirty="0" smtClean="0"/>
          </a:p>
          <a:p>
            <a:pPr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b="1" dirty="0" smtClean="0"/>
              <a:t>Purpose:</a:t>
            </a:r>
          </a:p>
          <a:p>
            <a:pPr marL="46355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/>
              <a:t>To  </a:t>
            </a:r>
            <a:r>
              <a:rPr lang="en-US" sz="2000" dirty="0"/>
              <a:t>provide a quantitative indicator of the risk of failure within the operational risk areas of </a:t>
            </a:r>
            <a:r>
              <a:rPr lang="en-US" sz="2000" u="sng" dirty="0"/>
              <a:t>strategic</a:t>
            </a:r>
            <a:r>
              <a:rPr lang="en-US" sz="2000" dirty="0"/>
              <a:t>, </a:t>
            </a:r>
            <a:r>
              <a:rPr lang="en-US" sz="2000" u="sng" dirty="0"/>
              <a:t>operational</a:t>
            </a:r>
            <a:r>
              <a:rPr lang="en-US" sz="2000" dirty="0"/>
              <a:t>, </a:t>
            </a:r>
            <a:r>
              <a:rPr lang="en-US" sz="2000" u="sng" dirty="0"/>
              <a:t>legal and financial</a:t>
            </a:r>
            <a:r>
              <a:rPr lang="en-US" sz="2000" dirty="0"/>
              <a:t>, </a:t>
            </a:r>
            <a:r>
              <a:rPr lang="en-US" sz="2000" u="sng" dirty="0" smtClean="0"/>
              <a:t>academic</a:t>
            </a:r>
            <a:r>
              <a:rPr lang="en-US" sz="2000" dirty="0" smtClean="0"/>
              <a:t>, </a:t>
            </a:r>
            <a:r>
              <a:rPr lang="en-US" sz="2000" dirty="0"/>
              <a:t>and </a:t>
            </a:r>
            <a:r>
              <a:rPr lang="en-US" sz="2000" u="sng" dirty="0"/>
              <a:t>international</a:t>
            </a:r>
            <a:r>
              <a:rPr lang="en-US" sz="2000" dirty="0"/>
              <a:t> </a:t>
            </a:r>
            <a:r>
              <a:rPr lang="en-US" sz="2000" dirty="0" smtClean="0"/>
              <a:t>dimensions.</a:t>
            </a:r>
            <a:endParaRPr lang="en-US" sz="2000" dirty="0"/>
          </a:p>
          <a:p>
            <a:pPr marL="46355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US" sz="2000" dirty="0" smtClean="0"/>
              <a:t>To identify </a:t>
            </a:r>
            <a:r>
              <a:rPr lang="en-US" sz="2000" dirty="0"/>
              <a:t>the degree to which the institution is actually fulfilling the academic needs of the Emirates in producing knowledgeable, skilled and competent, employable graduates.</a:t>
            </a:r>
          </a:p>
          <a:p>
            <a:pPr marL="46355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GB" dirty="0"/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23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2A04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Sanctions and Fines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744071" y="19431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AU" sz="2800" b="1" dirty="0" smtClean="0">
                <a:cs typeface="Arial" charset="0"/>
              </a:rPr>
              <a:t>1) Sanctions</a:t>
            </a:r>
          </a:p>
          <a:p>
            <a:pPr marL="514350" lvl="0" indent="-5143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romanUcPeriod"/>
              <a:defRPr/>
            </a:pPr>
            <a:r>
              <a:rPr lang="en-US" dirty="0" smtClean="0">
                <a:latin typeface="+mn-lt"/>
                <a:cs typeface="Arial" charset="0"/>
              </a:rPr>
              <a:t>Official </a:t>
            </a:r>
            <a:r>
              <a:rPr lang="en-US" dirty="0">
                <a:latin typeface="+mn-lt"/>
                <a:cs typeface="Arial" charset="0"/>
              </a:rPr>
              <a:t>Warning</a:t>
            </a:r>
          </a:p>
          <a:p>
            <a:pPr marL="514350" lvl="0" indent="-5143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romanUcPeriod"/>
              <a:defRPr/>
            </a:pPr>
            <a:r>
              <a:rPr lang="en-US" dirty="0" smtClean="0">
                <a:latin typeface="+mn-lt"/>
                <a:cs typeface="Arial" charset="0"/>
              </a:rPr>
              <a:t>Public </a:t>
            </a:r>
            <a:r>
              <a:rPr lang="en-US" dirty="0">
                <a:latin typeface="+mn-lt"/>
                <a:cs typeface="Arial" charset="0"/>
              </a:rPr>
              <a:t>Warning </a:t>
            </a:r>
            <a:endParaRPr lang="en-US" dirty="0" smtClean="0">
              <a:latin typeface="+mn-lt"/>
              <a:cs typeface="Arial" charset="0"/>
            </a:endParaRPr>
          </a:p>
          <a:p>
            <a:pPr marL="514350" lvl="0" indent="-5143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romanUcPeriod"/>
              <a:defRPr/>
            </a:pPr>
            <a:r>
              <a:rPr lang="en-US" dirty="0" smtClean="0">
                <a:latin typeface="+mn-lt"/>
                <a:cs typeface="Arial" charset="0"/>
              </a:rPr>
              <a:t>First Probation </a:t>
            </a:r>
          </a:p>
          <a:p>
            <a:pPr marL="514350" lvl="0" indent="-5143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romanUcPeriod"/>
              <a:defRPr/>
            </a:pPr>
            <a:r>
              <a:rPr lang="en-US" dirty="0" smtClean="0">
                <a:latin typeface="+mn-lt"/>
                <a:cs typeface="Arial" charset="0"/>
              </a:rPr>
              <a:t>Second </a:t>
            </a:r>
            <a:r>
              <a:rPr lang="en-US" dirty="0">
                <a:latin typeface="+mn-lt"/>
                <a:cs typeface="Arial" charset="0"/>
              </a:rPr>
              <a:t>Probation </a:t>
            </a:r>
          </a:p>
          <a:p>
            <a:pPr marL="514350" lvl="0" indent="-5143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romanUcPeriod"/>
              <a:defRPr/>
            </a:pPr>
            <a:r>
              <a:rPr lang="en-US" dirty="0" smtClean="0">
                <a:latin typeface="+mn-lt"/>
                <a:cs typeface="Arial" charset="0"/>
              </a:rPr>
              <a:t>Revocation </a:t>
            </a:r>
            <a:r>
              <a:rPr lang="en-US" dirty="0">
                <a:latin typeface="+mn-lt"/>
                <a:cs typeface="Arial" charset="0"/>
              </a:rPr>
              <a:t>of Program Accreditation or </a:t>
            </a:r>
            <a:r>
              <a:rPr lang="en-US" dirty="0" smtClean="0">
                <a:latin typeface="+mn-lt"/>
                <a:cs typeface="Arial" charset="0"/>
              </a:rPr>
              <a:t>Licensure</a:t>
            </a:r>
            <a:endParaRPr lang="en-US" dirty="0">
              <a:latin typeface="+mn-lt"/>
              <a:cs typeface="Arial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4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Outline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828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>
                <a:latin typeface="+mn-lt"/>
                <a:cs typeface="Times New Roman" panose="02020603050405020304" pitchFamily="18" charset="0"/>
              </a:rPr>
              <a:t>Background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Figures and Numbers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Terms of </a:t>
            </a: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Reference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New Concepts</a:t>
            </a:r>
            <a:endParaRPr lang="en-AU" sz="2000" dirty="0" smtClean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CAA Task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The Standards 2019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Risk Based Assessment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Sanctions and Fines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Establishing New Institutions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solidFill>
                  <a:prstClr val="black"/>
                </a:solidFill>
                <a:latin typeface="Calibri"/>
                <a:cs typeface="Times New Roman" panose="02020603050405020304" pitchFamily="18" charset="0"/>
              </a:rPr>
              <a:t>Closing an Institution</a:t>
            </a:r>
            <a:endParaRPr lang="en-AU" sz="2000" dirty="0">
              <a:solidFill>
                <a:prstClr val="black"/>
              </a:solidFill>
              <a:latin typeface="Calibri"/>
              <a:cs typeface="Times New Roman" panose="02020603050405020304" pitchFamily="18" charset="0"/>
            </a:endParaRP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endParaRPr lang="en-AU" sz="1800" dirty="0"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76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05402"/>
              </p:ext>
            </p:extLst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r>
                        <a:rPr lang="en-US" sz="1200" i="1" dirty="0" smtClean="0">
                          <a:solidFill>
                            <a:srgbClr val="996633"/>
                          </a:solidFill>
                        </a:rPr>
                        <a:t>      </a:t>
                      </a:r>
                    </a:p>
                    <a:p>
                      <a:r>
                        <a:rPr lang="en-US" sz="1200" i="1" dirty="0" smtClean="0">
                          <a:solidFill>
                            <a:srgbClr val="996633"/>
                          </a:solidFill>
                        </a:rPr>
                        <a:t>                          </a:t>
                      </a:r>
                    </a:p>
                    <a:p>
                      <a:r>
                        <a:rPr lang="en-US" sz="1200" i="1" dirty="0" smtClean="0">
                          <a:solidFill>
                            <a:srgbClr val="996633"/>
                          </a:solidFill>
                        </a:rPr>
                        <a:t>                           *</a:t>
                      </a:r>
                      <a:r>
                        <a:rPr lang="en-US" sz="1200" i="1" baseline="0" dirty="0" smtClean="0">
                          <a:solidFill>
                            <a:srgbClr val="996633"/>
                          </a:solidFill>
                        </a:rPr>
                        <a:t> Note: Partial activation of financial guarantee.</a:t>
                      </a:r>
                      <a:endParaRPr lang="en-US" sz="1200" i="1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2) Fines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612976"/>
              </p:ext>
            </p:extLst>
          </p:nvPr>
        </p:nvGraphicFramePr>
        <p:xfrm>
          <a:off x="1524000" y="2743200"/>
          <a:ext cx="6096000" cy="259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Penalty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Official Warning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Public Warning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First Probation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Second Probation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Revocation of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Licensure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1,000,000</a:t>
                      </a: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(minimum depending on number of students)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478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a. Institutional Level</a:t>
            </a:r>
          </a:p>
        </p:txBody>
      </p:sp>
    </p:spTree>
    <p:extLst>
      <p:ext uri="{BB962C8B-B14F-4D97-AF65-F5344CB8AC3E}">
        <p14:creationId xmlns:p14="http://schemas.microsoft.com/office/powerpoint/2010/main" val="74638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335457"/>
              </p:ext>
            </p:extLst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 smtClean="0">
                        <a:solidFill>
                          <a:srgbClr val="996633"/>
                        </a:solidFill>
                      </a:endParaRPr>
                    </a:p>
                    <a:p>
                      <a:r>
                        <a:rPr lang="en-US" dirty="0" smtClean="0">
                          <a:solidFill>
                            <a:srgbClr val="996633"/>
                          </a:solidFill>
                        </a:rPr>
                        <a:t>                  </a:t>
                      </a:r>
                      <a:r>
                        <a:rPr lang="en-US" sz="1200" i="1" dirty="0" smtClean="0">
                          <a:solidFill>
                            <a:srgbClr val="996633"/>
                          </a:solidFill>
                        </a:rPr>
                        <a:t>* Note:</a:t>
                      </a:r>
                      <a:r>
                        <a:rPr lang="en-US" sz="1200" i="1" baseline="0" dirty="0" smtClean="0">
                          <a:solidFill>
                            <a:srgbClr val="996633"/>
                          </a:solidFill>
                        </a:rPr>
                        <a:t> Partial activation of financial guarantee.</a:t>
                      </a:r>
                      <a:endParaRPr lang="en-US" sz="1200" i="1" dirty="0" smtClean="0">
                        <a:solidFill>
                          <a:srgbClr val="996633"/>
                        </a:solidFill>
                      </a:endParaRPr>
                    </a:p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26306"/>
              </p:ext>
            </p:extLst>
          </p:nvPr>
        </p:nvGraphicFramePr>
        <p:xfrm>
          <a:off x="1524000" y="2743200"/>
          <a:ext cx="6096000" cy="2590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Sanction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Penalty per Program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Official Warning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Public Warning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First Probation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Second Probation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40,000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Revocation of Program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Accreditation 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AED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100,000 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(minimum depending on number of students)</a:t>
                      </a: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8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 smtClean="0"/>
              <a:t>b. Program Level</a:t>
            </a:r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52600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205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2A04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Establishing New Institutions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85800" y="19431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dirty="0">
                <a:latin typeface="+mj-lt"/>
                <a:cs typeface="Arial" charset="0"/>
              </a:rPr>
              <a:t>I</a:t>
            </a:r>
            <a:r>
              <a:rPr lang="en-US" dirty="0" smtClean="0">
                <a:latin typeface="+mj-lt"/>
                <a:cs typeface="Arial" charset="0"/>
              </a:rPr>
              <a:t>nitial Process to establish </a:t>
            </a:r>
            <a:r>
              <a:rPr lang="en-US" dirty="0">
                <a:latin typeface="+mj-lt"/>
                <a:cs typeface="Arial" charset="0"/>
              </a:rPr>
              <a:t>a new </a:t>
            </a:r>
            <a:r>
              <a:rPr lang="en-US" dirty="0" smtClean="0">
                <a:latin typeface="+mj-lt"/>
                <a:cs typeface="Arial" charset="0"/>
              </a:rPr>
              <a:t>HEI prior to submitting Application for Initial Institutional Licensure to CAA.</a:t>
            </a:r>
          </a:p>
          <a:p>
            <a:pPr lvl="0"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endParaRPr lang="en-US" dirty="0" smtClean="0">
              <a:cs typeface="Arial" charset="0"/>
            </a:endParaRPr>
          </a:p>
          <a:p>
            <a:pPr lvl="0" algn="l" rtl="0" eaLnBrk="0" hangingPunct="0">
              <a:spcBef>
                <a:spcPct val="20000"/>
              </a:spcBef>
              <a:buClr>
                <a:srgbClr val="C00000"/>
              </a:buClr>
              <a:defRPr/>
            </a:pPr>
            <a:endParaRPr lang="en-AU" dirty="0">
              <a:cs typeface="Arial" charset="0"/>
            </a:endParaRPr>
          </a:p>
          <a:p>
            <a:pPr lvl="0" algn="l" eaLnBrk="0" hangingPunct="0"/>
            <a:r>
              <a:rPr lang="en-AU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Proposal </a:t>
            </a:r>
            <a:r>
              <a:rPr lang="en-AU" dirty="0">
                <a:solidFill>
                  <a:srgbClr val="582A04"/>
                </a:solidFill>
                <a:latin typeface="Calibri"/>
                <a:cs typeface="Times New Roman" pitchFamily="18" charset="0"/>
              </a:rPr>
              <a:t>for Pre-Approval </a:t>
            </a:r>
            <a:r>
              <a:rPr lang="en-AU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Stage will be covered in a later presentation.</a:t>
            </a:r>
            <a:endParaRPr lang="en-AU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6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050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28945"/>
              </p:ext>
            </p:extLst>
          </p:nvPr>
        </p:nvGraphicFramePr>
        <p:xfrm>
          <a:off x="1066800" y="1828801"/>
          <a:ext cx="6477000" cy="19811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7322"/>
                <a:gridCol w="3319678"/>
              </a:tblGrid>
              <a:tr h="202163"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Table 1: </a:t>
                      </a:r>
                      <a:r>
                        <a:rPr lang="en-GB" sz="1200" dirty="0" smtClean="0">
                          <a:effectLst/>
                        </a:rPr>
                        <a:t>Recommended student </a:t>
                      </a:r>
                      <a:r>
                        <a:rPr lang="en-GB" sz="1200" dirty="0">
                          <a:effectLst/>
                        </a:rPr>
                        <a:t>to faculty ratios per type of program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3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Program Type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Recommended Student </a:t>
                      </a:r>
                      <a:r>
                        <a:rPr lang="en-GB" sz="1200" dirty="0">
                          <a:effectLst/>
                        </a:rPr>
                        <a:t>to Faculty Ratio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22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Doctoral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5:1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22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Master’s or Higher Diploma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10:1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88951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Undergraduate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10:1 (medical programs)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15:1 (other clinical health science programs)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20:1 (other lab- and studio-based programs)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25:1 (non-lab based)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2237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General 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30:1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983456"/>
              </p:ext>
            </p:extLst>
          </p:nvPr>
        </p:nvGraphicFramePr>
        <p:xfrm>
          <a:off x="1066800" y="4076702"/>
          <a:ext cx="6476999" cy="2287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4200"/>
                <a:gridCol w="3190239"/>
                <a:gridCol w="162560"/>
              </a:tblGrid>
              <a:tr h="249621"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Table 2: Indicative financial guarantee </a:t>
                      </a:r>
                      <a:r>
                        <a:rPr lang="en-GB" sz="1200" dirty="0" smtClean="0">
                          <a:effectLst/>
                        </a:rPr>
                        <a:t>values – no</a:t>
                      </a:r>
                      <a:r>
                        <a:rPr lang="en-GB" sz="1200" baseline="0" dirty="0" smtClean="0">
                          <a:effectLst/>
                        </a:rPr>
                        <a:t> cash</a:t>
                      </a:r>
                      <a:r>
                        <a:rPr lang="en-GB" sz="1200" dirty="0" smtClean="0">
                          <a:effectLst/>
                        </a:rPr>
                        <a:t> reserve (equivalent to one year of operation at peak)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5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Number of Students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Amount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&lt; 500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AED </a:t>
                      </a:r>
                      <a:r>
                        <a:rPr lang="en-GB" sz="1200" dirty="0" smtClean="0">
                          <a:effectLst/>
                        </a:rPr>
                        <a:t>10 million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500 to 1000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AED </a:t>
                      </a:r>
                      <a:r>
                        <a:rPr lang="en-GB" sz="1200" dirty="0" smtClean="0">
                          <a:effectLst/>
                        </a:rPr>
                        <a:t>20 </a:t>
                      </a:r>
                      <a:r>
                        <a:rPr lang="en-GB" sz="1200" dirty="0">
                          <a:effectLst/>
                        </a:rPr>
                        <a:t>million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1000 to 2000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AED </a:t>
                      </a:r>
                      <a:r>
                        <a:rPr lang="en-GB" sz="1200" dirty="0" smtClean="0">
                          <a:effectLst/>
                        </a:rPr>
                        <a:t>40 million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&gt; 2000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AED </a:t>
                      </a:r>
                      <a:r>
                        <a:rPr lang="en-GB" sz="1200" dirty="0" smtClean="0">
                          <a:effectLst/>
                        </a:rPr>
                        <a:t>100 </a:t>
                      </a:r>
                      <a:r>
                        <a:rPr lang="en-GB" sz="1200" dirty="0">
                          <a:effectLst/>
                        </a:rPr>
                        <a:t>million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27458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 bwMode="auto">
          <a:xfrm>
            <a:off x="1723292" y="457200"/>
            <a:ext cx="6781800" cy="990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2A04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Guidelines for Establishing New Institutions</a:t>
            </a:r>
          </a:p>
        </p:txBody>
      </p:sp>
    </p:spTree>
    <p:extLst>
      <p:ext uri="{BB962C8B-B14F-4D97-AF65-F5344CB8AC3E}">
        <p14:creationId xmlns:p14="http://schemas.microsoft.com/office/powerpoint/2010/main" val="133317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kumimoji="0" lang="en-A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82A04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Closing</a:t>
            </a:r>
            <a:r>
              <a:rPr kumimoji="0" lang="en-AU" sz="3200" b="1" i="0" u="none" strike="noStrike" kern="1200" cap="none" spc="0" normalizeH="0" noProof="0" dirty="0" smtClean="0">
                <a:ln>
                  <a:noFill/>
                </a:ln>
                <a:solidFill>
                  <a:srgbClr val="582A04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 an Institution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828800"/>
            <a:ext cx="79248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cs typeface="Times New Roman" panose="02020603050405020304" pitchFamily="18" charset="0"/>
              </a:rPr>
              <a:t>Recommendation from the Director of the CAA to the Minister of Education based on recommendations of the Council of Commissioners and ERT.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kumimoji="0" lang="en-A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Consultation with the Legal Affairs at the </a:t>
            </a:r>
            <a:r>
              <a:rPr kumimoji="0" lang="en-A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MoE</a:t>
            </a:r>
            <a:r>
              <a:rPr kumimoji="0" lang="en-A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cs typeface="Times New Roman" panose="02020603050405020304" pitchFamily="18" charset="0"/>
              </a:rPr>
              <a:t>The Minister of Education issues a Ministerial Decree to close the institution.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cs typeface="Times New Roman" panose="02020603050405020304" pitchFamily="18" charset="0"/>
              </a:rPr>
              <a:t>The Minister of Education forms a Special Committee to supervise the Closing Process.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kumimoji="0" lang="en-A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The </a:t>
            </a:r>
            <a:r>
              <a:rPr kumimoji="0" lang="en-AU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MoE</a:t>
            </a:r>
            <a:r>
              <a:rPr kumimoji="0" lang="en-A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 secures student’s records.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lang="en-AU" dirty="0" smtClean="0">
                <a:cs typeface="Times New Roman" panose="02020603050405020304" pitchFamily="18" charset="0"/>
              </a:rPr>
              <a:t>Activation of financial guarantee.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+mj-lt"/>
              <a:buAutoNum type="arabicPeriod"/>
              <a:defRPr/>
            </a:pPr>
            <a:r>
              <a:rPr kumimoji="0" lang="en-AU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Activation of the Teach-out Policy</a:t>
            </a:r>
          </a:p>
        </p:txBody>
      </p:sp>
    </p:spTree>
    <p:extLst>
      <p:ext uri="{BB962C8B-B14F-4D97-AF65-F5344CB8AC3E}">
        <p14:creationId xmlns:p14="http://schemas.microsoft.com/office/powerpoint/2010/main" val="2366206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42164" cy="6096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60960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153400" y="304800"/>
          <a:ext cx="371475" cy="609599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71475"/>
              </a:tblGrid>
              <a:tr h="6095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95325" y="304800"/>
          <a:ext cx="371475" cy="609599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71475"/>
              </a:tblGrid>
              <a:tr h="6095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6633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2057400"/>
            <a:ext cx="6781800" cy="4038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accent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828800" y="1600200"/>
            <a:ext cx="5715000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Handwriting" pitchFamily="66" charset="0"/>
              <a:ea typeface="+mn-ea"/>
              <a:cs typeface="Arial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Arial" charset="0"/>
              </a:rPr>
              <a:t>Thank you!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j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4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Background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828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solidFill>
                  <a:srgbClr val="996633"/>
                </a:solidFill>
                <a:latin typeface="+mn-lt"/>
                <a:cs typeface="Times New Roman" panose="02020603050405020304" pitchFamily="18" charset="0"/>
              </a:rPr>
              <a:t>2019 	6</a:t>
            </a:r>
            <a:r>
              <a:rPr lang="en-AU" sz="2000" baseline="30000" dirty="0" smtClean="0">
                <a:solidFill>
                  <a:srgbClr val="996633"/>
                </a:solidFill>
                <a:latin typeface="+mn-lt"/>
                <a:cs typeface="Times New Roman" panose="02020603050405020304" pitchFamily="18" charset="0"/>
              </a:rPr>
              <a:t>th</a:t>
            </a:r>
            <a:r>
              <a:rPr lang="en-AU" sz="2000" dirty="0" smtClean="0">
                <a:solidFill>
                  <a:srgbClr val="996633"/>
                </a:solidFill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sz="2000" dirty="0" smtClean="0">
              <a:solidFill>
                <a:srgbClr val="996633"/>
              </a:solidFill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2018	Unpublished Edition of the Standards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2011 	5</a:t>
            </a:r>
            <a:r>
              <a:rPr lang="en-AU" sz="2000" baseline="30000" dirty="0" smtClean="0">
                <a:latin typeface="+mn-lt"/>
                <a:cs typeface="Times New Roman" panose="02020603050405020304" pitchFamily="18" charset="0"/>
              </a:rPr>
              <a:t>th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sz="20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	Procedural </a:t>
            </a:r>
            <a:r>
              <a:rPr lang="en-AU" sz="2000" dirty="0" err="1" smtClean="0">
                <a:latin typeface="+mn-lt"/>
                <a:cs typeface="Times New Roman" panose="02020603050405020304" pitchFamily="18" charset="0"/>
              </a:rPr>
              <a:t>Guidlines</a:t>
            </a:r>
            <a:endParaRPr lang="en-AU" sz="2000" dirty="0" smtClean="0"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2009 	Standards for VET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2007 	4</a:t>
            </a:r>
            <a:r>
              <a:rPr lang="en-AU" sz="2000" baseline="30000" dirty="0" smtClean="0">
                <a:latin typeface="+mn-lt"/>
                <a:cs typeface="Times New Roman" panose="02020603050405020304" pitchFamily="18" charset="0"/>
              </a:rPr>
              <a:t>th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sz="2000" dirty="0">
                <a:latin typeface="+mn-lt"/>
                <a:cs typeface="Times New Roman" panose="02020603050405020304" pitchFamily="18" charset="0"/>
              </a:rPr>
              <a:t>	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	e-Learning Standards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2005	3</a:t>
            </a:r>
            <a:r>
              <a:rPr lang="en-AU" sz="2000" baseline="30000" dirty="0" smtClean="0">
                <a:latin typeface="+mn-lt"/>
                <a:cs typeface="Times New Roman" panose="02020603050405020304" pitchFamily="18" charset="0"/>
              </a:rPr>
              <a:t>rd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2003	2</a:t>
            </a:r>
            <a:r>
              <a:rPr lang="en-AU" sz="2000" baseline="30000" dirty="0" smtClean="0">
                <a:latin typeface="+mn-lt"/>
                <a:cs typeface="Times New Roman" panose="02020603050405020304" pitchFamily="18" charset="0"/>
              </a:rPr>
              <a:t>nd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2001	1</a:t>
            </a:r>
            <a:r>
              <a:rPr lang="en-AU" sz="2000" baseline="30000" dirty="0" smtClean="0">
                <a:latin typeface="+mn-lt"/>
                <a:cs typeface="Times New Roman" panose="02020603050405020304" pitchFamily="18" charset="0"/>
              </a:rPr>
              <a:t>st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 Edition of the standards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AU" sz="1800" dirty="0" smtClean="0"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lang="en-AU" sz="1800" dirty="0" smtClean="0"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65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95400" y="457200"/>
            <a:ext cx="6598298" cy="762000"/>
          </a:xfrm>
          <a:prstGeom prst="rect">
            <a:avLst/>
          </a:prstGeom>
        </p:spPr>
        <p:txBody>
          <a:bodyPr anchor="ctr"/>
          <a:lstStyle/>
          <a:p>
            <a:pPr marL="457200" algn="l" rtl="0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Figures and Numbers</a:t>
            </a:r>
            <a:endParaRPr lang="en-US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3418F-DA52-4B88-995F-A7BF03C31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8197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5356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95400" y="457200"/>
            <a:ext cx="6598298" cy="762000"/>
          </a:xfrm>
          <a:prstGeom prst="rect">
            <a:avLst/>
          </a:prstGeom>
        </p:spPr>
        <p:txBody>
          <a:bodyPr anchor="ctr"/>
          <a:lstStyle/>
          <a:p>
            <a:pPr algn="l" rtl="0" fontAlgn="auto">
              <a:spcAft>
                <a:spcPts val="0"/>
              </a:spcAft>
              <a:defRPr/>
            </a:pPr>
            <a:endParaRPr lang="en-US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3418F-DA52-4B88-995F-A7BF03C31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8518"/>
            <a:ext cx="7973584" cy="3901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71600" y="457200"/>
            <a:ext cx="6598298" cy="762000"/>
          </a:xfrm>
          <a:prstGeom prst="rect">
            <a:avLst/>
          </a:prstGeom>
        </p:spPr>
        <p:txBody>
          <a:bodyPr anchor="ctr"/>
          <a:lstStyle/>
          <a:p>
            <a:pPr marL="457200" algn="l" rtl="0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Figures and Numbers</a:t>
            </a:r>
            <a:endParaRPr lang="en-US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4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295400" y="457200"/>
            <a:ext cx="6598298" cy="762000"/>
          </a:xfrm>
          <a:prstGeom prst="rect">
            <a:avLst/>
          </a:prstGeom>
        </p:spPr>
        <p:txBody>
          <a:bodyPr anchor="ctr"/>
          <a:lstStyle/>
          <a:p>
            <a:pPr algn="l" rtl="0" fontAlgn="auto">
              <a:spcAft>
                <a:spcPts val="0"/>
              </a:spcAft>
              <a:defRPr/>
            </a:pPr>
            <a:endParaRPr lang="en-US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3418F-DA52-4B88-995F-A7BF03C3115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457200"/>
            <a:ext cx="6598298" cy="762000"/>
          </a:xfrm>
          <a:prstGeom prst="rect">
            <a:avLst/>
          </a:prstGeom>
        </p:spPr>
        <p:txBody>
          <a:bodyPr anchor="ctr"/>
          <a:lstStyle/>
          <a:p>
            <a:pPr marL="457200" algn="l" rtl="0" fontAlgn="auto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582A04"/>
                </a:solidFill>
                <a:latin typeface="Calibri"/>
                <a:cs typeface="Times New Roman" pitchFamily="18" charset="0"/>
              </a:rPr>
              <a:t>Figures and Numbers</a:t>
            </a:r>
            <a:endParaRPr lang="en-US" sz="3200" b="1" dirty="0">
              <a:solidFill>
                <a:srgbClr val="582A04"/>
              </a:solidFill>
              <a:latin typeface="Calibri"/>
              <a:cs typeface="Times New Roman" pitchFamily="18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002572"/>
              </p:ext>
            </p:extLst>
          </p:nvPr>
        </p:nvGraphicFramePr>
        <p:xfrm>
          <a:off x="1127434" y="1905000"/>
          <a:ext cx="6781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2027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52600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Terms of Reference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828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Concise statements for the 11 Standards.</a:t>
            </a:r>
          </a:p>
          <a:p>
            <a:pPr marL="46355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Set of Standards (7) to focus on during Institutional Licensure (Standards for Institutional Licensure - SIL).</a:t>
            </a:r>
          </a:p>
          <a:p>
            <a:pPr marL="46355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Set of Standards (6) to focus </a:t>
            </a:r>
            <a:r>
              <a:rPr lang="en-AU" sz="2000" dirty="0">
                <a:latin typeface="+mn-lt"/>
                <a:cs typeface="Times New Roman" panose="02020603050405020304" pitchFamily="18" charset="0"/>
              </a:rPr>
              <a:t>on d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uring Program Accreditation (Standards for Program Accreditation - SPA).</a:t>
            </a:r>
            <a:endParaRPr lang="en-AU" sz="2000" dirty="0">
              <a:latin typeface="+mn-lt"/>
              <a:cs typeface="Times New Roman" panose="02020603050405020304" pitchFamily="18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Move details into </a:t>
            </a:r>
            <a:r>
              <a:rPr lang="en-AU" sz="2000" dirty="0">
                <a:latin typeface="+mn-lt"/>
                <a:cs typeface="Times New Roman" panose="02020603050405020304" pitchFamily="18" charset="0"/>
              </a:rPr>
              <a:t>S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tipulations and Annexes.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Introduce new concepts</a:t>
            </a:r>
          </a:p>
          <a:p>
            <a:pPr marL="463550" lvl="0" indent="-463550" algn="l" rtl="0" eaLnBrk="0" hangingPunct="0">
              <a:spcBef>
                <a:spcPct val="20000"/>
              </a:spcBef>
              <a:buClr>
                <a:srgbClr val="C00000"/>
              </a:buClr>
              <a:buFont typeface="Wingdings" pitchFamily="2" charset="2"/>
              <a:buChar char="§"/>
              <a:defRPr/>
            </a:pP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Introduce the Supplementary Guidance and related updated Guides: 4 Procedural Manuals, Guide for ERT, Extracts from </a:t>
            </a:r>
            <a:r>
              <a:rPr lang="en-AU" sz="2000" dirty="0" err="1" smtClean="0">
                <a:latin typeface="+mn-lt"/>
                <a:cs typeface="Times New Roman" panose="02020603050405020304" pitchFamily="18" charset="0"/>
              </a:rPr>
              <a:t>QF</a:t>
            </a:r>
            <a:r>
              <a:rPr lang="en-AU" sz="2000" i="1" dirty="0" err="1" smtClean="0">
                <a:latin typeface="+mn-lt"/>
                <a:cs typeface="Times New Roman" panose="02020603050405020304" pitchFamily="18" charset="0"/>
              </a:rPr>
              <a:t>Emirate</a:t>
            </a:r>
            <a:r>
              <a:rPr lang="en-AU" sz="2000" dirty="0" err="1" smtClean="0">
                <a:latin typeface="+mn-lt"/>
                <a:cs typeface="Times New Roman" panose="02020603050405020304" pitchFamily="18" charset="0"/>
              </a:rPr>
              <a:t>s</a:t>
            </a:r>
            <a:r>
              <a:rPr lang="en-AU" sz="2000" dirty="0" smtClean="0">
                <a:latin typeface="+mn-lt"/>
                <a:cs typeface="Times New Roman" panose="02020603050405020304" pitchFamily="18" charset="0"/>
              </a:rPr>
              <a:t>, and Guide to Writing LOs; as well as the CAA Policies and Procedures Manual.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547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52600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New Concepts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8288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Risk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Assessment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Establishing New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Institutions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Closing Institutions and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Programs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Sanctions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Concerns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Appeals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Financial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Aspects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Fines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Criteria for Teaching Hospitals/Healthcare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Units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Program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Specifications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Joint Degree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Programs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RPL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e-Learning 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Continuous Education and Lifelong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Learning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342900" lvl="0" indent="-342900" algn="l" rtl="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Calibri"/>
                <a:cs typeface="+mn-cs"/>
              </a:rPr>
              <a:t>International </a:t>
            </a:r>
            <a:r>
              <a:rPr lang="en-US" sz="1600" dirty="0" smtClean="0">
                <a:solidFill>
                  <a:prstClr val="black"/>
                </a:solidFill>
                <a:latin typeface="Calibri"/>
                <a:cs typeface="+mn-cs"/>
              </a:rPr>
              <a:t>Accreditation</a:t>
            </a:r>
            <a:endParaRPr lang="en-US" sz="16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endParaRPr kumimoji="0" lang="en-AU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71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  <a:ln>
            <a:solidFill>
              <a:srgbClr val="9966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  <a:t/>
            </a:r>
            <a:br>
              <a:rPr lang="en-US" sz="2400" b="1" dirty="0" smtClean="0">
                <a:blipFill>
                  <a:blip r:embed="rId2"/>
                  <a:tile tx="0" ty="0" sx="100000" sy="100000" flip="none" algn="tl"/>
                </a:blipFill>
                <a:latin typeface="Mistral" pitchFamily="66" charset="0"/>
              </a:rPr>
            </a:br>
            <a:endParaRPr lang="en-US" sz="2400" b="1" dirty="0">
              <a:blipFill>
                <a:blip r:embed="rId2"/>
                <a:tile tx="0" ty="0" sx="100000" sy="100000" flip="none" algn="tl"/>
              </a:blipFill>
              <a:latin typeface="Mistral" pitchFamily="66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42164" cy="46482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242164"/>
              </a:tblGrid>
              <a:tr h="464820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9663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66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95400" y="1981200"/>
            <a:ext cx="6934200" cy="4267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algn="just" rtl="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sz="2800" dirty="0">
              <a:latin typeface="+mn-lt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376FA-A952-4985-8A93-61978A6A683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3" name="Title 1"/>
          <p:cNvSpPr txBox="1">
            <a:spLocks/>
          </p:cNvSpPr>
          <p:nvPr/>
        </p:nvSpPr>
        <p:spPr bwMode="auto">
          <a:xfrm>
            <a:off x="1723292" y="548481"/>
            <a:ext cx="6781800" cy="82311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eaLnBrk="0" hangingPunct="0"/>
            <a:r>
              <a:rPr lang="en-AU" sz="3200" b="1" dirty="0" smtClean="0">
                <a:solidFill>
                  <a:srgbClr val="582A04"/>
                </a:solidFill>
                <a:latin typeface="+mn-lt"/>
                <a:ea typeface="+mj-ea"/>
                <a:cs typeface="Times New Roman" pitchFamily="18" charset="0"/>
              </a:rPr>
              <a:t>CAA Task</a:t>
            </a:r>
            <a:endParaRPr kumimoji="0" lang="en-AU" sz="3200" b="1" i="0" u="none" strike="noStrike" kern="1200" cap="none" spc="0" normalizeH="0" baseline="0" noProof="0" dirty="0" smtClean="0">
              <a:ln>
                <a:noFill/>
              </a:ln>
              <a:solidFill>
                <a:srgbClr val="582A04"/>
              </a:solidFill>
              <a:effectLst/>
              <a:uLnTx/>
              <a:uFillTx/>
              <a:latin typeface="+mn-lt"/>
              <a:ea typeface="+mj-ea"/>
              <a:cs typeface="Times New Roman" pitchFamily="18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609600" y="19812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Stage 0: Pre-phase, Feedback, and Consultation (2016-2018)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b="1" dirty="0" smtClean="0">
              <a:latin typeface="+mn-lt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Stage 1: Producing the Main Standards Documents (2019)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b="1" dirty="0" smtClean="0">
              <a:latin typeface="+mn-lt"/>
              <a:cs typeface="Arial" charset="0"/>
            </a:endParaRP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The Standards for Institutional Licensure and Program Accreditation</a:t>
            </a:r>
          </a:p>
          <a:p>
            <a:pPr marL="800100" lvl="1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AU" dirty="0" smtClean="0">
                <a:latin typeface="+mn-lt"/>
                <a:cs typeface="Arial" charset="0"/>
              </a:rPr>
              <a:t>7 Standards for Institutional Licensure (SIL)</a:t>
            </a:r>
          </a:p>
          <a:p>
            <a:pPr marL="800100" lvl="1" indent="-342900" algn="l" rtl="0" eaLnBrk="0" hangingPunct="0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AU" dirty="0" smtClean="0">
                <a:latin typeface="+mn-lt"/>
                <a:cs typeface="Arial" charset="0"/>
              </a:rPr>
              <a:t>6 Standards for Program Accreditation (SPA)</a:t>
            </a:r>
          </a:p>
          <a:p>
            <a:pPr marL="463550" marR="0" lvl="0" indent="-4635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  <a:defRPr/>
            </a:pPr>
            <a:r>
              <a:rPr lang="en-AU" b="1" dirty="0" smtClean="0">
                <a:latin typeface="+mn-lt"/>
                <a:cs typeface="Arial" charset="0"/>
              </a:rPr>
              <a:t>Supplementary Guidance to the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lang="en-AU" dirty="0" smtClean="0">
              <a:latin typeface="+mn-lt"/>
              <a:cs typeface="Arial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tabLst/>
              <a:defRPr/>
            </a:pPr>
            <a:endParaRPr kumimoji="0" lang="en-AU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charset="0"/>
            </a:endParaRPr>
          </a:p>
          <a:p>
            <a:pPr marL="457200" marR="0" lvl="1" indent="0" algn="l" defTabSz="914400" rtl="1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None/>
              <a:tabLst/>
              <a:defRPr/>
            </a:pP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  <a:r>
              <a:rPr kumimoji="0" lang="en-AU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</a:t>
            </a:r>
            <a:r>
              <a:rPr kumimoji="0" lang="en-AU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788723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6293</TotalTime>
  <Words>1104</Words>
  <Application>Microsoft Office PowerPoint</Application>
  <PresentationFormat>On-screen Show (4:3)</PresentationFormat>
  <Paragraphs>387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 </vt:lpstr>
      <vt:lpstr>  </vt:lpstr>
      <vt:lpstr>  </vt:lpstr>
      <vt:lpstr> </vt:lpstr>
      <vt:lpstr> </vt:lpstr>
      <vt:lpstr>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</vt:vector>
  </TitlesOfParts>
  <Company>NEC Computers International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mbaboulela</dc:creator>
  <cp:lastModifiedBy>User</cp:lastModifiedBy>
  <cp:revision>527</cp:revision>
  <cp:lastPrinted>2019-03-09T07:52:37Z</cp:lastPrinted>
  <dcterms:created xsi:type="dcterms:W3CDTF">2004-04-20T18:45:19Z</dcterms:created>
  <dcterms:modified xsi:type="dcterms:W3CDTF">2019-06-13T03:20:02Z</dcterms:modified>
</cp:coreProperties>
</file>