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5" r:id="rId2"/>
  </p:sldMasterIdLst>
  <p:notesMasterIdLst>
    <p:notesMasterId r:id="rId39"/>
  </p:notesMasterIdLst>
  <p:sldIdLst>
    <p:sldId id="358" r:id="rId3"/>
    <p:sldId id="614" r:id="rId4"/>
    <p:sldId id="605" r:id="rId5"/>
    <p:sldId id="616" r:id="rId6"/>
    <p:sldId id="618" r:id="rId7"/>
    <p:sldId id="617" r:id="rId8"/>
    <p:sldId id="619" r:id="rId9"/>
    <p:sldId id="620" r:id="rId10"/>
    <p:sldId id="621" r:id="rId11"/>
    <p:sldId id="622" r:id="rId12"/>
    <p:sldId id="623"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0" r:id="rId30"/>
    <p:sldId id="641" r:id="rId31"/>
    <p:sldId id="642" r:id="rId32"/>
    <p:sldId id="643" r:id="rId33"/>
    <p:sldId id="644" r:id="rId34"/>
    <p:sldId id="645" r:id="rId35"/>
    <p:sldId id="646" r:id="rId36"/>
    <p:sldId id="647" r:id="rId37"/>
    <p:sldId id="648" r:id="rId38"/>
  </p:sldIdLst>
  <p:sldSz cx="13808075" cy="7772400"/>
  <p:notesSz cx="6858000" cy="9144000"/>
  <p:custDataLst>
    <p:tags r:id="rId40"/>
  </p:custDataLst>
  <p:defaultTextStyle>
    <a:defPPr>
      <a:defRPr lang="en-US"/>
    </a:defPPr>
    <a:lvl1pPr marL="0" algn="l" defTabSz="535427" rtl="0" eaLnBrk="1" latinLnBrk="0" hangingPunct="1">
      <a:defRPr sz="2108" kern="1200">
        <a:solidFill>
          <a:schemeClr val="tx1"/>
        </a:solidFill>
        <a:latin typeface="+mn-lt"/>
        <a:ea typeface="+mn-ea"/>
        <a:cs typeface="+mn-cs"/>
      </a:defRPr>
    </a:lvl1pPr>
    <a:lvl2pPr marL="535427" algn="l" defTabSz="535427" rtl="0" eaLnBrk="1" latinLnBrk="0" hangingPunct="1">
      <a:defRPr sz="2108" kern="1200">
        <a:solidFill>
          <a:schemeClr val="tx1"/>
        </a:solidFill>
        <a:latin typeface="+mn-lt"/>
        <a:ea typeface="+mn-ea"/>
        <a:cs typeface="+mn-cs"/>
      </a:defRPr>
    </a:lvl2pPr>
    <a:lvl3pPr marL="1070854" algn="l" defTabSz="535427" rtl="0" eaLnBrk="1" latinLnBrk="0" hangingPunct="1">
      <a:defRPr sz="2108" kern="1200">
        <a:solidFill>
          <a:schemeClr val="tx1"/>
        </a:solidFill>
        <a:latin typeface="+mn-lt"/>
        <a:ea typeface="+mn-ea"/>
        <a:cs typeface="+mn-cs"/>
      </a:defRPr>
    </a:lvl3pPr>
    <a:lvl4pPr marL="1606281" algn="l" defTabSz="535427" rtl="0" eaLnBrk="1" latinLnBrk="0" hangingPunct="1">
      <a:defRPr sz="2108" kern="1200">
        <a:solidFill>
          <a:schemeClr val="tx1"/>
        </a:solidFill>
        <a:latin typeface="+mn-lt"/>
        <a:ea typeface="+mn-ea"/>
        <a:cs typeface="+mn-cs"/>
      </a:defRPr>
    </a:lvl4pPr>
    <a:lvl5pPr marL="2141708" algn="l" defTabSz="535427" rtl="0" eaLnBrk="1" latinLnBrk="0" hangingPunct="1">
      <a:defRPr sz="2108" kern="1200">
        <a:solidFill>
          <a:schemeClr val="tx1"/>
        </a:solidFill>
        <a:latin typeface="+mn-lt"/>
        <a:ea typeface="+mn-ea"/>
        <a:cs typeface="+mn-cs"/>
      </a:defRPr>
    </a:lvl5pPr>
    <a:lvl6pPr marL="2677135" algn="l" defTabSz="535427" rtl="0" eaLnBrk="1" latinLnBrk="0" hangingPunct="1">
      <a:defRPr sz="2108" kern="1200">
        <a:solidFill>
          <a:schemeClr val="tx1"/>
        </a:solidFill>
        <a:latin typeface="+mn-lt"/>
        <a:ea typeface="+mn-ea"/>
        <a:cs typeface="+mn-cs"/>
      </a:defRPr>
    </a:lvl6pPr>
    <a:lvl7pPr marL="3212562" algn="l" defTabSz="535427" rtl="0" eaLnBrk="1" latinLnBrk="0" hangingPunct="1">
      <a:defRPr sz="2108" kern="1200">
        <a:solidFill>
          <a:schemeClr val="tx1"/>
        </a:solidFill>
        <a:latin typeface="+mn-lt"/>
        <a:ea typeface="+mn-ea"/>
        <a:cs typeface="+mn-cs"/>
      </a:defRPr>
    </a:lvl7pPr>
    <a:lvl8pPr marL="3747988" algn="l" defTabSz="535427" rtl="0" eaLnBrk="1" latinLnBrk="0" hangingPunct="1">
      <a:defRPr sz="2108" kern="1200">
        <a:solidFill>
          <a:schemeClr val="tx1"/>
        </a:solidFill>
        <a:latin typeface="+mn-lt"/>
        <a:ea typeface="+mn-ea"/>
        <a:cs typeface="+mn-cs"/>
      </a:defRPr>
    </a:lvl8pPr>
    <a:lvl9pPr marL="4283415" algn="l" defTabSz="535427" rtl="0" eaLnBrk="1" latinLnBrk="0" hangingPunct="1">
      <a:defRPr sz="2108" kern="1200">
        <a:solidFill>
          <a:schemeClr val="tx1"/>
        </a:solidFill>
        <a:latin typeface="+mn-lt"/>
        <a:ea typeface="+mn-ea"/>
        <a:cs typeface="+mn-cs"/>
      </a:defRPr>
    </a:lvl9pPr>
  </p:defaultTextStyle>
  <p:extLst>
    <p:ext uri="{EFAFB233-063F-42B5-8137-9DF3F51BA10A}">
      <p15:sldGuideLst xmlns:p15="http://schemas.microsoft.com/office/powerpoint/2012/main">
        <p15:guide id="1" pos="399" userDrawn="1">
          <p15:clr>
            <a:srgbClr val="A4A3A4"/>
          </p15:clr>
        </p15:guide>
        <p15:guide id="2" orient="horz" pos="1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DDD9C3"/>
    <a:srgbClr val="CBA14D"/>
    <a:srgbClr val="A67828"/>
    <a:srgbClr val="E8D5AE"/>
    <a:srgbClr val="B68A35"/>
    <a:srgbClr val="00843D"/>
    <a:srgbClr val="C4BD97"/>
    <a:srgbClr val="D9BA7D"/>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snapToGrid="0" snapToObjects="1">
      <p:cViewPr>
        <p:scale>
          <a:sx n="50" d="100"/>
          <a:sy n="50" d="100"/>
        </p:scale>
        <p:origin x="216" y="44"/>
      </p:cViewPr>
      <p:guideLst>
        <p:guide pos="399"/>
        <p:guide orient="horz" pos="18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01BD19-0C76-4611-914E-10013393EC12}" type="datetimeFigureOut">
              <a:rPr lang="en-US" smtClean="0"/>
              <a:t>9/8/2019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7FE97-5A79-4C26-879B-7788B0FF3BE5}" type="slidenum">
              <a:rPr lang="en-US" smtClean="0"/>
              <a:t>‹#›</a:t>
            </a:fld>
            <a:endParaRPr lang="en-US" dirty="0"/>
          </a:p>
        </p:txBody>
      </p:sp>
    </p:spTree>
    <p:extLst>
      <p:ext uri="{BB962C8B-B14F-4D97-AF65-F5344CB8AC3E}">
        <p14:creationId xmlns:p14="http://schemas.microsoft.com/office/powerpoint/2010/main" val="346226537"/>
      </p:ext>
    </p:extLst>
  </p:cSld>
  <p:clrMap bg1="lt1" tx1="dk1" bg2="lt2" tx2="dk2" accent1="accent1" accent2="accent2" accent3="accent3" accent4="accent4" accent5="accent5" accent6="accent6" hlink="hlink" folHlink="folHlink"/>
  <p:notesStyle>
    <a:lvl1pPr marL="0" algn="l" defTabSz="1070854" rtl="0" eaLnBrk="1" latinLnBrk="0" hangingPunct="1">
      <a:defRPr sz="1405" kern="1200">
        <a:solidFill>
          <a:schemeClr val="tx1"/>
        </a:solidFill>
        <a:latin typeface="+mn-lt"/>
        <a:ea typeface="+mn-ea"/>
        <a:cs typeface="+mn-cs"/>
      </a:defRPr>
    </a:lvl1pPr>
    <a:lvl2pPr marL="535427" algn="l" defTabSz="1070854" rtl="0" eaLnBrk="1" latinLnBrk="0" hangingPunct="1">
      <a:defRPr sz="1405" kern="1200">
        <a:solidFill>
          <a:schemeClr val="tx1"/>
        </a:solidFill>
        <a:latin typeface="+mn-lt"/>
        <a:ea typeface="+mn-ea"/>
        <a:cs typeface="+mn-cs"/>
      </a:defRPr>
    </a:lvl2pPr>
    <a:lvl3pPr marL="1070854" algn="l" defTabSz="1070854" rtl="0" eaLnBrk="1" latinLnBrk="0" hangingPunct="1">
      <a:defRPr sz="1405" kern="1200">
        <a:solidFill>
          <a:schemeClr val="tx1"/>
        </a:solidFill>
        <a:latin typeface="+mn-lt"/>
        <a:ea typeface="+mn-ea"/>
        <a:cs typeface="+mn-cs"/>
      </a:defRPr>
    </a:lvl3pPr>
    <a:lvl4pPr marL="1606281" algn="l" defTabSz="1070854" rtl="0" eaLnBrk="1" latinLnBrk="0" hangingPunct="1">
      <a:defRPr sz="1405" kern="1200">
        <a:solidFill>
          <a:schemeClr val="tx1"/>
        </a:solidFill>
        <a:latin typeface="+mn-lt"/>
        <a:ea typeface="+mn-ea"/>
        <a:cs typeface="+mn-cs"/>
      </a:defRPr>
    </a:lvl4pPr>
    <a:lvl5pPr marL="2141708" algn="l" defTabSz="1070854" rtl="0" eaLnBrk="1" latinLnBrk="0" hangingPunct="1">
      <a:defRPr sz="1405" kern="1200">
        <a:solidFill>
          <a:schemeClr val="tx1"/>
        </a:solidFill>
        <a:latin typeface="+mn-lt"/>
        <a:ea typeface="+mn-ea"/>
        <a:cs typeface="+mn-cs"/>
      </a:defRPr>
    </a:lvl5pPr>
    <a:lvl6pPr marL="2677135" algn="l" defTabSz="1070854" rtl="0" eaLnBrk="1" latinLnBrk="0" hangingPunct="1">
      <a:defRPr sz="1405" kern="1200">
        <a:solidFill>
          <a:schemeClr val="tx1"/>
        </a:solidFill>
        <a:latin typeface="+mn-lt"/>
        <a:ea typeface="+mn-ea"/>
        <a:cs typeface="+mn-cs"/>
      </a:defRPr>
    </a:lvl6pPr>
    <a:lvl7pPr marL="3212562" algn="l" defTabSz="1070854" rtl="0" eaLnBrk="1" latinLnBrk="0" hangingPunct="1">
      <a:defRPr sz="1405" kern="1200">
        <a:solidFill>
          <a:schemeClr val="tx1"/>
        </a:solidFill>
        <a:latin typeface="+mn-lt"/>
        <a:ea typeface="+mn-ea"/>
        <a:cs typeface="+mn-cs"/>
      </a:defRPr>
    </a:lvl7pPr>
    <a:lvl8pPr marL="3747988" algn="l" defTabSz="1070854" rtl="0" eaLnBrk="1" latinLnBrk="0" hangingPunct="1">
      <a:defRPr sz="1405" kern="1200">
        <a:solidFill>
          <a:schemeClr val="tx1"/>
        </a:solidFill>
        <a:latin typeface="+mn-lt"/>
        <a:ea typeface="+mn-ea"/>
        <a:cs typeface="+mn-cs"/>
      </a:defRPr>
    </a:lvl8pPr>
    <a:lvl9pPr marL="4283415" algn="l" defTabSz="1070854" rtl="0" eaLnBrk="1" latinLnBrk="0" hangingPunct="1">
      <a:defRPr sz="140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9791C-9FEA-4992-96BE-5A9D39732010}" type="datetime1">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EAFF6-8AA9-D944-8B79-B8C74A1BB021}" type="slidenum">
              <a:rPr lang="en-US" smtClean="0"/>
              <a:t>‹#›</a:t>
            </a:fld>
            <a:endParaRPr lang="en-US" dirty="0"/>
          </a:p>
        </p:txBody>
      </p:sp>
      <p:sp>
        <p:nvSpPr>
          <p:cNvPr id="11" name="Title 1"/>
          <p:cNvSpPr>
            <a:spLocks noGrp="1"/>
          </p:cNvSpPr>
          <p:nvPr>
            <p:ph type="title" hasCustomPrompt="1"/>
          </p:nvPr>
        </p:nvSpPr>
        <p:spPr>
          <a:xfrm>
            <a:off x="1640689" y="2254447"/>
            <a:ext cx="10504687" cy="897015"/>
          </a:xfrm>
        </p:spPr>
        <p:txBody>
          <a:bodyPr lIns="0" tIns="0" rIns="0" bIns="0" anchor="t">
            <a:noAutofit/>
          </a:bodyPr>
          <a:lstStyle>
            <a:lvl1pPr algn="r" rtl="1">
              <a:defRPr sz="4533" b="1" i="0" baseline="0">
                <a:solidFill>
                  <a:srgbClr val="B68A35"/>
                </a:solidFill>
                <a:latin typeface="Arial"/>
                <a:cs typeface="Arial"/>
              </a:defRPr>
            </a:lvl1pPr>
          </a:lstStyle>
          <a:p>
            <a:r>
              <a:rPr lang="x-none" dirty="0"/>
              <a:t>العنوان الرئيسي </a:t>
            </a:r>
            <a:r>
              <a:rPr lang="x-none"/>
              <a:t>ايريل بولد</a:t>
            </a:r>
            <a:r>
              <a:rPr lang="ar-AE" dirty="0"/>
              <a:t> 40 بوينت </a:t>
            </a:r>
            <a:endParaRPr lang="en-US" dirty="0"/>
          </a:p>
        </p:txBody>
      </p:sp>
      <p:sp>
        <p:nvSpPr>
          <p:cNvPr id="12" name="Text Placeholder 2"/>
          <p:cNvSpPr>
            <a:spLocks noGrp="1"/>
          </p:cNvSpPr>
          <p:nvPr>
            <p:ph type="body" idx="1" hasCustomPrompt="1"/>
          </p:nvPr>
        </p:nvSpPr>
        <p:spPr>
          <a:xfrm>
            <a:off x="1640689" y="3015375"/>
            <a:ext cx="10504684" cy="725064"/>
          </a:xfrm>
        </p:spPr>
        <p:txBody>
          <a:bodyPr lIns="0" tIns="0" rIns="0" bIns="0" anchor="t" anchorCtr="0">
            <a:noAutofit/>
          </a:bodyPr>
          <a:lstStyle>
            <a:lvl1pPr marL="0" indent="0" algn="r" rtl="1">
              <a:spcBef>
                <a:spcPts val="0"/>
              </a:spcBef>
              <a:buNone/>
              <a:defRPr sz="3173" b="0" baseline="0">
                <a:solidFill>
                  <a:srgbClr val="A67828"/>
                </a:solidFill>
                <a:latin typeface="Arial"/>
                <a:cs typeface="Arial" pitchFamily="34" charset="0"/>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العنوان الفرعي ايريل ريجيلر</a:t>
            </a:r>
            <a:r>
              <a:rPr lang="en-US" dirty="0"/>
              <a:t> </a:t>
            </a:r>
            <a:r>
              <a:rPr lang="ar-AE" dirty="0"/>
              <a:t>28 </a:t>
            </a:r>
            <a:r>
              <a:rPr lang="x-none" dirty="0"/>
              <a:t>بوينت </a:t>
            </a:r>
            <a:endParaRPr lang="en-GB" dirty="0"/>
          </a:p>
        </p:txBody>
      </p:sp>
      <p:sp>
        <p:nvSpPr>
          <p:cNvPr id="13" name="Content Placeholder 3"/>
          <p:cNvSpPr>
            <a:spLocks noGrp="1"/>
          </p:cNvSpPr>
          <p:nvPr>
            <p:ph sz="half" idx="2" hasCustomPrompt="1"/>
          </p:nvPr>
        </p:nvSpPr>
        <p:spPr>
          <a:xfrm>
            <a:off x="1640689" y="4096688"/>
            <a:ext cx="10504684" cy="991089"/>
          </a:xfrm>
        </p:spPr>
        <p:txBody>
          <a:bodyPr lIns="0" tIns="0" rIns="0" bIns="0">
            <a:noAutofit/>
          </a:bodyPr>
          <a:lstStyle>
            <a:lvl1pPr marL="0" indent="0" algn="r" rtl="1">
              <a:buNone/>
              <a:defRPr sz="2493">
                <a:solidFill>
                  <a:srgbClr val="B68A35"/>
                </a:solidFill>
                <a:cs typeface="+mn-cs"/>
              </a:defRPr>
            </a:lvl1pPr>
            <a:lvl2pPr>
              <a:defRPr sz="2267"/>
            </a:lvl2pPr>
            <a:lvl3pPr>
              <a:defRPr sz="2040"/>
            </a:lvl3pPr>
            <a:lvl4pPr>
              <a:defRPr sz="1813"/>
            </a:lvl4pPr>
            <a:lvl5pPr>
              <a:defRPr sz="1813"/>
            </a:lvl5pPr>
            <a:lvl6pPr>
              <a:defRPr sz="1813"/>
            </a:lvl6pPr>
            <a:lvl7pPr>
              <a:defRPr sz="1813"/>
            </a:lvl7pPr>
            <a:lvl8pPr>
              <a:defRPr sz="1813"/>
            </a:lvl8pPr>
            <a:lvl9pPr>
              <a:defRPr sz="1813"/>
            </a:lvl9pPr>
          </a:lstStyle>
          <a:p>
            <a:pPr lvl="0"/>
            <a:r>
              <a:rPr lang="ar-AE" dirty="0"/>
              <a:t>التاريخ ايريل ريجيلر</a:t>
            </a:r>
            <a:r>
              <a:rPr lang="en-US" dirty="0"/>
              <a:t> </a:t>
            </a:r>
            <a:r>
              <a:rPr lang="ar-AE" dirty="0"/>
              <a:t>22 بوينت</a:t>
            </a:r>
            <a:endParaRPr lang="en-GB" dirty="0"/>
          </a:p>
        </p:txBody>
      </p:sp>
      <p:sp>
        <p:nvSpPr>
          <p:cNvPr id="14" name="Text Placeholder 4"/>
          <p:cNvSpPr>
            <a:spLocks noGrp="1"/>
          </p:cNvSpPr>
          <p:nvPr>
            <p:ph type="body" sz="quarter" idx="3" hasCustomPrompt="1"/>
          </p:nvPr>
        </p:nvSpPr>
        <p:spPr>
          <a:xfrm>
            <a:off x="5402579" y="775014"/>
            <a:ext cx="7710300" cy="472575"/>
          </a:xfrm>
        </p:spPr>
        <p:txBody>
          <a:bodyPr lIns="0" tIns="0" rIns="0" bIns="0" anchor="t" anchorCtr="0">
            <a:noAutofit/>
          </a:bodyPr>
          <a:lstStyle>
            <a:lvl1pPr marL="0" indent="0" algn="r" rtl="1">
              <a:spcBef>
                <a:spcPts val="0"/>
              </a:spcBef>
              <a:buNone/>
              <a:defRPr sz="1587" b="1" i="0" kern="1200" baseline="0">
                <a:solidFill>
                  <a:schemeClr val="tx1">
                    <a:lumMod val="65000"/>
                    <a:lumOff val="35000"/>
                  </a:schemeClr>
                </a:solidFill>
                <a:latin typeface="Arial" pitchFamily="34" charset="0"/>
                <a:cs typeface="+mn-cs"/>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اسم القسم ايريل بولد</a:t>
            </a:r>
            <a:r>
              <a:rPr lang="en-US" dirty="0"/>
              <a:t> 14 </a:t>
            </a:r>
            <a:r>
              <a:rPr lang="ar-AE" dirty="0"/>
              <a:t>بوينت</a:t>
            </a:r>
            <a:endParaRPr lang="en-GB" dirty="0"/>
          </a:p>
        </p:txBody>
      </p:sp>
    </p:spTree>
    <p:extLst>
      <p:ext uri="{BB962C8B-B14F-4D97-AF65-F5344CB8AC3E}">
        <p14:creationId xmlns:p14="http://schemas.microsoft.com/office/powerpoint/2010/main" val="223982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1A5C67-D145-47AB-8335-C9C5BDD04E57}" type="datetime1">
              <a:rPr lang="en-US" smtClean="0"/>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206738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3DD93-8EAF-4F95-BFA6-FD48BABCD04C}" type="datetime1">
              <a:rPr lang="en-US" smtClean="0"/>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326301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407" y="309457"/>
            <a:ext cx="4542762" cy="1316990"/>
          </a:xfrm>
        </p:spPr>
        <p:txBody>
          <a:bodyPr anchor="b"/>
          <a:lstStyle>
            <a:lvl1pPr algn="l">
              <a:defRPr sz="2267" b="1"/>
            </a:lvl1pPr>
          </a:lstStyle>
          <a:p>
            <a:r>
              <a:rPr lang="en-US"/>
              <a:t>Click to edit Master title style</a:t>
            </a:r>
          </a:p>
        </p:txBody>
      </p:sp>
      <p:sp>
        <p:nvSpPr>
          <p:cNvPr id="3" name="Content Placeholder 2"/>
          <p:cNvSpPr>
            <a:spLocks noGrp="1"/>
          </p:cNvSpPr>
          <p:nvPr>
            <p:ph idx="1"/>
          </p:nvPr>
        </p:nvSpPr>
        <p:spPr>
          <a:xfrm>
            <a:off x="5398574" y="309461"/>
            <a:ext cx="7719098" cy="6633528"/>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0407" y="1626451"/>
            <a:ext cx="4542762" cy="5316538"/>
          </a:xfrm>
        </p:spPr>
        <p:txBody>
          <a:bodyPr/>
          <a:lstStyle>
            <a:lvl1pPr marL="0" indent="0">
              <a:buNone/>
              <a:defRPr sz="1587"/>
            </a:lvl1pPr>
            <a:lvl2pPr marL="518145" indent="0">
              <a:buNone/>
              <a:defRPr sz="1360"/>
            </a:lvl2pPr>
            <a:lvl3pPr marL="1036290" indent="0">
              <a:buNone/>
              <a:defRPr sz="1133"/>
            </a:lvl3pPr>
            <a:lvl4pPr marL="1554434" indent="0">
              <a:buNone/>
              <a:defRPr sz="1020"/>
            </a:lvl4pPr>
            <a:lvl5pPr marL="2072579" indent="0">
              <a:buNone/>
              <a:defRPr sz="1020"/>
            </a:lvl5pPr>
            <a:lvl6pPr marL="2590724" indent="0">
              <a:buNone/>
              <a:defRPr sz="1020"/>
            </a:lvl6pPr>
            <a:lvl7pPr marL="3108869" indent="0">
              <a:buNone/>
              <a:defRPr sz="1020"/>
            </a:lvl7pPr>
            <a:lvl8pPr marL="3627013" indent="0">
              <a:buNone/>
              <a:defRPr sz="1020"/>
            </a:lvl8pPr>
            <a:lvl9pPr marL="4145158"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9FD1FC71-69E0-4494-8E55-F0CDF8424CC3}" type="datetime1">
              <a:rPr lang="en-US" smtClean="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2787475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06479" y="5440681"/>
            <a:ext cx="8284845" cy="642303"/>
          </a:xfrm>
        </p:spPr>
        <p:txBody>
          <a:bodyPr anchor="b"/>
          <a:lstStyle>
            <a:lvl1pPr algn="l">
              <a:defRPr sz="2267" b="1"/>
            </a:lvl1pPr>
          </a:lstStyle>
          <a:p>
            <a:r>
              <a:rPr lang="en-US"/>
              <a:t>Click to edit Master title style</a:t>
            </a:r>
          </a:p>
        </p:txBody>
      </p:sp>
      <p:sp>
        <p:nvSpPr>
          <p:cNvPr id="3" name="Picture Placeholder 2"/>
          <p:cNvSpPr>
            <a:spLocks noGrp="1"/>
          </p:cNvSpPr>
          <p:nvPr>
            <p:ph type="pic" idx="1"/>
          </p:nvPr>
        </p:nvSpPr>
        <p:spPr>
          <a:xfrm>
            <a:off x="2706479" y="694478"/>
            <a:ext cx="8284845" cy="4663440"/>
          </a:xfrm>
        </p:spPr>
        <p:txBody>
          <a:bodyPr/>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dirty="0"/>
              <a:t>Click icon to add picture</a:t>
            </a:r>
          </a:p>
        </p:txBody>
      </p:sp>
      <p:sp>
        <p:nvSpPr>
          <p:cNvPr id="4" name="Text Placeholder 3"/>
          <p:cNvSpPr>
            <a:spLocks noGrp="1"/>
          </p:cNvSpPr>
          <p:nvPr>
            <p:ph type="body" sz="half" idx="2"/>
          </p:nvPr>
        </p:nvSpPr>
        <p:spPr>
          <a:xfrm>
            <a:off x="2706479" y="6082984"/>
            <a:ext cx="8284845" cy="912177"/>
          </a:xfrm>
        </p:spPr>
        <p:txBody>
          <a:bodyPr/>
          <a:lstStyle>
            <a:lvl1pPr marL="0" indent="0">
              <a:buNone/>
              <a:defRPr sz="1587"/>
            </a:lvl1pPr>
            <a:lvl2pPr marL="518145" indent="0">
              <a:buNone/>
              <a:defRPr sz="1360"/>
            </a:lvl2pPr>
            <a:lvl3pPr marL="1036290" indent="0">
              <a:buNone/>
              <a:defRPr sz="1133"/>
            </a:lvl3pPr>
            <a:lvl4pPr marL="1554434" indent="0">
              <a:buNone/>
              <a:defRPr sz="1020"/>
            </a:lvl4pPr>
            <a:lvl5pPr marL="2072579" indent="0">
              <a:buNone/>
              <a:defRPr sz="1020"/>
            </a:lvl5pPr>
            <a:lvl6pPr marL="2590724" indent="0">
              <a:buNone/>
              <a:defRPr sz="1020"/>
            </a:lvl6pPr>
            <a:lvl7pPr marL="3108869" indent="0">
              <a:buNone/>
              <a:defRPr sz="1020"/>
            </a:lvl7pPr>
            <a:lvl8pPr marL="3627013" indent="0">
              <a:buNone/>
              <a:defRPr sz="1020"/>
            </a:lvl8pPr>
            <a:lvl9pPr marL="4145158"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DA51E834-3EC7-4401-8C10-AE6664684097}" type="datetime1">
              <a:rPr lang="en-US" smtClean="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2365479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B455C-8923-4361-984A-8C9C1FE403AA}" type="datetime1">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1993330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10855" y="311259"/>
            <a:ext cx="3106817" cy="66317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0404" y="311259"/>
            <a:ext cx="9090316" cy="6631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6F52F-0330-4171-B783-871ECA5D55EB}" type="datetime1">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3528211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35606" y="2415698"/>
            <a:ext cx="11736864" cy="166482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2071211" y="4404360"/>
            <a:ext cx="9665653" cy="1986280"/>
          </a:xfrm>
          <a:prstGeom prst="rect">
            <a:avLst/>
          </a:prstGeom>
        </p:spPr>
        <p:txBody>
          <a:bodyPr/>
          <a:lstStyle>
            <a:lvl1pPr marL="0" indent="0" algn="ctr">
              <a:buNone/>
              <a:defRPr>
                <a:solidFill>
                  <a:schemeClr val="tx1">
                    <a:tint val="75000"/>
                  </a:schemeClr>
                </a:solidFill>
              </a:defRPr>
            </a:lvl1pPr>
            <a:lvl2pPr marL="518120" indent="0" algn="ctr">
              <a:buNone/>
              <a:defRPr>
                <a:solidFill>
                  <a:schemeClr val="tx1">
                    <a:tint val="75000"/>
                  </a:schemeClr>
                </a:solidFill>
              </a:defRPr>
            </a:lvl2pPr>
            <a:lvl3pPr marL="1036237" indent="0" algn="ctr">
              <a:buNone/>
              <a:defRPr>
                <a:solidFill>
                  <a:schemeClr val="tx1">
                    <a:tint val="75000"/>
                  </a:schemeClr>
                </a:solidFill>
              </a:defRPr>
            </a:lvl3pPr>
            <a:lvl4pPr marL="1554357" indent="0" algn="ctr">
              <a:buNone/>
              <a:defRPr>
                <a:solidFill>
                  <a:schemeClr val="tx1">
                    <a:tint val="75000"/>
                  </a:schemeClr>
                </a:solidFill>
              </a:defRPr>
            </a:lvl4pPr>
            <a:lvl5pPr marL="2072476" indent="0" algn="ctr">
              <a:buNone/>
              <a:defRPr>
                <a:solidFill>
                  <a:schemeClr val="tx1">
                    <a:tint val="75000"/>
                  </a:schemeClr>
                </a:solidFill>
              </a:defRPr>
            </a:lvl5pPr>
            <a:lvl6pPr marL="2590595" indent="0" algn="ctr">
              <a:buNone/>
              <a:defRPr>
                <a:solidFill>
                  <a:schemeClr val="tx1">
                    <a:tint val="75000"/>
                  </a:schemeClr>
                </a:solidFill>
              </a:defRPr>
            </a:lvl6pPr>
            <a:lvl7pPr marL="3108712" indent="0" algn="ctr">
              <a:buNone/>
              <a:defRPr>
                <a:solidFill>
                  <a:schemeClr val="tx1">
                    <a:tint val="75000"/>
                  </a:schemeClr>
                </a:solidFill>
              </a:defRPr>
            </a:lvl7pPr>
            <a:lvl8pPr marL="3626832" indent="0" algn="ctr">
              <a:buNone/>
              <a:defRPr>
                <a:solidFill>
                  <a:schemeClr val="tx1">
                    <a:tint val="75000"/>
                  </a:schemeClr>
                </a:solidFill>
              </a:defRPr>
            </a:lvl8pPr>
            <a:lvl9pPr marL="4144952"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5" name="Нижний колонтитул 4"/>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6" name="Номер слайда 5"/>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226292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404" y="215874"/>
            <a:ext cx="12427268" cy="129540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690404" y="1813575"/>
            <a:ext cx="12427268" cy="5128824"/>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5" name="Нижний колонтитул 4"/>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6" name="Номер слайда 5"/>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3507479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0743" y="4994491"/>
            <a:ext cx="11736864" cy="1544884"/>
          </a:xfrm>
          <a:prstGeom prst="rect">
            <a:avLst/>
          </a:prstGeom>
        </p:spPr>
        <p:txBody>
          <a:bodyPr anchor="t"/>
          <a:lstStyle>
            <a:lvl1pPr algn="l">
              <a:defRPr sz="4533" b="1" cap="all"/>
            </a:lvl1pPr>
          </a:lstStyle>
          <a:p>
            <a:r>
              <a:rPr lang="ru-RU"/>
              <a:t>Образец заголовка</a:t>
            </a:r>
          </a:p>
        </p:txBody>
      </p:sp>
      <p:sp>
        <p:nvSpPr>
          <p:cNvPr id="3" name="Текст 2"/>
          <p:cNvSpPr>
            <a:spLocks noGrp="1"/>
          </p:cNvSpPr>
          <p:nvPr>
            <p:ph type="body" idx="1"/>
          </p:nvPr>
        </p:nvSpPr>
        <p:spPr>
          <a:xfrm>
            <a:off x="1090743" y="3293688"/>
            <a:ext cx="11736864" cy="1700811"/>
          </a:xfrm>
          <a:prstGeom prst="rect">
            <a:avLst/>
          </a:prstGeom>
        </p:spPr>
        <p:txBody>
          <a:bodyPr anchor="b"/>
          <a:lstStyle>
            <a:lvl1pPr marL="0" indent="0">
              <a:buNone/>
              <a:defRPr sz="2267">
                <a:solidFill>
                  <a:schemeClr val="tx1">
                    <a:tint val="75000"/>
                  </a:schemeClr>
                </a:solidFill>
              </a:defRPr>
            </a:lvl1pPr>
            <a:lvl2pPr marL="518120" indent="0">
              <a:buNone/>
              <a:defRPr sz="2040">
                <a:solidFill>
                  <a:schemeClr val="tx1">
                    <a:tint val="75000"/>
                  </a:schemeClr>
                </a:solidFill>
              </a:defRPr>
            </a:lvl2pPr>
            <a:lvl3pPr marL="1036237" indent="0">
              <a:buNone/>
              <a:defRPr sz="1813">
                <a:solidFill>
                  <a:schemeClr val="tx1">
                    <a:tint val="75000"/>
                  </a:schemeClr>
                </a:solidFill>
              </a:defRPr>
            </a:lvl3pPr>
            <a:lvl4pPr marL="1554357" indent="0">
              <a:buNone/>
              <a:defRPr sz="1587">
                <a:solidFill>
                  <a:schemeClr val="tx1">
                    <a:tint val="75000"/>
                  </a:schemeClr>
                </a:solidFill>
              </a:defRPr>
            </a:lvl4pPr>
            <a:lvl5pPr marL="2072476" indent="0">
              <a:buNone/>
              <a:defRPr sz="1587">
                <a:solidFill>
                  <a:schemeClr val="tx1">
                    <a:tint val="75000"/>
                  </a:schemeClr>
                </a:solidFill>
              </a:defRPr>
            </a:lvl5pPr>
            <a:lvl6pPr marL="2590595" indent="0">
              <a:buNone/>
              <a:defRPr sz="1587">
                <a:solidFill>
                  <a:schemeClr val="tx1">
                    <a:tint val="75000"/>
                  </a:schemeClr>
                </a:solidFill>
              </a:defRPr>
            </a:lvl6pPr>
            <a:lvl7pPr marL="3108712" indent="0">
              <a:buNone/>
              <a:defRPr sz="1587">
                <a:solidFill>
                  <a:schemeClr val="tx1">
                    <a:tint val="75000"/>
                  </a:schemeClr>
                </a:solidFill>
              </a:defRPr>
            </a:lvl7pPr>
            <a:lvl8pPr marL="3626832" indent="0">
              <a:buNone/>
              <a:defRPr sz="1587">
                <a:solidFill>
                  <a:schemeClr val="tx1">
                    <a:tint val="75000"/>
                  </a:schemeClr>
                </a:solidFill>
              </a:defRPr>
            </a:lvl8pPr>
            <a:lvl9pPr marL="4144952" indent="0">
              <a:buNone/>
              <a:defRPr sz="1587">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5" name="Нижний колонтитул 4"/>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6" name="Номер слайда 5"/>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1007123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404" y="215874"/>
            <a:ext cx="12427268" cy="129540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690403" y="1813575"/>
            <a:ext cx="6098567" cy="5128824"/>
          </a:xfrm>
          <a:prstGeom prst="rect">
            <a:avLst/>
          </a:prstGeom>
        </p:spPr>
        <p:txBody>
          <a:bodyPr/>
          <a:lstStyle>
            <a:lvl1pPr>
              <a:defRPr sz="3173"/>
            </a:lvl1pPr>
            <a:lvl2pPr>
              <a:defRPr sz="2720"/>
            </a:lvl2pPr>
            <a:lvl3pPr>
              <a:defRPr sz="2267"/>
            </a:lvl3pPr>
            <a:lvl4pPr>
              <a:defRPr sz="2040"/>
            </a:lvl4pPr>
            <a:lvl5pPr>
              <a:defRPr sz="2040"/>
            </a:lvl5pPr>
            <a:lvl6pPr>
              <a:defRPr sz="2040"/>
            </a:lvl6pPr>
            <a:lvl7pPr>
              <a:defRPr sz="2040"/>
            </a:lvl7pPr>
            <a:lvl8pPr>
              <a:defRPr sz="2040"/>
            </a:lvl8pPr>
            <a:lvl9pPr>
              <a:defRPr sz="204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7019105" y="1813575"/>
            <a:ext cx="6098567" cy="5128824"/>
          </a:xfrm>
          <a:prstGeom prst="rect">
            <a:avLst/>
          </a:prstGeom>
        </p:spPr>
        <p:txBody>
          <a:bodyPr/>
          <a:lstStyle>
            <a:lvl1pPr>
              <a:defRPr sz="3173"/>
            </a:lvl1pPr>
            <a:lvl2pPr>
              <a:defRPr sz="2720"/>
            </a:lvl2pPr>
            <a:lvl3pPr>
              <a:defRPr sz="2267"/>
            </a:lvl3pPr>
            <a:lvl4pPr>
              <a:defRPr sz="2040"/>
            </a:lvl4pPr>
            <a:lvl5pPr>
              <a:defRPr sz="2040"/>
            </a:lvl5pPr>
            <a:lvl6pPr>
              <a:defRPr sz="2040"/>
            </a:lvl6pPr>
            <a:lvl7pPr>
              <a:defRPr sz="2040"/>
            </a:lvl7pPr>
            <a:lvl8pPr>
              <a:defRPr sz="2040"/>
            </a:lvl8pPr>
            <a:lvl9pPr>
              <a:defRPr sz="204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6" name="Нижний колонтитул 5"/>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7" name="Номер слайда 6"/>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417184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96720097"/>
              </p:ext>
            </p:extLst>
          </p:nvPr>
        </p:nvGraphicFramePr>
        <p:xfrm>
          <a:off x="1799" y="1801"/>
          <a:ext cx="1797" cy="1799"/>
        </p:xfrm>
        <a:graphic>
          <a:graphicData uri="http://schemas.openxmlformats.org/presentationml/2006/ole">
            <mc:AlternateContent xmlns:mc="http://schemas.openxmlformats.org/markup-compatibility/2006">
              <mc:Choice xmlns:v="urn:schemas-microsoft-com:vml" Requires="v">
                <p:oleObj spid="_x0000_s2057"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799" y="1801"/>
                        <a:ext cx="1797" cy="1799"/>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p>
            <a:fld id="{EE772ED4-1190-4BDF-804D-7DDB431BED4B}" type="datetime1">
              <a:rPr lang="en-US" smtClean="0"/>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EAEAFF6-8AA9-D944-8B79-B8C74A1BB021}" type="slidenum">
              <a:rPr lang="en-US" smtClean="0"/>
              <a:pPr/>
              <a:t>‹#›</a:t>
            </a:fld>
            <a:endParaRPr lang="en-US" dirty="0"/>
          </a:p>
        </p:txBody>
      </p:sp>
      <p:sp>
        <p:nvSpPr>
          <p:cNvPr id="11" name="Title 1"/>
          <p:cNvSpPr>
            <a:spLocks noGrp="1"/>
          </p:cNvSpPr>
          <p:nvPr>
            <p:ph type="title" hasCustomPrompt="1"/>
          </p:nvPr>
        </p:nvSpPr>
        <p:spPr>
          <a:xfrm>
            <a:off x="1654094" y="1478537"/>
            <a:ext cx="10504687" cy="500934"/>
          </a:xfrm>
        </p:spPr>
        <p:txBody>
          <a:bodyPr lIns="0" tIns="0" rIns="0" bIns="0" anchor="t">
            <a:noAutofit/>
          </a:bodyPr>
          <a:lstStyle>
            <a:lvl1pPr algn="r" rtl="1">
              <a:defRPr sz="2833" b="1" i="0" baseline="0">
                <a:solidFill>
                  <a:srgbClr val="B68A35"/>
                </a:solidFill>
                <a:latin typeface="Arial"/>
                <a:cs typeface="Arial"/>
              </a:defRPr>
            </a:lvl1pPr>
          </a:lstStyle>
          <a:p>
            <a:r>
              <a:rPr lang="x-none" dirty="0"/>
              <a:t>العنوان الرئيسي ايريل</a:t>
            </a:r>
            <a:r>
              <a:rPr lang="en-US" dirty="0"/>
              <a:t> 25 </a:t>
            </a:r>
            <a:r>
              <a:rPr lang="ar-AE" dirty="0"/>
              <a:t>بوينت </a:t>
            </a:r>
            <a:endParaRPr lang="en-US" dirty="0"/>
          </a:p>
        </p:txBody>
      </p:sp>
      <p:sp>
        <p:nvSpPr>
          <p:cNvPr id="12" name="Text Placeholder 2"/>
          <p:cNvSpPr>
            <a:spLocks noGrp="1"/>
          </p:cNvSpPr>
          <p:nvPr>
            <p:ph type="body" idx="1" hasCustomPrompt="1"/>
          </p:nvPr>
        </p:nvSpPr>
        <p:spPr>
          <a:xfrm>
            <a:off x="1661286" y="2290311"/>
            <a:ext cx="10497493" cy="4823070"/>
          </a:xfrm>
        </p:spPr>
        <p:txBody>
          <a:bodyPr lIns="0" tIns="0" rIns="0" bIns="0" anchor="t" anchorCtr="0">
            <a:noAutofit/>
          </a:bodyPr>
          <a:lstStyle>
            <a:lvl1pPr marL="0" indent="0" algn="r" rtl="1">
              <a:spcBef>
                <a:spcPts val="0"/>
              </a:spcBef>
              <a:buNone/>
              <a:defRPr sz="2040" b="0" baseline="0">
                <a:solidFill>
                  <a:schemeClr val="tx1"/>
                </a:solidFill>
                <a:latin typeface="Arial"/>
                <a:cs typeface="Arial" pitchFamily="34" charset="0"/>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العنوان الفرعي ايريل ريجيلر</a:t>
            </a:r>
            <a:r>
              <a:rPr lang="en-US" dirty="0"/>
              <a:t> </a:t>
            </a:r>
            <a:r>
              <a:rPr lang="ar-AE" dirty="0"/>
              <a:t>28 </a:t>
            </a:r>
            <a:r>
              <a:rPr lang="x-none" dirty="0"/>
              <a:t>بوينت </a:t>
            </a:r>
            <a:endParaRPr lang="en-GB" dirty="0"/>
          </a:p>
        </p:txBody>
      </p:sp>
      <p:sp>
        <p:nvSpPr>
          <p:cNvPr id="13" name="Text Placeholder 4"/>
          <p:cNvSpPr>
            <a:spLocks noGrp="1"/>
          </p:cNvSpPr>
          <p:nvPr>
            <p:ph type="body" sz="quarter" idx="3" hasCustomPrompt="1"/>
          </p:nvPr>
        </p:nvSpPr>
        <p:spPr>
          <a:xfrm>
            <a:off x="5402582" y="775014"/>
            <a:ext cx="7710298" cy="472575"/>
          </a:xfrm>
        </p:spPr>
        <p:txBody>
          <a:bodyPr lIns="0" tIns="0" rIns="0" bIns="0" anchor="t" anchorCtr="0">
            <a:noAutofit/>
          </a:bodyPr>
          <a:lstStyle>
            <a:lvl1pPr marL="0" indent="0" algn="r" rtl="1">
              <a:spcBef>
                <a:spcPts val="0"/>
              </a:spcBef>
              <a:buNone/>
              <a:defRPr sz="1587" b="1" i="0" kern="1200" baseline="0">
                <a:solidFill>
                  <a:schemeClr val="tx1">
                    <a:lumMod val="65000"/>
                    <a:lumOff val="35000"/>
                  </a:schemeClr>
                </a:solidFill>
                <a:latin typeface="Arial" pitchFamily="34" charset="0"/>
                <a:cs typeface="+mn-cs"/>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اسم القسم ايريل بولد</a:t>
            </a:r>
            <a:r>
              <a:rPr lang="en-US" dirty="0"/>
              <a:t> 14 </a:t>
            </a:r>
            <a:r>
              <a:rPr lang="ar-AE" dirty="0"/>
              <a:t>بوينت</a:t>
            </a:r>
            <a:endParaRPr lang="en-GB" dirty="0"/>
          </a:p>
        </p:txBody>
      </p:sp>
    </p:spTree>
    <p:extLst>
      <p:ext uri="{BB962C8B-B14F-4D97-AF65-F5344CB8AC3E}">
        <p14:creationId xmlns:p14="http://schemas.microsoft.com/office/powerpoint/2010/main" val="3373703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404" y="215874"/>
            <a:ext cx="12427268" cy="129540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690409" y="1739197"/>
            <a:ext cx="6100964" cy="726862"/>
          </a:xfrm>
          <a:prstGeom prst="rect">
            <a:avLst/>
          </a:prstGeom>
        </p:spPr>
        <p:txBody>
          <a:bodyPr anchor="b"/>
          <a:lstStyle>
            <a:lvl1pPr marL="0" indent="0">
              <a:buNone/>
              <a:defRPr sz="2720" b="1"/>
            </a:lvl1pPr>
            <a:lvl2pPr marL="518120" indent="0">
              <a:buNone/>
              <a:defRPr sz="2267" b="1"/>
            </a:lvl2pPr>
            <a:lvl3pPr marL="1036237" indent="0">
              <a:buNone/>
              <a:defRPr sz="2040" b="1"/>
            </a:lvl3pPr>
            <a:lvl4pPr marL="1554357" indent="0">
              <a:buNone/>
              <a:defRPr sz="1813" b="1"/>
            </a:lvl4pPr>
            <a:lvl5pPr marL="2072476" indent="0">
              <a:buNone/>
              <a:defRPr sz="1813" b="1"/>
            </a:lvl5pPr>
            <a:lvl6pPr marL="2590595" indent="0">
              <a:buNone/>
              <a:defRPr sz="1813" b="1"/>
            </a:lvl6pPr>
            <a:lvl7pPr marL="3108712" indent="0">
              <a:buNone/>
              <a:defRPr sz="1813" b="1"/>
            </a:lvl7pPr>
            <a:lvl8pPr marL="3626832" indent="0">
              <a:buNone/>
              <a:defRPr sz="1813" b="1"/>
            </a:lvl8pPr>
            <a:lvl9pPr marL="4144952" indent="0">
              <a:buNone/>
              <a:defRPr sz="1813" b="1"/>
            </a:lvl9pPr>
          </a:lstStyle>
          <a:p>
            <a:pPr lvl="0"/>
            <a:r>
              <a:rPr lang="ru-RU"/>
              <a:t>Образец текста</a:t>
            </a:r>
          </a:p>
        </p:txBody>
      </p:sp>
      <p:sp>
        <p:nvSpPr>
          <p:cNvPr id="4" name="Содержимое 3"/>
          <p:cNvSpPr>
            <a:spLocks noGrp="1"/>
          </p:cNvSpPr>
          <p:nvPr>
            <p:ph sz="half" idx="2"/>
          </p:nvPr>
        </p:nvSpPr>
        <p:spPr>
          <a:xfrm>
            <a:off x="690409" y="2466070"/>
            <a:ext cx="6100964" cy="4476327"/>
          </a:xfrm>
          <a:prstGeom prst="rect">
            <a:avLst/>
          </a:prstGeom>
        </p:spPr>
        <p:txBody>
          <a:bodyPr/>
          <a:lstStyle>
            <a:lvl1pPr>
              <a:defRPr sz="2720"/>
            </a:lvl1pPr>
            <a:lvl2pPr>
              <a:defRPr sz="2267"/>
            </a:lvl2pPr>
            <a:lvl3pPr>
              <a:defRPr sz="2040"/>
            </a:lvl3pPr>
            <a:lvl4pPr>
              <a:defRPr sz="1813"/>
            </a:lvl4pPr>
            <a:lvl5pPr>
              <a:defRPr sz="1813"/>
            </a:lvl5pPr>
            <a:lvl6pPr>
              <a:defRPr sz="1813"/>
            </a:lvl6pPr>
            <a:lvl7pPr>
              <a:defRPr sz="1813"/>
            </a:lvl7pPr>
            <a:lvl8pPr>
              <a:defRPr sz="1813"/>
            </a:lvl8pPr>
            <a:lvl9pPr>
              <a:defRPr sz="1813"/>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7014324" y="1739197"/>
            <a:ext cx="6103360" cy="726862"/>
          </a:xfrm>
          <a:prstGeom prst="rect">
            <a:avLst/>
          </a:prstGeom>
        </p:spPr>
        <p:txBody>
          <a:bodyPr anchor="b"/>
          <a:lstStyle>
            <a:lvl1pPr marL="0" indent="0">
              <a:buNone/>
              <a:defRPr sz="2720" b="1"/>
            </a:lvl1pPr>
            <a:lvl2pPr marL="518120" indent="0">
              <a:buNone/>
              <a:defRPr sz="2267" b="1"/>
            </a:lvl2pPr>
            <a:lvl3pPr marL="1036237" indent="0">
              <a:buNone/>
              <a:defRPr sz="2040" b="1"/>
            </a:lvl3pPr>
            <a:lvl4pPr marL="1554357" indent="0">
              <a:buNone/>
              <a:defRPr sz="1813" b="1"/>
            </a:lvl4pPr>
            <a:lvl5pPr marL="2072476" indent="0">
              <a:buNone/>
              <a:defRPr sz="1813" b="1"/>
            </a:lvl5pPr>
            <a:lvl6pPr marL="2590595" indent="0">
              <a:buNone/>
              <a:defRPr sz="1813" b="1"/>
            </a:lvl6pPr>
            <a:lvl7pPr marL="3108712" indent="0">
              <a:buNone/>
              <a:defRPr sz="1813" b="1"/>
            </a:lvl7pPr>
            <a:lvl8pPr marL="3626832" indent="0">
              <a:buNone/>
              <a:defRPr sz="1813" b="1"/>
            </a:lvl8pPr>
            <a:lvl9pPr marL="4144952" indent="0">
              <a:buNone/>
              <a:defRPr sz="1813" b="1"/>
            </a:lvl9pPr>
          </a:lstStyle>
          <a:p>
            <a:pPr lvl="0"/>
            <a:r>
              <a:rPr lang="ru-RU"/>
              <a:t>Образец текста</a:t>
            </a:r>
          </a:p>
        </p:txBody>
      </p:sp>
      <p:sp>
        <p:nvSpPr>
          <p:cNvPr id="6" name="Содержимое 5"/>
          <p:cNvSpPr>
            <a:spLocks noGrp="1"/>
          </p:cNvSpPr>
          <p:nvPr>
            <p:ph sz="quarter" idx="4"/>
          </p:nvPr>
        </p:nvSpPr>
        <p:spPr>
          <a:xfrm>
            <a:off x="7014324" y="2466070"/>
            <a:ext cx="6103360" cy="4476327"/>
          </a:xfrm>
          <a:prstGeom prst="rect">
            <a:avLst/>
          </a:prstGeom>
        </p:spPr>
        <p:txBody>
          <a:bodyPr/>
          <a:lstStyle>
            <a:lvl1pPr>
              <a:defRPr sz="2720"/>
            </a:lvl1pPr>
            <a:lvl2pPr>
              <a:defRPr sz="2267"/>
            </a:lvl2pPr>
            <a:lvl3pPr>
              <a:defRPr sz="2040"/>
            </a:lvl3pPr>
            <a:lvl4pPr>
              <a:defRPr sz="1813"/>
            </a:lvl4pPr>
            <a:lvl5pPr>
              <a:defRPr sz="1813"/>
            </a:lvl5pPr>
            <a:lvl6pPr>
              <a:defRPr sz="1813"/>
            </a:lvl6pPr>
            <a:lvl7pPr>
              <a:defRPr sz="1813"/>
            </a:lvl7pPr>
            <a:lvl8pPr>
              <a:defRPr sz="1813"/>
            </a:lvl8pPr>
            <a:lvl9pPr>
              <a:defRPr sz="1813"/>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8" name="Нижний колонтитул 7"/>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9" name="Номер слайда 8"/>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1079735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404" y="215874"/>
            <a:ext cx="12427268" cy="1295400"/>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4" name="Нижний колонтитул 3"/>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5" name="Номер слайда 4"/>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482790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3" name="Нижний колонтитул 2"/>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4" name="Номер слайда 3"/>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145805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416" y="309472"/>
            <a:ext cx="4542762" cy="1316989"/>
          </a:xfrm>
          <a:prstGeom prst="rect">
            <a:avLst/>
          </a:prstGeom>
        </p:spPr>
        <p:txBody>
          <a:bodyPr anchor="b"/>
          <a:lstStyle>
            <a:lvl1pPr algn="l">
              <a:defRPr sz="2267" b="1"/>
            </a:lvl1pPr>
          </a:lstStyle>
          <a:p>
            <a:r>
              <a:rPr lang="ru-RU"/>
              <a:t>Образец заголовка</a:t>
            </a:r>
          </a:p>
        </p:txBody>
      </p:sp>
      <p:sp>
        <p:nvSpPr>
          <p:cNvPr id="3" name="Содержимое 2"/>
          <p:cNvSpPr>
            <a:spLocks noGrp="1"/>
          </p:cNvSpPr>
          <p:nvPr>
            <p:ph idx="1"/>
          </p:nvPr>
        </p:nvSpPr>
        <p:spPr>
          <a:xfrm>
            <a:off x="5398585" y="309473"/>
            <a:ext cx="7719099" cy="6632927"/>
          </a:xfrm>
          <a:prstGeom prst="rect">
            <a:avLst/>
          </a:prstGeo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90416" y="1626451"/>
            <a:ext cx="4542762" cy="5315937"/>
          </a:xfrm>
          <a:prstGeom prst="rect">
            <a:avLst/>
          </a:prstGeom>
        </p:spPr>
        <p:txBody>
          <a:bodyPr/>
          <a:lstStyle>
            <a:lvl1pPr marL="0" indent="0">
              <a:buNone/>
              <a:defRPr sz="1587"/>
            </a:lvl1pPr>
            <a:lvl2pPr marL="518120" indent="0">
              <a:buNone/>
              <a:defRPr sz="1360"/>
            </a:lvl2pPr>
            <a:lvl3pPr marL="1036237" indent="0">
              <a:buNone/>
              <a:defRPr sz="1133"/>
            </a:lvl3pPr>
            <a:lvl4pPr marL="1554357" indent="0">
              <a:buNone/>
              <a:defRPr sz="1020"/>
            </a:lvl4pPr>
            <a:lvl5pPr marL="2072476" indent="0">
              <a:buNone/>
              <a:defRPr sz="1020"/>
            </a:lvl5pPr>
            <a:lvl6pPr marL="2590595" indent="0">
              <a:buNone/>
              <a:defRPr sz="1020"/>
            </a:lvl6pPr>
            <a:lvl7pPr marL="3108712" indent="0">
              <a:buNone/>
              <a:defRPr sz="1020"/>
            </a:lvl7pPr>
            <a:lvl8pPr marL="3626832" indent="0">
              <a:buNone/>
              <a:defRPr sz="1020"/>
            </a:lvl8pPr>
            <a:lvl9pPr marL="4144952" indent="0">
              <a:buNone/>
              <a:defRPr sz="1020"/>
            </a:lvl9pPr>
          </a:lstStyle>
          <a:p>
            <a:pPr lvl="0"/>
            <a:r>
              <a:rPr lang="ru-RU"/>
              <a:t>Образец текста</a:t>
            </a:r>
          </a:p>
        </p:txBody>
      </p:sp>
      <p:sp>
        <p:nvSpPr>
          <p:cNvPr id="5" name="Дата 4"/>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6" name="Нижний колонтитул 5"/>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7" name="Номер слайда 6"/>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3653293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06479" y="5440686"/>
            <a:ext cx="8284845" cy="642903"/>
          </a:xfrm>
          <a:prstGeom prst="rect">
            <a:avLst/>
          </a:prstGeom>
        </p:spPr>
        <p:txBody>
          <a:bodyPr anchor="b"/>
          <a:lstStyle>
            <a:lvl1pPr algn="l">
              <a:defRPr sz="2267" b="1"/>
            </a:lvl1pPr>
          </a:lstStyle>
          <a:p>
            <a:r>
              <a:rPr lang="ru-RU"/>
              <a:t>Образец заголовка</a:t>
            </a:r>
          </a:p>
        </p:txBody>
      </p:sp>
      <p:sp>
        <p:nvSpPr>
          <p:cNvPr id="3" name="Рисунок 2"/>
          <p:cNvSpPr>
            <a:spLocks noGrp="1"/>
          </p:cNvSpPr>
          <p:nvPr>
            <p:ph type="pic" idx="1"/>
          </p:nvPr>
        </p:nvSpPr>
        <p:spPr>
          <a:xfrm>
            <a:off x="2706479" y="695677"/>
            <a:ext cx="8284845" cy="4663440"/>
          </a:xfrm>
          <a:prstGeom prst="rect">
            <a:avLst/>
          </a:prstGeom>
        </p:spPr>
        <p:txBody>
          <a:bodyPr/>
          <a:lstStyle>
            <a:lvl1pPr marL="0" indent="0">
              <a:buNone/>
              <a:defRPr sz="3627"/>
            </a:lvl1pPr>
            <a:lvl2pPr marL="518120" indent="0">
              <a:buNone/>
              <a:defRPr sz="3173"/>
            </a:lvl2pPr>
            <a:lvl3pPr marL="1036237" indent="0">
              <a:buNone/>
              <a:defRPr sz="2720"/>
            </a:lvl3pPr>
            <a:lvl4pPr marL="1554357" indent="0">
              <a:buNone/>
              <a:defRPr sz="2267"/>
            </a:lvl4pPr>
            <a:lvl5pPr marL="2072476" indent="0">
              <a:buNone/>
              <a:defRPr sz="2267"/>
            </a:lvl5pPr>
            <a:lvl6pPr marL="2590595" indent="0">
              <a:buNone/>
              <a:defRPr sz="2267"/>
            </a:lvl6pPr>
            <a:lvl7pPr marL="3108712" indent="0">
              <a:buNone/>
              <a:defRPr sz="2267"/>
            </a:lvl7pPr>
            <a:lvl8pPr marL="3626832" indent="0">
              <a:buNone/>
              <a:defRPr sz="2267"/>
            </a:lvl8pPr>
            <a:lvl9pPr marL="4144952" indent="0">
              <a:buNone/>
              <a:defRPr sz="2267"/>
            </a:lvl9pPr>
          </a:lstStyle>
          <a:p>
            <a:endParaRPr lang="ru-RU"/>
          </a:p>
        </p:txBody>
      </p:sp>
      <p:sp>
        <p:nvSpPr>
          <p:cNvPr id="4" name="Текст 3"/>
          <p:cNvSpPr>
            <a:spLocks noGrp="1"/>
          </p:cNvSpPr>
          <p:nvPr>
            <p:ph type="body" sz="half" idx="2"/>
          </p:nvPr>
        </p:nvSpPr>
        <p:spPr>
          <a:xfrm>
            <a:off x="2706479" y="6083589"/>
            <a:ext cx="8284845" cy="911577"/>
          </a:xfrm>
          <a:prstGeom prst="rect">
            <a:avLst/>
          </a:prstGeom>
        </p:spPr>
        <p:txBody>
          <a:bodyPr/>
          <a:lstStyle>
            <a:lvl1pPr marL="0" indent="0">
              <a:buNone/>
              <a:defRPr sz="1587"/>
            </a:lvl1pPr>
            <a:lvl2pPr marL="518120" indent="0">
              <a:buNone/>
              <a:defRPr sz="1360"/>
            </a:lvl2pPr>
            <a:lvl3pPr marL="1036237" indent="0">
              <a:buNone/>
              <a:defRPr sz="1133"/>
            </a:lvl3pPr>
            <a:lvl4pPr marL="1554357" indent="0">
              <a:buNone/>
              <a:defRPr sz="1020"/>
            </a:lvl4pPr>
            <a:lvl5pPr marL="2072476" indent="0">
              <a:buNone/>
              <a:defRPr sz="1020"/>
            </a:lvl5pPr>
            <a:lvl6pPr marL="2590595" indent="0">
              <a:buNone/>
              <a:defRPr sz="1020"/>
            </a:lvl6pPr>
            <a:lvl7pPr marL="3108712" indent="0">
              <a:buNone/>
              <a:defRPr sz="1020"/>
            </a:lvl7pPr>
            <a:lvl8pPr marL="3626832" indent="0">
              <a:buNone/>
              <a:defRPr sz="1020"/>
            </a:lvl8pPr>
            <a:lvl9pPr marL="4144952" indent="0">
              <a:buNone/>
              <a:defRPr sz="1020"/>
            </a:lvl9pPr>
          </a:lstStyle>
          <a:p>
            <a:pPr lvl="0"/>
            <a:r>
              <a:rPr lang="ru-RU"/>
              <a:t>Образец текста</a:t>
            </a:r>
          </a:p>
        </p:txBody>
      </p:sp>
      <p:sp>
        <p:nvSpPr>
          <p:cNvPr id="5" name="Дата 4"/>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6" name="Нижний колонтитул 5"/>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7" name="Номер слайда 6"/>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353696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404" y="215874"/>
            <a:ext cx="12427268" cy="129540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690404" y="1813575"/>
            <a:ext cx="12427268" cy="512882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5" name="Нижний колонтитул 4"/>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6" name="Номер слайда 5"/>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3380522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0010855" y="311860"/>
            <a:ext cx="3106817" cy="6630529"/>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90404" y="311860"/>
            <a:ext cx="9090316" cy="663052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690404" y="7203881"/>
            <a:ext cx="3221884" cy="415007"/>
          </a:xfrm>
          <a:prstGeom prst="rect">
            <a:avLst/>
          </a:prstGeom>
        </p:spPr>
        <p:txBody>
          <a:bodyPr/>
          <a:lstStyle/>
          <a:p>
            <a:pPr defTabSz="1036290"/>
            <a:fld id="{A12D2E38-3F13-4BA3-ABB1-916943D52B45}" type="datetimeFigureOut">
              <a:rPr lang="ru-RU" smtClean="0">
                <a:solidFill>
                  <a:srgbClr val="B2B2B2"/>
                </a:solidFill>
              </a:rPr>
              <a:pPr defTabSz="1036290"/>
              <a:t>08.09.2019</a:t>
            </a:fld>
            <a:endParaRPr lang="ru-RU">
              <a:solidFill>
                <a:srgbClr val="B2B2B2"/>
              </a:solidFill>
            </a:endParaRPr>
          </a:p>
        </p:txBody>
      </p:sp>
      <p:sp>
        <p:nvSpPr>
          <p:cNvPr id="5" name="Нижний колонтитул 4"/>
          <p:cNvSpPr>
            <a:spLocks noGrp="1"/>
          </p:cNvSpPr>
          <p:nvPr>
            <p:ph type="ftr" sz="quarter" idx="11"/>
          </p:nvPr>
        </p:nvSpPr>
        <p:spPr>
          <a:xfrm>
            <a:off x="4717759" y="7203881"/>
            <a:ext cx="4372557" cy="415007"/>
          </a:xfrm>
          <a:prstGeom prst="rect">
            <a:avLst/>
          </a:prstGeom>
        </p:spPr>
        <p:txBody>
          <a:bodyPr/>
          <a:lstStyle/>
          <a:p>
            <a:pPr defTabSz="1036290"/>
            <a:endParaRPr lang="ru-RU">
              <a:solidFill>
                <a:srgbClr val="B2B2B2"/>
              </a:solidFill>
            </a:endParaRPr>
          </a:p>
        </p:txBody>
      </p:sp>
      <p:sp>
        <p:nvSpPr>
          <p:cNvPr id="6" name="Номер слайда 5"/>
          <p:cNvSpPr>
            <a:spLocks noGrp="1"/>
          </p:cNvSpPr>
          <p:nvPr>
            <p:ph type="sldNum" sz="quarter" idx="12"/>
          </p:nvPr>
        </p:nvSpPr>
        <p:spPr>
          <a:xfrm>
            <a:off x="9895787" y="7203881"/>
            <a:ext cx="3221884" cy="415007"/>
          </a:xfrm>
          <a:prstGeom prst="rect">
            <a:avLst/>
          </a:prstGeom>
        </p:spPr>
        <p:txBody>
          <a:bodyPr/>
          <a:lstStyle/>
          <a:p>
            <a:pPr defTabSz="1036290"/>
            <a:fld id="{838580C9-12A1-499A-9606-23F6563861CE}" type="slidenum">
              <a:rPr lang="ru-RU" smtClean="0">
                <a:solidFill>
                  <a:srgbClr val="B2B2B2"/>
                </a:solidFill>
              </a:rPr>
              <a:pPr defTabSz="1036290"/>
              <a:t>‹#›</a:t>
            </a:fld>
            <a:endParaRPr lang="ru-RU">
              <a:solidFill>
                <a:srgbClr val="B2B2B2"/>
              </a:solidFill>
            </a:endParaRPr>
          </a:p>
        </p:txBody>
      </p:sp>
    </p:spTree>
    <p:extLst>
      <p:ext uri="{BB962C8B-B14F-4D97-AF65-F5344CB8AC3E}">
        <p14:creationId xmlns:p14="http://schemas.microsoft.com/office/powerpoint/2010/main" val="371175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17912657"/>
              </p:ext>
            </p:extLst>
          </p:nvPr>
        </p:nvGraphicFramePr>
        <p:xfrm>
          <a:off x="1799" y="1801"/>
          <a:ext cx="1797" cy="1799"/>
        </p:xfrm>
        <a:graphic>
          <a:graphicData uri="http://schemas.openxmlformats.org/presentationml/2006/ole">
            <mc:AlternateContent xmlns:mc="http://schemas.openxmlformats.org/markup-compatibility/2006">
              <mc:Choice xmlns:v="urn:schemas-microsoft-com:vml" Requires="v">
                <p:oleObj spid="_x0000_s3081"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799" y="1801"/>
                        <a:ext cx="1797" cy="1799"/>
                      </a:xfrm>
                      <a:prstGeom prst="rect">
                        <a:avLst/>
                      </a:prstGeom>
                    </p:spPr>
                  </p:pic>
                </p:oleObj>
              </mc:Fallback>
            </mc:AlternateContent>
          </a:graphicData>
        </a:graphic>
      </p:graphicFrame>
      <p:sp>
        <p:nvSpPr>
          <p:cNvPr id="3" name="Rectangle 2"/>
          <p:cNvSpPr/>
          <p:nvPr userDrawn="1"/>
        </p:nvSpPr>
        <p:spPr>
          <a:xfrm>
            <a:off x="0" y="0"/>
            <a:ext cx="13808075" cy="7772400"/>
          </a:xfrm>
          <a:prstGeom prst="rect">
            <a:avLst/>
          </a:prstGeom>
          <a:solidFill>
            <a:srgbClr val="B68A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40" dirty="0"/>
          </a:p>
        </p:txBody>
      </p:sp>
      <p:sp>
        <p:nvSpPr>
          <p:cNvPr id="4" name="Date Placeholder 3"/>
          <p:cNvSpPr>
            <a:spLocks noGrp="1"/>
          </p:cNvSpPr>
          <p:nvPr>
            <p:ph type="dt" sz="half" idx="10"/>
          </p:nvPr>
        </p:nvSpPr>
        <p:spPr/>
        <p:txBody>
          <a:bodyPr/>
          <a:lstStyle/>
          <a:p>
            <a:fld id="{4A32C292-9045-4B96-8EA1-62014794C422}" type="datetime1">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EAFF6-8AA9-D944-8B79-B8C74A1BB021}" type="slidenum">
              <a:rPr lang="en-US" smtClean="0"/>
              <a:t>‹#›</a:t>
            </a:fld>
            <a:endParaRPr lang="en-US" dirty="0"/>
          </a:p>
        </p:txBody>
      </p:sp>
      <p:sp>
        <p:nvSpPr>
          <p:cNvPr id="11" name="Title 1"/>
          <p:cNvSpPr>
            <a:spLocks noGrp="1"/>
          </p:cNvSpPr>
          <p:nvPr>
            <p:ph type="title" hasCustomPrompt="1"/>
          </p:nvPr>
        </p:nvSpPr>
        <p:spPr>
          <a:xfrm>
            <a:off x="1640689" y="2254447"/>
            <a:ext cx="10504687" cy="2393901"/>
          </a:xfrm>
        </p:spPr>
        <p:txBody>
          <a:bodyPr lIns="0" tIns="0" rIns="0" bIns="0" anchor="t">
            <a:noAutofit/>
          </a:bodyPr>
          <a:lstStyle>
            <a:lvl1pPr algn="r" rtl="1">
              <a:defRPr sz="4533" b="1" i="0" baseline="0">
                <a:solidFill>
                  <a:schemeClr val="bg1"/>
                </a:solidFill>
                <a:latin typeface="Arial"/>
                <a:cs typeface="Arial"/>
              </a:defRPr>
            </a:lvl1pPr>
          </a:lstStyle>
          <a:p>
            <a:r>
              <a:rPr lang="x-none" dirty="0"/>
              <a:t>العنوان الرئيسي ايريل بولد</a:t>
            </a:r>
            <a:r>
              <a:rPr lang="ar-AE" dirty="0"/>
              <a:t> 40 بوينت</a:t>
            </a:r>
            <a:endParaRPr lang="en-US" dirty="0"/>
          </a:p>
        </p:txBody>
      </p:sp>
    </p:spTree>
    <p:extLst>
      <p:ext uri="{BB962C8B-B14F-4D97-AF65-F5344CB8AC3E}">
        <p14:creationId xmlns:p14="http://schemas.microsoft.com/office/powerpoint/2010/main" val="83575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904DF23F-DB0D-44EE-A98D-3ECDC9A10C17}" type="datetime1">
              <a:rPr lang="en-US" smtClean="0"/>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EAEAFF6-8AA9-D944-8B79-B8C74A1BB021}" type="slidenum">
              <a:rPr lang="en-US" smtClean="0"/>
              <a:pPr/>
              <a:t>‹#›</a:t>
            </a:fld>
            <a:endParaRPr lang="en-US" dirty="0"/>
          </a:p>
        </p:txBody>
      </p:sp>
      <p:sp>
        <p:nvSpPr>
          <p:cNvPr id="11" name="Title 1"/>
          <p:cNvSpPr>
            <a:spLocks noGrp="1"/>
          </p:cNvSpPr>
          <p:nvPr>
            <p:ph type="title" hasCustomPrompt="1"/>
          </p:nvPr>
        </p:nvSpPr>
        <p:spPr>
          <a:xfrm>
            <a:off x="1654094" y="1478537"/>
            <a:ext cx="10504687" cy="500934"/>
          </a:xfrm>
        </p:spPr>
        <p:txBody>
          <a:bodyPr lIns="0" tIns="0" rIns="0" bIns="0" anchor="t">
            <a:noAutofit/>
          </a:bodyPr>
          <a:lstStyle>
            <a:lvl1pPr algn="r" rtl="1">
              <a:defRPr sz="2833" b="1" i="0" baseline="0">
                <a:solidFill>
                  <a:srgbClr val="B68A35"/>
                </a:solidFill>
                <a:latin typeface="Arial"/>
                <a:cs typeface="Arial"/>
              </a:defRPr>
            </a:lvl1pPr>
          </a:lstStyle>
          <a:p>
            <a:r>
              <a:rPr lang="x-none" dirty="0"/>
              <a:t>العنوان الرئيسي ايريل</a:t>
            </a:r>
            <a:r>
              <a:rPr lang="en-US" dirty="0"/>
              <a:t> 25 </a:t>
            </a:r>
            <a:r>
              <a:rPr lang="ar-AE" dirty="0"/>
              <a:t>بوينت </a:t>
            </a:r>
            <a:endParaRPr lang="en-US" dirty="0"/>
          </a:p>
        </p:txBody>
      </p:sp>
      <p:sp>
        <p:nvSpPr>
          <p:cNvPr id="13" name="Text Placeholder 4"/>
          <p:cNvSpPr>
            <a:spLocks noGrp="1"/>
          </p:cNvSpPr>
          <p:nvPr>
            <p:ph type="body" sz="quarter" idx="3" hasCustomPrompt="1"/>
          </p:nvPr>
        </p:nvSpPr>
        <p:spPr>
          <a:xfrm>
            <a:off x="4717762" y="775014"/>
            <a:ext cx="8395118" cy="472575"/>
          </a:xfrm>
        </p:spPr>
        <p:txBody>
          <a:bodyPr lIns="0" tIns="0" rIns="0" bIns="0" anchor="t" anchorCtr="0">
            <a:noAutofit/>
          </a:bodyPr>
          <a:lstStyle>
            <a:lvl1pPr marL="0" indent="0" algn="r" rtl="1">
              <a:spcBef>
                <a:spcPts val="0"/>
              </a:spcBef>
              <a:buNone/>
              <a:defRPr sz="1587" b="1" i="0" kern="1200" baseline="0">
                <a:solidFill>
                  <a:schemeClr val="tx1">
                    <a:lumMod val="65000"/>
                    <a:lumOff val="35000"/>
                  </a:schemeClr>
                </a:solidFill>
                <a:latin typeface="Arial" pitchFamily="34" charset="0"/>
                <a:cs typeface="+mn-cs"/>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اسم القسم ايريل بولد</a:t>
            </a:r>
            <a:r>
              <a:rPr lang="en-US" dirty="0"/>
              <a:t> 14 </a:t>
            </a:r>
            <a:r>
              <a:rPr lang="ar-AE" dirty="0"/>
              <a:t>بوينت</a:t>
            </a:r>
            <a:endParaRPr lang="en-GB" dirty="0"/>
          </a:p>
        </p:txBody>
      </p:sp>
      <p:sp>
        <p:nvSpPr>
          <p:cNvPr id="6" name="Chart Placeholder 5"/>
          <p:cNvSpPr>
            <a:spLocks noGrp="1"/>
          </p:cNvSpPr>
          <p:nvPr>
            <p:ph type="chart" sz="quarter" idx="13"/>
          </p:nvPr>
        </p:nvSpPr>
        <p:spPr>
          <a:xfrm>
            <a:off x="1654092" y="2290344"/>
            <a:ext cx="5062961" cy="4823565"/>
          </a:xfrm>
        </p:spPr>
        <p:txBody>
          <a:bodyPr>
            <a:normAutofit/>
          </a:bodyPr>
          <a:lstStyle>
            <a:lvl1pPr marL="0" indent="0" algn="ctr">
              <a:buNone/>
              <a:defRPr sz="1587"/>
            </a:lvl1pPr>
          </a:lstStyle>
          <a:p>
            <a:r>
              <a:rPr lang="en-US" dirty="0"/>
              <a:t>Click icon to add chart</a:t>
            </a:r>
          </a:p>
        </p:txBody>
      </p:sp>
      <p:sp>
        <p:nvSpPr>
          <p:cNvPr id="14" name="Text Placeholder 2"/>
          <p:cNvSpPr>
            <a:spLocks noGrp="1"/>
          </p:cNvSpPr>
          <p:nvPr>
            <p:ph type="body" idx="1" hasCustomPrompt="1"/>
          </p:nvPr>
        </p:nvSpPr>
        <p:spPr>
          <a:xfrm>
            <a:off x="7011287" y="2290311"/>
            <a:ext cx="5147493" cy="4823070"/>
          </a:xfrm>
        </p:spPr>
        <p:txBody>
          <a:bodyPr lIns="0" tIns="0" rIns="0" bIns="0" anchor="t" anchorCtr="0">
            <a:noAutofit/>
          </a:bodyPr>
          <a:lstStyle>
            <a:lvl1pPr marL="0" indent="0" algn="r" rtl="1">
              <a:spcBef>
                <a:spcPts val="0"/>
              </a:spcBef>
              <a:buNone/>
              <a:defRPr sz="2040" b="0" baseline="0">
                <a:solidFill>
                  <a:schemeClr val="tx1"/>
                </a:solidFill>
                <a:latin typeface="Arial"/>
                <a:cs typeface="Arial" pitchFamily="34" charset="0"/>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العنوان الفرعي ايريل ريجيلر</a:t>
            </a:r>
            <a:r>
              <a:rPr lang="en-US" dirty="0"/>
              <a:t> </a:t>
            </a:r>
            <a:r>
              <a:rPr lang="ar-AE" dirty="0"/>
              <a:t>28 </a:t>
            </a:r>
            <a:r>
              <a:rPr lang="x-none" dirty="0"/>
              <a:t>بوينت </a:t>
            </a:r>
            <a:endParaRPr lang="en-GB" dirty="0"/>
          </a:p>
        </p:txBody>
      </p:sp>
    </p:spTree>
    <p:extLst>
      <p:ext uri="{BB962C8B-B14F-4D97-AF65-F5344CB8AC3E}">
        <p14:creationId xmlns:p14="http://schemas.microsoft.com/office/powerpoint/2010/main" val="29566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2CBF1B7-8555-44AB-87D6-A952A523BB28}" type="datetime1">
              <a:rPr lang="en-US" smtClean="0"/>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EAEAFF6-8AA9-D944-8B79-B8C74A1BB021}" type="slidenum">
              <a:rPr lang="en-US" smtClean="0"/>
              <a:pPr/>
              <a:t>‹#›</a:t>
            </a:fld>
            <a:endParaRPr lang="en-US" dirty="0"/>
          </a:p>
        </p:txBody>
      </p:sp>
      <p:sp>
        <p:nvSpPr>
          <p:cNvPr id="11" name="Title 1"/>
          <p:cNvSpPr>
            <a:spLocks noGrp="1"/>
          </p:cNvSpPr>
          <p:nvPr>
            <p:ph type="title" hasCustomPrompt="1"/>
          </p:nvPr>
        </p:nvSpPr>
        <p:spPr>
          <a:xfrm>
            <a:off x="1654094" y="1478537"/>
            <a:ext cx="10504687" cy="500934"/>
          </a:xfrm>
        </p:spPr>
        <p:txBody>
          <a:bodyPr lIns="0" tIns="0" rIns="0" bIns="0" anchor="t">
            <a:noAutofit/>
          </a:bodyPr>
          <a:lstStyle>
            <a:lvl1pPr algn="r" rtl="1">
              <a:defRPr sz="2833" b="1" i="0" baseline="0">
                <a:solidFill>
                  <a:srgbClr val="B68A35"/>
                </a:solidFill>
                <a:latin typeface="Arial"/>
                <a:cs typeface="Arial"/>
              </a:defRPr>
            </a:lvl1pPr>
          </a:lstStyle>
          <a:p>
            <a:r>
              <a:rPr lang="x-none" dirty="0"/>
              <a:t>العنوان الرئيسي ايريل</a:t>
            </a:r>
            <a:r>
              <a:rPr lang="en-US" dirty="0"/>
              <a:t> 25 </a:t>
            </a:r>
            <a:r>
              <a:rPr lang="ar-AE" dirty="0"/>
              <a:t>بوينت </a:t>
            </a:r>
            <a:endParaRPr lang="en-US" dirty="0"/>
          </a:p>
        </p:txBody>
      </p:sp>
      <p:sp>
        <p:nvSpPr>
          <p:cNvPr id="13" name="Text Placeholder 4"/>
          <p:cNvSpPr>
            <a:spLocks noGrp="1"/>
          </p:cNvSpPr>
          <p:nvPr>
            <p:ph type="body" sz="quarter" idx="3" hasCustomPrompt="1"/>
          </p:nvPr>
        </p:nvSpPr>
        <p:spPr>
          <a:xfrm>
            <a:off x="4717762" y="775014"/>
            <a:ext cx="8395118" cy="472575"/>
          </a:xfrm>
        </p:spPr>
        <p:txBody>
          <a:bodyPr lIns="0" tIns="0" rIns="0" bIns="0" anchor="t" anchorCtr="0">
            <a:noAutofit/>
          </a:bodyPr>
          <a:lstStyle>
            <a:lvl1pPr marL="0" indent="0" algn="r" rtl="1">
              <a:spcBef>
                <a:spcPts val="0"/>
              </a:spcBef>
              <a:buNone/>
              <a:defRPr sz="1587" b="1" i="0" kern="1200" baseline="0">
                <a:solidFill>
                  <a:schemeClr val="tx1">
                    <a:lumMod val="65000"/>
                    <a:lumOff val="35000"/>
                  </a:schemeClr>
                </a:solidFill>
                <a:latin typeface="Arial" pitchFamily="34" charset="0"/>
                <a:cs typeface="+mn-cs"/>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اسم القسم ايريل بولد</a:t>
            </a:r>
            <a:r>
              <a:rPr lang="en-US" dirty="0"/>
              <a:t> 14 </a:t>
            </a:r>
            <a:r>
              <a:rPr lang="ar-AE" dirty="0"/>
              <a:t>بوينت</a:t>
            </a:r>
            <a:endParaRPr lang="en-GB" dirty="0"/>
          </a:p>
        </p:txBody>
      </p:sp>
    </p:spTree>
    <p:extLst>
      <p:ext uri="{BB962C8B-B14F-4D97-AF65-F5344CB8AC3E}">
        <p14:creationId xmlns:p14="http://schemas.microsoft.com/office/powerpoint/2010/main" val="77091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AAAEB1B-AA31-44A9-8F24-041992F21EA1}" type="datetime1">
              <a:rPr lang="en-US" smtClean="0"/>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EAEAFF6-8AA9-D944-8B79-B8C74A1BB021}" type="slidenum">
              <a:rPr lang="en-US" smtClean="0"/>
              <a:pPr/>
              <a:t>‹#›</a:t>
            </a:fld>
            <a:endParaRPr lang="en-US" dirty="0"/>
          </a:p>
        </p:txBody>
      </p:sp>
      <p:sp>
        <p:nvSpPr>
          <p:cNvPr id="11" name="Title 1"/>
          <p:cNvSpPr>
            <a:spLocks noGrp="1"/>
          </p:cNvSpPr>
          <p:nvPr>
            <p:ph type="title" hasCustomPrompt="1"/>
          </p:nvPr>
        </p:nvSpPr>
        <p:spPr>
          <a:xfrm>
            <a:off x="1654094" y="1478537"/>
            <a:ext cx="10504687" cy="500934"/>
          </a:xfrm>
        </p:spPr>
        <p:txBody>
          <a:bodyPr lIns="0" tIns="0" rIns="0" bIns="0" anchor="t">
            <a:noAutofit/>
          </a:bodyPr>
          <a:lstStyle>
            <a:lvl1pPr algn="r" rtl="1">
              <a:defRPr sz="2833" b="1" i="0" baseline="0">
                <a:solidFill>
                  <a:srgbClr val="B68A35"/>
                </a:solidFill>
                <a:latin typeface="Arial"/>
                <a:cs typeface="Arial"/>
              </a:defRPr>
            </a:lvl1pPr>
          </a:lstStyle>
          <a:p>
            <a:r>
              <a:rPr lang="x-none" dirty="0"/>
              <a:t>العنوان الرئيسي ايريل</a:t>
            </a:r>
            <a:r>
              <a:rPr lang="en-US" dirty="0"/>
              <a:t> 25 </a:t>
            </a:r>
            <a:r>
              <a:rPr lang="ar-AE" dirty="0"/>
              <a:t>بوينت </a:t>
            </a:r>
            <a:endParaRPr lang="en-US" dirty="0"/>
          </a:p>
        </p:txBody>
      </p:sp>
      <p:sp>
        <p:nvSpPr>
          <p:cNvPr id="13" name="Text Placeholder 4"/>
          <p:cNvSpPr>
            <a:spLocks noGrp="1"/>
          </p:cNvSpPr>
          <p:nvPr>
            <p:ph type="body" sz="quarter" idx="3" hasCustomPrompt="1"/>
          </p:nvPr>
        </p:nvSpPr>
        <p:spPr>
          <a:xfrm>
            <a:off x="4717762" y="775014"/>
            <a:ext cx="8395118" cy="472575"/>
          </a:xfrm>
        </p:spPr>
        <p:txBody>
          <a:bodyPr lIns="0" tIns="0" rIns="0" bIns="0" anchor="t" anchorCtr="0">
            <a:noAutofit/>
          </a:bodyPr>
          <a:lstStyle>
            <a:lvl1pPr marL="0" indent="0" algn="r" rtl="1">
              <a:spcBef>
                <a:spcPts val="0"/>
              </a:spcBef>
              <a:buNone/>
              <a:defRPr sz="1587" b="1" i="0" kern="1200" baseline="0">
                <a:solidFill>
                  <a:schemeClr val="tx1">
                    <a:lumMod val="65000"/>
                    <a:lumOff val="35000"/>
                  </a:schemeClr>
                </a:solidFill>
                <a:latin typeface="Arial" pitchFamily="34" charset="0"/>
                <a:cs typeface="+mn-cs"/>
              </a:defRPr>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x-none" dirty="0"/>
              <a:t>اسم القسم ايريل بولد</a:t>
            </a:r>
            <a:r>
              <a:rPr lang="en-US" dirty="0"/>
              <a:t> 14 </a:t>
            </a:r>
            <a:r>
              <a:rPr lang="ar-AE" dirty="0"/>
              <a:t>بوينت</a:t>
            </a:r>
            <a:endParaRPr lang="en-GB" dirty="0"/>
          </a:p>
        </p:txBody>
      </p:sp>
      <p:sp>
        <p:nvSpPr>
          <p:cNvPr id="4" name="Text Placeholder 3"/>
          <p:cNvSpPr>
            <a:spLocks noGrp="1"/>
          </p:cNvSpPr>
          <p:nvPr>
            <p:ph type="body" sz="quarter" idx="13" hasCustomPrompt="1"/>
          </p:nvPr>
        </p:nvSpPr>
        <p:spPr>
          <a:xfrm>
            <a:off x="1661287" y="5835594"/>
            <a:ext cx="10504684" cy="976393"/>
          </a:xfrm>
        </p:spPr>
        <p:txBody>
          <a:bodyPr lIns="0" tIns="0" rIns="0" bIns="0">
            <a:noAutofit/>
          </a:bodyPr>
          <a:lstStyle>
            <a:lvl1pPr marL="0" indent="0" algn="r" rtl="1">
              <a:spcBef>
                <a:spcPts val="0"/>
              </a:spcBef>
              <a:buNone/>
              <a:defRPr sz="1587" b="1">
                <a:solidFill>
                  <a:srgbClr val="B68A35"/>
                </a:solidFill>
              </a:defRPr>
            </a:lvl1pPr>
            <a:lvl2pPr marL="0" indent="0" algn="r" rtl="1">
              <a:spcBef>
                <a:spcPts val="0"/>
              </a:spcBef>
              <a:buNone/>
              <a:defRPr sz="1360">
                <a:solidFill>
                  <a:schemeClr val="tx1"/>
                </a:solidFill>
              </a:defRPr>
            </a:lvl2pPr>
            <a:lvl3pPr marL="1036290" indent="0" algn="r" rtl="1">
              <a:buNone/>
              <a:defRPr/>
            </a:lvl3pPr>
            <a:lvl4pPr marL="1554434" indent="0" algn="r" rtl="1">
              <a:buNone/>
              <a:defRPr/>
            </a:lvl4pPr>
            <a:lvl5pPr marL="2072579" indent="0" algn="r" rtl="1">
              <a:buNone/>
              <a:defRPr/>
            </a:lvl5pPr>
          </a:lstStyle>
          <a:p>
            <a:pPr lvl="0"/>
            <a:r>
              <a:rPr lang="ar-AE" dirty="0"/>
              <a:t>العنوان </a:t>
            </a:r>
            <a:endParaRPr lang="en-US" dirty="0"/>
          </a:p>
          <a:p>
            <a:pPr lvl="1"/>
            <a:r>
              <a:rPr lang="ar-AE" dirty="0"/>
              <a:t>عنوان فرعي</a:t>
            </a:r>
            <a:endParaRPr lang="en-US" dirty="0"/>
          </a:p>
        </p:txBody>
      </p:sp>
      <p:sp>
        <p:nvSpPr>
          <p:cNvPr id="12" name="Picture Placeholder 2"/>
          <p:cNvSpPr>
            <a:spLocks noGrp="1"/>
          </p:cNvSpPr>
          <p:nvPr>
            <p:ph type="pic" idx="1"/>
          </p:nvPr>
        </p:nvSpPr>
        <p:spPr>
          <a:xfrm>
            <a:off x="1661285" y="2347627"/>
            <a:ext cx="5926455" cy="3332299"/>
          </a:xfrm>
        </p:spPr>
        <p:txBody>
          <a:bodyPr>
            <a:normAutofit/>
          </a:bodyPr>
          <a:lstStyle>
            <a:lvl1pPr marL="0" indent="0" algn="ctr">
              <a:buNone/>
              <a:defRPr sz="158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dirty="0"/>
              <a:t>Click icon to add picture</a:t>
            </a:r>
          </a:p>
        </p:txBody>
      </p:sp>
      <p:sp>
        <p:nvSpPr>
          <p:cNvPr id="14" name="Picture Placeholder 2"/>
          <p:cNvSpPr>
            <a:spLocks noGrp="1"/>
          </p:cNvSpPr>
          <p:nvPr>
            <p:ph type="pic" idx="14"/>
          </p:nvPr>
        </p:nvSpPr>
        <p:spPr>
          <a:xfrm>
            <a:off x="7855860" y="2340239"/>
            <a:ext cx="4310112" cy="1633999"/>
          </a:xfrm>
        </p:spPr>
        <p:txBody>
          <a:bodyPr>
            <a:normAutofit/>
          </a:bodyPr>
          <a:lstStyle>
            <a:lvl1pPr marL="0" indent="0" algn="ctr" rtl="0">
              <a:buNone/>
              <a:defRPr sz="158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dirty="0"/>
              <a:t>Click icon to add picture</a:t>
            </a:r>
          </a:p>
        </p:txBody>
      </p:sp>
      <p:sp>
        <p:nvSpPr>
          <p:cNvPr id="15" name="Picture Placeholder 2"/>
          <p:cNvSpPr>
            <a:spLocks noGrp="1"/>
          </p:cNvSpPr>
          <p:nvPr>
            <p:ph type="pic" idx="15"/>
          </p:nvPr>
        </p:nvSpPr>
        <p:spPr>
          <a:xfrm>
            <a:off x="7855860" y="4133964"/>
            <a:ext cx="4310112" cy="1545962"/>
          </a:xfrm>
        </p:spPr>
        <p:txBody>
          <a:bodyPr>
            <a:normAutofit/>
          </a:bodyPr>
          <a:lstStyle>
            <a:lvl1pPr marL="0" indent="0" algn="ctr" rtl="0">
              <a:buNone/>
              <a:defRPr sz="158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dirty="0"/>
              <a:t>Click icon to add picture</a:t>
            </a:r>
          </a:p>
        </p:txBody>
      </p:sp>
    </p:spTree>
    <p:extLst>
      <p:ext uri="{BB962C8B-B14F-4D97-AF65-F5344CB8AC3E}">
        <p14:creationId xmlns:p14="http://schemas.microsoft.com/office/powerpoint/2010/main" val="41863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743" y="4994492"/>
            <a:ext cx="11736864" cy="1543685"/>
          </a:xfrm>
        </p:spPr>
        <p:txBody>
          <a:bodyPr anchor="t"/>
          <a:lstStyle>
            <a:lvl1pPr algn="l">
              <a:defRPr sz="4533" b="1" cap="all"/>
            </a:lvl1pPr>
          </a:lstStyle>
          <a:p>
            <a:r>
              <a:rPr lang="en-US"/>
              <a:t>Click to edit Master title style</a:t>
            </a:r>
          </a:p>
        </p:txBody>
      </p:sp>
      <p:sp>
        <p:nvSpPr>
          <p:cNvPr id="3" name="Text Placeholder 2"/>
          <p:cNvSpPr>
            <a:spLocks noGrp="1"/>
          </p:cNvSpPr>
          <p:nvPr>
            <p:ph type="body" idx="1"/>
          </p:nvPr>
        </p:nvSpPr>
        <p:spPr>
          <a:xfrm>
            <a:off x="1090743" y="3294275"/>
            <a:ext cx="11736864" cy="1700212"/>
          </a:xfrm>
        </p:spPr>
        <p:txBody>
          <a:bodyPr anchor="b"/>
          <a:lstStyle>
            <a:lvl1pPr marL="0" indent="0">
              <a:buNone/>
              <a:defRPr sz="2267">
                <a:solidFill>
                  <a:schemeClr val="tx1">
                    <a:tint val="75000"/>
                  </a:schemeClr>
                </a:solidFill>
              </a:defRPr>
            </a:lvl1pPr>
            <a:lvl2pPr marL="518145" indent="0">
              <a:buNone/>
              <a:defRPr sz="2040">
                <a:solidFill>
                  <a:schemeClr val="tx1">
                    <a:tint val="75000"/>
                  </a:schemeClr>
                </a:solidFill>
              </a:defRPr>
            </a:lvl2pPr>
            <a:lvl3pPr marL="1036290" indent="0">
              <a:buNone/>
              <a:defRPr sz="1813">
                <a:solidFill>
                  <a:schemeClr val="tx1">
                    <a:tint val="75000"/>
                  </a:schemeClr>
                </a:solidFill>
              </a:defRPr>
            </a:lvl3pPr>
            <a:lvl4pPr marL="1554434" indent="0">
              <a:buNone/>
              <a:defRPr sz="1587">
                <a:solidFill>
                  <a:schemeClr val="tx1">
                    <a:tint val="75000"/>
                  </a:schemeClr>
                </a:solidFill>
              </a:defRPr>
            </a:lvl4pPr>
            <a:lvl5pPr marL="2072579" indent="0">
              <a:buNone/>
              <a:defRPr sz="1587">
                <a:solidFill>
                  <a:schemeClr val="tx1">
                    <a:tint val="75000"/>
                  </a:schemeClr>
                </a:solidFill>
              </a:defRPr>
            </a:lvl5pPr>
            <a:lvl6pPr marL="2590724" indent="0">
              <a:buNone/>
              <a:defRPr sz="1587">
                <a:solidFill>
                  <a:schemeClr val="tx1">
                    <a:tint val="75000"/>
                  </a:schemeClr>
                </a:solidFill>
              </a:defRPr>
            </a:lvl6pPr>
            <a:lvl7pPr marL="3108869" indent="0">
              <a:buNone/>
              <a:defRPr sz="1587">
                <a:solidFill>
                  <a:schemeClr val="tx1">
                    <a:tint val="75000"/>
                  </a:schemeClr>
                </a:solidFill>
              </a:defRPr>
            </a:lvl7pPr>
            <a:lvl8pPr marL="3627013" indent="0">
              <a:buNone/>
              <a:defRPr sz="1587">
                <a:solidFill>
                  <a:schemeClr val="tx1">
                    <a:tint val="75000"/>
                  </a:schemeClr>
                </a:solidFill>
              </a:defRPr>
            </a:lvl8pPr>
            <a:lvl9pPr marL="4145158" indent="0">
              <a:buNone/>
              <a:defRPr sz="158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E2D12-97D7-49B9-B0E1-B2FE78ED36B8}" type="datetime1">
              <a:rPr lang="en-US" smtClean="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125261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0403" y="1813565"/>
            <a:ext cx="6098567" cy="5129425"/>
          </a:xfrm>
        </p:spPr>
        <p:txBody>
          <a:bodyPr/>
          <a:lstStyle>
            <a:lvl1pPr>
              <a:defRPr sz="3173"/>
            </a:lvl1pPr>
            <a:lvl2pPr>
              <a:defRPr sz="2720"/>
            </a:lvl2pPr>
            <a:lvl3pPr>
              <a:defRPr sz="2267"/>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19105" y="1813565"/>
            <a:ext cx="6098567" cy="5129425"/>
          </a:xfrm>
        </p:spPr>
        <p:txBody>
          <a:bodyPr/>
          <a:lstStyle>
            <a:lvl1pPr>
              <a:defRPr sz="3173"/>
            </a:lvl1pPr>
            <a:lvl2pPr>
              <a:defRPr sz="2720"/>
            </a:lvl2pPr>
            <a:lvl3pPr>
              <a:defRPr sz="2267"/>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F5CBC6-9FEF-4D15-8393-199EF0E95F7F}" type="datetime1">
              <a:rPr lang="en-US" smtClean="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44710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90405" y="1739795"/>
            <a:ext cx="6100964" cy="725064"/>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690405" y="2464859"/>
            <a:ext cx="6100964" cy="4478126"/>
          </a:xfrm>
        </p:spPr>
        <p:txBody>
          <a:bodyPr/>
          <a:lstStyle>
            <a:lvl1pPr>
              <a:defRPr sz="2720"/>
            </a:lvl1pPr>
            <a:lvl2pPr>
              <a:defRPr sz="2267"/>
            </a:lvl2pPr>
            <a:lvl3pPr>
              <a:defRPr sz="2040"/>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014315" y="1739795"/>
            <a:ext cx="6103360" cy="725064"/>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7014315" y="2464859"/>
            <a:ext cx="6103360" cy="4478126"/>
          </a:xfrm>
        </p:spPr>
        <p:txBody>
          <a:bodyPr/>
          <a:lstStyle>
            <a:lvl1pPr>
              <a:defRPr sz="2720"/>
            </a:lvl1pPr>
            <a:lvl2pPr>
              <a:defRPr sz="2267"/>
            </a:lvl2pPr>
            <a:lvl3pPr>
              <a:defRPr sz="2040"/>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183120-BAD6-4557-98BF-815211CFF61E}" type="datetime1">
              <a:rPr lang="en-US" smtClean="0"/>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AEAFF6-8AA9-D944-8B79-B8C74A1BB021}" type="slidenum">
              <a:rPr lang="en-US" smtClean="0"/>
              <a:t>‹#›</a:t>
            </a:fld>
            <a:endParaRPr lang="en-US" dirty="0"/>
          </a:p>
        </p:txBody>
      </p:sp>
    </p:spTree>
    <p:extLst>
      <p:ext uri="{BB962C8B-B14F-4D97-AF65-F5344CB8AC3E}">
        <p14:creationId xmlns:p14="http://schemas.microsoft.com/office/powerpoint/2010/main" val="38915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8"/>
            </p:custDataLst>
            <p:extLst>
              <p:ext uri="{D42A27DB-BD31-4B8C-83A1-F6EECF244321}">
                <p14:modId xmlns:p14="http://schemas.microsoft.com/office/powerpoint/2010/main" val="790891822"/>
              </p:ext>
            </p:extLst>
          </p:nvPr>
        </p:nvGraphicFramePr>
        <p:xfrm>
          <a:off x="1799" y="1801"/>
          <a:ext cx="1797" cy="1799"/>
        </p:xfrm>
        <a:graphic>
          <a:graphicData uri="http://schemas.openxmlformats.org/presentationml/2006/ole">
            <mc:AlternateContent xmlns:mc="http://schemas.openxmlformats.org/markup-compatibility/2006">
              <mc:Choice xmlns:v="urn:schemas-microsoft-com:vml" Requires="v">
                <p:oleObj spid="_x0000_s1033" name="think-cell Slide" r:id="rId19" imgW="395" imgH="394" progId="TCLayout.ActiveDocument.1">
                  <p:embed/>
                </p:oleObj>
              </mc:Choice>
              <mc:Fallback>
                <p:oleObj name="think-cell Slide" r:id="rId19" imgW="395" imgH="394" progId="TCLayout.ActiveDocument.1">
                  <p:embed/>
                  <p:pic>
                    <p:nvPicPr>
                      <p:cNvPr id="0" name=""/>
                      <p:cNvPicPr/>
                      <p:nvPr/>
                    </p:nvPicPr>
                    <p:blipFill>
                      <a:blip r:embed="rId20"/>
                      <a:stretch>
                        <a:fillRect/>
                      </a:stretch>
                    </p:blipFill>
                    <p:spPr>
                      <a:xfrm>
                        <a:off x="1799" y="1801"/>
                        <a:ext cx="1797" cy="1799"/>
                      </a:xfrm>
                      <a:prstGeom prst="rect">
                        <a:avLst/>
                      </a:prstGeom>
                    </p:spPr>
                  </p:pic>
                </p:oleObj>
              </mc:Fallback>
            </mc:AlternateContent>
          </a:graphicData>
        </a:graphic>
      </p:graphicFrame>
      <p:pic>
        <p:nvPicPr>
          <p:cNvPr id="8" name="Picture 7"/>
          <p:cNvPicPr/>
          <p:nvPr/>
        </p:nvPicPr>
        <p:blipFill>
          <a:blip r:embed="rId21">
            <a:extLst>
              <a:ext uri="{28A0092B-C50C-407E-A947-70E740481C1C}">
                <a14:useLocalDpi xmlns:a14="http://schemas.microsoft.com/office/drawing/2010/main" val="0"/>
              </a:ext>
            </a:extLst>
          </a:blip>
          <a:srcRect/>
          <a:stretch>
            <a:fillRect/>
          </a:stretch>
        </p:blipFill>
        <p:spPr bwMode="auto">
          <a:xfrm>
            <a:off x="351478" y="311258"/>
            <a:ext cx="3324923" cy="895417"/>
          </a:xfrm>
          <a:prstGeom prst="rect">
            <a:avLst/>
          </a:prstGeom>
          <a:noFill/>
          <a:ln>
            <a:noFill/>
          </a:ln>
        </p:spPr>
      </p:pic>
      <p:sp>
        <p:nvSpPr>
          <p:cNvPr id="2" name="Title Placeholder 1"/>
          <p:cNvSpPr>
            <a:spLocks noGrp="1"/>
          </p:cNvSpPr>
          <p:nvPr>
            <p:ph type="title"/>
          </p:nvPr>
        </p:nvSpPr>
        <p:spPr>
          <a:xfrm>
            <a:off x="690404" y="311256"/>
            <a:ext cx="12427268" cy="1295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0404" y="1813565"/>
            <a:ext cx="12427268" cy="512942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      </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690404" y="7203867"/>
            <a:ext cx="3221884"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D494E3E8-4396-4EFD-A824-D505CDF38B70}" type="datetime1">
              <a:rPr lang="en-US" smtClean="0"/>
              <a:t>9/8/2019</a:t>
            </a:fld>
            <a:endParaRPr lang="en-US" dirty="0"/>
          </a:p>
        </p:txBody>
      </p:sp>
      <p:sp>
        <p:nvSpPr>
          <p:cNvPr id="5" name="Footer Placeholder 4"/>
          <p:cNvSpPr>
            <a:spLocks noGrp="1"/>
          </p:cNvSpPr>
          <p:nvPr>
            <p:ph type="ftr" sz="quarter" idx="3"/>
          </p:nvPr>
        </p:nvSpPr>
        <p:spPr>
          <a:xfrm>
            <a:off x="4717759" y="7203867"/>
            <a:ext cx="4372557"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95788" y="7203867"/>
            <a:ext cx="3315864" cy="413808"/>
          </a:xfrm>
          <a:prstGeom prst="rect">
            <a:avLst/>
          </a:prstGeom>
        </p:spPr>
        <p:txBody>
          <a:bodyPr vert="horz" lIns="91440" tIns="45720" rIns="91440" bIns="45720" rtlCol="0" anchor="ctr"/>
          <a:lstStyle>
            <a:lvl1pPr algn="r">
              <a:defRPr sz="1133" b="1" i="0" baseline="0">
                <a:solidFill>
                  <a:schemeClr val="tx1"/>
                </a:solidFill>
                <a:latin typeface="Arial"/>
                <a:cs typeface="Arial" pitchFamily="34" charset="0"/>
              </a:defRPr>
            </a:lvl1pPr>
          </a:lstStyle>
          <a:p>
            <a:fld id="{0EAEAFF6-8AA9-D944-8B79-B8C74A1BB021}" type="slidenum">
              <a:rPr lang="en-US" smtClean="0"/>
              <a:pPr/>
              <a:t>‹#›</a:t>
            </a:fld>
            <a:endParaRPr lang="en-US" dirty="0"/>
          </a:p>
        </p:txBody>
      </p:sp>
    </p:spTree>
    <p:extLst>
      <p:ext uri="{BB962C8B-B14F-4D97-AF65-F5344CB8AC3E}">
        <p14:creationId xmlns:p14="http://schemas.microsoft.com/office/powerpoint/2010/main" val="223489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518145" rtl="0" eaLnBrk="1" latinLnBrk="0" hangingPunct="1">
        <a:spcBef>
          <a:spcPct val="0"/>
        </a:spcBef>
        <a:buNone/>
        <a:defRPr sz="4533" kern="1200" baseline="0">
          <a:solidFill>
            <a:schemeClr val="tx1"/>
          </a:solidFill>
          <a:latin typeface="Arial" pitchFamily="34" charset="0"/>
          <a:ea typeface="+mj-ea"/>
          <a:cs typeface="+mj-cs"/>
        </a:defRPr>
      </a:lvl1pPr>
    </p:titleStyle>
    <p:bodyStyle>
      <a:lvl1pPr marL="388609" indent="-388609" algn="l" defTabSz="518145" rtl="0" eaLnBrk="1" latinLnBrk="0" hangingPunct="1">
        <a:spcBef>
          <a:spcPct val="20000"/>
        </a:spcBef>
        <a:buFont typeface="Arial"/>
        <a:buChar char="•"/>
        <a:defRPr sz="2833" kern="1200">
          <a:solidFill>
            <a:schemeClr val="tx1"/>
          </a:solidFill>
          <a:latin typeface="Arial" pitchFamily="34" charset="0"/>
          <a:ea typeface="+mn-ea"/>
          <a:cs typeface="Arial" pitchFamily="34" charset="0"/>
        </a:defRPr>
      </a:lvl1pPr>
      <a:lvl2pPr marL="841985" indent="-323840" algn="l" defTabSz="518145" rtl="0" eaLnBrk="1" latinLnBrk="0" hangingPunct="1">
        <a:spcBef>
          <a:spcPct val="20000"/>
        </a:spcBef>
        <a:buFont typeface="Arial"/>
        <a:buChar char="–"/>
        <a:defRPr sz="3173" kern="1200">
          <a:solidFill>
            <a:schemeClr val="tx1"/>
          </a:solidFill>
          <a:latin typeface="Arial" pitchFamily="34" charset="0"/>
          <a:ea typeface="+mn-ea"/>
          <a:cs typeface="Arial" pitchFamily="34" charset="0"/>
        </a:defRPr>
      </a:lvl2pPr>
      <a:lvl3pPr marL="1295362" indent="-259072" algn="l" defTabSz="518145" rtl="0" eaLnBrk="1" latinLnBrk="0" hangingPunct="1">
        <a:spcBef>
          <a:spcPct val="20000"/>
        </a:spcBef>
        <a:buFont typeface="Arial"/>
        <a:buChar char="•"/>
        <a:defRPr sz="2720" kern="1200">
          <a:solidFill>
            <a:schemeClr val="tx1"/>
          </a:solidFill>
          <a:latin typeface="Arial" pitchFamily="34" charset="0"/>
          <a:ea typeface="+mn-ea"/>
          <a:cs typeface="Arial" pitchFamily="34" charset="0"/>
        </a:defRPr>
      </a:lvl3pPr>
      <a:lvl4pPr marL="1813507" indent="-259072" algn="l" defTabSz="518145" rtl="0" eaLnBrk="1" latinLnBrk="0" hangingPunct="1">
        <a:spcBef>
          <a:spcPct val="20000"/>
        </a:spcBef>
        <a:buFont typeface="Arial"/>
        <a:buChar char="–"/>
        <a:defRPr sz="2267" kern="1200">
          <a:solidFill>
            <a:schemeClr val="tx1"/>
          </a:solidFill>
          <a:latin typeface="Arial" pitchFamily="34" charset="0"/>
          <a:ea typeface="+mn-ea"/>
          <a:cs typeface="Arial" pitchFamily="34" charset="0"/>
        </a:defRPr>
      </a:lvl4pPr>
      <a:lvl5pPr marL="2331651" indent="-259072" algn="l" defTabSz="518145" rtl="0" eaLnBrk="1" latinLnBrk="0" hangingPunct="1">
        <a:spcBef>
          <a:spcPct val="20000"/>
        </a:spcBef>
        <a:buFont typeface="Arial"/>
        <a:buChar char="»"/>
        <a:defRPr sz="2267" kern="1200">
          <a:solidFill>
            <a:schemeClr val="tx1"/>
          </a:solidFill>
          <a:latin typeface="Arial" pitchFamily="34" charset="0"/>
          <a:ea typeface="+mn-ea"/>
          <a:cs typeface="Arial" pitchFamily="34" charset="0"/>
        </a:defRPr>
      </a:lvl5pPr>
      <a:lvl6pPr marL="2849796" indent="-259072" algn="l" defTabSz="518145" rtl="0" eaLnBrk="1" latinLnBrk="0" hangingPunct="1">
        <a:spcBef>
          <a:spcPct val="20000"/>
        </a:spcBef>
        <a:buFont typeface="Arial"/>
        <a:buChar char="•"/>
        <a:defRPr sz="2267" kern="1200">
          <a:solidFill>
            <a:schemeClr val="tx1"/>
          </a:solidFill>
          <a:latin typeface="+mn-lt"/>
          <a:ea typeface="+mn-ea"/>
          <a:cs typeface="+mn-cs"/>
        </a:defRPr>
      </a:lvl6pPr>
      <a:lvl7pPr marL="3367941" indent="-259072" algn="l" defTabSz="518145" rtl="0" eaLnBrk="1" latinLnBrk="0" hangingPunct="1">
        <a:spcBef>
          <a:spcPct val="20000"/>
        </a:spcBef>
        <a:buFont typeface="Arial"/>
        <a:buChar char="•"/>
        <a:defRPr sz="2267" kern="1200">
          <a:solidFill>
            <a:schemeClr val="tx1"/>
          </a:solidFill>
          <a:latin typeface="+mn-lt"/>
          <a:ea typeface="+mn-ea"/>
          <a:cs typeface="+mn-cs"/>
        </a:defRPr>
      </a:lvl7pPr>
      <a:lvl8pPr marL="3886086" indent="-259072" algn="l" defTabSz="518145" rtl="0" eaLnBrk="1" latinLnBrk="0" hangingPunct="1">
        <a:spcBef>
          <a:spcPct val="20000"/>
        </a:spcBef>
        <a:buFont typeface="Arial"/>
        <a:buChar char="•"/>
        <a:defRPr sz="2267" kern="1200">
          <a:solidFill>
            <a:schemeClr val="tx1"/>
          </a:solidFill>
          <a:latin typeface="+mn-lt"/>
          <a:ea typeface="+mn-ea"/>
          <a:cs typeface="+mn-cs"/>
        </a:defRPr>
      </a:lvl8pPr>
      <a:lvl9pPr marL="4404230" indent="-259072" algn="l" defTabSz="518145" rtl="0" eaLnBrk="1" latinLnBrk="0" hangingPunct="1">
        <a:spcBef>
          <a:spcPct val="20000"/>
        </a:spcBef>
        <a:buFont typeface="Arial"/>
        <a:buChar char="•"/>
        <a:defRPr sz="2267" kern="1200">
          <a:solidFill>
            <a:schemeClr val="tx1"/>
          </a:solidFill>
          <a:latin typeface="+mn-lt"/>
          <a:ea typeface="+mn-ea"/>
          <a:cs typeface="+mn-cs"/>
        </a:defRPr>
      </a:lvl9pPr>
    </p:bodyStyle>
    <p:otherStyle>
      <a:defPPr>
        <a:defRPr lang="en-US"/>
      </a:defPPr>
      <a:lvl1pPr marL="0" algn="l" defTabSz="518145" rtl="0" eaLnBrk="1" latinLnBrk="0" hangingPunct="1">
        <a:defRPr sz="2040" kern="1200">
          <a:solidFill>
            <a:schemeClr val="tx1"/>
          </a:solidFill>
          <a:latin typeface="+mn-lt"/>
          <a:ea typeface="+mn-ea"/>
          <a:cs typeface="+mn-cs"/>
        </a:defRPr>
      </a:lvl1pPr>
      <a:lvl2pPr marL="518145" algn="l" defTabSz="518145" rtl="0" eaLnBrk="1" latinLnBrk="0" hangingPunct="1">
        <a:defRPr sz="2040" kern="1200">
          <a:solidFill>
            <a:schemeClr val="tx1"/>
          </a:solidFill>
          <a:latin typeface="+mn-lt"/>
          <a:ea typeface="+mn-ea"/>
          <a:cs typeface="+mn-cs"/>
        </a:defRPr>
      </a:lvl2pPr>
      <a:lvl3pPr marL="1036290" algn="l" defTabSz="518145" rtl="0" eaLnBrk="1" latinLnBrk="0" hangingPunct="1">
        <a:defRPr sz="2040" kern="1200">
          <a:solidFill>
            <a:schemeClr val="tx1"/>
          </a:solidFill>
          <a:latin typeface="+mn-lt"/>
          <a:ea typeface="+mn-ea"/>
          <a:cs typeface="+mn-cs"/>
        </a:defRPr>
      </a:lvl3pPr>
      <a:lvl4pPr marL="1554434" algn="l" defTabSz="518145" rtl="0" eaLnBrk="1" latinLnBrk="0" hangingPunct="1">
        <a:defRPr sz="2040" kern="1200">
          <a:solidFill>
            <a:schemeClr val="tx1"/>
          </a:solidFill>
          <a:latin typeface="+mn-lt"/>
          <a:ea typeface="+mn-ea"/>
          <a:cs typeface="+mn-cs"/>
        </a:defRPr>
      </a:lvl4pPr>
      <a:lvl5pPr marL="2072579" algn="l" defTabSz="518145" rtl="0" eaLnBrk="1" latinLnBrk="0" hangingPunct="1">
        <a:defRPr sz="2040" kern="1200">
          <a:solidFill>
            <a:schemeClr val="tx1"/>
          </a:solidFill>
          <a:latin typeface="+mn-lt"/>
          <a:ea typeface="+mn-ea"/>
          <a:cs typeface="+mn-cs"/>
        </a:defRPr>
      </a:lvl5pPr>
      <a:lvl6pPr marL="2590724" algn="l" defTabSz="518145" rtl="0" eaLnBrk="1" latinLnBrk="0" hangingPunct="1">
        <a:defRPr sz="2040" kern="1200">
          <a:solidFill>
            <a:schemeClr val="tx1"/>
          </a:solidFill>
          <a:latin typeface="+mn-lt"/>
          <a:ea typeface="+mn-ea"/>
          <a:cs typeface="+mn-cs"/>
        </a:defRPr>
      </a:lvl6pPr>
      <a:lvl7pPr marL="3108869" algn="l" defTabSz="518145" rtl="0" eaLnBrk="1" latinLnBrk="0" hangingPunct="1">
        <a:defRPr sz="2040" kern="1200">
          <a:solidFill>
            <a:schemeClr val="tx1"/>
          </a:solidFill>
          <a:latin typeface="+mn-lt"/>
          <a:ea typeface="+mn-ea"/>
          <a:cs typeface="+mn-cs"/>
        </a:defRPr>
      </a:lvl7pPr>
      <a:lvl8pPr marL="3627013" algn="l" defTabSz="518145" rtl="0" eaLnBrk="1" latinLnBrk="0" hangingPunct="1">
        <a:defRPr sz="2040" kern="1200">
          <a:solidFill>
            <a:schemeClr val="tx1"/>
          </a:solidFill>
          <a:latin typeface="+mn-lt"/>
          <a:ea typeface="+mn-ea"/>
          <a:cs typeface="+mn-cs"/>
        </a:defRPr>
      </a:lvl8pPr>
      <a:lvl9pPr marL="4145158" algn="l" defTabSz="518145" rtl="0" eaLnBrk="1" latinLnBrk="0" hangingPunct="1">
        <a:defRPr sz="20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12835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036237" rtl="0" eaLnBrk="1" latinLnBrk="0" hangingPunct="1">
        <a:spcBef>
          <a:spcPct val="0"/>
        </a:spcBef>
        <a:buNone/>
        <a:defRPr sz="4987" kern="1200">
          <a:solidFill>
            <a:schemeClr val="tx1"/>
          </a:solidFill>
          <a:latin typeface="+mj-lt"/>
          <a:ea typeface="+mj-ea"/>
          <a:cs typeface="+mj-cs"/>
        </a:defRPr>
      </a:lvl1pPr>
    </p:titleStyle>
    <p:bodyStyle>
      <a:lvl1pPr marL="388588" indent="-388588" algn="l" defTabSz="1036237" rtl="0" eaLnBrk="1" latinLnBrk="0" hangingPunct="1">
        <a:spcBef>
          <a:spcPct val="20000"/>
        </a:spcBef>
        <a:buFont typeface="Arial" pitchFamily="34" charset="0"/>
        <a:buChar char="•"/>
        <a:defRPr sz="3627" kern="1200">
          <a:solidFill>
            <a:schemeClr val="tx1"/>
          </a:solidFill>
          <a:latin typeface="+mn-lt"/>
          <a:ea typeface="+mn-ea"/>
          <a:cs typeface="+mn-cs"/>
        </a:defRPr>
      </a:lvl1pPr>
      <a:lvl2pPr marL="841943" indent="-323826" algn="l" defTabSz="1036237" rtl="0" eaLnBrk="1" latinLnBrk="0" hangingPunct="1">
        <a:spcBef>
          <a:spcPct val="20000"/>
        </a:spcBef>
        <a:buFont typeface="Arial" pitchFamily="34" charset="0"/>
        <a:buChar char="–"/>
        <a:defRPr sz="3173" kern="1200">
          <a:solidFill>
            <a:schemeClr val="tx1"/>
          </a:solidFill>
          <a:latin typeface="+mn-lt"/>
          <a:ea typeface="+mn-ea"/>
          <a:cs typeface="+mn-cs"/>
        </a:defRPr>
      </a:lvl2pPr>
      <a:lvl3pPr marL="1295296" indent="-259060" algn="l" defTabSz="1036237" rtl="0" eaLnBrk="1" latinLnBrk="0" hangingPunct="1">
        <a:spcBef>
          <a:spcPct val="20000"/>
        </a:spcBef>
        <a:buFont typeface="Arial" pitchFamily="34" charset="0"/>
        <a:buChar char="•"/>
        <a:defRPr sz="2720" kern="1200">
          <a:solidFill>
            <a:schemeClr val="tx1"/>
          </a:solidFill>
          <a:latin typeface="+mn-lt"/>
          <a:ea typeface="+mn-ea"/>
          <a:cs typeface="+mn-cs"/>
        </a:defRPr>
      </a:lvl3pPr>
      <a:lvl4pPr marL="1813416" indent="-259060" algn="l" defTabSz="1036237" rtl="0" eaLnBrk="1" latinLnBrk="0" hangingPunct="1">
        <a:spcBef>
          <a:spcPct val="20000"/>
        </a:spcBef>
        <a:buFont typeface="Arial" pitchFamily="34" charset="0"/>
        <a:buChar char="–"/>
        <a:defRPr sz="2267" kern="1200">
          <a:solidFill>
            <a:schemeClr val="tx1"/>
          </a:solidFill>
          <a:latin typeface="+mn-lt"/>
          <a:ea typeface="+mn-ea"/>
          <a:cs typeface="+mn-cs"/>
        </a:defRPr>
      </a:lvl4pPr>
      <a:lvl5pPr marL="2331536" indent="-259060" algn="l" defTabSz="1036237" rtl="0" eaLnBrk="1" latinLnBrk="0" hangingPunct="1">
        <a:spcBef>
          <a:spcPct val="20000"/>
        </a:spcBef>
        <a:buFont typeface="Arial" pitchFamily="34" charset="0"/>
        <a:buChar char="»"/>
        <a:defRPr sz="2267" kern="1200">
          <a:solidFill>
            <a:schemeClr val="tx1"/>
          </a:solidFill>
          <a:latin typeface="+mn-lt"/>
          <a:ea typeface="+mn-ea"/>
          <a:cs typeface="+mn-cs"/>
        </a:defRPr>
      </a:lvl5pPr>
      <a:lvl6pPr marL="2849653" indent="-259060" algn="l" defTabSz="1036237"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67773" indent="-259060" algn="l" defTabSz="1036237"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85892" indent="-259060" algn="l" defTabSz="1036237"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04011" indent="-259060" algn="l" defTabSz="1036237"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ru-RU"/>
      </a:defPPr>
      <a:lvl1pPr marL="0" algn="l" defTabSz="1036237" rtl="0" eaLnBrk="1" latinLnBrk="0" hangingPunct="1">
        <a:defRPr sz="2040" kern="1200">
          <a:solidFill>
            <a:schemeClr val="tx1"/>
          </a:solidFill>
          <a:latin typeface="+mn-lt"/>
          <a:ea typeface="+mn-ea"/>
          <a:cs typeface="+mn-cs"/>
        </a:defRPr>
      </a:lvl1pPr>
      <a:lvl2pPr marL="518120" algn="l" defTabSz="1036237" rtl="0" eaLnBrk="1" latinLnBrk="0" hangingPunct="1">
        <a:defRPr sz="2040" kern="1200">
          <a:solidFill>
            <a:schemeClr val="tx1"/>
          </a:solidFill>
          <a:latin typeface="+mn-lt"/>
          <a:ea typeface="+mn-ea"/>
          <a:cs typeface="+mn-cs"/>
        </a:defRPr>
      </a:lvl2pPr>
      <a:lvl3pPr marL="1036237" algn="l" defTabSz="1036237" rtl="0" eaLnBrk="1" latinLnBrk="0" hangingPunct="1">
        <a:defRPr sz="2040" kern="1200">
          <a:solidFill>
            <a:schemeClr val="tx1"/>
          </a:solidFill>
          <a:latin typeface="+mn-lt"/>
          <a:ea typeface="+mn-ea"/>
          <a:cs typeface="+mn-cs"/>
        </a:defRPr>
      </a:lvl3pPr>
      <a:lvl4pPr marL="1554357" algn="l" defTabSz="1036237" rtl="0" eaLnBrk="1" latinLnBrk="0" hangingPunct="1">
        <a:defRPr sz="2040" kern="1200">
          <a:solidFill>
            <a:schemeClr val="tx1"/>
          </a:solidFill>
          <a:latin typeface="+mn-lt"/>
          <a:ea typeface="+mn-ea"/>
          <a:cs typeface="+mn-cs"/>
        </a:defRPr>
      </a:lvl4pPr>
      <a:lvl5pPr marL="2072476" algn="l" defTabSz="1036237" rtl="0" eaLnBrk="1" latinLnBrk="0" hangingPunct="1">
        <a:defRPr sz="2040" kern="1200">
          <a:solidFill>
            <a:schemeClr val="tx1"/>
          </a:solidFill>
          <a:latin typeface="+mn-lt"/>
          <a:ea typeface="+mn-ea"/>
          <a:cs typeface="+mn-cs"/>
        </a:defRPr>
      </a:lvl5pPr>
      <a:lvl6pPr marL="2590595" algn="l" defTabSz="1036237" rtl="0" eaLnBrk="1" latinLnBrk="0" hangingPunct="1">
        <a:defRPr sz="2040" kern="1200">
          <a:solidFill>
            <a:schemeClr val="tx1"/>
          </a:solidFill>
          <a:latin typeface="+mn-lt"/>
          <a:ea typeface="+mn-ea"/>
          <a:cs typeface="+mn-cs"/>
        </a:defRPr>
      </a:lvl6pPr>
      <a:lvl7pPr marL="3108712" algn="l" defTabSz="1036237" rtl="0" eaLnBrk="1" latinLnBrk="0" hangingPunct="1">
        <a:defRPr sz="2040" kern="1200">
          <a:solidFill>
            <a:schemeClr val="tx1"/>
          </a:solidFill>
          <a:latin typeface="+mn-lt"/>
          <a:ea typeface="+mn-ea"/>
          <a:cs typeface="+mn-cs"/>
        </a:defRPr>
      </a:lvl7pPr>
      <a:lvl8pPr marL="3626832" algn="l" defTabSz="1036237" rtl="0" eaLnBrk="1" latinLnBrk="0" hangingPunct="1">
        <a:defRPr sz="2040" kern="1200">
          <a:solidFill>
            <a:schemeClr val="tx1"/>
          </a:solidFill>
          <a:latin typeface="+mn-lt"/>
          <a:ea typeface="+mn-ea"/>
          <a:cs typeface="+mn-cs"/>
        </a:defRPr>
      </a:lvl8pPr>
      <a:lvl9pPr marL="4144952" algn="l" defTabSz="1036237"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51074565"/>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4105"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pPr/>
              <a:t>1</a:t>
            </a:fld>
            <a:endParaRPr lang="en-US" dirty="0"/>
          </a:p>
        </p:txBody>
      </p:sp>
      <p:pic>
        <p:nvPicPr>
          <p:cNvPr id="8" name="Picture 7"/>
          <p:cNvPicPr/>
          <p:nvPr/>
        </p:nvPicPr>
        <p:blipFill rotWithShape="1">
          <a:blip r:embed="rId6">
            <a:extLst>
              <a:ext uri="{28A0092B-C50C-407E-A947-70E740481C1C}">
                <a14:useLocalDpi xmlns:a14="http://schemas.microsoft.com/office/drawing/2010/main" val="0"/>
              </a:ext>
            </a:extLst>
          </a:blip>
          <a:srcRect r="641" b="705"/>
          <a:stretch/>
        </p:blipFill>
        <p:spPr bwMode="auto">
          <a:xfrm>
            <a:off x="570972" y="2323852"/>
            <a:ext cx="12752493" cy="4898967"/>
          </a:xfrm>
          <a:prstGeom prst="rect">
            <a:avLst/>
          </a:prstGeom>
          <a:noFill/>
          <a:ln>
            <a:noFill/>
          </a:ln>
        </p:spPr>
      </p:pic>
      <p:sp>
        <p:nvSpPr>
          <p:cNvPr id="3" name="Rectangle 2"/>
          <p:cNvSpPr/>
          <p:nvPr/>
        </p:nvSpPr>
        <p:spPr>
          <a:xfrm>
            <a:off x="570970" y="1465878"/>
            <a:ext cx="6479252" cy="2101473"/>
          </a:xfrm>
          <a:prstGeom prst="rect">
            <a:avLst/>
          </a:prstGeom>
        </p:spPr>
        <p:txBody>
          <a:bodyPr wrap="square">
            <a:spAutoFit/>
          </a:bodyPr>
          <a:lstStyle/>
          <a:p>
            <a:r>
              <a:rPr lang="en-US" sz="2720" dirty="0" err="1">
                <a:latin typeface="Arial Bold" panose="020B0704020202020204" pitchFamily="34" charset="0"/>
                <a:cs typeface="Arial Bold" panose="020B0704020202020204" pitchFamily="34" charset="0"/>
              </a:rPr>
              <a:t>MoEHEA</a:t>
            </a:r>
            <a:r>
              <a:rPr lang="en-US" sz="2720" dirty="0">
                <a:latin typeface="Arial Bold" panose="020B0704020202020204" pitchFamily="34" charset="0"/>
                <a:cs typeface="Arial Bold" panose="020B0704020202020204" pitchFamily="34" charset="0"/>
              </a:rPr>
              <a:t> Design and Implementation of Operating Model</a:t>
            </a:r>
          </a:p>
          <a:p>
            <a:pPr lvl="0">
              <a:lnSpc>
                <a:spcPct val="90000"/>
              </a:lnSpc>
              <a:buSzPts val="2400"/>
            </a:pPr>
            <a:endParaRPr lang="en-US" sz="2720" b="1" i="1" dirty="0">
              <a:latin typeface="Arial Bold" panose="020B0704020202020204" pitchFamily="34" charset="0"/>
              <a:ea typeface="Georgia"/>
              <a:cs typeface="Arial Bold" panose="020B0704020202020204" pitchFamily="34" charset="0"/>
              <a:sym typeface="Georgia"/>
            </a:endParaRPr>
          </a:p>
          <a:p>
            <a:pPr lvl="0">
              <a:lnSpc>
                <a:spcPct val="90000"/>
              </a:lnSpc>
              <a:buSzPts val="2400"/>
            </a:pPr>
            <a:endParaRPr lang="en-US" sz="2720" i="1" dirty="0">
              <a:latin typeface="Arial Bold" panose="020B0704020202020204" pitchFamily="34" charset="0"/>
              <a:cs typeface="Arial Bold" panose="020B0704020202020204" pitchFamily="34" charset="0"/>
            </a:endParaRPr>
          </a:p>
          <a:p>
            <a:endParaRPr lang="en-US" sz="2720" dirty="0">
              <a:latin typeface="Arial Bold" panose="020B0704020202020204" pitchFamily="34" charset="0"/>
              <a:cs typeface="Arial Bold" panose="020B0704020202020204" pitchFamily="34" charset="0"/>
            </a:endParaRPr>
          </a:p>
        </p:txBody>
      </p:sp>
      <p:sp>
        <p:nvSpPr>
          <p:cNvPr id="5" name="Rectangle 4"/>
          <p:cNvSpPr/>
          <p:nvPr/>
        </p:nvSpPr>
        <p:spPr>
          <a:xfrm>
            <a:off x="8735674" y="1465877"/>
            <a:ext cx="4480328" cy="923330"/>
          </a:xfrm>
          <a:prstGeom prst="rect">
            <a:avLst/>
          </a:prstGeom>
        </p:spPr>
        <p:txBody>
          <a:bodyPr wrap="square">
            <a:spAutoFit/>
          </a:bodyPr>
          <a:lstStyle/>
          <a:p>
            <a:pPr lvl="0" algn="r">
              <a:lnSpc>
                <a:spcPct val="90000"/>
              </a:lnSpc>
              <a:buSzPts val="2400"/>
            </a:pPr>
            <a:r>
              <a:rPr lang="en-US" sz="2000" b="1" i="1" dirty="0">
                <a:latin typeface="Arial Bold" panose="020B0704020202020204" pitchFamily="34" charset="0"/>
                <a:ea typeface="Georgia"/>
                <a:cs typeface="Arial Bold" panose="020B0704020202020204" pitchFamily="34" charset="0"/>
                <a:sym typeface="Georgia"/>
              </a:rPr>
              <a:t>All Journeys/Processes</a:t>
            </a:r>
            <a:endParaRPr lang="en-US" sz="2000" b="1" i="1" dirty="0">
              <a:latin typeface="Arial Bold" panose="020B0704020202020204" pitchFamily="34" charset="0"/>
              <a:cs typeface="Arial Bold" panose="020B0704020202020204" pitchFamily="34" charset="0"/>
            </a:endParaRPr>
          </a:p>
          <a:p>
            <a:pPr lvl="0" algn="r">
              <a:lnSpc>
                <a:spcPct val="90000"/>
              </a:lnSpc>
              <a:buSzPts val="2400"/>
            </a:pPr>
            <a:r>
              <a:rPr lang="en-US" sz="2000" b="1" i="1" dirty="0">
                <a:latin typeface="Arial Bold" panose="020B0704020202020204" pitchFamily="34" charset="0"/>
                <a:ea typeface="Georgia"/>
                <a:cs typeface="Arial Bold" panose="020B0704020202020204" pitchFamily="34" charset="0"/>
                <a:sym typeface="Georgia"/>
              </a:rPr>
              <a:t>Version 1.0</a:t>
            </a:r>
          </a:p>
          <a:p>
            <a:pPr algn="r">
              <a:lnSpc>
                <a:spcPct val="90000"/>
              </a:lnSpc>
              <a:buSzPts val="2400"/>
            </a:pPr>
            <a:r>
              <a:rPr lang="en-US" sz="2000" i="1" dirty="0">
                <a:solidFill>
                  <a:schemeClr val="dk1"/>
                </a:solidFill>
                <a:latin typeface="Arial Bold" panose="020B0704020202020204" pitchFamily="34" charset="0"/>
                <a:ea typeface="Georgia"/>
                <a:cs typeface="Arial Bold" panose="020B0704020202020204" pitchFamily="34" charset="0"/>
                <a:sym typeface="Georgia"/>
              </a:rPr>
              <a:t>08 Sept 2019</a:t>
            </a:r>
            <a:endParaRPr lang="en-US" sz="2000" i="1" dirty="0">
              <a:solidFill>
                <a:schemeClr val="dk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27102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16977811"/>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332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Student Journey: High Level To-Be Process </a:t>
            </a:r>
            <a:r>
              <a:rPr lang="en-US" sz="2400" dirty="0" smtClean="0"/>
              <a:t>(3 </a:t>
            </a:r>
            <a:r>
              <a:rPr lang="en-US" sz="2400" dirty="0"/>
              <a:t>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rgbClr val="920000"/>
                </a:solidFill>
                <a:latin typeface="Arial Bold" panose="020B0704020202020204" pitchFamily="34" charset="0"/>
                <a:ea typeface="Georgia"/>
                <a:cs typeface="Arial Bold" panose="020B0704020202020204" pitchFamily="34" charset="0"/>
                <a:sym typeface="Georgia"/>
              </a:rPr>
              <a:t>JOURNEY OWNER: DR.SAMER AL SAMAHI </a:t>
            </a:r>
          </a:p>
        </p:txBody>
      </p:sp>
      <p:grpSp>
        <p:nvGrpSpPr>
          <p:cNvPr id="2" name="Group 1"/>
          <p:cNvGrpSpPr/>
          <p:nvPr/>
        </p:nvGrpSpPr>
        <p:grpSpPr>
          <a:xfrm>
            <a:off x="3991236" y="286609"/>
            <a:ext cx="9713537" cy="388735"/>
            <a:chOff x="3991236" y="286609"/>
            <a:chExt cx="9713537" cy="388735"/>
          </a:xfrm>
        </p:grpSpPr>
        <p:sp>
          <p:nvSpPr>
            <p:cNvPr id="49" name="Google Shape;656;p8"/>
            <p:cNvSpPr/>
            <p:nvPr/>
          </p:nvSpPr>
          <p:spPr>
            <a:xfrm>
              <a:off x="8133285"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rgbClr val="A5A5A5"/>
                  </a:solidFill>
                  <a:latin typeface="Arial" panose="020B0604020202020204" pitchFamily="34" charset="0"/>
                  <a:ea typeface="Georgia"/>
                  <a:cs typeface="Arial" panose="020B0604020202020204" pitchFamily="34" charset="0"/>
                  <a:sym typeface="Georgia"/>
                </a:rPr>
                <a:t>Apply &amp; Receive Acceptance</a:t>
              </a:r>
              <a:endParaRPr sz="8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0" name="Google Shape;657;p8"/>
            <p:cNvSpPr/>
            <p:nvPr/>
          </p:nvSpPr>
          <p:spPr>
            <a:xfrm>
              <a:off x="6752602"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8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1" name="Google Shape;658;p8"/>
            <p:cNvSpPr/>
            <p:nvPr/>
          </p:nvSpPr>
          <p:spPr>
            <a:xfrm>
              <a:off x="12275334" y="286609"/>
              <a:ext cx="1429439"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chemeClr val="lt1"/>
                  </a:solidFill>
                  <a:latin typeface="Arial" panose="020B0604020202020204" pitchFamily="34" charset="0"/>
                  <a:ea typeface="Georgia"/>
                  <a:cs typeface="Arial" panose="020B0604020202020204" pitchFamily="34" charset="0"/>
                  <a:sym typeface="Georgia"/>
                </a:rPr>
                <a:t>Measure &amp; Report</a:t>
              </a:r>
              <a:endParaRPr sz="800" b="1" dirty="0">
                <a:solidFill>
                  <a:schemeClr val="lt1"/>
                </a:solidFill>
                <a:latin typeface="Arial" panose="020B0604020202020204" pitchFamily="34" charset="0"/>
                <a:ea typeface="Georgia"/>
                <a:cs typeface="Arial" panose="020B0604020202020204" pitchFamily="34" charset="0"/>
                <a:sym typeface="Arial"/>
              </a:endParaRPr>
            </a:p>
          </p:txBody>
        </p:sp>
        <p:sp>
          <p:nvSpPr>
            <p:cNvPr id="52" name="Google Shape;659;p8"/>
            <p:cNvSpPr/>
            <p:nvPr/>
          </p:nvSpPr>
          <p:spPr>
            <a:xfrm>
              <a:off x="10894651" y="286609"/>
              <a:ext cx="1429439"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1200"/>
                <a:buFont typeface="Arial"/>
                <a:buNone/>
              </a:pPr>
              <a:r>
                <a:rPr lang="en-US" sz="800" b="1" dirty="0">
                  <a:solidFill>
                    <a:schemeClr val="lt1"/>
                  </a:solidFill>
                  <a:latin typeface="Arial" panose="020B0604020202020204" pitchFamily="34" charset="0"/>
                  <a:ea typeface="Georgia"/>
                  <a:cs typeface="Arial" panose="020B0604020202020204" pitchFamily="34" charset="0"/>
                  <a:sym typeface="Georgia"/>
                </a:rPr>
                <a:t>Stay Engaged</a:t>
              </a:r>
              <a:endParaRPr sz="800" b="1" dirty="0">
                <a:solidFill>
                  <a:schemeClr val="lt1"/>
                </a:solidFill>
                <a:latin typeface="Arial" panose="020B0604020202020204" pitchFamily="34" charset="0"/>
                <a:ea typeface="Georgia"/>
                <a:cs typeface="Arial" panose="020B0604020202020204" pitchFamily="34" charset="0"/>
                <a:sym typeface="Georgia"/>
              </a:endParaRPr>
            </a:p>
          </p:txBody>
        </p:sp>
        <p:sp>
          <p:nvSpPr>
            <p:cNvPr id="53" name="Google Shape;660;p8"/>
            <p:cNvSpPr/>
            <p:nvPr/>
          </p:nvSpPr>
          <p:spPr>
            <a:xfrm>
              <a:off x="9513968"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rgbClr val="A5A5A5"/>
                  </a:solidFill>
                  <a:latin typeface="Arial" panose="020B0604020202020204" pitchFamily="34" charset="0"/>
                  <a:ea typeface="Georgia"/>
                  <a:cs typeface="Arial" panose="020B0604020202020204" pitchFamily="34" charset="0"/>
                  <a:sym typeface="Georgia"/>
                </a:rPr>
                <a:t>Study, Receive Support, &amp; Graduate</a:t>
              </a:r>
              <a:endParaRPr sz="800" b="1" i="0" u="none" strike="noStrike" cap="none">
                <a:solidFill>
                  <a:srgbClr val="A5A5A5"/>
                </a:solidFill>
                <a:latin typeface="Arial" panose="020B0604020202020204" pitchFamily="34" charset="0"/>
                <a:ea typeface="Georgia"/>
                <a:cs typeface="Arial" panose="020B0604020202020204" pitchFamily="34" charset="0"/>
                <a:sym typeface="Georgia"/>
              </a:endParaRPr>
            </a:p>
          </p:txBody>
        </p:sp>
        <p:sp>
          <p:nvSpPr>
            <p:cNvPr id="54" name="Google Shape;661;p8"/>
            <p:cNvSpPr/>
            <p:nvPr/>
          </p:nvSpPr>
          <p:spPr>
            <a:xfrm>
              <a:off x="5371919"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Prepare</a:t>
              </a:r>
              <a:endParaRPr sz="800" b="1">
                <a:solidFill>
                  <a:srgbClr val="A5A5A5"/>
                </a:solidFill>
                <a:latin typeface="Arial" panose="020B0604020202020204" pitchFamily="34" charset="0"/>
                <a:ea typeface="Georgia"/>
                <a:cs typeface="Arial" panose="020B0604020202020204" pitchFamily="34" charset="0"/>
                <a:sym typeface="Georgia"/>
              </a:endParaRPr>
            </a:p>
          </p:txBody>
        </p:sp>
        <p:sp>
          <p:nvSpPr>
            <p:cNvPr id="55" name="Google Shape;662;p8"/>
            <p:cNvSpPr/>
            <p:nvPr/>
          </p:nvSpPr>
          <p:spPr>
            <a:xfrm>
              <a:off x="3991236"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Plan</a:t>
              </a:r>
              <a:endParaRPr sz="800" b="1" dirty="0">
                <a:solidFill>
                  <a:srgbClr val="A5A5A5"/>
                </a:solidFill>
                <a:latin typeface="Arial" panose="020B0604020202020204" pitchFamily="34" charset="0"/>
                <a:ea typeface="Georgia"/>
                <a:cs typeface="Arial" panose="020B0604020202020204" pitchFamily="34" charset="0"/>
                <a:sym typeface="Georgia"/>
              </a:endParaRPr>
            </a:p>
          </p:txBody>
        </p:sp>
      </p:grpSp>
      <p:grpSp>
        <p:nvGrpSpPr>
          <p:cNvPr id="69" name="Google Shape;667;p8"/>
          <p:cNvGrpSpPr/>
          <p:nvPr/>
        </p:nvGrpSpPr>
        <p:grpSpPr>
          <a:xfrm>
            <a:off x="8694688" y="7325471"/>
            <a:ext cx="4583126" cy="182763"/>
            <a:chOff x="9031274" y="6872504"/>
            <a:chExt cx="4583126" cy="182763"/>
          </a:xfrm>
        </p:grpSpPr>
        <p:sp>
          <p:nvSpPr>
            <p:cNvPr id="70" name="Google Shape;668;p8"/>
            <p:cNvSpPr/>
            <p:nvPr/>
          </p:nvSpPr>
          <p:spPr>
            <a:xfrm>
              <a:off x="9031274" y="6872504"/>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71" name="Google Shape;669;p8"/>
            <p:cNvSpPr txBox="1"/>
            <p:nvPr/>
          </p:nvSpPr>
          <p:spPr>
            <a:xfrm>
              <a:off x="9244998" y="6886875"/>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2" name="Google Shape;670;p8"/>
            <p:cNvSpPr txBox="1"/>
            <p:nvPr/>
          </p:nvSpPr>
          <p:spPr>
            <a:xfrm>
              <a:off x="10622951" y="689512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3" name="Google Shape;671;p8"/>
            <p:cNvSpPr txBox="1"/>
            <p:nvPr/>
          </p:nvSpPr>
          <p:spPr>
            <a:xfrm>
              <a:off x="12130069" y="688950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10</a:t>
            </a:fld>
            <a:endParaRPr lang="en-US" dirty="0">
              <a:solidFill>
                <a:srgbClr val="000000"/>
              </a:solidFill>
            </a:endParaRPr>
          </a:p>
        </p:txBody>
      </p:sp>
      <p:sp>
        <p:nvSpPr>
          <p:cNvPr id="31" name="Google Shape;724;p10"/>
          <p:cNvSpPr/>
          <p:nvPr/>
        </p:nvSpPr>
        <p:spPr>
          <a:xfrm>
            <a:off x="605088" y="1790701"/>
            <a:ext cx="4950227"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1200"/>
              <a:buFont typeface="Arial"/>
              <a:buNone/>
            </a:pPr>
            <a:r>
              <a:rPr lang="en-US" sz="1200" b="1" dirty="0">
                <a:solidFill>
                  <a:schemeClr val="lt1"/>
                </a:solidFill>
                <a:latin typeface="Arial" panose="020B0604020202020204" pitchFamily="34" charset="0"/>
                <a:ea typeface="Georgia"/>
                <a:cs typeface="Arial" panose="020B0604020202020204" pitchFamily="34" charset="0"/>
                <a:sym typeface="Georgia"/>
              </a:rPr>
              <a:t>Stay Engaged</a:t>
            </a:r>
            <a:endParaRPr sz="1200" b="1" dirty="0">
              <a:solidFill>
                <a:schemeClr val="lt1"/>
              </a:solidFill>
              <a:latin typeface="Arial" panose="020B0604020202020204" pitchFamily="34" charset="0"/>
              <a:ea typeface="Georgia"/>
              <a:cs typeface="Arial" panose="020B0604020202020204" pitchFamily="34" charset="0"/>
              <a:sym typeface="Georgia"/>
            </a:endParaRPr>
          </a:p>
        </p:txBody>
      </p:sp>
      <p:sp>
        <p:nvSpPr>
          <p:cNvPr id="32" name="Google Shape;725;p10"/>
          <p:cNvSpPr/>
          <p:nvPr/>
        </p:nvSpPr>
        <p:spPr>
          <a:xfrm>
            <a:off x="593253" y="2215847"/>
            <a:ext cx="4966384" cy="5032248"/>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Engage Graduates: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Track graduate employment (through the Graduate Destination Survey)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Engage existing university career centers and alumni networks to offer career guidance services to fresh graduates and alumni who delayed entering the workforce (family/national service reasons)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panose="020B0604020202020204" pitchFamily="34" charset="0"/>
                <a:ea typeface="Georgia"/>
                <a:cs typeface="Arial" panose="020B0604020202020204" pitchFamily="34" charset="0"/>
                <a:sym typeface="Georgia"/>
              </a:rPr>
              <a:t>Identify Internship Opportunities for Graduates:</a:t>
            </a:r>
            <a:endParaRPr sz="1000" b="1" i="0" u="none" strike="noStrike" cap="none" dirty="0">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Target fresh graduates and alumni who delayed entering the workforce (family/national service reasons) for internship opportunities through career centers and alumni networks, in order to support them in their transition to employment and ensure proper skilling</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Support university career centers to widen scope of outreach to employers and alumni regarding internship opportunities</a:t>
            </a:r>
            <a:endParaRPr sz="100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Ensure the internship opportunities on the unified portal are up to date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panose="020B0604020202020204" pitchFamily="34" charset="0"/>
                <a:ea typeface="Georgia"/>
                <a:cs typeface="Arial" panose="020B0604020202020204" pitchFamily="34" charset="0"/>
                <a:sym typeface="Georgia"/>
              </a:rPr>
              <a:t>Provide Opportunities for Continuous Learning:</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Study labor market needs and strategy to identify subjects of interest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Map out and communicate opportunities related to Skills Development and Upskilling Programs by offering short and accessible training courses aligned with labor market needs (different from academic programs offered at universities) through partnerships with training centers, universities and Massive Online Open Course providers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Identify subjects of interest for continuous learning and target a wide range of students, including current students, scholarship students, fresh graduates, alumni, etc. through training centers, universities and Massive Online Open Course providers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Student Support: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Offer support to students (to be provided by career centers, training centers, universities and Happiness Center as per their respective training)</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000000"/>
              </a:buClr>
              <a:buSzPts val="1000"/>
              <a:buFont typeface="Arial"/>
              <a:buChar char="•"/>
            </a:pPr>
            <a:r>
              <a:rPr lang="en-US" sz="1000" b="0" i="0" u="none" strike="noStrike" cap="none" dirty="0">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 (including Graduate and Labor Market Skills Department to provide support with regards to employment options/resources)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00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23813" algn="l" rtl="0">
              <a:lnSpc>
                <a:spcPct val="100000"/>
              </a:lnSpc>
              <a:spcBef>
                <a:spcPts val="0"/>
              </a:spcBef>
              <a:spcAft>
                <a:spcPts val="0"/>
              </a:spcAft>
              <a:buClr>
                <a:schemeClr val="dk1"/>
              </a:buClr>
              <a:buSzPts val="1000"/>
              <a:buFont typeface="Arial"/>
              <a:buNone/>
            </a:pPr>
            <a:endParaRPr sz="100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p:txBody>
      </p:sp>
      <p:sp>
        <p:nvSpPr>
          <p:cNvPr id="33" name="Google Shape;726;p10"/>
          <p:cNvSpPr/>
          <p:nvPr/>
        </p:nvSpPr>
        <p:spPr>
          <a:xfrm>
            <a:off x="5831391" y="2215847"/>
            <a:ext cx="7342373" cy="4585042"/>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Gather and Analyze Data: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Gather and analyze feedback, as a minimum, from students, schools, universities regarding Student Communication Plan, Engagement Plan, application process, admissions support, internships, and alumni engagement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and analyze relevant statistics from the Student Journey to inform policies and decision making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Analyze job market demand through Employer Survey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Prepare findings reports and status updates relevant to the Student Journey</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Measure Performance: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Measure and monitor results of the delivery of activities against Student Journey KPIs/SLAs through regular reviews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Review results of the delivery of the Student Journey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Ensure Continuous Improvement: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Conduct lessons learnt sessions with relevant MoEHEA Departments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Identify gaps in the Student Journey</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Put interventions in place, including action points for next cycle, to address underperformance and/or internal functional issues related to the Student Journey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Mobilize additional resources where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Provide additional training and development activities where if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Report: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Prepare and provide reports relevant to the performance and outcomes of the Student Journey to support leadership in decision making. This may include but is not limited to reporting 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Journey related KPIs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Satisfaction rates of students against key moments that matter (e.g. outreach plan, etc.)</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Number of student applications received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degrees positive secondary education equivalency statements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students accepted into at least one of their top 2 choices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incomplete applications out of the total application pool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Utilization of HE programs aligned to Labor Market Strategy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Total number of internships provided and total number completed in private sector by field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Graduate employment within 6 months by field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Shifts and trends in the UAE labor market and degree of alignment with the higher education sector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Satisfaction rate of employers with graduates by field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33338" algn="l" rtl="0">
              <a:lnSpc>
                <a:spcPct val="100000"/>
              </a:lnSpc>
              <a:spcBef>
                <a:spcPts val="0"/>
              </a:spcBef>
              <a:spcAft>
                <a:spcPts val="0"/>
              </a:spcAft>
              <a:buClr>
                <a:schemeClr val="dk1"/>
              </a:buClr>
              <a:buSzPts val="1000"/>
              <a:buFont typeface="Arial"/>
              <a:buNone/>
            </a:pP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34" name="Google Shape;727;p10"/>
          <p:cNvSpPr/>
          <p:nvPr/>
        </p:nvSpPr>
        <p:spPr>
          <a:xfrm>
            <a:off x="5783231" y="1790701"/>
            <a:ext cx="6937331"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Measure &amp; Report</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5" name="Google Shape;728;p10"/>
          <p:cNvSpPr/>
          <p:nvPr/>
        </p:nvSpPr>
        <p:spPr>
          <a:xfrm>
            <a:off x="388982" y="2330991"/>
            <a:ext cx="204270" cy="5141842"/>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Georgia"/>
              <a:ea typeface="Georgia"/>
              <a:cs typeface="Georgia"/>
              <a:sym typeface="Georgia"/>
            </a:endParaRPr>
          </a:p>
        </p:txBody>
      </p:sp>
      <p:sp>
        <p:nvSpPr>
          <p:cNvPr id="36" name="Google Shape;729;p10"/>
          <p:cNvSpPr txBox="1"/>
          <p:nvPr/>
        </p:nvSpPr>
        <p:spPr>
          <a:xfrm rot="-5400000">
            <a:off x="-408358" y="4728787"/>
            <a:ext cx="1458090" cy="34624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Georgia"/>
                <a:ea typeface="Georgia"/>
                <a:cs typeface="Georgia"/>
                <a:sym typeface="Georgia"/>
              </a:rPr>
              <a:t>Key Activities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18867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4345"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11</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2.2 Scholarship Student Journey</a:t>
            </a:r>
          </a:p>
        </p:txBody>
      </p:sp>
      <p:sp>
        <p:nvSpPr>
          <p:cNvPr id="7" name="Rectangle 6"/>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DR.SAMER AL SAMAHI </a:t>
            </a:r>
          </a:p>
        </p:txBody>
      </p:sp>
    </p:spTree>
    <p:extLst>
      <p:ext uri="{BB962C8B-B14F-4D97-AF65-F5344CB8AC3E}">
        <p14:creationId xmlns:p14="http://schemas.microsoft.com/office/powerpoint/2010/main" val="1710797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5369"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Scholarship Student Journey: High Level To-Be Process (1 out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rgbClr val="920000"/>
                </a:solidFill>
                <a:latin typeface="Arial Bold" panose="020B0704020202020204" pitchFamily="34" charset="0"/>
                <a:ea typeface="Georgia"/>
                <a:cs typeface="Arial Bold" panose="020B0704020202020204" pitchFamily="34" charset="0"/>
                <a:sym typeface="Georgia"/>
              </a:rPr>
              <a:t>JOURNEY OWNER: DR.SAMER AL SAMAHI </a:t>
            </a: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12</a:t>
            </a:fld>
            <a:endParaRPr lang="en-US" dirty="0">
              <a:solidFill>
                <a:srgbClr val="000000"/>
              </a:solidFill>
            </a:endParaRPr>
          </a:p>
        </p:txBody>
      </p:sp>
      <p:grpSp>
        <p:nvGrpSpPr>
          <p:cNvPr id="6" name="Group 5"/>
          <p:cNvGrpSpPr/>
          <p:nvPr/>
        </p:nvGrpSpPr>
        <p:grpSpPr>
          <a:xfrm>
            <a:off x="3991236" y="286609"/>
            <a:ext cx="9713537" cy="388735"/>
            <a:chOff x="3991236" y="286609"/>
            <a:chExt cx="9713537" cy="388735"/>
          </a:xfrm>
        </p:grpSpPr>
        <p:sp>
          <p:nvSpPr>
            <p:cNvPr id="25" name="Google Shape;745;g5e68f5c6da_0_0"/>
            <p:cNvSpPr/>
            <p:nvPr/>
          </p:nvSpPr>
          <p:spPr>
            <a:xfrm>
              <a:off x="7635024"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Apply &amp; Receive Acceptance</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26" name="Google Shape;746;g5e68f5c6da_0_0"/>
            <p:cNvSpPr/>
            <p:nvPr/>
          </p:nvSpPr>
          <p:spPr>
            <a:xfrm>
              <a:off x="6362098" y="286610"/>
              <a:ext cx="1328025"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27" name="Google Shape;747;g5e68f5c6da_0_0"/>
            <p:cNvSpPr/>
            <p:nvPr/>
          </p:nvSpPr>
          <p:spPr>
            <a:xfrm>
              <a:off x="12464243"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Measure &amp; Report</a:t>
              </a:r>
              <a:endParaRPr sz="800" b="1">
                <a:solidFill>
                  <a:srgbClr val="A5A5A5"/>
                </a:solidFill>
                <a:latin typeface="Arial" panose="020B0604020202020204" pitchFamily="34" charset="0"/>
                <a:ea typeface="Georgia"/>
                <a:cs typeface="Arial" panose="020B0604020202020204" pitchFamily="34" charset="0"/>
                <a:sym typeface="Arial"/>
              </a:endParaRPr>
            </a:p>
          </p:txBody>
        </p:sp>
        <p:sp>
          <p:nvSpPr>
            <p:cNvPr id="28" name="Google Shape;748;g5e68f5c6da_0_0"/>
            <p:cNvSpPr/>
            <p:nvPr/>
          </p:nvSpPr>
          <p:spPr>
            <a:xfrm>
              <a:off x="11278812"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Stay Engaged</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29" name="Google Shape;749;g5e68f5c6da_0_0"/>
            <p:cNvSpPr/>
            <p:nvPr/>
          </p:nvSpPr>
          <p:spPr>
            <a:xfrm>
              <a:off x="10005886" y="286610"/>
              <a:ext cx="1328025"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Study, Receive Support, &amp; Graduate</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30" name="Google Shape;750;g5e68f5c6da_0_0"/>
            <p:cNvSpPr/>
            <p:nvPr/>
          </p:nvSpPr>
          <p:spPr>
            <a:xfrm>
              <a:off x="5176667" y="286610"/>
              <a:ext cx="1240530" cy="388734"/>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chemeClr val="lt1"/>
                  </a:solidFill>
                  <a:latin typeface="Georgia"/>
                  <a:ea typeface="Georgia"/>
                  <a:cs typeface="Georgia"/>
                  <a:sym typeface="Georgia"/>
                </a:rPr>
                <a:t>Prepare</a:t>
              </a:r>
              <a:endParaRPr sz="800" b="1">
                <a:solidFill>
                  <a:schemeClr val="lt1"/>
                </a:solidFill>
                <a:latin typeface="Georgia"/>
                <a:ea typeface="Georgia"/>
                <a:cs typeface="Georgia"/>
                <a:sym typeface="Arial"/>
              </a:endParaRPr>
            </a:p>
          </p:txBody>
        </p:sp>
        <p:sp>
          <p:nvSpPr>
            <p:cNvPr id="31" name="Google Shape;751;g5e68f5c6da_0_0"/>
            <p:cNvSpPr/>
            <p:nvPr/>
          </p:nvSpPr>
          <p:spPr>
            <a:xfrm>
              <a:off x="3991236" y="286610"/>
              <a:ext cx="1240530" cy="388734"/>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chemeClr val="lt1"/>
                  </a:solidFill>
                  <a:latin typeface="Georgia"/>
                  <a:ea typeface="Georgia"/>
                  <a:cs typeface="Georgia"/>
                  <a:sym typeface="Georgia"/>
                </a:rPr>
                <a:t>Plan</a:t>
              </a:r>
              <a:endParaRPr sz="800" b="1">
                <a:solidFill>
                  <a:schemeClr val="lt1"/>
                </a:solidFill>
                <a:latin typeface="Georgia"/>
                <a:ea typeface="Georgia"/>
                <a:cs typeface="Georgia"/>
                <a:sym typeface="Arial"/>
              </a:endParaRPr>
            </a:p>
          </p:txBody>
        </p:sp>
        <p:sp>
          <p:nvSpPr>
            <p:cNvPr id="32" name="Google Shape;752;g5e68f5c6da_0_0"/>
            <p:cNvSpPr/>
            <p:nvPr/>
          </p:nvSpPr>
          <p:spPr>
            <a:xfrm>
              <a:off x="8820455" y="286609"/>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Get On-boarded</a:t>
              </a:r>
              <a:endParaRPr sz="800" b="1" dirty="0">
                <a:solidFill>
                  <a:srgbClr val="A5A5A5"/>
                </a:solidFill>
                <a:latin typeface="Arial" panose="020B0604020202020204" pitchFamily="34" charset="0"/>
                <a:ea typeface="Georgia"/>
                <a:cs typeface="Arial" panose="020B0604020202020204" pitchFamily="34" charset="0"/>
                <a:sym typeface="Georgia"/>
              </a:endParaRPr>
            </a:p>
          </p:txBody>
        </p:sp>
      </p:grpSp>
      <p:sp>
        <p:nvSpPr>
          <p:cNvPr id="38" name="Google Shape;755;g5e68f5c6da_0_0"/>
          <p:cNvSpPr/>
          <p:nvPr/>
        </p:nvSpPr>
        <p:spPr>
          <a:xfrm>
            <a:off x="7349075" y="2261754"/>
            <a:ext cx="6336000" cy="4905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Engage with Internal and External Entities: </a:t>
            </a:r>
            <a:endParaRPr sz="95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Engage with the following internal and external entities: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84162" marR="0" lvl="1" indent="-109536"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MoEHEA departments (Scholarship Department, Registration and Student Counselling Department, Graduate and Labor Market Skills Department, and Equivalency Department)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84162" marR="0" lvl="1" indent="-109536"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MoE General Education (EmSAT Department)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84162" marR="0" lvl="1" indent="-109536"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MoE Shared Services through Shared Services Coordinators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84162" marR="0" lvl="1" indent="-109536"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External Entities (</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PhD faculty, third party emotional counsellors, SHORIK students, ambassadors,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schools</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 universities outside the UAE, Higher Education Private Sector Council, </a:t>
            </a: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career centers</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 training centers, and partnered employers,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Realign plans based on relevant entities communication and confirm understanding of their respective role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Communicate to relevant internal and external entities any new changes based on plans realignment</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111125" marR="0" lvl="0" indent="-111125"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Establish and Maintain Relationships with Internal and External Parties (SLAs/MoUs/Contracts):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Shared Services and EmSAT</a:t>
            </a:r>
            <a:endParaRPr sz="95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MoUs, including the following as a minimum: Private and public sector employers for tailored internships targeting scholarship students, </a:t>
            </a:r>
            <a:r>
              <a:rPr lang="en-US" sz="950" b="0" i="0" u="none" strike="noStrike" cap="none">
                <a:solidFill>
                  <a:srgbClr val="410C0D"/>
                </a:solidFill>
                <a:latin typeface="Arial" panose="020B0604020202020204" pitchFamily="34" charset="0"/>
                <a:ea typeface="Georgia"/>
                <a:cs typeface="Arial" panose="020B0604020202020204" pitchFamily="34" charset="0"/>
                <a:sym typeface="Georgia"/>
              </a:rPr>
              <a:t>and</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universities outside UAE based on national agenda plans and objectives to secure seats</a:t>
            </a:r>
            <a:endParaRPr sz="95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Agree and/or update contracts, including the following as a minimum: training centers, universities, Massive Online Open Course providers for upskilling programs, academic counsellors (through recruiting PhD faculty from federal universities) and third party emotional counsellors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other agreements with relevant stakeholders highlighted above as deemed necessary </a:t>
            </a:r>
            <a:endParaRPr sz="95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0" marR="0" lvl="1"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Design and Develop Content: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“single point of registration” information package for the unified portal related to scholarships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all relevant Scholarship Student Journey guidance and awareness materials (brochures, website content, pre-departure and </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re-integration</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 orientation packages, Graduate Destination Survey – related to scholarships, etc.) and align on content and messaging</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Design and/or update scholarship student contracts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Design and/or update scholarship student surveys (newly accepted scholarship students) and scholarship satisfaction surveys (active scholars in universities abroad on their level of satisfaction)</a:t>
            </a:r>
            <a:endParaRPr sz="95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Setup Resources Required:</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Setup and/or update the scholarship student application on the unified portal to enable the single point of registration based on the criteria, equivalency reporting requirements, continuous monitoring, evaluation reports and updated content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C8619"/>
              </a:buClr>
              <a:buSzPts val="1000"/>
              <a:buFont typeface="Arial"/>
              <a:buChar char="•"/>
            </a:pPr>
            <a:r>
              <a:rPr lang="en-US" sz="950" b="0" i="0" u="none" strike="noStrike" cap="none">
                <a:solidFill>
                  <a:srgbClr val="AC8619"/>
                </a:solidFill>
                <a:latin typeface="Arial" panose="020B0604020202020204" pitchFamily="34" charset="0"/>
                <a:ea typeface="Georgia"/>
                <a:cs typeface="Arial" panose="020B0604020202020204" pitchFamily="34" charset="0"/>
                <a:sym typeface="Georgia"/>
              </a:rPr>
              <a:t>Update the internship opportunities on the unified portal</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Conduct training for the following as a minimum: school counsellors, SHORIK students, PhD Faculty academic counsellors, and emotional counsellors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23811" algn="l" rtl="0">
              <a:lnSpc>
                <a:spcPct val="100000"/>
              </a:lnSpc>
              <a:spcBef>
                <a:spcPts val="0"/>
              </a:spcBef>
              <a:spcAft>
                <a:spcPts val="0"/>
              </a:spcAft>
              <a:buClr>
                <a:schemeClr val="dk1"/>
              </a:buClr>
              <a:buSzPts val="1000"/>
              <a:buFont typeface="Arial"/>
              <a:buNone/>
            </a:pP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39" name="Google Shape;756;g5e68f5c6da_0_0"/>
          <p:cNvSpPr/>
          <p:nvPr/>
        </p:nvSpPr>
        <p:spPr>
          <a:xfrm>
            <a:off x="7289798" y="1836905"/>
            <a:ext cx="6166513"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40" name="Google Shape;757;g5e68f5c6da_0_0"/>
          <p:cNvSpPr/>
          <p:nvPr/>
        </p:nvSpPr>
        <p:spPr>
          <a:xfrm>
            <a:off x="605088" y="1836905"/>
            <a:ext cx="6743978"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41" name="Google Shape;758;g5e68f5c6da_0_0"/>
          <p:cNvSpPr/>
          <p:nvPr/>
        </p:nvSpPr>
        <p:spPr>
          <a:xfrm>
            <a:off x="648900" y="2261754"/>
            <a:ext cx="6640800" cy="544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chemeClr val="dk1"/>
                </a:solidFill>
                <a:latin typeface="Arial" panose="020B0604020202020204" pitchFamily="34" charset="0"/>
                <a:ea typeface="Georgia"/>
                <a:cs typeface="Arial" panose="020B0604020202020204" pitchFamily="34" charset="0"/>
                <a:sym typeface="Georgia"/>
              </a:rPr>
              <a:t>Cascade Strategic Initiatives:</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Assign Scholarship Student Journey Owner (JO) as per the set JO job description</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Cascade strategic initiatives and Higher Education strategy goals, and objectives to Scholarship Department, Graduate and Labor Market Skills Department, Registration and Student Counselling Department and any other </a:t>
            </a:r>
            <a:r>
              <a:rPr lang="en-US" sz="95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MoEHEA</a:t>
            </a: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 department involved in the Scholarship Student Journey in order to incorporate them in the respective operational annual plans</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Develop and assign Scholarship Student Journey ownership and KPIs to respective departments and overall journey KPIs to the respective JO</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chemeClr val="dk1"/>
                </a:solidFill>
                <a:latin typeface="Arial" panose="020B0604020202020204" pitchFamily="34" charset="0"/>
                <a:ea typeface="Georgia"/>
                <a:cs typeface="Arial" panose="020B0604020202020204" pitchFamily="34" charset="0"/>
                <a:sym typeface="Georgia"/>
              </a:rPr>
              <a:t>Develop and Review Plans for Operations: </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Find solutions to previous cycle gaps identified in the lessons learnt session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and/or update annual plans needed for the delivery of the Scholarship Journey which include:</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400050" marR="0" lvl="4" indent="-120650"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Annual Scholarship Target Plan including countries, universities, specialties, and number of scholarships </a:t>
            </a:r>
            <a:r>
              <a:rPr lang="en-US" sz="950" b="0" i="0" u="none" strike="noStrike" cap="none" dirty="0">
                <a:solidFill>
                  <a:srgbClr val="A37900"/>
                </a:solidFill>
                <a:latin typeface="Arial" panose="020B0604020202020204" pitchFamily="34" charset="0"/>
                <a:ea typeface="Georgia"/>
                <a:cs typeface="Arial" panose="020B0604020202020204" pitchFamily="34" charset="0"/>
                <a:sym typeface="Georgia"/>
              </a:rPr>
              <a:t>(reserved seats \ Open Admission seats \ Friendly Country)</a:t>
            </a: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400050" marR="0" lvl="4" indent="-120650"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Top-performers attraction plan</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400050" marR="0" lvl="4" indent="-120650"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Scholarship Student Communication Plan including unified calendar, outreach and marketing plan for targeting top-performers and reserved seats</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400050" marR="0" lvl="4" indent="-120650"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Counselling Plan </a:t>
            </a:r>
            <a:r>
              <a:rPr lang="en-US" sz="950" b="0" i="0" u="none" strike="noStrike" cap="none" dirty="0">
                <a:solidFill>
                  <a:srgbClr val="410C0D"/>
                </a:solidFill>
                <a:latin typeface="Arial" panose="020B0604020202020204" pitchFamily="34" charset="0"/>
                <a:ea typeface="Georgia"/>
                <a:cs typeface="Arial" panose="020B0604020202020204" pitchFamily="34" charset="0"/>
                <a:sym typeface="Georgia"/>
              </a:rPr>
              <a:t>including </a:t>
            </a:r>
            <a:r>
              <a:rPr lang="en-US" sz="950" b="0" i="0" strike="noStrike" cap="none" dirty="0">
                <a:solidFill>
                  <a:srgbClr val="410C0D"/>
                </a:solidFill>
                <a:latin typeface="Arial" panose="020B0604020202020204" pitchFamily="34" charset="0"/>
                <a:ea typeface="Georgia"/>
                <a:cs typeface="Arial" panose="020B0604020202020204" pitchFamily="34" charset="0"/>
                <a:sym typeface="Georgia"/>
              </a:rPr>
              <a:t>scholarship counselling (</a:t>
            </a:r>
            <a:r>
              <a:rPr lang="en-US" sz="950" b="0" i="0" u="sng" strike="noStrike" cap="none" dirty="0">
                <a:solidFill>
                  <a:srgbClr val="410C0D"/>
                </a:solidFill>
                <a:latin typeface="Arial" panose="020B0604020202020204" pitchFamily="34" charset="0"/>
                <a:ea typeface="Georgia"/>
                <a:cs typeface="Arial" panose="020B0604020202020204" pitchFamily="34" charset="0"/>
                <a:sym typeface="Georgia"/>
              </a:rPr>
              <a:t>detailed information to customer about scholarship program) </a:t>
            </a:r>
            <a:r>
              <a:rPr lang="en-US" sz="950" b="0" i="0" u="none" strike="noStrike" cap="none" dirty="0">
                <a:solidFill>
                  <a:srgbClr val="410C0D"/>
                </a:solidFill>
                <a:latin typeface="Arial" panose="020B0604020202020204" pitchFamily="34" charset="0"/>
                <a:ea typeface="Georgia"/>
                <a:cs typeface="Arial" panose="020B0604020202020204" pitchFamily="34" charset="0"/>
                <a:sym typeface="Georgia"/>
              </a:rPr>
              <a:t>academic couns</a:t>
            </a: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elling </a:t>
            </a: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(PhD faculty), emotional counselling (</a:t>
            </a:r>
            <a:r>
              <a:rPr lang="en-US" sz="950" dirty="0">
                <a:solidFill>
                  <a:srgbClr val="A37800"/>
                </a:solidFill>
                <a:latin typeface="Arial" panose="020B0604020202020204" pitchFamily="34" charset="0"/>
                <a:ea typeface="Georgia"/>
                <a:cs typeface="Arial" panose="020B0604020202020204" pitchFamily="34" charset="0"/>
                <a:sym typeface="Georgia"/>
              </a:rPr>
              <a:t>3rd </a:t>
            </a: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party emotional counsellors) and peer mentoring (SHORIK students and ambassadors)</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400050" marR="0" lvl="4" indent="-120650" algn="l" rtl="0">
              <a:lnSpc>
                <a:spcPct val="100000"/>
              </a:lnSpc>
              <a:spcBef>
                <a:spcPts val="0"/>
              </a:spcBef>
              <a:spcAft>
                <a:spcPts val="0"/>
              </a:spcAft>
              <a:buClr>
                <a:srgbClr val="621313"/>
              </a:buClr>
              <a:buSzPts val="1000"/>
              <a:buFont typeface="Arial"/>
              <a:buChar char="•"/>
            </a:pPr>
            <a:r>
              <a:rPr lang="en-US" sz="950" b="0" i="0" u="none" strike="noStrike" cap="none" dirty="0">
                <a:solidFill>
                  <a:srgbClr val="621313"/>
                </a:solidFill>
                <a:latin typeface="Arial" panose="020B0604020202020204" pitchFamily="34" charset="0"/>
                <a:ea typeface="Georgia"/>
                <a:cs typeface="Arial" panose="020B0604020202020204" pitchFamily="34" charset="0"/>
                <a:sym typeface="Georgia"/>
              </a:rPr>
              <a:t>Pre-departure Orientation Plan including preparing and onboarding the new scholarship students</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400050" marR="0" lvl="4" indent="-120650" algn="l" rtl="0">
              <a:lnSpc>
                <a:spcPct val="100000"/>
              </a:lnSpc>
              <a:spcBef>
                <a:spcPts val="0"/>
              </a:spcBef>
              <a:spcAft>
                <a:spcPts val="0"/>
              </a:spcAft>
              <a:buClr>
                <a:srgbClr val="A37800"/>
              </a:buClr>
              <a:buSzPts val="100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Alumni Engagement Plan including </a:t>
            </a:r>
            <a:r>
              <a:rPr lang="en-US" sz="950" b="0" i="0" u="none" strike="noStrike" cap="none" dirty="0">
                <a:solidFill>
                  <a:srgbClr val="821A1A"/>
                </a:solidFill>
                <a:latin typeface="Arial" panose="020B0604020202020204" pitchFamily="34" charset="0"/>
                <a:ea typeface="Georgia"/>
                <a:cs typeface="Arial" panose="020B0604020202020204" pitchFamily="34" charset="0"/>
                <a:sym typeface="Georgia"/>
              </a:rPr>
              <a:t>Annual Scholarship Forum, </a:t>
            </a: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Scholarship Forum Website, alumni association, annual events calendar, communication channels, and mentorship program</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400050" marR="0" lvl="4" indent="-120650" algn="l" rtl="0">
              <a:lnSpc>
                <a:spcPct val="100000"/>
              </a:lnSpc>
              <a:spcBef>
                <a:spcPts val="0"/>
              </a:spcBef>
              <a:spcAft>
                <a:spcPts val="0"/>
              </a:spcAft>
              <a:buClr>
                <a:srgbClr val="A37800"/>
              </a:buClr>
              <a:buSzPts val="100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Pre-approval Equivalency Plan</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410C0D"/>
              </a:buClr>
              <a:buSzPts val="10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and/or update Feedback Plan to define feedback collection methodologies, timelines and targeted groups from customers and internal and external entities </a:t>
            </a:r>
            <a:endParaRPr sz="950" b="0" i="0" u="none" strike="noStrike" cap="none" dirty="0">
              <a:solidFill>
                <a:srgbClr val="410C0D"/>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410C0D"/>
              </a:buClr>
              <a:buSzPts val="1000"/>
              <a:buFont typeface="Arial"/>
              <a:buChar char="•"/>
            </a:pPr>
            <a:r>
              <a:rPr lang="en-US" sz="950" b="0" i="0" u="none" strike="noStrike" cap="none" dirty="0">
                <a:solidFill>
                  <a:srgbClr val="410C0D"/>
                </a:solidFill>
                <a:latin typeface="Arial" panose="020B0604020202020204" pitchFamily="34" charset="0"/>
                <a:ea typeface="Georgia"/>
                <a:cs typeface="Arial" panose="020B0604020202020204" pitchFamily="34" charset="0"/>
                <a:sym typeface="Georgia"/>
              </a:rPr>
              <a:t>Define operational requirements, including resources, to be included in the Engagement Plan </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Identify required SLAs</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11125" marR="0" lvl="0" indent="-111125" algn="l" rtl="0">
              <a:lnSpc>
                <a:spcPct val="100000"/>
              </a:lnSpc>
              <a:spcBef>
                <a:spcPts val="0"/>
              </a:spcBef>
              <a:spcAft>
                <a:spcPts val="0"/>
              </a:spcAft>
              <a:buClr>
                <a:srgbClr val="000000"/>
              </a:buClr>
              <a:buSzPts val="950"/>
              <a:buFont typeface="Arial"/>
              <a:buNone/>
            </a:pPr>
            <a:r>
              <a:rPr lang="en-US" sz="950" b="1" i="0" u="none" strike="noStrike" cap="none" dirty="0">
                <a:solidFill>
                  <a:schemeClr val="dk1"/>
                </a:solidFill>
                <a:latin typeface="Arial" panose="020B0604020202020204" pitchFamily="34" charset="0"/>
                <a:ea typeface="Georgia"/>
                <a:cs typeface="Arial" panose="020B0604020202020204" pitchFamily="34" charset="0"/>
                <a:sym typeface="Georgia"/>
              </a:rPr>
              <a:t>Develop Budget: </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Determine annual costs based on – but not limited to – historical data, activities scheduled across the journey, number of active and graduating scholarship\students,</a:t>
            </a:r>
            <a:r>
              <a:rPr lang="en-US" sz="950" b="0" i="0" u="none" strike="noStrike" cap="none" dirty="0">
                <a:solidFill>
                  <a:srgbClr val="A37900"/>
                </a:solidFill>
                <a:latin typeface="Arial" panose="020B0604020202020204" pitchFamily="34" charset="0"/>
                <a:ea typeface="Georgia"/>
                <a:cs typeface="Arial" panose="020B0604020202020204" pitchFamily="34" charset="0"/>
                <a:sym typeface="Georgia"/>
              </a:rPr>
              <a:t> and expected number of scholarship students that will apply through the unified portal</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Set and Review Standards and </a:t>
            </a:r>
            <a:r>
              <a:rPr lang="en-US" sz="950" b="1" i="0" u="none" strike="noStrike" cap="none" dirty="0" smtClean="0">
                <a:solidFill>
                  <a:srgbClr val="000000"/>
                </a:solidFill>
                <a:latin typeface="Arial" panose="020B0604020202020204" pitchFamily="34" charset="0"/>
                <a:ea typeface="Georgia"/>
                <a:cs typeface="Arial" panose="020B0604020202020204" pitchFamily="34" charset="0"/>
                <a:sym typeface="Georgia"/>
              </a:rPr>
              <a:t>Decision </a:t>
            </a: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Structures: </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Set and/or update frameworks, guidelines and standards (e.g. pre-approval equivalency guideline, acceptance standards, career counselling standards), and processes for scholarship student application</a:t>
            </a:r>
            <a:endParaRPr sz="9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Update decision structures and timelines related to the Scholarship Student Journey if needed, including role of Scholarship Committee</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p:txBody>
      </p:sp>
      <p:sp>
        <p:nvSpPr>
          <p:cNvPr id="42" name="Google Shape;764;g5e68f5c6da_0_0"/>
          <p:cNvSpPr/>
          <p:nvPr/>
        </p:nvSpPr>
        <p:spPr>
          <a:xfrm>
            <a:off x="444620" y="2288008"/>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43" name="Google Shape;765;g5e68f5c6da_0_0"/>
          <p:cNvSpPr txBox="1"/>
          <p:nvPr/>
        </p:nvSpPr>
        <p:spPr>
          <a:xfrm rot="-5400000">
            <a:off x="-352699" y="4685874"/>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Tree>
    <p:extLst>
      <p:ext uri="{BB962C8B-B14F-4D97-AF65-F5344CB8AC3E}">
        <p14:creationId xmlns:p14="http://schemas.microsoft.com/office/powerpoint/2010/main" val="1216453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639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Scholarship Student Journey: High Level To-Be Process </a:t>
            </a:r>
            <a:r>
              <a:rPr lang="en-US" sz="2400" dirty="0" smtClean="0"/>
              <a:t>(2 </a:t>
            </a:r>
            <a:r>
              <a:rPr lang="en-US" sz="2400" dirty="0"/>
              <a:t>out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rgbClr val="920000"/>
                </a:solidFill>
                <a:latin typeface="Arial Bold" panose="020B0704020202020204" pitchFamily="34" charset="0"/>
                <a:ea typeface="Georgia"/>
                <a:cs typeface="Arial Bold" panose="020B0704020202020204" pitchFamily="34" charset="0"/>
                <a:sym typeface="Georgia"/>
              </a:rPr>
              <a:t>JOURNEY OWNER: DR.SAMER AL SAMAHI </a:t>
            </a:r>
          </a:p>
        </p:txBody>
      </p:sp>
      <p:grpSp>
        <p:nvGrpSpPr>
          <p:cNvPr id="8" name="Group 7"/>
          <p:cNvGrpSpPr/>
          <p:nvPr/>
        </p:nvGrpSpPr>
        <p:grpSpPr>
          <a:xfrm>
            <a:off x="8694688" y="7481111"/>
            <a:ext cx="4032504" cy="182763"/>
            <a:chOff x="8694688" y="7325471"/>
            <a:chExt cx="4032504" cy="182763"/>
          </a:xfrm>
        </p:grpSpPr>
        <p:sp>
          <p:nvSpPr>
            <p:cNvPr id="70"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71"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2"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3"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13</a:t>
            </a:fld>
            <a:endParaRPr lang="en-US" dirty="0">
              <a:solidFill>
                <a:srgbClr val="000000"/>
              </a:solidFill>
            </a:endParaRPr>
          </a:p>
        </p:txBody>
      </p:sp>
      <p:grpSp>
        <p:nvGrpSpPr>
          <p:cNvPr id="2" name="Group 1"/>
          <p:cNvGrpSpPr/>
          <p:nvPr/>
        </p:nvGrpSpPr>
        <p:grpSpPr>
          <a:xfrm>
            <a:off x="3991236" y="286609"/>
            <a:ext cx="9713537" cy="388735"/>
            <a:chOff x="3991236" y="286609"/>
            <a:chExt cx="9713537" cy="388735"/>
          </a:xfrm>
        </p:grpSpPr>
        <p:sp>
          <p:nvSpPr>
            <p:cNvPr id="25" name="Google Shape;745;g5e68f5c6da_0_0"/>
            <p:cNvSpPr/>
            <p:nvPr/>
          </p:nvSpPr>
          <p:spPr>
            <a:xfrm>
              <a:off x="7635024" y="286610"/>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chemeClr val="bg1"/>
                  </a:solidFill>
                  <a:latin typeface="Arial" panose="020B0604020202020204" pitchFamily="34" charset="0"/>
                  <a:ea typeface="Georgia"/>
                  <a:cs typeface="Arial" panose="020B0604020202020204" pitchFamily="34" charset="0"/>
                  <a:sym typeface="Georgia"/>
                </a:rPr>
                <a:t>Apply &amp; Receive Acceptance</a:t>
              </a:r>
              <a:endParaRPr sz="800" b="1" dirty="0">
                <a:solidFill>
                  <a:schemeClr val="bg1"/>
                </a:solidFill>
                <a:latin typeface="Arial" panose="020B0604020202020204" pitchFamily="34" charset="0"/>
                <a:ea typeface="Georgia"/>
                <a:cs typeface="Arial" panose="020B0604020202020204" pitchFamily="34" charset="0"/>
                <a:sym typeface="Arial"/>
              </a:endParaRPr>
            </a:p>
          </p:txBody>
        </p:sp>
        <p:sp>
          <p:nvSpPr>
            <p:cNvPr id="26" name="Google Shape;746;g5e68f5c6da_0_0"/>
            <p:cNvSpPr/>
            <p:nvPr/>
          </p:nvSpPr>
          <p:spPr>
            <a:xfrm>
              <a:off x="6362098" y="286610"/>
              <a:ext cx="1328025"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chemeClr val="bg1"/>
                  </a:solidFill>
                  <a:latin typeface="Arial" panose="020B0604020202020204" pitchFamily="34" charset="0"/>
                  <a:ea typeface="Georgia"/>
                  <a:cs typeface="Arial" panose="020B0604020202020204" pitchFamily="34" charset="0"/>
                  <a:sym typeface="Georgia"/>
                </a:rPr>
                <a:t>Become Aware &amp; Understand More</a:t>
              </a:r>
              <a:endParaRPr sz="800" b="1" dirty="0">
                <a:solidFill>
                  <a:schemeClr val="bg1"/>
                </a:solidFill>
                <a:latin typeface="Arial" panose="020B0604020202020204" pitchFamily="34" charset="0"/>
                <a:ea typeface="Georgia"/>
                <a:cs typeface="Arial" panose="020B0604020202020204" pitchFamily="34" charset="0"/>
                <a:sym typeface="Arial"/>
              </a:endParaRPr>
            </a:p>
          </p:txBody>
        </p:sp>
        <p:sp>
          <p:nvSpPr>
            <p:cNvPr id="27" name="Google Shape;747;g5e68f5c6da_0_0"/>
            <p:cNvSpPr/>
            <p:nvPr/>
          </p:nvSpPr>
          <p:spPr>
            <a:xfrm>
              <a:off x="12464243"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Measure &amp; Report</a:t>
              </a:r>
              <a:endParaRPr sz="800" b="1">
                <a:solidFill>
                  <a:srgbClr val="A5A5A5"/>
                </a:solidFill>
                <a:latin typeface="Arial" panose="020B0604020202020204" pitchFamily="34" charset="0"/>
                <a:ea typeface="Georgia"/>
                <a:cs typeface="Arial" panose="020B0604020202020204" pitchFamily="34" charset="0"/>
                <a:sym typeface="Arial"/>
              </a:endParaRPr>
            </a:p>
          </p:txBody>
        </p:sp>
        <p:sp>
          <p:nvSpPr>
            <p:cNvPr id="28" name="Google Shape;748;g5e68f5c6da_0_0"/>
            <p:cNvSpPr/>
            <p:nvPr/>
          </p:nvSpPr>
          <p:spPr>
            <a:xfrm>
              <a:off x="11278812"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Stay Engaged</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29" name="Google Shape;749;g5e68f5c6da_0_0"/>
            <p:cNvSpPr/>
            <p:nvPr/>
          </p:nvSpPr>
          <p:spPr>
            <a:xfrm>
              <a:off x="10005886" y="286610"/>
              <a:ext cx="1328025"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chemeClr val="bg1"/>
                  </a:solidFill>
                  <a:latin typeface="Arial" panose="020B0604020202020204" pitchFamily="34" charset="0"/>
                  <a:ea typeface="Georgia"/>
                  <a:cs typeface="Arial" panose="020B0604020202020204" pitchFamily="34" charset="0"/>
                  <a:sym typeface="Georgia"/>
                </a:rPr>
                <a:t>Study, Receive Support, &amp; Graduate</a:t>
              </a:r>
              <a:endParaRPr sz="800" b="1" dirty="0">
                <a:solidFill>
                  <a:schemeClr val="bg1"/>
                </a:solidFill>
                <a:latin typeface="Arial" panose="020B0604020202020204" pitchFamily="34" charset="0"/>
                <a:ea typeface="Georgia"/>
                <a:cs typeface="Arial" panose="020B0604020202020204" pitchFamily="34" charset="0"/>
                <a:sym typeface="Arial"/>
              </a:endParaRPr>
            </a:p>
          </p:txBody>
        </p:sp>
        <p:sp>
          <p:nvSpPr>
            <p:cNvPr id="30" name="Google Shape;750;g5e68f5c6da_0_0"/>
            <p:cNvSpPr/>
            <p:nvPr/>
          </p:nvSpPr>
          <p:spPr>
            <a:xfrm>
              <a:off x="5176667"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Prepare</a:t>
              </a:r>
              <a:endParaRPr sz="800" b="1">
                <a:solidFill>
                  <a:srgbClr val="A5A5A5"/>
                </a:solidFill>
                <a:latin typeface="Arial" panose="020B0604020202020204" pitchFamily="34" charset="0"/>
                <a:ea typeface="Georgia"/>
                <a:cs typeface="Arial" panose="020B0604020202020204" pitchFamily="34" charset="0"/>
                <a:sym typeface="Arial"/>
              </a:endParaRPr>
            </a:p>
          </p:txBody>
        </p:sp>
        <p:sp>
          <p:nvSpPr>
            <p:cNvPr id="31" name="Google Shape;751;g5e68f5c6da_0_0"/>
            <p:cNvSpPr/>
            <p:nvPr/>
          </p:nvSpPr>
          <p:spPr>
            <a:xfrm>
              <a:off x="3991236"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Plan</a:t>
              </a:r>
              <a:endParaRPr sz="800" b="1">
                <a:solidFill>
                  <a:srgbClr val="A5A5A5"/>
                </a:solidFill>
                <a:latin typeface="Arial" panose="020B0604020202020204" pitchFamily="34" charset="0"/>
                <a:ea typeface="Georgia"/>
                <a:cs typeface="Arial" panose="020B0604020202020204" pitchFamily="34" charset="0"/>
                <a:sym typeface="Arial"/>
              </a:endParaRPr>
            </a:p>
          </p:txBody>
        </p:sp>
        <p:sp>
          <p:nvSpPr>
            <p:cNvPr id="32" name="Google Shape;752;g5e68f5c6da_0_0"/>
            <p:cNvSpPr/>
            <p:nvPr/>
          </p:nvSpPr>
          <p:spPr>
            <a:xfrm>
              <a:off x="8820455" y="286609"/>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chemeClr val="bg1"/>
                  </a:solidFill>
                  <a:latin typeface="Arial" panose="020B0604020202020204" pitchFamily="34" charset="0"/>
                  <a:ea typeface="Georgia"/>
                  <a:cs typeface="Arial" panose="020B0604020202020204" pitchFamily="34" charset="0"/>
                  <a:sym typeface="Georgia"/>
                </a:rPr>
                <a:t>Get On-boarded</a:t>
              </a:r>
              <a:endParaRPr sz="800" b="1" dirty="0">
                <a:solidFill>
                  <a:schemeClr val="bg1"/>
                </a:solidFill>
                <a:latin typeface="Arial" panose="020B0604020202020204" pitchFamily="34" charset="0"/>
                <a:ea typeface="Georgia"/>
                <a:cs typeface="Arial" panose="020B0604020202020204" pitchFamily="34" charset="0"/>
                <a:sym typeface="Georgia"/>
              </a:endParaRPr>
            </a:p>
          </p:txBody>
        </p:sp>
      </p:grpSp>
      <p:sp>
        <p:nvSpPr>
          <p:cNvPr id="48" name="Google Shape;782;g5e68f5c6da_0_26"/>
          <p:cNvSpPr/>
          <p:nvPr/>
        </p:nvSpPr>
        <p:spPr>
          <a:xfrm>
            <a:off x="517674" y="2224438"/>
            <a:ext cx="2146500" cy="502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Engage Student in Initial Phase: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Implement Scholarship Student Communication Plan according to the unified calendar dates including, outreach and marketing plan for secured seats in the scholarship program</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Distribute guidance material and FAQs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Engage students and parents across different channels (incl. roadshows, website, social media) with the goal of spreading awareness and information</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Target top-performing students for Scholarship opportunities through high school counsellors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Attract and continuously support top-performing students to secure scholarship seats</a:t>
            </a: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Provide Support: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Offer support and guidance to all parties relevant to the scholarship program (</a:t>
            </a:r>
            <a:r>
              <a:rPr lang="en-US" sz="950" b="0" i="0" u="none" strike="noStrike" cap="none">
                <a:solidFill>
                  <a:srgbClr val="410C0D"/>
                </a:solidFill>
                <a:latin typeface="Arial" panose="020B0604020202020204" pitchFamily="34" charset="0"/>
                <a:ea typeface="Georgia"/>
                <a:cs typeface="Arial" panose="020B0604020202020204" pitchFamily="34" charset="0"/>
                <a:sym typeface="Georgia"/>
              </a:rPr>
              <a:t>to be provided by scholarship counsellors, school counsellors, university counsellors</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 and outreach representatives as per their respective training)</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23811" algn="l" rtl="0">
              <a:lnSpc>
                <a:spcPct val="100000"/>
              </a:lnSpc>
              <a:spcBef>
                <a:spcPts val="0"/>
              </a:spcBef>
              <a:spcAft>
                <a:spcPts val="0"/>
              </a:spcAft>
              <a:buClr>
                <a:srgbClr val="000000"/>
              </a:buClr>
              <a:buSzPts val="1000"/>
              <a:buFont typeface="Arial"/>
              <a:buNone/>
            </a:pP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23811" algn="l" rtl="0">
              <a:lnSpc>
                <a:spcPct val="100000"/>
              </a:lnSpc>
              <a:spcBef>
                <a:spcPts val="0"/>
              </a:spcBef>
              <a:spcAft>
                <a:spcPts val="0"/>
              </a:spcAft>
              <a:buClr>
                <a:schemeClr val="dk1"/>
              </a:buClr>
              <a:buSzPts val="1000"/>
              <a:buFont typeface="Arial"/>
              <a:buNone/>
            </a:pP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p:txBody>
      </p:sp>
      <p:sp>
        <p:nvSpPr>
          <p:cNvPr id="49" name="Google Shape;783;g5e68f5c6da_0_26"/>
          <p:cNvSpPr/>
          <p:nvPr/>
        </p:nvSpPr>
        <p:spPr>
          <a:xfrm>
            <a:off x="2658333" y="2224428"/>
            <a:ext cx="3513300" cy="5254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Launch Application Process: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Go live with scholarship application </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on the unified portal</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Receive and manage application </a:t>
            </a: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(Reserved seats \ Open Admission seats\ friendly country seats) </a:t>
            </a: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and ensure completeness</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 </a:t>
            </a: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of requirements </a:t>
            </a:r>
            <a:endParaRPr sz="95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Conduct pre-approval equivalency for applicant (open </a:t>
            </a:r>
            <a:r>
              <a:rPr lang="en-US" sz="950">
                <a:solidFill>
                  <a:srgbClr val="611313"/>
                </a:solidFill>
                <a:latin typeface="Arial" panose="020B0604020202020204" pitchFamily="34" charset="0"/>
                <a:ea typeface="Georgia"/>
                <a:cs typeface="Arial" panose="020B0604020202020204" pitchFamily="34" charset="0"/>
                <a:sym typeface="Georgia"/>
              </a:rPr>
              <a:t>admission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seats)</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Manage tracking mechanism to inform applicants of status throughout the process</a:t>
            </a:r>
            <a:endParaRPr sz="95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Assess Applicants and Issue Acceptance:</a:t>
            </a:r>
            <a:endParaRPr sz="95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Apply standards and acceptance criteria and conditions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Map applicants against set reserved seats and specialties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Carry out the rule-based engine against universities’ criteria</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Conduct interviews with potential applicants (if required)</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Shortlist student application and create initial list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Coordinate with other scholarship providers in the Emirates to prevent overlap and duplication in application</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Issue provisional-acceptance until conditions are met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Approve the final list by the Scholarship Committee &amp;  Minister</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Confirm acceptance of final decision through the required contracts submitted by applicants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Update the status of the applications, communicate and publish the list with concerned parties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Update the budget estimates to MoF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Register students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Provide Scholarship Student Support: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scholarship students (to be provided by school counsellors, happiness center and academic advisor as per their respective training)</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0" name="Google Shape;784;g5e68f5c6da_0_26"/>
          <p:cNvSpPr/>
          <p:nvPr/>
        </p:nvSpPr>
        <p:spPr>
          <a:xfrm>
            <a:off x="6191133" y="2224438"/>
            <a:ext cx="2745300" cy="5032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Prepare Student for Scholarship:</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Arrange and conduct pre-departure orientation</a:t>
            </a: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 </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Establish a communication channel between students, cultural attaché, academic counsellor, emotional counsellor, and SHORIK students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Carry Out Needed Arrangements: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Communicate and arrange logistics and travel arrangements for scholarship students prior departure</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chemeClr val="dk1"/>
              </a:buClr>
              <a:buSzPts val="1000"/>
              <a:buFont typeface="Arial"/>
              <a:buChar char="•"/>
            </a:pPr>
            <a:r>
              <a:rPr lang="en-US" sz="950" b="0" i="0" u="none" strike="noStrike" cap="none">
                <a:solidFill>
                  <a:schemeClr val="dk1"/>
                </a:solidFill>
                <a:latin typeface="Arial" panose="020B0604020202020204" pitchFamily="34" charset="0"/>
                <a:ea typeface="Georgia"/>
                <a:cs typeface="Arial" panose="020B0604020202020204" pitchFamily="34" charset="0"/>
                <a:sym typeface="Georgia"/>
              </a:rPr>
              <a:t>Process student tuition and other payments</a:t>
            </a:r>
            <a:endParaRPr sz="95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Through the Cultural Attaché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chemeClr val="dk1"/>
              </a:buClr>
              <a:buSzPts val="1000"/>
              <a:buFont typeface="Arial"/>
              <a:buChar char="•"/>
            </a:pPr>
            <a:r>
              <a:rPr lang="en-US" sz="950" b="0" i="0" u="none" strike="noStrike" cap="none">
                <a:solidFill>
                  <a:schemeClr val="dk1"/>
                </a:solidFill>
                <a:latin typeface="Arial" panose="020B0604020202020204" pitchFamily="34" charset="0"/>
                <a:ea typeface="Georgia"/>
                <a:cs typeface="Arial" panose="020B0604020202020204" pitchFamily="34" charset="0"/>
                <a:sym typeface="Georgia"/>
              </a:rPr>
              <a:t>Communicate and arrange scholarship students affairs (insurance, housing, books, dependents)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Coordinate with the student upon their arrival on the following:</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30225" marR="0" lvl="1" indent="-171450" algn="l" rtl="0">
              <a:lnSpc>
                <a:spcPct val="100000"/>
              </a:lnSpc>
              <a:spcBef>
                <a:spcPts val="0"/>
              </a:spcBef>
              <a:spcAft>
                <a:spcPts val="0"/>
              </a:spcAft>
              <a:buClr>
                <a:srgbClr val="A37900"/>
              </a:buClr>
              <a:buSzPts val="1000"/>
              <a:buFont typeface="Courier New"/>
              <a:buChar char="o"/>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Communication channels throughout the journey</a:t>
            </a: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a:p>
            <a:pPr marL="530225" marR="0" lvl="1" indent="-171450" algn="l" rtl="0">
              <a:lnSpc>
                <a:spcPct val="100000"/>
              </a:lnSpc>
              <a:spcBef>
                <a:spcPts val="0"/>
              </a:spcBef>
              <a:spcAft>
                <a:spcPts val="0"/>
              </a:spcAft>
              <a:buClr>
                <a:srgbClr val="A37900"/>
              </a:buClr>
              <a:buSzPts val="1000"/>
              <a:buFont typeface="Courier New"/>
              <a:buChar char="o"/>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Information about student advisor in university, in country, and at home country</a:t>
            </a: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a:p>
            <a:pPr marL="530225" marR="0" lvl="1" indent="-171450" algn="l" rtl="0">
              <a:lnSpc>
                <a:spcPct val="100000"/>
              </a:lnSpc>
              <a:spcBef>
                <a:spcPts val="0"/>
              </a:spcBef>
              <a:spcAft>
                <a:spcPts val="0"/>
              </a:spcAft>
              <a:buClr>
                <a:srgbClr val="A37900"/>
              </a:buClr>
              <a:buSzPts val="1000"/>
              <a:buFont typeface="Courier New"/>
              <a:buChar char="o"/>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Touch points throughout the semester and progress form submission process and timeline</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Provide Scholarship Student Support: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scholarship students (to be provided by Cultural Attaches and </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SHORIK students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as per their respective training)</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p:txBody>
      </p:sp>
      <p:sp>
        <p:nvSpPr>
          <p:cNvPr id="51" name="Google Shape;785;g5e68f5c6da_0_26"/>
          <p:cNvSpPr/>
          <p:nvPr/>
        </p:nvSpPr>
        <p:spPr>
          <a:xfrm>
            <a:off x="2659107" y="1809305"/>
            <a:ext cx="34287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Apply &amp; Receive Acceptance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786;g5e68f5c6da_0_26"/>
          <p:cNvSpPr/>
          <p:nvPr/>
        </p:nvSpPr>
        <p:spPr>
          <a:xfrm>
            <a:off x="6038733" y="1809305"/>
            <a:ext cx="28125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Get On-boarded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3" name="Google Shape;787;g5e68f5c6da_0_26"/>
          <p:cNvSpPr/>
          <p:nvPr/>
        </p:nvSpPr>
        <p:spPr>
          <a:xfrm>
            <a:off x="8834983" y="1809305"/>
            <a:ext cx="43434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Study, Receive Support, &amp; Graduate</a:t>
            </a:r>
            <a:endParaRPr sz="12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54" name="Google Shape;788;g5e68f5c6da_0_26"/>
          <p:cNvSpPr/>
          <p:nvPr/>
        </p:nvSpPr>
        <p:spPr>
          <a:xfrm>
            <a:off x="473871" y="1799579"/>
            <a:ext cx="21999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Awareness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5" name="Google Shape;794;g5e68f5c6da_0_26"/>
          <p:cNvSpPr/>
          <p:nvPr/>
        </p:nvSpPr>
        <p:spPr>
          <a:xfrm>
            <a:off x="8987383" y="2224438"/>
            <a:ext cx="4343400" cy="49092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Manage Student Affairs: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Provide guidance and follow-up on scholarship student’s financial, social and health through regular meetings based on the agreed touch points</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Provide academic counselling to undergraduate scholarship students </a:t>
            </a: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(through PhD faculty)</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Provide emotional counselling (through a third party)</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21313"/>
              </a:buClr>
              <a:buSzPts val="1000"/>
              <a:buFont typeface="Arial"/>
              <a:buChar char="•"/>
            </a:pPr>
            <a:r>
              <a:rPr lang="en-US" sz="950" b="0" i="0" u="none" strike="noStrike" cap="none">
                <a:solidFill>
                  <a:srgbClr val="621313"/>
                </a:solidFill>
                <a:latin typeface="Arial" panose="020B0604020202020204" pitchFamily="34" charset="0"/>
                <a:ea typeface="Georgia"/>
                <a:cs typeface="Arial" panose="020B0604020202020204" pitchFamily="34" charset="0"/>
                <a:sym typeface="Georgia"/>
              </a:rPr>
              <a:t>Provide administrative support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(through Cultural Attaches)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Follow-up and monitor scholarship students’ academic performance, progress and attendance </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Provide volunteer opportunities and internship opportunities for scholarship students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Ensure the internship opportunities on the unified portal are up to date</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Manage non-credit internships and performance</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Facilitate payments, allowances and tuitions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Manage student services (including all e-services provided by MoEHEA) based on the </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guidelines provided to the scholars</a:t>
            </a:r>
            <a:endParaRPr sz="95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2" marR="0" lvl="1"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Ensure access to university records for each scholars</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1"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Develop a periodical report about student’s enrolment academic, health, social and financial status</a:t>
            </a:r>
            <a:endParaRPr sz="95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Manage Graduation:</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Manage student clearance (including dorms, payments, return books) to ensure that there is no liability on student, university, or MoEHEA</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Settle financial entitlements of the scholarship student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Manage and execute final travel arrangement </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21313"/>
              </a:buClr>
              <a:buSzPts val="1000"/>
              <a:buFont typeface="Arial"/>
              <a:buChar char="•"/>
            </a:pPr>
            <a:r>
              <a:rPr lang="en-US" sz="950" b="0" i="0" u="none" strike="noStrike" cap="none">
                <a:solidFill>
                  <a:srgbClr val="621313"/>
                </a:solidFill>
                <a:latin typeface="Arial" panose="020B0604020202020204" pitchFamily="34" charset="0"/>
                <a:ea typeface="Georgia"/>
                <a:cs typeface="Arial" panose="020B0604020202020204" pitchFamily="34" charset="0"/>
                <a:sym typeface="Georgia"/>
              </a:rPr>
              <a:t>Evaluate scholarship and scholars upon completion of the program</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900"/>
              </a:buClr>
              <a:buSzPts val="1000"/>
              <a:buFont typeface="Arial"/>
              <a:buChar char="•"/>
            </a:pP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Award top-performing scholars</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chemeClr val="dk1"/>
              </a:buClr>
              <a:buSzPts val="1000"/>
              <a:buFont typeface="Arial"/>
              <a:buChar char="•"/>
            </a:pPr>
            <a:r>
              <a:rPr lang="en-US" sz="950" b="0" i="0" u="none" strike="noStrike" cap="none">
                <a:solidFill>
                  <a:schemeClr val="dk1"/>
                </a:solidFill>
                <a:latin typeface="Arial" panose="020B0604020202020204" pitchFamily="34" charset="0"/>
                <a:ea typeface="Georgia"/>
                <a:cs typeface="Arial" panose="020B0604020202020204" pitchFamily="34" charset="0"/>
                <a:sym typeface="Georgia"/>
              </a:rPr>
              <a:t>Manage equivalency of university issued degrees </a:t>
            </a:r>
            <a:endParaRPr sz="95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Provide Scholarship Student Support:</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scholarship students (to be provided by Cultural Attaches, </a:t>
            </a: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PhD Faculty, third party emotional counsellors,</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 </a:t>
            </a:r>
            <a:r>
              <a:rPr lang="en-US" sz="950" b="0" i="0" u="none" strike="noStrike" cap="none">
                <a:solidFill>
                  <a:srgbClr val="A37800"/>
                </a:solidFill>
                <a:latin typeface="Arial" panose="020B0604020202020204" pitchFamily="34" charset="0"/>
                <a:ea typeface="Georgia"/>
                <a:cs typeface="Arial" panose="020B0604020202020204" pitchFamily="34" charset="0"/>
                <a:sym typeface="Georgia"/>
              </a:rPr>
              <a:t>and</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 </a:t>
            </a:r>
            <a:r>
              <a:rPr lang="en-US" sz="950" b="0" i="0" u="none" strike="noStrike" cap="none">
                <a:solidFill>
                  <a:srgbClr val="A37900"/>
                </a:solidFill>
                <a:latin typeface="Arial" panose="020B0604020202020204" pitchFamily="34" charset="0"/>
                <a:ea typeface="Georgia"/>
                <a:cs typeface="Arial" panose="020B0604020202020204" pitchFamily="34" charset="0"/>
                <a:sym typeface="Georgia"/>
              </a:rPr>
              <a:t>ambassadors (Peer to Peer) </a:t>
            </a: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as per their respective training)</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95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a:p>
            <a:pPr marL="114300" marR="0" lvl="0" indent="-50800" algn="l" rtl="0">
              <a:lnSpc>
                <a:spcPct val="100000"/>
              </a:lnSpc>
              <a:spcBef>
                <a:spcPts val="0"/>
              </a:spcBef>
              <a:spcAft>
                <a:spcPts val="0"/>
              </a:spcAft>
              <a:buClr>
                <a:schemeClr val="dk1"/>
              </a:buClr>
              <a:buSzPts val="1000"/>
              <a:buFont typeface="Arial"/>
              <a:buNone/>
            </a:pPr>
            <a:endParaRPr sz="950" b="0" i="0" u="none" strike="noStrike" cap="none">
              <a:solidFill>
                <a:srgbClr val="A37900"/>
              </a:solidFill>
              <a:latin typeface="Arial" panose="020B0604020202020204" pitchFamily="34" charset="0"/>
              <a:ea typeface="Georgia"/>
              <a:cs typeface="Arial" panose="020B0604020202020204" pitchFamily="34" charset="0"/>
              <a:sym typeface="Georgia"/>
            </a:endParaRPr>
          </a:p>
        </p:txBody>
      </p:sp>
      <p:sp>
        <p:nvSpPr>
          <p:cNvPr id="56" name="Google Shape;795;g5e68f5c6da_0_26"/>
          <p:cNvSpPr/>
          <p:nvPr/>
        </p:nvSpPr>
        <p:spPr>
          <a:xfrm>
            <a:off x="313403" y="2250682"/>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7" name="Google Shape;796;g5e68f5c6da_0_26"/>
          <p:cNvSpPr txBox="1"/>
          <p:nvPr/>
        </p:nvSpPr>
        <p:spPr>
          <a:xfrm rot="-5400000">
            <a:off x="-483916" y="4648548"/>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172383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7415"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Scholarship Student Journey: High Level To-Be Process (3 out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rgbClr val="920000"/>
                </a:solidFill>
                <a:latin typeface="Arial Bold" panose="020B0704020202020204" pitchFamily="34" charset="0"/>
                <a:ea typeface="Georgia"/>
                <a:cs typeface="Arial Bold" panose="020B0704020202020204" pitchFamily="34" charset="0"/>
                <a:sym typeface="Georgia"/>
              </a:rPr>
              <a:t>JOURNEY OWNER: DR.SAMER AL SAMAHI </a:t>
            </a:r>
          </a:p>
        </p:txBody>
      </p:sp>
      <p:grpSp>
        <p:nvGrpSpPr>
          <p:cNvPr id="8" name="Group 7"/>
          <p:cNvGrpSpPr/>
          <p:nvPr/>
        </p:nvGrpSpPr>
        <p:grpSpPr>
          <a:xfrm>
            <a:off x="8694688" y="7481111"/>
            <a:ext cx="4032504" cy="182763"/>
            <a:chOff x="8694688" y="7325471"/>
            <a:chExt cx="4032504" cy="182763"/>
          </a:xfrm>
        </p:grpSpPr>
        <p:sp>
          <p:nvSpPr>
            <p:cNvPr id="70"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71"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2"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3"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14</a:t>
            </a:fld>
            <a:endParaRPr lang="en-US" dirty="0">
              <a:solidFill>
                <a:srgbClr val="000000"/>
              </a:solidFill>
            </a:endParaRPr>
          </a:p>
        </p:txBody>
      </p:sp>
      <p:grpSp>
        <p:nvGrpSpPr>
          <p:cNvPr id="3" name="Group 2"/>
          <p:cNvGrpSpPr/>
          <p:nvPr/>
        </p:nvGrpSpPr>
        <p:grpSpPr>
          <a:xfrm>
            <a:off x="3991236" y="286609"/>
            <a:ext cx="9713537" cy="388735"/>
            <a:chOff x="3991236" y="286609"/>
            <a:chExt cx="9713537" cy="388735"/>
          </a:xfrm>
        </p:grpSpPr>
        <p:sp>
          <p:nvSpPr>
            <p:cNvPr id="25" name="Google Shape;745;g5e68f5c6da_0_0"/>
            <p:cNvSpPr/>
            <p:nvPr/>
          </p:nvSpPr>
          <p:spPr>
            <a:xfrm>
              <a:off x="7635024"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Apply &amp; Receive Acceptance</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26" name="Google Shape;746;g5e68f5c6da_0_0"/>
            <p:cNvSpPr/>
            <p:nvPr/>
          </p:nvSpPr>
          <p:spPr>
            <a:xfrm>
              <a:off x="6362098" y="286610"/>
              <a:ext cx="1328025"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27" name="Google Shape;747;g5e68f5c6da_0_0"/>
            <p:cNvSpPr/>
            <p:nvPr/>
          </p:nvSpPr>
          <p:spPr>
            <a:xfrm>
              <a:off x="12464243" y="286610"/>
              <a:ext cx="1240530" cy="388734"/>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algn="ctr">
                <a:buClr>
                  <a:srgbClr val="000000"/>
                </a:buClr>
                <a:buSzPts val="1200"/>
                <a:buFont typeface="Arial"/>
                <a:buNone/>
              </a:pPr>
              <a:r>
                <a:rPr lang="en-US" sz="800" b="1">
                  <a:solidFill>
                    <a:srgbClr val="FFFFFF"/>
                  </a:solidFill>
                  <a:latin typeface="Arial" panose="020B0604020202020204" pitchFamily="34" charset="0"/>
                  <a:ea typeface="Georgia"/>
                  <a:cs typeface="Arial" panose="020B0604020202020204" pitchFamily="34" charset="0"/>
                  <a:sym typeface="Georgia"/>
                </a:rPr>
                <a:t>Measure &amp; Report</a:t>
              </a:r>
              <a:endParaRPr sz="800" b="1">
                <a:solidFill>
                  <a:srgbClr val="FFFFFF"/>
                </a:solidFill>
                <a:latin typeface="Arial" panose="020B0604020202020204" pitchFamily="34" charset="0"/>
                <a:ea typeface="Georgia"/>
                <a:cs typeface="Arial" panose="020B0604020202020204" pitchFamily="34" charset="0"/>
                <a:sym typeface="Arial"/>
              </a:endParaRPr>
            </a:p>
          </p:txBody>
        </p:sp>
        <p:sp>
          <p:nvSpPr>
            <p:cNvPr id="28" name="Google Shape;748;g5e68f5c6da_0_0"/>
            <p:cNvSpPr/>
            <p:nvPr/>
          </p:nvSpPr>
          <p:spPr>
            <a:xfrm>
              <a:off x="11278812" y="286610"/>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chemeClr val="bg1"/>
                  </a:solidFill>
                  <a:latin typeface="Arial" panose="020B0604020202020204" pitchFamily="34" charset="0"/>
                  <a:ea typeface="Georgia"/>
                  <a:cs typeface="Arial" panose="020B0604020202020204" pitchFamily="34" charset="0"/>
                  <a:sym typeface="Georgia"/>
                </a:rPr>
                <a:t>Stay Engaged</a:t>
              </a:r>
              <a:endParaRPr sz="800" b="1" dirty="0">
                <a:solidFill>
                  <a:schemeClr val="bg1"/>
                </a:solidFill>
                <a:latin typeface="Arial" panose="020B0604020202020204" pitchFamily="34" charset="0"/>
                <a:ea typeface="Georgia"/>
                <a:cs typeface="Arial" panose="020B0604020202020204" pitchFamily="34" charset="0"/>
                <a:sym typeface="Arial"/>
              </a:endParaRPr>
            </a:p>
          </p:txBody>
        </p:sp>
        <p:sp>
          <p:nvSpPr>
            <p:cNvPr id="29" name="Google Shape;749;g5e68f5c6da_0_0"/>
            <p:cNvSpPr/>
            <p:nvPr/>
          </p:nvSpPr>
          <p:spPr>
            <a:xfrm>
              <a:off x="10005886" y="286610"/>
              <a:ext cx="1328025"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Study, Receive Support, &amp; Graduate</a:t>
              </a:r>
              <a:endParaRPr sz="8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30" name="Google Shape;750;g5e68f5c6da_0_0"/>
            <p:cNvSpPr/>
            <p:nvPr/>
          </p:nvSpPr>
          <p:spPr>
            <a:xfrm>
              <a:off x="5176667"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Prepare</a:t>
              </a:r>
              <a:endParaRPr sz="800" b="1">
                <a:solidFill>
                  <a:srgbClr val="A5A5A5"/>
                </a:solidFill>
                <a:latin typeface="Arial" panose="020B0604020202020204" pitchFamily="34" charset="0"/>
                <a:ea typeface="Georgia"/>
                <a:cs typeface="Arial" panose="020B0604020202020204" pitchFamily="34" charset="0"/>
                <a:sym typeface="Arial"/>
              </a:endParaRPr>
            </a:p>
          </p:txBody>
        </p:sp>
        <p:sp>
          <p:nvSpPr>
            <p:cNvPr id="31" name="Google Shape;751;g5e68f5c6da_0_0"/>
            <p:cNvSpPr/>
            <p:nvPr/>
          </p:nvSpPr>
          <p:spPr>
            <a:xfrm>
              <a:off x="3991236" y="286610"/>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Plan</a:t>
              </a:r>
              <a:endParaRPr sz="800" b="1">
                <a:solidFill>
                  <a:srgbClr val="A5A5A5"/>
                </a:solidFill>
                <a:latin typeface="Arial" panose="020B0604020202020204" pitchFamily="34" charset="0"/>
                <a:ea typeface="Georgia"/>
                <a:cs typeface="Arial" panose="020B0604020202020204" pitchFamily="34" charset="0"/>
                <a:sym typeface="Arial"/>
              </a:endParaRPr>
            </a:p>
          </p:txBody>
        </p:sp>
        <p:sp>
          <p:nvSpPr>
            <p:cNvPr id="32" name="Google Shape;752;g5e68f5c6da_0_0"/>
            <p:cNvSpPr/>
            <p:nvPr/>
          </p:nvSpPr>
          <p:spPr>
            <a:xfrm>
              <a:off x="8820455" y="286609"/>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dirty="0">
                  <a:solidFill>
                    <a:srgbClr val="A5A5A5"/>
                  </a:solidFill>
                  <a:latin typeface="Arial" panose="020B0604020202020204" pitchFamily="34" charset="0"/>
                  <a:ea typeface="Georgia"/>
                  <a:cs typeface="Arial" panose="020B0604020202020204" pitchFamily="34" charset="0"/>
                  <a:sym typeface="Georgia"/>
                </a:rPr>
                <a:t>Get On-boarded</a:t>
              </a:r>
              <a:endParaRPr sz="800" b="1" dirty="0">
                <a:solidFill>
                  <a:srgbClr val="A5A5A5"/>
                </a:solidFill>
                <a:latin typeface="Arial" panose="020B0604020202020204" pitchFamily="34" charset="0"/>
                <a:ea typeface="Georgia"/>
                <a:cs typeface="Arial" panose="020B0604020202020204" pitchFamily="34" charset="0"/>
                <a:sym typeface="Georgia"/>
              </a:endParaRPr>
            </a:p>
          </p:txBody>
        </p:sp>
      </p:grpSp>
      <p:sp>
        <p:nvSpPr>
          <p:cNvPr id="33" name="Google Shape;813;g5e68f5c6da_0_56"/>
          <p:cNvSpPr/>
          <p:nvPr/>
        </p:nvSpPr>
        <p:spPr>
          <a:xfrm>
            <a:off x="6850431" y="2239620"/>
            <a:ext cx="6636900" cy="491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Gather and Analyze Data: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Gather and analyse feedback, as a minimum, from scholarship students</a:t>
            </a: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 schools, universities, cultural attaches, academic and emotional counsellors regrading Scholarship Student Communication Plan, Engagement Plan, application and acceptance process, on-boarding, managing student affairs, support, and alumni engagement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and analyze relevant statistics from the Scholarship Student Journey to inform policies and decision making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Prepare findings reports and status updates relevant to the Scholarship Student Journey</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Measure Performance: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Measure and monitor results of the delivery of activities against Scholarship Student Journey KPIs/SLAs through regular reviews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Review results of the delivery of the Scholarship Student Journey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Ensure Continuous Improvement: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Conduct lessons learnt sessions with relevant MoEHEA Departments</a:t>
            </a: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Identify gaps in the Scholarship Student Journey</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Put interventions in place, including action points for next cycle, to address underperformance and/or internal functional issues related to the Scholarship Student Journey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Mobilize additional resources where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Provide additional training and development activities where if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Report: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Prepare and provide reports relevant to the performance and outcomes of Scholarship Student Journey to support leadership in decision making. This may include but is not limited to reporting 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Journey related KPIs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Satisfaction rates of scholarship students against key moments that matter (e.g. outreach plan, etc.)</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Number of scholarship student applications received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incomplete applications out of the total application pool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Total number of internships provided and total number completed in private sector by field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Graduate employment within 6 months by field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Satisfaction rate of employers with graduates by field (3 year trend minimum)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Total seats reserved by specialty, university and country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seats filled out of total seats reserved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students that receive seats at the top 50 international institutions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Percentage of degrees positive pre-approval equivalency statements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Projection reports for expected graduation rates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Employment rates among scholars within 6 months of graduation (broken by sector: Public, Private)</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34" name="Google Shape;814;g5e68f5c6da_0_56"/>
          <p:cNvSpPr/>
          <p:nvPr/>
        </p:nvSpPr>
        <p:spPr>
          <a:xfrm>
            <a:off x="6810774" y="1814761"/>
            <a:ext cx="6418500" cy="3921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Measure &amp; Report</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5" name="Google Shape;815;g5e68f5c6da_0_56"/>
          <p:cNvSpPr/>
          <p:nvPr/>
        </p:nvSpPr>
        <p:spPr>
          <a:xfrm>
            <a:off x="605091" y="1814761"/>
            <a:ext cx="62058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Stay Engaged</a:t>
            </a:r>
            <a:endParaRPr sz="12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36" name="Google Shape;816;g5e68f5c6da_0_56"/>
          <p:cNvSpPr/>
          <p:nvPr/>
        </p:nvSpPr>
        <p:spPr>
          <a:xfrm>
            <a:off x="648894" y="2239620"/>
            <a:ext cx="6162000" cy="5032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Engage Graduates: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Implement Alumni Engagement Plan, including alumni association activities, annual events calendar, etc.</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Conduct the Annual Scholarship Forum to engage the current and graduated scholarship students </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Establish and update Scholarship Alumni Database and communication channels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Track graduate employment (through the Graduate Destination Survey)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Offer</a:t>
            </a:r>
            <a:r>
              <a:rPr lang="en-US" sz="1000" b="0" i="0" u="none" strike="noStrike" cap="none">
                <a:solidFill>
                  <a:srgbClr val="A37900"/>
                </a:solidFill>
                <a:latin typeface="Arial" panose="020B0604020202020204" pitchFamily="34" charset="0"/>
                <a:ea typeface="Georgia"/>
                <a:cs typeface="Arial" panose="020B0604020202020204" pitchFamily="34" charset="0"/>
                <a:sym typeface="Georgia"/>
              </a:rPr>
              <a:t> career center services </a:t>
            </a: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and guidance to fresh scholarship graduates and alumni who delayed entering the workforce (family/national service reasons)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Identify Internship Opportunities for Graduates: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Target fresh scholarship graduates who delayed entering the workforce (family/national service reasons) for internship opportunities through career centers and alumni networks, in order to support them in their transition to employment and ensure proper skilling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Support </a:t>
            </a:r>
            <a:r>
              <a:rPr lang="en-US" sz="1000" b="0" i="0" u="none" strike="noStrike" cap="none">
                <a:solidFill>
                  <a:srgbClr val="A37900"/>
                </a:solidFill>
                <a:latin typeface="Arial" panose="020B0604020202020204" pitchFamily="34" charset="0"/>
                <a:ea typeface="Georgia"/>
                <a:cs typeface="Arial" panose="020B0604020202020204" pitchFamily="34" charset="0"/>
                <a:sym typeface="Georgia"/>
              </a:rPr>
              <a:t>career centers </a:t>
            </a: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to widen scope of outreach to employers and alumni regarding internship opportunities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Offer and manage potential internships at MoEHEA to promising scholarship graduates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Ensure the internship opportunities on the unified portal are up to date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Provide Opportunities for Continuous Learning: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Study labor market needs and strategy to identify subjects of interest</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Create an enablement environment to implement Skills Development and Upskilling Programs by offering short and accessible training courses aligned with labor market needs addressed by the Student Journey related departments (different from academic programs offered at universities) through partnerships with training centers, universities and Massive Online Open Course providers such as Coursera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900"/>
              </a:buClr>
              <a:buSzPts val="1000"/>
              <a:buFont typeface="Arial"/>
              <a:buChar char="•"/>
            </a:pPr>
            <a:r>
              <a:rPr lang="en-US" sz="1000" b="0" i="0" u="none" strike="noStrike" cap="none">
                <a:solidFill>
                  <a:srgbClr val="A37900"/>
                </a:solidFill>
                <a:latin typeface="Arial" panose="020B0604020202020204" pitchFamily="34" charset="0"/>
                <a:ea typeface="Georgia"/>
                <a:cs typeface="Arial" panose="020B0604020202020204" pitchFamily="34" charset="0"/>
                <a:sym typeface="Georgia"/>
              </a:rPr>
              <a:t>Target a wide range of students, which includes current scholarship students and promising scholarship graduates through training centers, universities and Massive Online Open Course providers </a:t>
            </a:r>
            <a:endParaRPr sz="1000" b="0" i="0" u="none" strike="noStrike" cap="none">
              <a:solidFill>
                <a:srgbClr val="A379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Provide Scholarship Student Support:</a:t>
            </a:r>
            <a:endParaRPr sz="10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scholarship students (to be provided by career centers and training centers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 (including Graduate and Labor Market Skills Department to provide support with regards to employment options/resources)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0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817;g5e68f5c6da_0_56"/>
          <p:cNvSpPr/>
          <p:nvPr/>
        </p:nvSpPr>
        <p:spPr>
          <a:xfrm>
            <a:off x="444623" y="226586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8" name="Google Shape;818;g5e68f5c6da_0_56"/>
          <p:cNvSpPr txBox="1"/>
          <p:nvPr/>
        </p:nvSpPr>
        <p:spPr>
          <a:xfrm rot="-5400000">
            <a:off x="-352696" y="466373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3908077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8439"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15</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2.3 University Journey</a:t>
            </a:r>
          </a:p>
        </p:txBody>
      </p:sp>
      <p:sp>
        <p:nvSpPr>
          <p:cNvPr id="7" name="Rectangle 6"/>
          <p:cNvSpPr/>
          <p:nvPr/>
        </p:nvSpPr>
        <p:spPr>
          <a:xfrm>
            <a:off x="8234459" y="977675"/>
            <a:ext cx="4997843" cy="338554"/>
          </a:xfrm>
          <a:prstGeom prst="rect">
            <a:avLst/>
          </a:prstGeom>
        </p:spPr>
        <p:txBody>
          <a:bodyPr wrap="none">
            <a:spAutoFit/>
          </a:bodyPr>
          <a:lstStyle/>
          <a:p>
            <a:pPr>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DR.MOHAMMAD AL MUALLA</a:t>
            </a:r>
          </a:p>
        </p:txBody>
      </p:sp>
    </p:spTree>
    <p:extLst>
      <p:ext uri="{BB962C8B-B14F-4D97-AF65-F5344CB8AC3E}">
        <p14:creationId xmlns:p14="http://schemas.microsoft.com/office/powerpoint/2010/main" val="508807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9464"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University Journey: High Level To-Be Process (1 of 4)</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526290" y="977675"/>
            <a:ext cx="4997843" cy="338554"/>
          </a:xfrm>
          <a:prstGeom prst="rect">
            <a:avLst/>
          </a:prstGeom>
        </p:spPr>
        <p:txBody>
          <a:bodyPr wrap="none">
            <a:spAutoFit/>
          </a:bodyPr>
          <a:lstStyle/>
          <a:p>
            <a:pPr lvl="0">
              <a:buClr>
                <a:srgbClr val="000000"/>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DR.MOHAMMAD AL MUALLA</a:t>
            </a:r>
            <a:endParaRPr lang="en-US" sz="1600" b="1" dirty="0">
              <a:solidFill>
                <a:srgbClr val="821A1A"/>
              </a:solidFill>
              <a:latin typeface="Arial" panose="020B0604020202020204" pitchFamily="34" charset="0"/>
              <a:ea typeface="Georgia"/>
              <a:cs typeface="Arial" panose="020B0604020202020204" pitchFamily="34" charset="0"/>
              <a:sym typeface="Georgia"/>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16</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 name="Group 1"/>
          <p:cNvGrpSpPr/>
          <p:nvPr/>
        </p:nvGrpSpPr>
        <p:grpSpPr>
          <a:xfrm>
            <a:off x="3991236" y="286609"/>
            <a:ext cx="9713537" cy="388735"/>
            <a:chOff x="4279776" y="-725486"/>
            <a:chExt cx="10031573" cy="394984"/>
          </a:xfrm>
        </p:grpSpPr>
        <p:sp>
          <p:nvSpPr>
            <p:cNvPr id="34" name="Google Shape;852;g5e6441ca91_6_50"/>
            <p:cNvSpPr/>
            <p:nvPr/>
          </p:nvSpPr>
          <p:spPr>
            <a:xfrm>
              <a:off x="757641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Establish a New Higher Education University</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5" name="Google Shape;853;g5e6441ca91_6_50"/>
            <p:cNvSpPr/>
            <p:nvPr/>
          </p:nvSpPr>
          <p:spPr>
            <a:xfrm>
              <a:off x="647753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854;g5e6441ca91_6_50"/>
            <p:cNvSpPr/>
            <p:nvPr/>
          </p:nvSpPr>
          <p:spPr>
            <a:xfrm>
              <a:off x="13070819"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Measure &amp; Report</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855;g5e6441ca91_6_50"/>
            <p:cNvSpPr/>
            <p:nvPr/>
          </p:nvSpPr>
          <p:spPr>
            <a:xfrm>
              <a:off x="977417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7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Apply for and Receive Re-licensure /accreditation</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49" name="Google Shape;856;g5e6441ca91_6_50"/>
            <p:cNvSpPr/>
            <p:nvPr/>
          </p:nvSpPr>
          <p:spPr>
            <a:xfrm>
              <a:off x="5378656" y="-719236"/>
              <a:ext cx="1240530" cy="388734"/>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
                <a:buFont typeface="Georgia"/>
                <a:buNone/>
              </a:pPr>
              <a:r>
                <a:rPr lang="en-US" sz="6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0" name="Google Shape;857;g5e6441ca91_6_50"/>
            <p:cNvSpPr/>
            <p:nvPr/>
          </p:nvSpPr>
          <p:spPr>
            <a:xfrm>
              <a:off x="4279776" y="-719236"/>
              <a:ext cx="1240530" cy="388734"/>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
                <a:buFont typeface="Georgia"/>
                <a:buNone/>
              </a:pPr>
              <a:r>
                <a:rPr lang="en-US" sz="600" b="1" i="0" u="none" strike="noStrike" cap="none" dirty="0">
                  <a:solidFill>
                    <a:srgbClr val="FFFFFF"/>
                  </a:solidFill>
                  <a:latin typeface="Arial" panose="020B0604020202020204" pitchFamily="34" charset="0"/>
                  <a:ea typeface="Georgia"/>
                  <a:cs typeface="Arial" panose="020B0604020202020204" pitchFamily="34" charset="0"/>
                  <a:sym typeface="Georgia"/>
                </a:rPr>
                <a:t>Plan</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1" name="Google Shape;858;g5e6441ca91_6_50"/>
            <p:cNvSpPr/>
            <p:nvPr/>
          </p:nvSpPr>
          <p:spPr>
            <a:xfrm>
              <a:off x="8675296" y="-719237"/>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Undergo QA and Compliance Inspection</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859;g5e6441ca91_6_50"/>
            <p:cNvSpPr/>
            <p:nvPr/>
          </p:nvSpPr>
          <p:spPr>
            <a:xfrm>
              <a:off x="1087305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7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Apply for Substantive Institutional or Program Change </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3" name="Google Shape;860;g5e6441ca91_6_50"/>
            <p:cNvSpPr/>
            <p:nvPr/>
          </p:nvSpPr>
          <p:spPr>
            <a:xfrm>
              <a:off x="11971936" y="-72548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Apply for Institution or Program Closure</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54" name="Google Shape;838;g5e6441ca91_6_50"/>
          <p:cNvSpPr/>
          <p:nvPr/>
        </p:nvSpPr>
        <p:spPr>
          <a:xfrm>
            <a:off x="576093" y="1740800"/>
            <a:ext cx="7301822"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5" name="Google Shape;839;g5e6441ca91_6_50"/>
          <p:cNvSpPr/>
          <p:nvPr/>
        </p:nvSpPr>
        <p:spPr>
          <a:xfrm>
            <a:off x="611428" y="2165659"/>
            <a:ext cx="7067057" cy="5052396"/>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Cascade Strategic Initiatives: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Cascade strategic initiatives and Higher Education strategy goals, and objectives to CAA, Institutional Licensing &amp; Accreditation Department (IL&amp;A), Quality Assurance Department (QA) and Compliance and Inspection Department in order to incorporate them in the respective operational annual plans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Develop and assign University Journey ownership and KPIs to respective departments and overall journey KPIs to the respective JO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Develop and Review Plans for Operations: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 annual plans needed for the delivery of the University Journey which include: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96725" marR="0" lvl="1"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Institutional licensing &amp; re-licensing and program accreditation &amp; re-accreditation plans including university visit calendar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96725" marR="0" lvl="1"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Plan for quality assessment and classification of universities and formation of specialized teams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96725" marR="0" lvl="1"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Plan monitoring and compliance inspection of universities, including university visit calendar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96725" marR="0" lvl="1"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Strategic Research Plan to provide recommendations to the universities regarding which courses are most popular and what employers want </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596725" marR="0" lvl="1"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University Communication Plan to raise university awareness about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106137" marR="0" lvl="2"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Requirements (for Initial Institutional Licensing (IIL), Initial Program Accreditation (IPA), Renewal of Institutional Licensure (RIL), Renewal of Program Accreditation (RPA), compliance inspection and classification)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106137" marR="0" lvl="2"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Site visits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106137" marR="0" lvl="2"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Interviews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106137" marR="0" lvl="2"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Data Collection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106137" marR="0" lvl="2"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Results of classification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106137" marR="0" lvl="2"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Re-licensing and re-accreditation schedules </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 and/or update Feedback Plan to define feedback collection methodologies, timelines and targeted groups from customers and internal and external entities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Coordinate and consolidate clear and unified university calendar that schedules university site visits throughout the year for IIL. IPA, RIL, RPA, classification and compliance inspection. This will include ensuring multiple site visits to universities are conducted at the same time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 External Review Team (ERT) Resourcing Plan based on university visit calendar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Define operational requirements, including resources, to be included in the Internal and External Entities Engagement Plan </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Develop Internal and External Entities Engagement Plan</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Find solutions to previous cycle gaps identified in the lessons learnt session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Identify required SLAs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111125" marR="0" lvl="0" indent="-111125"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Develop Budget: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Determine annual costs based on – but not limited to – historical data, activities scheduled across the journey, and expected number of visits and related external </a:t>
            </a: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reviewers associated costs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Set and Review Standards and Decision Structures: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Set and/or update frameworks, guidelines and standards (e.g. for IIL, RIL, IPA, RPA, compliance inspection and </a:t>
            </a: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classification, ERT</a:t>
            </a: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 and processes for universities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Coordinate and consolidate University Journey related standards and guidelines and obtain necessary endorsements and approvals</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Update decision structures and timelines related to the University Journey if needed, including role of the Oversight Committee for HE Quality Assurance</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3" marR="0" lvl="0" indent="-30163" algn="l" rtl="0">
              <a:lnSpc>
                <a:spcPct val="100000"/>
              </a:lnSpc>
              <a:spcBef>
                <a:spcPts val="0"/>
              </a:spcBef>
              <a:spcAft>
                <a:spcPts val="0"/>
              </a:spcAft>
              <a:buClr>
                <a:schemeClr val="dk1"/>
              </a:buClr>
              <a:buSzPts val="900"/>
              <a:buFont typeface="Arial"/>
              <a:buNone/>
            </a:pP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56" name="Google Shape;846;g5e6441ca91_6_50"/>
          <p:cNvSpPr/>
          <p:nvPr/>
        </p:nvSpPr>
        <p:spPr>
          <a:xfrm>
            <a:off x="7865587" y="1740799"/>
            <a:ext cx="5101749"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7" name="Google Shape;847;g5e6441ca91_6_50"/>
          <p:cNvSpPr/>
          <p:nvPr/>
        </p:nvSpPr>
        <p:spPr>
          <a:xfrm>
            <a:off x="7938139" y="2165659"/>
            <a:ext cx="5029198" cy="498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Engage with Internal and External Entities: </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Communicate unified university calendar to all involved departments (CAA, QA, Inspection, ERT)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Engage with the following internal and external entities on their roles and contribution to the University Journey: </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MoEHEA department (CAA, QA, IL&amp;A)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MoE Support Services departments (Compliance and Inspection Department)</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MoE Shared Services through Shared Services Coordinators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External entities (external reviewers, travel agency, emirate-specific authorities, etc.)</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Realign plans, if needed, based on relevant entities communications and confirm understanding of their respective role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Establish and Maintain Relationships with Internal and External Parties </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4137" marR="0" lvl="0" indent="-84137"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MoE Support Services (Inspection Department) and Shared Services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Agree and/or update contracts, including the following as a minimum: </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596725" marR="0" lvl="1"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External reviewers and emirate-specific authorities to coordinate compliance inspection and quality assurance activities for universities, </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596725" marR="0" lvl="1"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Individuals within the ERTs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96725" marR="0" lvl="1"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Travel agencies to ensure proper arrangement and processing of travel logistics of external review teams </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Other agreement with relevant stakeholders highlighted above as needed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Design and Develop Content:</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content for the University Communication Plan</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application questions and requirements for each phase</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requirements checklist for site visits (related forms)</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Consolidate content for University Journey Communication Plan, including application forms, brochures, website guidelines and other awareness material</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Design feedback tools including University Feedback and Reviewer Feedback surveys and other surveys to be sent out by Education Data Center (EDC) </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3813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Setup Resources Required: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Setup and/or update online systems based on standards for licensing, continuous monitoring, evaluation reports/forms, updated content, and data collection requirements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Prepare a list of potential appropriate reviewers could be selected to constitute the ERT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Onboard reviewers based on set standards and review framework</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Hire and/or train resources and skills needed to deliver departmental plans, including as a minimum:  Shared Services, Emirate-specific authority, external reviewers, etc.</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58" name="Google Shape;848;g5e6441ca91_6_50"/>
          <p:cNvSpPr/>
          <p:nvPr/>
        </p:nvSpPr>
        <p:spPr>
          <a:xfrm>
            <a:off x="407159" y="2191903"/>
            <a:ext cx="204270" cy="5141842"/>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9" name="Google Shape;849;g5e6441ca91_6_50"/>
          <p:cNvSpPr txBox="1"/>
          <p:nvPr/>
        </p:nvSpPr>
        <p:spPr>
          <a:xfrm rot="-5400000">
            <a:off x="-390181" y="4589699"/>
            <a:ext cx="1458090" cy="3462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3793151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0487"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University Journey: High Level To-Be Process </a:t>
            </a:r>
            <a:r>
              <a:rPr lang="en-US" sz="2400" dirty="0" smtClean="0"/>
              <a:t>(2 </a:t>
            </a:r>
            <a:r>
              <a:rPr lang="en-US" sz="2400" dirty="0"/>
              <a:t>of 4)</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526290" y="977675"/>
            <a:ext cx="4997843" cy="338554"/>
          </a:xfrm>
          <a:prstGeom prst="rect">
            <a:avLst/>
          </a:prstGeom>
        </p:spPr>
        <p:txBody>
          <a:bodyPr wrap="none">
            <a:spAutoFit/>
          </a:bodyPr>
          <a:lstStyle/>
          <a:p>
            <a:pPr lvl="0">
              <a:buClr>
                <a:srgbClr val="000000"/>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DR.MOHAMMAD AL MUALLA</a:t>
            </a:r>
            <a:endParaRPr lang="en-US" sz="1600" b="1" dirty="0">
              <a:solidFill>
                <a:srgbClr val="821A1A"/>
              </a:solidFill>
              <a:latin typeface="Arial" panose="020B0604020202020204" pitchFamily="34" charset="0"/>
              <a:ea typeface="Georgia"/>
              <a:cs typeface="Arial" panose="020B0604020202020204" pitchFamily="34" charset="0"/>
              <a:sym typeface="Georgia"/>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17</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 name="Group 1"/>
          <p:cNvGrpSpPr/>
          <p:nvPr/>
        </p:nvGrpSpPr>
        <p:grpSpPr>
          <a:xfrm>
            <a:off x="3991236" y="286609"/>
            <a:ext cx="9713537" cy="388735"/>
            <a:chOff x="4279776" y="-725486"/>
            <a:chExt cx="10031573" cy="394984"/>
          </a:xfrm>
        </p:grpSpPr>
        <p:sp>
          <p:nvSpPr>
            <p:cNvPr id="34" name="Google Shape;852;g5e6441ca91_6_50"/>
            <p:cNvSpPr/>
            <p:nvPr/>
          </p:nvSpPr>
          <p:spPr>
            <a:xfrm>
              <a:off x="7576416" y="-719236"/>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chemeClr val="bg1"/>
                  </a:solidFill>
                  <a:latin typeface="Arial" panose="020B0604020202020204" pitchFamily="34" charset="0"/>
                  <a:ea typeface="Georgia"/>
                  <a:cs typeface="Arial" panose="020B0604020202020204" pitchFamily="34" charset="0"/>
                  <a:sym typeface="Georgia"/>
                </a:rPr>
                <a:t>Establish a New Higher Education University</a:t>
              </a:r>
              <a:endParaRPr sz="600" b="1" dirty="0">
                <a:solidFill>
                  <a:schemeClr val="bg1"/>
                </a:solidFill>
                <a:latin typeface="Arial" panose="020B0604020202020204" pitchFamily="34" charset="0"/>
                <a:ea typeface="Georgia"/>
                <a:cs typeface="Arial" panose="020B0604020202020204" pitchFamily="34" charset="0"/>
                <a:sym typeface="Arial"/>
              </a:endParaRPr>
            </a:p>
          </p:txBody>
        </p:sp>
        <p:sp>
          <p:nvSpPr>
            <p:cNvPr id="35" name="Google Shape;853;g5e6441ca91_6_50"/>
            <p:cNvSpPr/>
            <p:nvPr/>
          </p:nvSpPr>
          <p:spPr>
            <a:xfrm>
              <a:off x="6477536" y="-719236"/>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chemeClr val="bg1"/>
                  </a:solidFill>
                  <a:latin typeface="Arial" panose="020B0604020202020204" pitchFamily="34" charset="0"/>
                  <a:ea typeface="Georgia"/>
                  <a:cs typeface="Arial" panose="020B0604020202020204" pitchFamily="34" charset="0"/>
                  <a:sym typeface="Georgia"/>
                </a:rPr>
                <a:t>Become Aware &amp; Understand More</a:t>
              </a:r>
              <a:endParaRPr sz="600" b="0" i="0" u="none" strike="noStrike" cap="none">
                <a:solidFill>
                  <a:schemeClr val="bg1"/>
                </a:solidFill>
                <a:latin typeface="Arial" panose="020B0604020202020204" pitchFamily="34" charset="0"/>
                <a:ea typeface="Arial"/>
                <a:cs typeface="Arial" panose="020B0604020202020204" pitchFamily="34" charset="0"/>
                <a:sym typeface="Arial"/>
              </a:endParaRPr>
            </a:p>
          </p:txBody>
        </p:sp>
        <p:sp>
          <p:nvSpPr>
            <p:cNvPr id="36" name="Google Shape;854;g5e6441ca91_6_50"/>
            <p:cNvSpPr/>
            <p:nvPr/>
          </p:nvSpPr>
          <p:spPr>
            <a:xfrm>
              <a:off x="13070819"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Measure &amp; Report</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855;g5e6441ca91_6_50"/>
            <p:cNvSpPr/>
            <p:nvPr/>
          </p:nvSpPr>
          <p:spPr>
            <a:xfrm>
              <a:off x="977417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7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Apply for and Receive Re-licensure /accreditation</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49" name="Google Shape;856;g5e6441ca91_6_50"/>
            <p:cNvSpPr/>
            <p:nvPr/>
          </p:nvSpPr>
          <p:spPr>
            <a:xfrm>
              <a:off x="537865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rgbClr val="A5A5A5"/>
                  </a:solidFill>
                  <a:latin typeface="Arial" panose="020B0604020202020204" pitchFamily="34" charset="0"/>
                  <a:ea typeface="Georgia"/>
                  <a:cs typeface="Arial" panose="020B0604020202020204" pitchFamily="34" charset="0"/>
                  <a:sym typeface="Georgia"/>
                </a:rPr>
                <a:t>Prepare</a:t>
              </a:r>
              <a:endParaRPr sz="6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50" name="Google Shape;857;g5e6441ca91_6_50"/>
            <p:cNvSpPr/>
            <p:nvPr/>
          </p:nvSpPr>
          <p:spPr>
            <a:xfrm>
              <a:off x="427977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rgbClr val="A5A5A5"/>
                  </a:solidFill>
                  <a:latin typeface="Arial" panose="020B0604020202020204" pitchFamily="34" charset="0"/>
                  <a:ea typeface="Georgia"/>
                  <a:cs typeface="Arial" panose="020B0604020202020204" pitchFamily="34" charset="0"/>
                  <a:sym typeface="Georgia"/>
                </a:rPr>
                <a:t>Plan</a:t>
              </a:r>
              <a:endParaRPr sz="6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51" name="Google Shape;858;g5e6441ca91_6_50"/>
            <p:cNvSpPr/>
            <p:nvPr/>
          </p:nvSpPr>
          <p:spPr>
            <a:xfrm>
              <a:off x="8675296" y="-719237"/>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Undergo QA and Compliance Inspection</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859;g5e6441ca91_6_50"/>
            <p:cNvSpPr/>
            <p:nvPr/>
          </p:nvSpPr>
          <p:spPr>
            <a:xfrm>
              <a:off x="1087305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7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Apply for Substantive Institutional or Program Change </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3" name="Google Shape;860;g5e6441ca91_6_50"/>
            <p:cNvSpPr/>
            <p:nvPr/>
          </p:nvSpPr>
          <p:spPr>
            <a:xfrm>
              <a:off x="11971936" y="-72548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Apply for Institution or Program Closure</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27" name="Google Shape;869;g5e6441ca91_6_80"/>
          <p:cNvSpPr/>
          <p:nvPr/>
        </p:nvSpPr>
        <p:spPr>
          <a:xfrm>
            <a:off x="648891" y="2162567"/>
            <a:ext cx="3270887" cy="5029188"/>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Engage Universities in Initial Phase: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Implement communication plan and raise awareness to universities in terms of standards, recommendations in line with national direction, application forms, licensing and accreditation review cycles, fees, data requirements for the following processes: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0"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Pre-approval (one-time process for new universities only)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0"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Institutional licensing and re-licensing</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0"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Program accreditation and re-accreditation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0"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Compliance inspection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0"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Classification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Engage universities across different channels (incl. website, conferences and meetings) with the goal of spreading awareness and information </a:t>
            </a:r>
            <a:endParaRPr sz="850" b="0" i="1"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Universities with Support: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Offer support to universities (to be provided by the Happiness Center as per their respective training)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Gather feedback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Gather feedback from universities and internal and external entities to be used in monitoring, reporting and continuous improvement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p:txBody>
      </p:sp>
      <p:sp>
        <p:nvSpPr>
          <p:cNvPr id="28" name="Google Shape;870;g5e6441ca91_6_80"/>
          <p:cNvSpPr/>
          <p:nvPr/>
        </p:nvSpPr>
        <p:spPr>
          <a:xfrm>
            <a:off x="4165600" y="2162567"/>
            <a:ext cx="8763000" cy="5046276"/>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0"/>
              <a:buFont typeface="Georgia"/>
              <a:buNone/>
            </a:pPr>
            <a:r>
              <a:rPr lang="en-US" sz="850" b="1" i="0" u="none" strike="noStrike" cap="none">
                <a:solidFill>
                  <a:srgbClr val="000000"/>
                </a:solidFill>
                <a:latin typeface="Arial" panose="020B0604020202020204" pitchFamily="34" charset="0"/>
                <a:ea typeface="Georgia"/>
                <a:cs typeface="Arial" panose="020B0604020202020204" pitchFamily="34" charset="0"/>
                <a:sym typeface="Georgia"/>
              </a:rPr>
              <a:t>Issue Pre-approval:</a:t>
            </a:r>
            <a:endParaRPr sz="850" b="1" i="0" u="none" strike="noStrike" cap="none">
              <a:solidFill>
                <a:srgbClr val="FF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and review pre-approval applications and fees from entities wishing to establish a new university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Meet with applicants if requested for clarifications and support in application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Internally decide whether the university should be allowed go to the next stage and apply for Initial Institutional Licensure (IIL)</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Obtain security clearance from the Ministry of Interior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Obtain approval from the relevant authority in the Emirate in which the university is to be located, as per established agreement with the MoE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Finalize decision if entity should proceed for IIL application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Georgia"/>
              <a:buNone/>
            </a:pPr>
            <a:r>
              <a:rPr lang="en-US" sz="850" b="1" i="0" u="none" strike="noStrike" cap="none">
                <a:solidFill>
                  <a:srgbClr val="000000"/>
                </a:solidFill>
                <a:latin typeface="Arial" panose="020B0604020202020204" pitchFamily="34" charset="0"/>
                <a:ea typeface="Georgia"/>
                <a:cs typeface="Arial" panose="020B0604020202020204" pitchFamily="34" charset="0"/>
                <a:sym typeface="Georgia"/>
              </a:rPr>
              <a:t>Issue Initial Institutional Licensure (IIL):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Meet with university and discuss feasibility of proposal to establish new university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and review licensure applications and relevant documents (including Institutional Teach-out Policy and agreements in case of institutional closure)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fees from universities</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Select and onboard appropriate reviewers to constitute the External Review Team (ERT)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Coordinate to arrange logistics for ERT (air tickets, meet &amp; greet, hotel accommodation, local transport etc.)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Communicate associated review costs to the university and receive payment</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Plan, organize and carry out university site inspection by the ERT  of the temporary or permanent facility, based on the </a:t>
            </a:r>
            <a:r>
              <a:rPr lang="en-US" sz="850" b="0" i="0" u="none" strike="noStrike" cap="none">
                <a:solidFill>
                  <a:srgbClr val="410C0D"/>
                </a:solidFill>
                <a:latin typeface="Arial" panose="020B0604020202020204" pitchFamily="34" charset="0"/>
                <a:ea typeface="Georgia"/>
                <a:cs typeface="Arial" panose="020B0604020202020204" pitchFamily="34" charset="0"/>
                <a:sym typeface="Georgia"/>
              </a:rPr>
              <a:t>unified calendar (if applicable)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ERT to develop an evaluation report assessing university compliance with the set Standards (including ‘Requirements’ and ‘Suggestions’)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Internally approve and then share final report findings with the university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and review written response from university addressing requirements and suggestions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Ensure account reconciliation and inform university of any surplus/deficit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Obtain necessary internal approvals on final decision to issue IIL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Add licensed university to the National Register of Licensed HEIs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Georgia"/>
              <a:buNone/>
            </a:pPr>
            <a:r>
              <a:rPr lang="en-US" sz="850" b="1" i="0" u="none" strike="noStrike" cap="none">
                <a:solidFill>
                  <a:srgbClr val="000000"/>
                </a:solidFill>
                <a:latin typeface="Arial" panose="020B0604020202020204" pitchFamily="34" charset="0"/>
                <a:ea typeface="Georgia"/>
                <a:cs typeface="Arial" panose="020B0604020202020204" pitchFamily="34" charset="0"/>
                <a:sym typeface="Georgia"/>
              </a:rPr>
              <a:t>Issue Initial Program Accreditation (IPA):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and review accreditation applications and relevant documents (including Institutional Teach-out Policy and agreements in case of program closure)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fees from universities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Select and onboard appropriate mix of personnel for the ERT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Coordinate to arrange logistics for ERT (air tickets, meet &amp; greet, hotel accommodation, local transport etc.)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Communicate associated review costs to the university and receive payment</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Plan, organize and carry out university site inspection by the ERT of the temporary or permanent facility, based on the unified </a:t>
            </a:r>
            <a:r>
              <a:rPr lang="en-US" sz="850" b="0" i="0" u="none" strike="noStrike" cap="none">
                <a:solidFill>
                  <a:srgbClr val="410C0D"/>
                </a:solidFill>
                <a:latin typeface="Arial" panose="020B0604020202020204" pitchFamily="34" charset="0"/>
                <a:ea typeface="Georgia"/>
                <a:cs typeface="Arial" panose="020B0604020202020204" pitchFamily="34" charset="0"/>
                <a:sym typeface="Georgia"/>
              </a:rPr>
              <a:t>calendar (if applicable)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ERT to develop an evaluation report assessing program compliance with the set Standards and the National Qualifications Framework (including ‘Requirements’ and ‘Suggestions’)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Internally approve and then share final report findings with the university</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Receive and review written response from university addressing requirements and suggestions</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Ensure account reconciliation and inform university of any surplus/deficit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Obtain necessary internal approvals on final decision to issue IPA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Add accredited program to the National Register of Accredited Programs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Georgia"/>
              <a:buNone/>
            </a:pPr>
            <a:r>
              <a:rPr lang="en-US" sz="850" b="1" i="0" u="none" strike="noStrike" cap="none">
                <a:solidFill>
                  <a:srgbClr val="000000"/>
                </a:solidFill>
                <a:latin typeface="Arial" panose="020B0604020202020204" pitchFamily="34" charset="0"/>
                <a:ea typeface="Georgia"/>
                <a:cs typeface="Arial" panose="020B0604020202020204" pitchFamily="34" charset="0"/>
                <a:sym typeface="Georgia"/>
              </a:rPr>
              <a:t>Provide Universities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universities (to be provided by IL&amp;A or CAA where relevant) </a:t>
            </a:r>
            <a:endParaRPr sz="8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000000"/>
              </a:buClr>
              <a:buSzPts val="850"/>
              <a:buFont typeface="Arial"/>
              <a:buChar char="•"/>
            </a:pPr>
            <a:r>
              <a:rPr lang="en-US" sz="85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Arial"/>
              <a:buNone/>
            </a:pPr>
            <a:r>
              <a:rPr lang="en-US" sz="85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universities and internal and external entities to be used in monitoring, reporting and continuous improvement </a:t>
            </a:r>
            <a:endParaRPr sz="85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33338" algn="l" rtl="0">
              <a:lnSpc>
                <a:spcPct val="100000"/>
              </a:lnSpc>
              <a:spcBef>
                <a:spcPts val="0"/>
              </a:spcBef>
              <a:spcAft>
                <a:spcPts val="0"/>
              </a:spcAft>
              <a:buClr>
                <a:schemeClr val="dk1"/>
              </a:buClr>
              <a:buSzPts val="850"/>
              <a:buFont typeface="Arial"/>
              <a:buNone/>
            </a:pPr>
            <a:endParaRPr sz="85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29" name="Google Shape;871;g5e6441ca91_6_80"/>
          <p:cNvSpPr/>
          <p:nvPr/>
        </p:nvSpPr>
        <p:spPr>
          <a:xfrm>
            <a:off x="576093" y="1740800"/>
            <a:ext cx="3450541" cy="388735"/>
          </a:xfrm>
          <a:prstGeom prst="chevron">
            <a:avLst>
              <a:gd name="adj" fmla="val 50000"/>
            </a:avLst>
          </a:prstGeom>
          <a:solidFill>
            <a:srgbClr val="821A1A"/>
          </a:solidFill>
          <a:ln>
            <a:noFill/>
          </a:ln>
        </p:spPr>
        <p:txBody>
          <a:bodyPr spcFirstLastPara="1" wrap="square" lIns="18000" tIns="18000" rIns="18000" bIns="180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Awareness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0" name="Google Shape;872;g5e6441ca91_6_80"/>
          <p:cNvSpPr/>
          <p:nvPr/>
        </p:nvSpPr>
        <p:spPr>
          <a:xfrm>
            <a:off x="4018189" y="1740800"/>
            <a:ext cx="9037644" cy="388735"/>
          </a:xfrm>
          <a:prstGeom prst="chevron">
            <a:avLst>
              <a:gd name="adj" fmla="val 50000"/>
            </a:avLst>
          </a:prstGeom>
          <a:solidFill>
            <a:srgbClr val="821A1A"/>
          </a:solidFill>
          <a:ln>
            <a:noFill/>
          </a:ln>
        </p:spPr>
        <p:txBody>
          <a:bodyPr spcFirstLastPara="1" wrap="square" lIns="18000" tIns="18000" rIns="18000" bIns="180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Establish a New University or New Program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1" name="Google Shape;873;g5e6441ca91_6_80"/>
          <p:cNvSpPr/>
          <p:nvPr/>
        </p:nvSpPr>
        <p:spPr>
          <a:xfrm>
            <a:off x="444620" y="2162567"/>
            <a:ext cx="131473" cy="5306193"/>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2" name="Google Shape;874;g5e6441ca91_6_80"/>
          <p:cNvSpPr txBox="1"/>
          <p:nvPr/>
        </p:nvSpPr>
        <p:spPr>
          <a:xfrm rot="-5400000">
            <a:off x="-352720" y="4724714"/>
            <a:ext cx="1458090" cy="3462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920638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151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University Journey: High Level To-Be Process </a:t>
            </a:r>
            <a:r>
              <a:rPr lang="en-US" sz="2400" dirty="0" smtClean="0"/>
              <a:t>(3 </a:t>
            </a:r>
            <a:r>
              <a:rPr lang="en-US" sz="2400" dirty="0"/>
              <a:t>of 4)</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526290" y="977675"/>
            <a:ext cx="4997843" cy="338554"/>
          </a:xfrm>
          <a:prstGeom prst="rect">
            <a:avLst/>
          </a:prstGeom>
        </p:spPr>
        <p:txBody>
          <a:bodyPr wrap="none">
            <a:spAutoFit/>
          </a:bodyPr>
          <a:lstStyle/>
          <a:p>
            <a:pPr lvl="0">
              <a:buClr>
                <a:srgbClr val="000000"/>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DR.MOHAMMAD AL MUALLA</a:t>
            </a:r>
            <a:endParaRPr lang="en-US" sz="1600" b="1" dirty="0">
              <a:solidFill>
                <a:srgbClr val="821A1A"/>
              </a:solidFill>
              <a:latin typeface="Arial" panose="020B0604020202020204" pitchFamily="34" charset="0"/>
              <a:ea typeface="Georgia"/>
              <a:cs typeface="Arial" panose="020B0604020202020204" pitchFamily="34" charset="0"/>
              <a:sym typeface="Georgia"/>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18</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 name="Group 1"/>
          <p:cNvGrpSpPr/>
          <p:nvPr/>
        </p:nvGrpSpPr>
        <p:grpSpPr>
          <a:xfrm>
            <a:off x="3991236" y="286609"/>
            <a:ext cx="9713537" cy="388735"/>
            <a:chOff x="4279776" y="-725486"/>
            <a:chExt cx="10031573" cy="394984"/>
          </a:xfrm>
        </p:grpSpPr>
        <p:sp>
          <p:nvSpPr>
            <p:cNvPr id="34" name="Google Shape;852;g5e6441ca91_6_50"/>
            <p:cNvSpPr/>
            <p:nvPr/>
          </p:nvSpPr>
          <p:spPr>
            <a:xfrm>
              <a:off x="7576416" y="-719236"/>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chemeClr val="bg1"/>
                  </a:solidFill>
                  <a:latin typeface="Arial" panose="020B0604020202020204" pitchFamily="34" charset="0"/>
                  <a:ea typeface="Georgia"/>
                  <a:cs typeface="Arial" panose="020B0604020202020204" pitchFamily="34" charset="0"/>
                  <a:sym typeface="Georgia"/>
                </a:rPr>
                <a:t>Establish a New Higher Education University</a:t>
              </a:r>
              <a:endParaRPr sz="600" b="1" dirty="0">
                <a:solidFill>
                  <a:schemeClr val="bg1"/>
                </a:solidFill>
                <a:latin typeface="Arial" panose="020B0604020202020204" pitchFamily="34" charset="0"/>
                <a:ea typeface="Georgia"/>
                <a:cs typeface="Arial" panose="020B0604020202020204" pitchFamily="34" charset="0"/>
                <a:sym typeface="Arial"/>
              </a:endParaRPr>
            </a:p>
          </p:txBody>
        </p:sp>
        <p:sp>
          <p:nvSpPr>
            <p:cNvPr id="35" name="Google Shape;853;g5e6441ca91_6_50"/>
            <p:cNvSpPr/>
            <p:nvPr/>
          </p:nvSpPr>
          <p:spPr>
            <a:xfrm>
              <a:off x="647753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6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36" name="Google Shape;854;g5e6441ca91_6_50"/>
            <p:cNvSpPr/>
            <p:nvPr/>
          </p:nvSpPr>
          <p:spPr>
            <a:xfrm>
              <a:off x="13070819"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Measure &amp; Report</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855;g5e6441ca91_6_50"/>
            <p:cNvSpPr/>
            <p:nvPr/>
          </p:nvSpPr>
          <p:spPr>
            <a:xfrm>
              <a:off x="9774176" y="-719236"/>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chemeClr val="bg1"/>
                  </a:solidFill>
                  <a:latin typeface="Arial" panose="020B0604020202020204" pitchFamily="34" charset="0"/>
                  <a:ea typeface="Georgia"/>
                  <a:cs typeface="Arial" panose="020B0604020202020204" pitchFamily="34" charset="0"/>
                  <a:sym typeface="Georgia"/>
                </a:rPr>
                <a:t>Apply for and Receive Re-licensure /accreditation</a:t>
              </a:r>
              <a:endParaRPr sz="600" b="1" dirty="0">
                <a:solidFill>
                  <a:schemeClr val="bg1"/>
                </a:solidFill>
                <a:latin typeface="Arial" panose="020B0604020202020204" pitchFamily="34" charset="0"/>
                <a:ea typeface="Georgia"/>
                <a:cs typeface="Arial" panose="020B0604020202020204" pitchFamily="34" charset="0"/>
                <a:sym typeface="Arial"/>
              </a:endParaRPr>
            </a:p>
          </p:txBody>
        </p:sp>
        <p:sp>
          <p:nvSpPr>
            <p:cNvPr id="49" name="Google Shape;856;g5e6441ca91_6_50"/>
            <p:cNvSpPr/>
            <p:nvPr/>
          </p:nvSpPr>
          <p:spPr>
            <a:xfrm>
              <a:off x="537865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rgbClr val="A5A5A5"/>
                  </a:solidFill>
                  <a:latin typeface="Arial" panose="020B0604020202020204" pitchFamily="34" charset="0"/>
                  <a:ea typeface="Georgia"/>
                  <a:cs typeface="Arial" panose="020B0604020202020204" pitchFamily="34" charset="0"/>
                  <a:sym typeface="Georgia"/>
                </a:rPr>
                <a:t>Prepare</a:t>
              </a:r>
              <a:endParaRPr sz="6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50" name="Google Shape;857;g5e6441ca91_6_50"/>
            <p:cNvSpPr/>
            <p:nvPr/>
          </p:nvSpPr>
          <p:spPr>
            <a:xfrm>
              <a:off x="427977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rgbClr val="A5A5A5"/>
                  </a:solidFill>
                  <a:latin typeface="Arial" panose="020B0604020202020204" pitchFamily="34" charset="0"/>
                  <a:ea typeface="Georgia"/>
                  <a:cs typeface="Arial" panose="020B0604020202020204" pitchFamily="34" charset="0"/>
                  <a:sym typeface="Georgia"/>
                </a:rPr>
                <a:t>Plan</a:t>
              </a:r>
              <a:endParaRPr sz="6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51" name="Google Shape;858;g5e6441ca91_6_50"/>
            <p:cNvSpPr/>
            <p:nvPr/>
          </p:nvSpPr>
          <p:spPr>
            <a:xfrm>
              <a:off x="8675296" y="-719237"/>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chemeClr val="bg1"/>
                  </a:solidFill>
                  <a:latin typeface="Arial" panose="020B0604020202020204" pitchFamily="34" charset="0"/>
                  <a:ea typeface="Georgia"/>
                  <a:cs typeface="Arial" panose="020B0604020202020204" pitchFamily="34" charset="0"/>
                  <a:sym typeface="Georgia"/>
                </a:rPr>
                <a:t>Undergo QA and Compliance Inspection</a:t>
              </a:r>
              <a:endParaRPr sz="600" b="1" dirty="0">
                <a:solidFill>
                  <a:schemeClr val="bg1"/>
                </a:solidFill>
                <a:latin typeface="Arial" panose="020B0604020202020204" pitchFamily="34" charset="0"/>
                <a:ea typeface="Georgia"/>
                <a:cs typeface="Arial" panose="020B0604020202020204" pitchFamily="34" charset="0"/>
                <a:sym typeface="Arial"/>
              </a:endParaRPr>
            </a:p>
          </p:txBody>
        </p:sp>
        <p:sp>
          <p:nvSpPr>
            <p:cNvPr id="52" name="Google Shape;859;g5e6441ca91_6_50"/>
            <p:cNvSpPr/>
            <p:nvPr/>
          </p:nvSpPr>
          <p:spPr>
            <a:xfrm>
              <a:off x="10873056" y="-719236"/>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chemeClr val="bg1"/>
                  </a:solidFill>
                  <a:latin typeface="Arial" panose="020B0604020202020204" pitchFamily="34" charset="0"/>
                  <a:ea typeface="Georgia"/>
                  <a:cs typeface="Arial" panose="020B0604020202020204" pitchFamily="34" charset="0"/>
                  <a:sym typeface="Georgia"/>
                </a:rPr>
                <a:t>Apply for Substantive Institutional or Program Change </a:t>
              </a:r>
              <a:endParaRPr sz="600" b="1" dirty="0">
                <a:solidFill>
                  <a:schemeClr val="bg1"/>
                </a:solidFill>
                <a:latin typeface="Arial" panose="020B0604020202020204" pitchFamily="34" charset="0"/>
                <a:ea typeface="Georgia"/>
                <a:cs typeface="Arial" panose="020B0604020202020204" pitchFamily="34" charset="0"/>
                <a:sym typeface="Arial"/>
              </a:endParaRPr>
            </a:p>
          </p:txBody>
        </p:sp>
        <p:sp>
          <p:nvSpPr>
            <p:cNvPr id="53" name="Google Shape;860;g5e6441ca91_6_50"/>
            <p:cNvSpPr/>
            <p:nvPr/>
          </p:nvSpPr>
          <p:spPr>
            <a:xfrm>
              <a:off x="11971936" y="-725486"/>
              <a:ext cx="1240530"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chemeClr val="bg1"/>
                  </a:solidFill>
                  <a:latin typeface="Arial" panose="020B0604020202020204" pitchFamily="34" charset="0"/>
                  <a:ea typeface="Georgia"/>
                  <a:cs typeface="Arial" panose="020B0604020202020204" pitchFamily="34" charset="0"/>
                  <a:sym typeface="Georgia"/>
                </a:rPr>
                <a:t>Apply for Institution or Program Closure</a:t>
              </a:r>
              <a:endParaRPr sz="600" b="1" dirty="0">
                <a:solidFill>
                  <a:schemeClr val="bg1"/>
                </a:solidFill>
                <a:latin typeface="Arial" panose="020B0604020202020204" pitchFamily="34" charset="0"/>
                <a:ea typeface="Georgia"/>
                <a:cs typeface="Arial" panose="020B0604020202020204" pitchFamily="34" charset="0"/>
                <a:sym typeface="Arial"/>
              </a:endParaRPr>
            </a:p>
          </p:txBody>
        </p:sp>
      </p:grpSp>
      <p:sp>
        <p:nvSpPr>
          <p:cNvPr id="33" name="Google Shape;899;g5e6441ca91_6_109"/>
          <p:cNvSpPr/>
          <p:nvPr/>
        </p:nvSpPr>
        <p:spPr>
          <a:xfrm>
            <a:off x="3784600" y="2192047"/>
            <a:ext cx="3140712" cy="518072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Process Renewal of Institutional Licensure (RIL):</a:t>
            </a:r>
            <a:endParaRPr sz="800" b="0" i="0" u="none" strike="noStrike" cap="none">
              <a:solidFill>
                <a:srgbClr val="00B050"/>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Follow-up universities who’s license is about to expire and inform them of </a:t>
            </a: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steps for renewal based on the unified calendar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Receive fees for relicensing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Carry out technical review of documentation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Repeat steps for issuance of IIL or parts of the process depending on the initial technical review </a:t>
            </a:r>
            <a:endParaRPr sz="800" b="0" i="0" u="none" strike="noStrike" cap="none">
              <a:solidFill>
                <a:srgbClr val="410C0D"/>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Carry out risk assessment to establish licensure validity period (3-, 5-, or 7- years)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Review data gathered by QA Department and use MoEHEA classification information to assess universities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Utilize university compliance inspection findings to support re-licensing decision </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Decide on one of the following actions: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License the institution (based on risk assessment)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Place institution on probation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Present with warning (official or public)</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Deny license and registration and revoke license</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Process Renewal of Program Accreditation (RPA):</a:t>
            </a:r>
            <a:endParaRPr sz="8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Follow-up universities who’s accreditations are about to expire and inform them of steps for renewal</a:t>
            </a: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 based on the unified calendar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Receive fees for re-accreditation</a:t>
            </a:r>
            <a:endParaRPr sz="800" b="0" i="0" u="none" strike="noStrike" cap="none">
              <a:solidFill>
                <a:srgbClr val="410C0D"/>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Carry out technical review of documentation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Repeat steps for issuance of IPA or parts of the process depending on the initial technical review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Review data gathered by QA Department and use MoEHEA classification information to assess programs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Utilize university compliance inspection findings to support re-accreditation decision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Decide on one of the following actions: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Grant accreditation of a program for a period of 3, 5 or 7 years.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Place a program on probation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Deny accreditation and suspend program</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Review the impact of the outcomes of re-accreditation on the institution’s risk categorization </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Provide universities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universities (to be provided by IL&amp;A or CAA where relevant)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universities and internal and external entities to be used in monitoring, reporting and continuous improvement </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8" name="Google Shape;900;g5e6441ca91_6_109"/>
          <p:cNvSpPr/>
          <p:nvPr/>
        </p:nvSpPr>
        <p:spPr>
          <a:xfrm>
            <a:off x="3792904" y="1740800"/>
            <a:ext cx="3274558" cy="388735"/>
          </a:xfrm>
          <a:prstGeom prst="chevron">
            <a:avLst>
              <a:gd name="adj" fmla="val 50000"/>
            </a:avLst>
          </a:prstGeom>
          <a:solidFill>
            <a:srgbClr val="821A1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Renew Licensure or Program Accreditation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9" name="Google Shape;901;g5e6441ca91_6_109"/>
          <p:cNvSpPr/>
          <p:nvPr/>
        </p:nvSpPr>
        <p:spPr>
          <a:xfrm>
            <a:off x="444620" y="2216404"/>
            <a:ext cx="204270" cy="5141842"/>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40" name="Google Shape;902;g5e6441ca91_6_109"/>
          <p:cNvSpPr txBox="1"/>
          <p:nvPr/>
        </p:nvSpPr>
        <p:spPr>
          <a:xfrm rot="-5400000">
            <a:off x="-352720" y="4614200"/>
            <a:ext cx="1458090" cy="3462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1" name="Google Shape;909;g5e6441ca91_6_109"/>
          <p:cNvSpPr/>
          <p:nvPr/>
        </p:nvSpPr>
        <p:spPr>
          <a:xfrm>
            <a:off x="7014411" y="2185472"/>
            <a:ext cx="3934750" cy="4953664"/>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Manage application for Substantive Institutional change:</a:t>
            </a:r>
            <a:endParaRPr sz="800" b="0" i="0" u="none" strike="noStrike" cap="none">
              <a:solidFill>
                <a:srgbClr val="00B050"/>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notification from universities considering a substantive organizational change as defined in the standards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report from the university upon decision to initiate the change including an analysis of the change and its impact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fee for application for substantive change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Review report for substantive change and determine the scope and type of evaluation required and notify the university of the selected scope from the following options: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Approve change without conditions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Approve with conditions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Require on-site visit by CAA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Require carrying out of the whole licensing process including on-site visits by ERT </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Defer consideration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Deny the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Carry out evaluation and make a decision on whether the change will be acceptable and will not affect the institute’s license and registration or its program accreditation.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Manage application for Substantive Program change:</a:t>
            </a:r>
            <a:endParaRPr sz="800" b="0" i="0" u="none" strike="noStrike" cap="none">
              <a:solidFill>
                <a:srgbClr val="00B050"/>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notification from universities considering a change to one or more of a program's key characteristics as defined by the standards</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report from the university upon decision to initiate the change including a concise analysis of the change and its impact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fee for application for substantive change </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Review report for substantive change and determine the scope and type of evaluation required and notify the institution of the selected scope from the following options: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Approve change without conditions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Approve with conditions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Require on-site visit by CAA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Require carrying out of the whole accreditation process including on-site visits by ERT (carry out accreditation steps per standards)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Defer consideration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20040" marR="0" lvl="2"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Deny the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Carry out evaluation and make a decision on whether the change will be acceptable and will not affect the institute’s license and registration or its program accreditation.</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Provide HEIs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universities (to be provided by IL&amp;A or CAA where relevant)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universities and internal and external entities to be used in monitoring, reporting and continuous improvement </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36513" algn="l" rtl="0">
              <a:lnSpc>
                <a:spcPct val="100000"/>
              </a:lnSpc>
              <a:spcBef>
                <a:spcPts val="0"/>
              </a:spcBef>
              <a:spcAft>
                <a:spcPts val="0"/>
              </a:spcAft>
              <a:buClr>
                <a:schemeClr val="dk1"/>
              </a:buClr>
              <a:buSzPts val="800"/>
              <a:buFont typeface="Arial"/>
              <a:buNone/>
            </a:pP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42" name="Google Shape;910;g5e6441ca91_6_109"/>
          <p:cNvSpPr/>
          <p:nvPr/>
        </p:nvSpPr>
        <p:spPr>
          <a:xfrm>
            <a:off x="7009438" y="1740800"/>
            <a:ext cx="4022089" cy="388735"/>
          </a:xfrm>
          <a:prstGeom prst="chevron">
            <a:avLst>
              <a:gd name="adj" fmla="val 50000"/>
            </a:avLst>
          </a:prstGeom>
          <a:solidFill>
            <a:srgbClr val="821A1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Apply for Substantive Institutional or Program Change</a:t>
            </a: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43" name="Google Shape;911;g5e6441ca91_6_109"/>
          <p:cNvSpPr/>
          <p:nvPr/>
        </p:nvSpPr>
        <p:spPr>
          <a:xfrm>
            <a:off x="11023600" y="2179222"/>
            <a:ext cx="2188444" cy="4953664"/>
          </a:xfrm>
          <a:prstGeom prst="rect">
            <a:avLst/>
          </a:prstGeom>
          <a:solidFill>
            <a:schemeClr val="lt1"/>
          </a:solid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Manage application for Institutional Closure or Campus Branch Closure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notification for institutional closure and final closing date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Ensure institution has made every effort to notify and assist affected students, faculty, administrative and support staff as per the standards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Ensure that the provisions of the Institutional Teach-out Policy are being followed by the institution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Ensure that the institution has cleared any legal or financial obligations before closure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Request all records, information and data to be submitted to the Ministry before closing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Approve institution closure</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Oversee the close-out activities and ensure university is carrying out its obligations and provide support where needed </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Communicate the closing of the institution to the public </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Manage application for Program Closure:</a:t>
            </a:r>
            <a:endParaRPr sz="800" b="0" i="0" u="none" strike="noStrike" cap="none">
              <a:solidFill>
                <a:srgbClr val="00B050"/>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notification for program closure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Ensure institution has made every effort to notify and assist affected students, faculty, administrative and support staff as per the standards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Approve program closure</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1"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Provide HEIs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universities (to be provided by IL&amp;A or CAA where relevant)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universities and internal and external entities to be used in monitoring, reporting and continuous improvement </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36513" algn="l" rtl="0">
              <a:lnSpc>
                <a:spcPct val="100000"/>
              </a:lnSpc>
              <a:spcBef>
                <a:spcPts val="0"/>
              </a:spcBef>
              <a:spcAft>
                <a:spcPts val="0"/>
              </a:spcAft>
              <a:buClr>
                <a:schemeClr val="dk1"/>
              </a:buClr>
              <a:buSzPts val="800"/>
              <a:buFont typeface="Arial"/>
              <a:buNone/>
            </a:pP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4" name="Google Shape;912;g5e6441ca91_6_109"/>
          <p:cNvSpPr/>
          <p:nvPr/>
        </p:nvSpPr>
        <p:spPr>
          <a:xfrm>
            <a:off x="10973502" y="1740800"/>
            <a:ext cx="2238542" cy="388735"/>
          </a:xfrm>
          <a:prstGeom prst="chevron">
            <a:avLst>
              <a:gd name="adj" fmla="val 50000"/>
            </a:avLst>
          </a:prstGeom>
          <a:solidFill>
            <a:srgbClr val="821A1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Apply for Institution or Program Closure</a:t>
            </a: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5" name="Google Shape;913;g5e6441ca91_6_109"/>
          <p:cNvSpPr/>
          <p:nvPr/>
        </p:nvSpPr>
        <p:spPr>
          <a:xfrm>
            <a:off x="576093" y="1740800"/>
            <a:ext cx="3274835" cy="388735"/>
          </a:xfrm>
          <a:prstGeom prst="chevron">
            <a:avLst>
              <a:gd name="adj" fmla="val 50000"/>
            </a:avLst>
          </a:prstGeom>
          <a:solidFill>
            <a:srgbClr val="821A1A"/>
          </a:solidFill>
          <a:ln>
            <a:noFill/>
          </a:ln>
        </p:spPr>
        <p:txBody>
          <a:bodyPr spcFirstLastPara="1" wrap="square" lIns="18000" tIns="18000" rIns="18000" bIns="18000" anchor="ctr"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Undergo Quality Assurance and Compliance Inspection</a:t>
            </a: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6" name="Google Shape;914;g5e6441ca91_6_109"/>
          <p:cNvSpPr/>
          <p:nvPr/>
        </p:nvSpPr>
        <p:spPr>
          <a:xfrm>
            <a:off x="626053" y="2191313"/>
            <a:ext cx="3147444" cy="5181454"/>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Gather and Share Data: </a:t>
            </a:r>
            <a:endParaRPr sz="8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Request data from universities according to requirements submitted by all relevant departments (IL&amp;A, QA, CAA and Inspection departments) through the Data collection plan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Receive data, cleanse and update internal systems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Share requested data with relevant departments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Carry Out Classification Inspections:  </a:t>
            </a:r>
            <a:endParaRPr sz="8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Plan, organize and carry out site visits for classification based on the unified calendar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Analyze findings and consult with relevant departments to provide classifications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Issue classification and provide reports with recommendations and shortcomings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Carry Out Compliance Inspection: </a:t>
            </a:r>
            <a:endParaRPr sz="8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Plan, organize and carry out monitoring and inspecting of universities in order to ensure their compliance with education regulations, approaches, policies and standards based on the unified calendar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Analyze findings collectively to provide corrective measures and prepare reports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Recommend corrective measures for universities based on compliance inspection findings and set appropriate penalties for violations per specialization in accordance with the relevant regulations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Present fines, or revoke license if necessary and recommend university shut down</a:t>
            </a:r>
            <a:endParaRPr sz="8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Provide Recommendations for Improvement: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Consolidate findings from licensing, program accreditation, classification and compliance inspection processes into a set of achievable recommendations to be implemented by the university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Prepare implementation plan for recommended improvements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Communicate recommendation report with implementation plan to the university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Follow up with the university on the implementation plan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00"/>
              <a:buFont typeface="Georgia"/>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Provide Universities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universities (to be provided by QA and Inspection departments where relevant)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800"/>
              <a:buFont typeface="Arial"/>
              <a:buChar char="•"/>
            </a:pPr>
            <a:r>
              <a:rPr lang="en-US" sz="8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00"/>
              <a:buFont typeface="Arial"/>
              <a:buChar char="•"/>
            </a:pPr>
            <a:r>
              <a:rPr lang="en-US" sz="8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universities and internal and external entities to be used in monitoring, reporting and continuous improvement </a:t>
            </a:r>
            <a:endParaRPr sz="8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36513" algn="l" rtl="0">
              <a:lnSpc>
                <a:spcPct val="100000"/>
              </a:lnSpc>
              <a:spcBef>
                <a:spcPts val="0"/>
              </a:spcBef>
              <a:spcAft>
                <a:spcPts val="0"/>
              </a:spcAft>
              <a:buClr>
                <a:schemeClr val="dk1"/>
              </a:buClr>
              <a:buSzPts val="800"/>
              <a:buFont typeface="Arial"/>
              <a:buNone/>
            </a:pPr>
            <a:endParaRPr sz="8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chemeClr val="dk1"/>
              </a:buClr>
              <a:buSzPts val="800"/>
              <a:buFont typeface="Arial"/>
              <a:buNone/>
            </a:pPr>
            <a:endParaRPr sz="8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chemeClr val="dk1"/>
              </a:buClr>
              <a:buSzPts val="800"/>
              <a:buFont typeface="Arial"/>
              <a:buNone/>
            </a:pPr>
            <a:endParaRPr sz="800" b="1"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3210802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2536"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University Journey: High Level To-Be Process </a:t>
            </a:r>
            <a:r>
              <a:rPr lang="en-US" sz="2400" dirty="0" smtClean="0"/>
              <a:t>(4 </a:t>
            </a:r>
            <a:r>
              <a:rPr lang="en-US" sz="2400" dirty="0"/>
              <a:t>of 4)</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526290" y="977675"/>
            <a:ext cx="4997843" cy="338554"/>
          </a:xfrm>
          <a:prstGeom prst="rect">
            <a:avLst/>
          </a:prstGeom>
        </p:spPr>
        <p:txBody>
          <a:bodyPr wrap="none">
            <a:spAutoFit/>
          </a:bodyPr>
          <a:lstStyle/>
          <a:p>
            <a:pPr lvl="0">
              <a:buClr>
                <a:srgbClr val="000000"/>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DR.MOHAMMAD AL MUALLA</a:t>
            </a:r>
            <a:endParaRPr lang="en-US" sz="1600" b="1" dirty="0">
              <a:solidFill>
                <a:srgbClr val="821A1A"/>
              </a:solidFill>
              <a:latin typeface="Arial" panose="020B0604020202020204" pitchFamily="34" charset="0"/>
              <a:ea typeface="Georgia"/>
              <a:cs typeface="Arial" panose="020B0604020202020204" pitchFamily="34" charset="0"/>
              <a:sym typeface="Georgia"/>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19</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 name="Group 1"/>
          <p:cNvGrpSpPr/>
          <p:nvPr/>
        </p:nvGrpSpPr>
        <p:grpSpPr>
          <a:xfrm>
            <a:off x="3991236" y="286609"/>
            <a:ext cx="9713537" cy="388735"/>
            <a:chOff x="4279776" y="-725486"/>
            <a:chExt cx="10031573" cy="394984"/>
          </a:xfrm>
        </p:grpSpPr>
        <p:sp>
          <p:nvSpPr>
            <p:cNvPr id="34" name="Google Shape;852;g5e6441ca91_6_50"/>
            <p:cNvSpPr/>
            <p:nvPr/>
          </p:nvSpPr>
          <p:spPr>
            <a:xfrm>
              <a:off x="757641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Establish a New Higher Education University</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5" name="Google Shape;853;g5e6441ca91_6_50"/>
            <p:cNvSpPr/>
            <p:nvPr/>
          </p:nvSpPr>
          <p:spPr>
            <a:xfrm>
              <a:off x="647753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854;g5e6441ca91_6_50"/>
            <p:cNvSpPr/>
            <p:nvPr/>
          </p:nvSpPr>
          <p:spPr>
            <a:xfrm>
              <a:off x="13070819" y="-719236"/>
              <a:ext cx="1240530" cy="388734"/>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algn="ctr">
                <a:buClr>
                  <a:srgbClr val="FFFFFF"/>
                </a:buClr>
                <a:buSzPts val="800"/>
                <a:buFont typeface="Georgia"/>
                <a:buNone/>
              </a:pPr>
              <a:r>
                <a:rPr lang="en-US" sz="600" b="1">
                  <a:solidFill>
                    <a:srgbClr val="FFFFFF"/>
                  </a:solidFill>
                  <a:latin typeface="Arial" panose="020B0604020202020204" pitchFamily="34" charset="0"/>
                  <a:ea typeface="Georgia"/>
                  <a:cs typeface="Arial" panose="020B0604020202020204" pitchFamily="34" charset="0"/>
                  <a:sym typeface="Georgia"/>
                </a:rPr>
                <a:t>Measure &amp; Report</a:t>
              </a:r>
              <a:endParaRPr sz="600" b="1">
                <a:solidFill>
                  <a:srgbClr val="FFFFFF"/>
                </a:solidFill>
                <a:latin typeface="Arial" panose="020B0604020202020204" pitchFamily="34" charset="0"/>
                <a:ea typeface="Georgia"/>
                <a:cs typeface="Arial" panose="020B0604020202020204" pitchFamily="34" charset="0"/>
                <a:sym typeface="Arial"/>
              </a:endParaRPr>
            </a:p>
          </p:txBody>
        </p:sp>
        <p:sp>
          <p:nvSpPr>
            <p:cNvPr id="37" name="Google Shape;855;g5e6441ca91_6_50"/>
            <p:cNvSpPr/>
            <p:nvPr/>
          </p:nvSpPr>
          <p:spPr>
            <a:xfrm>
              <a:off x="977417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7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Apply for and Receive Re-licensure /accreditation</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49" name="Google Shape;856;g5e6441ca91_6_50"/>
            <p:cNvSpPr/>
            <p:nvPr/>
          </p:nvSpPr>
          <p:spPr>
            <a:xfrm>
              <a:off x="537865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a:solidFill>
                    <a:srgbClr val="A5A5A5"/>
                  </a:solidFill>
                  <a:latin typeface="Arial" panose="020B0604020202020204" pitchFamily="34" charset="0"/>
                  <a:ea typeface="Georgia"/>
                  <a:cs typeface="Arial" panose="020B0604020202020204" pitchFamily="34" charset="0"/>
                  <a:sym typeface="Georgia"/>
                </a:rPr>
                <a:t>Prepare</a:t>
              </a:r>
              <a:endParaRPr sz="600" b="1">
                <a:solidFill>
                  <a:srgbClr val="A5A5A5"/>
                </a:solidFill>
                <a:latin typeface="Arial" panose="020B0604020202020204" pitchFamily="34" charset="0"/>
                <a:ea typeface="Georgia"/>
                <a:cs typeface="Arial" panose="020B0604020202020204" pitchFamily="34" charset="0"/>
                <a:sym typeface="Arial"/>
              </a:endParaRPr>
            </a:p>
          </p:txBody>
        </p:sp>
        <p:sp>
          <p:nvSpPr>
            <p:cNvPr id="50" name="Google Shape;857;g5e6441ca91_6_50"/>
            <p:cNvSpPr/>
            <p:nvPr/>
          </p:nvSpPr>
          <p:spPr>
            <a:xfrm>
              <a:off x="427977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A5A5A5"/>
                </a:buClr>
                <a:buSzPts val="800"/>
                <a:buFont typeface="Georgia"/>
                <a:buNone/>
              </a:pPr>
              <a:r>
                <a:rPr lang="en-US" sz="600" b="1" dirty="0">
                  <a:solidFill>
                    <a:srgbClr val="A5A5A5"/>
                  </a:solidFill>
                  <a:latin typeface="Arial" panose="020B0604020202020204" pitchFamily="34" charset="0"/>
                  <a:ea typeface="Georgia"/>
                  <a:cs typeface="Arial" panose="020B0604020202020204" pitchFamily="34" charset="0"/>
                  <a:sym typeface="Georgia"/>
                </a:rPr>
                <a:t>Plan</a:t>
              </a:r>
              <a:endParaRPr sz="600" b="1" dirty="0">
                <a:solidFill>
                  <a:srgbClr val="A5A5A5"/>
                </a:solidFill>
                <a:latin typeface="Arial" panose="020B0604020202020204" pitchFamily="34" charset="0"/>
                <a:ea typeface="Georgia"/>
                <a:cs typeface="Arial" panose="020B0604020202020204" pitchFamily="34" charset="0"/>
                <a:sym typeface="Arial"/>
              </a:endParaRPr>
            </a:p>
          </p:txBody>
        </p:sp>
        <p:sp>
          <p:nvSpPr>
            <p:cNvPr id="51" name="Google Shape;858;g5e6441ca91_6_50"/>
            <p:cNvSpPr/>
            <p:nvPr/>
          </p:nvSpPr>
          <p:spPr>
            <a:xfrm>
              <a:off x="8675296" y="-719237"/>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Undergo QA and Compliance Inspection</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859;g5e6441ca91_6_50"/>
            <p:cNvSpPr/>
            <p:nvPr/>
          </p:nvSpPr>
          <p:spPr>
            <a:xfrm>
              <a:off x="10873056" y="-71923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700"/>
                <a:buFont typeface="Georgia"/>
                <a:buNone/>
              </a:pPr>
              <a:r>
                <a:rPr lang="en-US" sz="600" b="1" i="0" u="none" strike="noStrike" cap="none" dirty="0">
                  <a:solidFill>
                    <a:srgbClr val="A5A5A5"/>
                  </a:solidFill>
                  <a:latin typeface="Arial" panose="020B0604020202020204" pitchFamily="34" charset="0"/>
                  <a:ea typeface="Georgia"/>
                  <a:cs typeface="Arial" panose="020B0604020202020204" pitchFamily="34" charset="0"/>
                  <a:sym typeface="Georgia"/>
                </a:rPr>
                <a:t>Apply for Substantive Institutional or Program Change </a:t>
              </a:r>
              <a:endParaRPr sz="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3" name="Google Shape;860;g5e6441ca91_6_50"/>
            <p:cNvSpPr/>
            <p:nvPr/>
          </p:nvSpPr>
          <p:spPr>
            <a:xfrm>
              <a:off x="11971936" y="-725486"/>
              <a:ext cx="1240530" cy="38873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800"/>
                <a:buFont typeface="Georgia"/>
                <a:buNone/>
              </a:pPr>
              <a:r>
                <a:rPr lang="en-US" sz="600" b="1" i="0" u="none" strike="noStrike" cap="none">
                  <a:solidFill>
                    <a:srgbClr val="A5A5A5"/>
                  </a:solidFill>
                  <a:latin typeface="Arial" panose="020B0604020202020204" pitchFamily="34" charset="0"/>
                  <a:ea typeface="Georgia"/>
                  <a:cs typeface="Arial" panose="020B0604020202020204" pitchFamily="34" charset="0"/>
                  <a:sym typeface="Georgia"/>
                </a:rPr>
                <a:t>Apply for Institution or Program Closure</a:t>
              </a:r>
              <a:endParaRPr sz="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58" name="Google Shape;848;g5e6441ca91_6_50"/>
          <p:cNvSpPr/>
          <p:nvPr/>
        </p:nvSpPr>
        <p:spPr>
          <a:xfrm>
            <a:off x="407159" y="2191903"/>
            <a:ext cx="204270" cy="5141842"/>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9" name="Google Shape;849;g5e6441ca91_6_50"/>
          <p:cNvSpPr txBox="1"/>
          <p:nvPr/>
        </p:nvSpPr>
        <p:spPr>
          <a:xfrm rot="-5400000">
            <a:off x="-390181" y="4589699"/>
            <a:ext cx="1458090" cy="3462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7" name="Google Shape;932;g5e6441ca91_6_142"/>
          <p:cNvSpPr/>
          <p:nvPr/>
        </p:nvSpPr>
        <p:spPr>
          <a:xfrm>
            <a:off x="648891" y="1740799"/>
            <a:ext cx="5932322"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Measure and Report</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28" name="Google Shape;933;g5e6441ca91_6_142"/>
          <p:cNvSpPr/>
          <p:nvPr/>
        </p:nvSpPr>
        <p:spPr>
          <a:xfrm>
            <a:off x="692694" y="2165658"/>
            <a:ext cx="6078547" cy="376614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Gather, Analyze, and Report on Data</a:t>
            </a:r>
            <a:endParaRPr sz="9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dirty="0">
                <a:solidFill>
                  <a:srgbClr val="A37800"/>
                </a:solidFill>
                <a:latin typeface="Arial" panose="020B0604020202020204" pitchFamily="34" charset="0"/>
                <a:ea typeface="Georgia"/>
                <a:cs typeface="Arial" panose="020B0604020202020204" pitchFamily="34" charset="0"/>
                <a:sym typeface="Georgia"/>
              </a:rPr>
              <a:t>Gather and analyze feedback, as a minimum, from university leadership, reviewers, and students that attend the university, regarding awareness plan, application process, license issuance, review process and overall effectiveness of the system </a:t>
            </a:r>
            <a:endParaRPr sz="90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410C0D"/>
              </a:buClr>
              <a:buSzPts val="900"/>
              <a:buFont typeface="Arial"/>
              <a:buChar char="•"/>
            </a:pPr>
            <a:r>
              <a:rPr lang="en-US" sz="900" b="0" i="0" u="none" strike="noStrike" cap="none" dirty="0">
                <a:solidFill>
                  <a:srgbClr val="410C0D"/>
                </a:solidFill>
                <a:latin typeface="Arial" panose="020B0604020202020204" pitchFamily="34" charset="0"/>
                <a:ea typeface="Georgia"/>
                <a:cs typeface="Arial" panose="020B0604020202020204" pitchFamily="34" charset="0"/>
                <a:sym typeface="Georgia"/>
              </a:rPr>
              <a:t>Gather relevant statistics from the University Journey to inform policies and decision making </a:t>
            </a:r>
            <a:endParaRPr sz="900" b="0" i="0" u="none" strike="noStrike" cap="none" dirty="0">
              <a:solidFill>
                <a:srgbClr val="410C0D"/>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dirty="0">
                <a:solidFill>
                  <a:srgbClr val="A37800"/>
                </a:solidFill>
                <a:latin typeface="Arial" panose="020B0604020202020204" pitchFamily="34" charset="0"/>
                <a:ea typeface="Georgia"/>
                <a:cs typeface="Arial" panose="020B0604020202020204" pitchFamily="34" charset="0"/>
                <a:sym typeface="Georgia"/>
              </a:rPr>
              <a:t>Measure delivery of activities against University Journey KPIs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Prepare findings report and status updates</a:t>
            </a:r>
            <a:endParaRPr sz="900" b="1" i="0" u="none" strike="noStrike" cap="none" dirty="0">
              <a:solidFill>
                <a:srgbClr val="410C0D"/>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Measure Performance and Ensure Continuous Improvement </a:t>
            </a:r>
            <a:endParaRPr sz="9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dirty="0">
                <a:solidFill>
                  <a:srgbClr val="A37800"/>
                </a:solidFill>
                <a:latin typeface="Arial" panose="020B0604020202020204" pitchFamily="34" charset="0"/>
                <a:ea typeface="Georgia"/>
                <a:cs typeface="Arial" panose="020B0604020202020204" pitchFamily="34" charset="0"/>
                <a:sym typeface="Georgia"/>
              </a:rPr>
              <a:t>Monitor results of the delivery of activities against department plans and KPIs/SLAs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Conduct journey level and department level lessons learnt sessions with relevant </a:t>
            </a:r>
            <a:r>
              <a:rPr lang="en-US" sz="90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MoEHEA</a:t>
            </a: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 Departments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Identify gaps in the process/journey</a:t>
            </a:r>
            <a:endParaRPr sz="90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00"/>
              <a:buFont typeface="Arial"/>
              <a:buChar char="•"/>
            </a:pPr>
            <a:r>
              <a:rPr lang="en-US" sz="900" b="0" i="0" u="none" strike="noStrike" cap="none" dirty="0">
                <a:solidFill>
                  <a:srgbClr val="A37800"/>
                </a:solidFill>
                <a:latin typeface="Arial" panose="020B0604020202020204" pitchFamily="34" charset="0"/>
                <a:ea typeface="Georgia"/>
                <a:cs typeface="Arial" panose="020B0604020202020204" pitchFamily="34" charset="0"/>
                <a:sym typeface="Georgia"/>
              </a:rPr>
              <a:t>Put interventions in place to address underperformance and/or internal functional issues related to the University Journey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Final Reports </a:t>
            </a:r>
            <a:endParaRPr sz="9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Prepare and provide reports relevant to the performance and outcomes of the University Journey to support leadership in decision making. This may include but is not limited to reporting 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Journey related KPIs </a:t>
            </a: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Satisfaction rates among Universities with the overall HEI licensing process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Satisfaction rates among Reviewers with the overall HEI review process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Total number of licenses applied for by year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Status of licenses applied for (e.g. granted, revoked, etc.)</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Average time taken to issue institutional license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Variance between total cost requested from universities initially and total amount actually paid</a:t>
            </a: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Themes emerging from university visits and data collected </a:t>
            </a: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Update and review planning and budgeting process to ensure continuous improvement based on, customer satisfaction, performance measurement and lessons learnt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39688" algn="l" rtl="0">
              <a:lnSpc>
                <a:spcPct val="100000"/>
              </a:lnSpc>
              <a:spcBef>
                <a:spcPts val="0"/>
              </a:spcBef>
              <a:spcAft>
                <a:spcPts val="0"/>
              </a:spcAft>
              <a:buClr>
                <a:schemeClr val="dk1"/>
              </a:buClr>
              <a:buSzPts val="900"/>
              <a:buFont typeface="Arial"/>
              <a:buNone/>
            </a:pP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233915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6440881"/>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5129"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2</a:t>
            </a:fld>
            <a:endParaRPr lang="en-US" dirty="0">
              <a:solidFill>
                <a:srgbClr val="000000"/>
              </a:solidFill>
            </a:endParaRPr>
          </a:p>
        </p:txBody>
      </p:sp>
      <p:sp>
        <p:nvSpPr>
          <p:cNvPr id="12"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200" dirty="0">
                <a:latin typeface="Sakkal Majalla" panose="02000000000000000000" pitchFamily="2" charset="-78"/>
                <a:cs typeface="Sakkal Majalla" panose="02000000000000000000" pitchFamily="2" charset="-78"/>
              </a:rPr>
              <a:t>We identified 10 high level to-be enterprise level processes to enable the “to be” operating model</a:t>
            </a:r>
            <a:endParaRPr lang="en-US" sz="2200" dirty="0">
              <a:latin typeface="Sakkal Majalla" panose="02000000000000000000" pitchFamily="2" charset="-78"/>
              <a:cs typeface="Sakkal Majalla" panose="02000000000000000000" pitchFamily="2" charset="-78"/>
            </a:endParaRPr>
          </a:p>
        </p:txBody>
      </p:sp>
      <p:sp>
        <p:nvSpPr>
          <p:cNvPr id="20" name="Google Shape;561;p2"/>
          <p:cNvSpPr/>
          <p:nvPr/>
        </p:nvSpPr>
        <p:spPr>
          <a:xfrm>
            <a:off x="5133804" y="1889065"/>
            <a:ext cx="3532210" cy="419191"/>
          </a:xfrm>
          <a:prstGeom prst="rect">
            <a:avLst/>
          </a:prstGeom>
          <a:noFill/>
          <a:ln>
            <a:noFill/>
          </a:ln>
        </p:spPr>
        <p:txBody>
          <a:bodyPr spcFirstLastPara="1" wrap="square" lIns="103615" tIns="51793" rIns="103615" bIns="51793" anchor="ctr" anchorCtr="0">
            <a:noAutofit/>
          </a:bodyPr>
          <a:lstStyle/>
          <a:p>
            <a:pPr algn="ctr">
              <a:buClr>
                <a:srgbClr val="000000"/>
              </a:buClr>
              <a:buSzPts val="1100"/>
            </a:pPr>
            <a:r>
              <a:rPr lang="en-US" sz="1400" b="1" dirty="0">
                <a:solidFill>
                  <a:srgbClr val="000000"/>
                </a:solidFill>
                <a:latin typeface="Arial Bold" panose="020B0704020202020204" pitchFamily="34" charset="0"/>
                <a:ea typeface="Georgia"/>
                <a:cs typeface="Arial Bold" panose="020B0704020202020204" pitchFamily="34" charset="0"/>
                <a:sym typeface="Georgia"/>
              </a:rPr>
              <a:t>Enterprise Level Processes</a:t>
            </a:r>
            <a:endParaRPr sz="1400" b="1" dirty="0">
              <a:solidFill>
                <a:srgbClr val="000000"/>
              </a:solidFill>
              <a:latin typeface="Arial Bold" panose="020B0704020202020204" pitchFamily="34" charset="0"/>
              <a:ea typeface="Georgia"/>
              <a:cs typeface="Arial Bold" panose="020B0704020202020204" pitchFamily="34" charset="0"/>
              <a:sym typeface="Georgia"/>
            </a:endParaRPr>
          </a:p>
        </p:txBody>
      </p:sp>
      <p:grpSp>
        <p:nvGrpSpPr>
          <p:cNvPr id="26" name="Group 25"/>
          <p:cNvGrpSpPr/>
          <p:nvPr/>
        </p:nvGrpSpPr>
        <p:grpSpPr>
          <a:xfrm>
            <a:off x="472719" y="2179778"/>
            <a:ext cx="12743283" cy="5154364"/>
            <a:chOff x="1874895" y="1923333"/>
            <a:chExt cx="8210964" cy="4547968"/>
          </a:xfrm>
        </p:grpSpPr>
        <p:sp>
          <p:nvSpPr>
            <p:cNvPr id="5" name="Google Shape;548;p2"/>
            <p:cNvSpPr/>
            <p:nvPr/>
          </p:nvSpPr>
          <p:spPr>
            <a:xfrm>
              <a:off x="8550875" y="6256959"/>
              <a:ext cx="1534984" cy="156842"/>
            </a:xfrm>
            <a:prstGeom prst="rect">
              <a:avLst/>
            </a:prstGeom>
            <a:noFill/>
            <a:ln>
              <a:noFill/>
            </a:ln>
          </p:spPr>
          <p:txBody>
            <a:bodyPr spcFirstLastPara="1" wrap="square" lIns="103615" tIns="51793" rIns="103615" bIns="51793" anchor="ctr" anchorCtr="0">
              <a:noAutofit/>
            </a:bodyPr>
            <a:lstStyle/>
            <a:p>
              <a:pPr algn="ctr">
                <a:buClr>
                  <a:srgbClr val="000000"/>
                </a:buClr>
                <a:buSzPts val="1000"/>
              </a:pPr>
              <a:r>
                <a:rPr lang="en-US" sz="1133" i="1" dirty="0">
                  <a:solidFill>
                    <a:schemeClr val="dk1"/>
                  </a:solidFill>
                  <a:latin typeface="Arial Bold" panose="020B0704020202020204" pitchFamily="34" charset="0"/>
                  <a:ea typeface="Georgia"/>
                  <a:cs typeface="Arial Bold" panose="020B0704020202020204" pitchFamily="34" charset="0"/>
                  <a:sym typeface="Georgia"/>
                </a:rPr>
                <a:t>Conducted by external reviewer </a:t>
              </a:r>
              <a:endParaRPr sz="1587" dirty="0">
                <a:solidFill>
                  <a:srgbClr val="000000"/>
                </a:solidFill>
                <a:latin typeface="Arial Bold" panose="020B0704020202020204" pitchFamily="34" charset="0"/>
                <a:ea typeface="Arial"/>
                <a:cs typeface="Arial Bold" panose="020B0704020202020204" pitchFamily="34" charset="0"/>
                <a:sym typeface="Arial"/>
              </a:endParaRPr>
            </a:p>
          </p:txBody>
        </p:sp>
        <p:sp>
          <p:nvSpPr>
            <p:cNvPr id="6" name="Google Shape;549;p2"/>
            <p:cNvSpPr/>
            <p:nvPr/>
          </p:nvSpPr>
          <p:spPr>
            <a:xfrm>
              <a:off x="2409006" y="5514320"/>
              <a:ext cx="7668966" cy="237744"/>
            </a:xfrm>
            <a:prstGeom prst="chevron">
              <a:avLst>
                <a:gd name="adj" fmla="val 50000"/>
              </a:avLst>
            </a:prstGeom>
            <a:solidFill>
              <a:srgbClr val="DC4C4C"/>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3.1 Shared Services Management</a:t>
              </a:r>
              <a:endParaRPr sz="1247" b="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8" name="Google Shape;550;p2"/>
            <p:cNvSpPr/>
            <p:nvPr/>
          </p:nvSpPr>
          <p:spPr>
            <a:xfrm>
              <a:off x="2416893" y="3773907"/>
              <a:ext cx="7668966" cy="237744"/>
            </a:xfrm>
            <a:prstGeom prst="chevron">
              <a:avLst>
                <a:gd name="adj" fmla="val 50000"/>
              </a:avLst>
            </a:prstGeom>
            <a:solidFill>
              <a:srgbClr val="CDC9BD"/>
            </a:solidFill>
            <a:ln>
              <a:noFill/>
            </a:ln>
          </p:spPr>
          <p:txBody>
            <a:bodyPr spcFirstLastPara="1" wrap="square" lIns="103615" tIns="51793" rIns="103615" bIns="51793" anchor="ctr" anchorCtr="0">
              <a:noAutofit/>
            </a:bodyPr>
            <a:lstStyle/>
            <a:p>
              <a:pPr algn="ctr">
                <a:buClr>
                  <a:srgbClr val="000000"/>
                </a:buClr>
                <a:buSzPts val="1100"/>
              </a:pPr>
              <a:r>
                <a:rPr lang="en-US" sz="1247" b="1" dirty="0">
                  <a:solidFill>
                    <a:srgbClr val="FFFFFF"/>
                  </a:solidFill>
                  <a:latin typeface="Arial Bold" panose="020B0704020202020204" pitchFamily="34" charset="0"/>
                  <a:ea typeface="Georgia"/>
                  <a:cs typeface="Arial Bold" panose="020B0704020202020204" pitchFamily="34" charset="0"/>
                  <a:sym typeface="Georgia"/>
                </a:rPr>
                <a:t>2.3 University </a:t>
              </a:r>
              <a:r>
                <a:rPr lang="en-US" sz="1247" b="1" dirty="0">
                  <a:solidFill>
                    <a:srgbClr val="FFFFFF"/>
                  </a:solidFill>
                  <a:latin typeface="Arial Bold" panose="020B0704020202020204" pitchFamily="34" charset="0"/>
                  <a:ea typeface="Georgia"/>
                  <a:cs typeface="Arial Bold" panose="020B0704020202020204" pitchFamily="34" charset="0"/>
                  <a:sym typeface="Georgia"/>
                </a:rPr>
                <a:t>Journey (QAA)</a:t>
              </a:r>
              <a:endParaRPr sz="1247" b="1" dirty="0">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9" name="Google Shape;551;p2"/>
            <p:cNvSpPr/>
            <p:nvPr/>
          </p:nvSpPr>
          <p:spPr>
            <a:xfrm>
              <a:off x="2416893" y="3172104"/>
              <a:ext cx="7668966" cy="237744"/>
            </a:xfrm>
            <a:prstGeom prst="chevron">
              <a:avLst>
                <a:gd name="adj" fmla="val 50000"/>
              </a:avLst>
            </a:prstGeom>
            <a:solidFill>
              <a:schemeClr val="dk2"/>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2.1 Student Journey</a:t>
              </a:r>
              <a:endParaRPr sz="1247" b="1" i="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0" name="Google Shape;552;p2"/>
            <p:cNvSpPr/>
            <p:nvPr/>
          </p:nvSpPr>
          <p:spPr>
            <a:xfrm>
              <a:off x="2416893" y="3446661"/>
              <a:ext cx="7668966" cy="237744"/>
            </a:xfrm>
            <a:prstGeom prst="chevron">
              <a:avLst>
                <a:gd name="adj" fmla="val 50000"/>
              </a:avLst>
            </a:prstGeom>
            <a:solidFill>
              <a:schemeClr val="dk2"/>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2.2 Scholarship Student Journey</a:t>
              </a:r>
              <a:endParaRPr sz="1247" b="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1" name="Google Shape;553;p2"/>
            <p:cNvSpPr/>
            <p:nvPr/>
          </p:nvSpPr>
          <p:spPr>
            <a:xfrm>
              <a:off x="2416893" y="4107995"/>
              <a:ext cx="7668966" cy="237744"/>
            </a:xfrm>
            <a:prstGeom prst="chevron">
              <a:avLst>
                <a:gd name="adj" fmla="val 50000"/>
              </a:avLst>
            </a:prstGeom>
            <a:solidFill>
              <a:schemeClr val="dk2"/>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2.4 Education Services Institution Journey</a:t>
              </a:r>
              <a:endParaRPr sz="1247" b="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3" name="Google Shape;554;p2"/>
            <p:cNvSpPr txBox="1"/>
            <p:nvPr/>
          </p:nvSpPr>
          <p:spPr>
            <a:xfrm rot="16200000">
              <a:off x="1339605" y="3836398"/>
              <a:ext cx="1508943" cy="438363"/>
            </a:xfrm>
            <a:prstGeom prst="rect">
              <a:avLst/>
            </a:prstGeom>
            <a:noFill/>
            <a:ln>
              <a:noFill/>
            </a:ln>
          </p:spPr>
          <p:txBody>
            <a:bodyPr spcFirstLastPara="1" wrap="square" lIns="103615" tIns="51793" rIns="103615" bIns="51793" anchor="t" anchorCtr="0">
              <a:spAutoFit/>
            </a:bodyPr>
            <a:lstStyle/>
            <a:p>
              <a:pPr algn="ctr">
                <a:buClr>
                  <a:srgbClr val="000000"/>
                </a:buClr>
                <a:buSzPts val="1100"/>
              </a:pPr>
              <a:r>
                <a:rPr lang="en-US" sz="1247" b="1">
                  <a:solidFill>
                    <a:srgbClr val="000000"/>
                  </a:solidFill>
                  <a:latin typeface="Arial Bold" panose="020B0704020202020204" pitchFamily="34" charset="0"/>
                  <a:ea typeface="Georgia"/>
                  <a:cs typeface="Arial Bold" panose="020B0704020202020204" pitchFamily="34" charset="0"/>
                  <a:sym typeface="Georgia"/>
                </a:rPr>
                <a:t>Operational Customer</a:t>
              </a:r>
              <a:endParaRPr sz="1587">
                <a:solidFill>
                  <a:srgbClr val="000000"/>
                </a:solidFill>
                <a:latin typeface="Arial Bold" panose="020B0704020202020204" pitchFamily="34" charset="0"/>
                <a:ea typeface="Arial"/>
                <a:cs typeface="Arial Bold" panose="020B0704020202020204" pitchFamily="34" charset="0"/>
                <a:sym typeface="Arial"/>
              </a:endParaRPr>
            </a:p>
            <a:p>
              <a:pPr algn="ctr">
                <a:buClr>
                  <a:srgbClr val="000000"/>
                </a:buClr>
                <a:buSzPts val="1100"/>
              </a:pPr>
              <a:r>
                <a:rPr lang="en-US" sz="1247" b="1">
                  <a:solidFill>
                    <a:srgbClr val="000000"/>
                  </a:solidFill>
                  <a:latin typeface="Arial Bold" panose="020B0704020202020204" pitchFamily="34" charset="0"/>
                  <a:ea typeface="Georgia"/>
                  <a:cs typeface="Arial Bold" panose="020B0704020202020204" pitchFamily="34" charset="0"/>
                  <a:sym typeface="Georgia"/>
                </a:rPr>
                <a:t>Processes</a:t>
              </a:r>
              <a:endParaRPr sz="1247" b="1">
                <a:solidFill>
                  <a:srgbClr val="000000"/>
                </a:solidFill>
                <a:latin typeface="Arial Bold" panose="020B0704020202020204" pitchFamily="34" charset="0"/>
                <a:ea typeface="Georgia"/>
                <a:cs typeface="Arial Bold" panose="020B0704020202020204" pitchFamily="34" charset="0"/>
                <a:sym typeface="Georgia"/>
              </a:endParaRPr>
            </a:p>
          </p:txBody>
        </p:sp>
        <p:sp>
          <p:nvSpPr>
            <p:cNvPr id="14" name="Google Shape;555;p2"/>
            <p:cNvSpPr/>
            <p:nvPr/>
          </p:nvSpPr>
          <p:spPr>
            <a:xfrm>
              <a:off x="2416893" y="4381116"/>
              <a:ext cx="7668966" cy="237744"/>
            </a:xfrm>
            <a:prstGeom prst="chevron">
              <a:avLst>
                <a:gd name="adj" fmla="val 50000"/>
              </a:avLst>
            </a:prstGeom>
            <a:solidFill>
              <a:schemeClr val="dk2"/>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2.5 Education Professional Journey</a:t>
              </a:r>
              <a:endParaRPr sz="1247" b="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5" name="Google Shape;556;p2"/>
            <p:cNvSpPr/>
            <p:nvPr/>
          </p:nvSpPr>
          <p:spPr>
            <a:xfrm>
              <a:off x="2416893" y="4655673"/>
              <a:ext cx="7668966" cy="237744"/>
            </a:xfrm>
            <a:prstGeom prst="chevron">
              <a:avLst>
                <a:gd name="adj" fmla="val 50000"/>
              </a:avLst>
            </a:prstGeom>
            <a:solidFill>
              <a:srgbClr val="CCC8BC"/>
            </a:solidFill>
            <a:ln>
              <a:noFill/>
            </a:ln>
          </p:spPr>
          <p:txBody>
            <a:bodyPr spcFirstLastPara="1" wrap="square" lIns="103615" tIns="51793" rIns="103615" bIns="51793" anchor="ctr" anchorCtr="0">
              <a:noAutofit/>
            </a:bodyPr>
            <a:lstStyle/>
            <a:p>
              <a:pPr algn="ctr">
                <a:buClr>
                  <a:srgbClr val="000000"/>
                </a:buClr>
                <a:buSzPts val="1100"/>
              </a:pPr>
              <a:r>
                <a:rPr lang="en-US" sz="1247" b="1" dirty="0">
                  <a:solidFill>
                    <a:srgbClr val="FFFFFF"/>
                  </a:solidFill>
                  <a:latin typeface="Arial Bold" panose="020B0704020202020204" pitchFamily="34" charset="0"/>
                  <a:ea typeface="Georgia"/>
                  <a:cs typeface="Arial Bold" panose="020B0704020202020204" pitchFamily="34" charset="0"/>
                  <a:sym typeface="Georgia"/>
                </a:rPr>
                <a:t>2.6 Workforce Employee </a:t>
              </a:r>
              <a:r>
                <a:rPr lang="en-US" sz="1247" b="1" dirty="0">
                  <a:solidFill>
                    <a:srgbClr val="FFFFFF"/>
                  </a:solidFill>
                  <a:latin typeface="Arial Bold" panose="020B0704020202020204" pitchFamily="34" charset="0"/>
                  <a:ea typeface="Georgia"/>
                  <a:cs typeface="Arial Bold" panose="020B0704020202020204" pitchFamily="34" charset="0"/>
                  <a:sym typeface="Georgia"/>
                </a:rPr>
                <a:t>Journey (NARIC)</a:t>
              </a:r>
              <a:endParaRPr sz="1247" b="1" dirty="0">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6" name="Google Shape;557;p2"/>
            <p:cNvSpPr/>
            <p:nvPr/>
          </p:nvSpPr>
          <p:spPr>
            <a:xfrm>
              <a:off x="2398368" y="2541592"/>
              <a:ext cx="7668966" cy="237744"/>
            </a:xfrm>
            <a:prstGeom prst="chevron">
              <a:avLst>
                <a:gd name="adj" fmla="val 50000"/>
              </a:avLst>
            </a:prstGeom>
            <a:solidFill>
              <a:srgbClr val="F5B400"/>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1.2 Business Planning and Continuous Improvement</a:t>
              </a:r>
              <a:endParaRPr sz="1247" b="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7" name="Google Shape;558;p2"/>
            <p:cNvSpPr/>
            <p:nvPr/>
          </p:nvSpPr>
          <p:spPr>
            <a:xfrm>
              <a:off x="2398368" y="2263449"/>
              <a:ext cx="7668966" cy="237744"/>
            </a:xfrm>
            <a:prstGeom prst="chevron">
              <a:avLst>
                <a:gd name="adj" fmla="val 50000"/>
              </a:avLst>
            </a:prstGeom>
            <a:solidFill>
              <a:srgbClr val="F5B400"/>
            </a:solidFill>
            <a:ln>
              <a:noFill/>
            </a:ln>
          </p:spPr>
          <p:txBody>
            <a:bodyPr spcFirstLastPara="1" wrap="square" lIns="103615" tIns="51793" rIns="103615" bIns="51793" anchor="ctr" anchorCtr="0">
              <a:noAutofit/>
            </a:bodyPr>
            <a:lstStyle/>
            <a:p>
              <a:pPr algn="ctr">
                <a:buClr>
                  <a:srgbClr val="000000"/>
                </a:buClr>
                <a:buSzPts val="1100"/>
              </a:pPr>
              <a:r>
                <a:rPr lang="en-US" sz="1247" b="1">
                  <a:solidFill>
                    <a:srgbClr val="FFFFFF"/>
                  </a:solidFill>
                  <a:latin typeface="Arial Bold" panose="020B0704020202020204" pitchFamily="34" charset="0"/>
                  <a:ea typeface="Georgia"/>
                  <a:cs typeface="Arial Bold" panose="020B0704020202020204" pitchFamily="34" charset="0"/>
                  <a:sym typeface="Georgia"/>
                </a:rPr>
                <a:t>1.1 Higher Education Policy and Standards</a:t>
              </a:r>
              <a:endParaRPr sz="1247" b="1">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18" name="Google Shape;559;p2"/>
            <p:cNvSpPr txBox="1"/>
            <p:nvPr/>
          </p:nvSpPr>
          <p:spPr>
            <a:xfrm rot="16200000">
              <a:off x="1408974" y="2451080"/>
              <a:ext cx="1370202" cy="314708"/>
            </a:xfrm>
            <a:prstGeom prst="rect">
              <a:avLst/>
            </a:prstGeom>
            <a:noFill/>
            <a:ln>
              <a:noFill/>
            </a:ln>
          </p:spPr>
          <p:txBody>
            <a:bodyPr spcFirstLastPara="1" wrap="square" lIns="103615" tIns="51793" rIns="103615" bIns="51793" anchor="t" anchorCtr="0">
              <a:spAutoFit/>
            </a:bodyPr>
            <a:lstStyle/>
            <a:p>
              <a:pPr algn="ctr">
                <a:buClr>
                  <a:srgbClr val="000000"/>
                </a:buClr>
                <a:buSzPts val="1100"/>
              </a:pPr>
              <a:r>
                <a:rPr lang="en-US" sz="1247" b="1">
                  <a:solidFill>
                    <a:srgbClr val="000000"/>
                  </a:solidFill>
                  <a:latin typeface="Arial Bold" panose="020B0704020202020204" pitchFamily="34" charset="0"/>
                  <a:ea typeface="Georgia"/>
                  <a:cs typeface="Arial Bold" panose="020B0704020202020204" pitchFamily="34" charset="0"/>
                  <a:sym typeface="Georgia"/>
                </a:rPr>
                <a:t>Operational Processes</a:t>
              </a:r>
              <a:endParaRPr sz="1247" b="1">
                <a:solidFill>
                  <a:srgbClr val="000000"/>
                </a:solidFill>
                <a:latin typeface="Arial Bold" panose="020B0704020202020204" pitchFamily="34" charset="0"/>
                <a:ea typeface="Georgia"/>
                <a:cs typeface="Arial Bold" panose="020B0704020202020204" pitchFamily="34" charset="0"/>
                <a:sym typeface="Georgia"/>
              </a:endParaRPr>
            </a:p>
          </p:txBody>
        </p:sp>
        <p:sp>
          <p:nvSpPr>
            <p:cNvPr id="19" name="Google Shape;560;p2"/>
            <p:cNvSpPr/>
            <p:nvPr/>
          </p:nvSpPr>
          <p:spPr>
            <a:xfrm>
              <a:off x="2409006" y="4930232"/>
              <a:ext cx="7668966" cy="237744"/>
            </a:xfrm>
            <a:prstGeom prst="chevron">
              <a:avLst>
                <a:gd name="adj" fmla="val 50000"/>
              </a:avLst>
            </a:prstGeom>
            <a:solidFill>
              <a:srgbClr val="CCC8BC"/>
            </a:solidFill>
            <a:ln>
              <a:noFill/>
            </a:ln>
          </p:spPr>
          <p:txBody>
            <a:bodyPr spcFirstLastPara="1" wrap="square" lIns="103615" tIns="51793" rIns="103615" bIns="51793" anchor="ctr" anchorCtr="0">
              <a:noAutofit/>
            </a:bodyPr>
            <a:lstStyle/>
            <a:p>
              <a:pPr algn="ctr">
                <a:buClr>
                  <a:srgbClr val="000000"/>
                </a:buClr>
                <a:buSzPts val="1100"/>
              </a:pPr>
              <a:r>
                <a:rPr lang="en-US" sz="1247" b="1" dirty="0">
                  <a:solidFill>
                    <a:srgbClr val="FFFFFF"/>
                  </a:solidFill>
                  <a:latin typeface="Arial Bold" panose="020B0704020202020204" pitchFamily="34" charset="0"/>
                  <a:ea typeface="Georgia"/>
                  <a:cs typeface="Arial Bold" panose="020B0704020202020204" pitchFamily="34" charset="0"/>
                  <a:sym typeface="Georgia"/>
                </a:rPr>
                <a:t>2.7 Researcher Journey </a:t>
              </a:r>
              <a:r>
                <a:rPr lang="en-US" sz="1247" b="1" dirty="0">
                  <a:solidFill>
                    <a:srgbClr val="FFFFFF"/>
                  </a:solidFill>
                  <a:latin typeface="Arial Bold" panose="020B0704020202020204" pitchFamily="34" charset="0"/>
                  <a:ea typeface="Georgia"/>
                  <a:cs typeface="Arial Bold" panose="020B0704020202020204" pitchFamily="34" charset="0"/>
                  <a:sym typeface="Georgia"/>
                </a:rPr>
                <a:t>(IDI</a:t>
              </a:r>
              <a:r>
                <a:rPr lang="en-US" sz="1247" b="1" dirty="0">
                  <a:solidFill>
                    <a:srgbClr val="FFFFFF"/>
                  </a:solidFill>
                  <a:latin typeface="Arial Bold" panose="020B0704020202020204" pitchFamily="34" charset="0"/>
                  <a:ea typeface="Georgia"/>
                  <a:cs typeface="Arial Bold" panose="020B0704020202020204" pitchFamily="34" charset="0"/>
                  <a:sym typeface="Georgia"/>
                </a:rPr>
                <a:t>)</a:t>
              </a:r>
              <a:endParaRPr sz="1247" b="1" dirty="0">
                <a:solidFill>
                  <a:srgbClr val="FFFFFF"/>
                </a:solidFill>
                <a:latin typeface="Arial Bold" panose="020B0704020202020204" pitchFamily="34" charset="0"/>
                <a:ea typeface="Georgia"/>
                <a:cs typeface="Arial Bold" panose="020B0704020202020204" pitchFamily="34" charset="0"/>
                <a:sym typeface="Georgia"/>
              </a:endParaRPr>
            </a:p>
          </p:txBody>
        </p:sp>
        <p:sp>
          <p:nvSpPr>
            <p:cNvPr id="21" name="Google Shape;562;p2"/>
            <p:cNvSpPr/>
            <p:nvPr/>
          </p:nvSpPr>
          <p:spPr>
            <a:xfrm>
              <a:off x="2282428" y="2129600"/>
              <a:ext cx="183035" cy="273051"/>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103615" tIns="51793" rIns="103615" bIns="51793" anchor="ctr" anchorCtr="0">
              <a:noAutofit/>
            </a:bodyPr>
            <a:lstStyle/>
            <a:p>
              <a:pPr algn="ctr">
                <a:buClr>
                  <a:srgbClr val="000000"/>
                </a:buClr>
                <a:buSzPts val="1100"/>
              </a:pPr>
              <a:r>
                <a:rPr lang="en-US" sz="1247" b="1">
                  <a:solidFill>
                    <a:schemeClr val="lt1"/>
                  </a:solidFill>
                  <a:latin typeface="Arial Bold" panose="020B0704020202020204" pitchFamily="34" charset="0"/>
                  <a:ea typeface="Georgia"/>
                  <a:cs typeface="Arial Bold" panose="020B0704020202020204" pitchFamily="34" charset="0"/>
                  <a:sym typeface="Georgia"/>
                </a:rPr>
                <a:t>1</a:t>
              </a:r>
              <a:endParaRPr sz="1247" b="1">
                <a:solidFill>
                  <a:schemeClr val="lt1"/>
                </a:solidFill>
                <a:latin typeface="Arial Bold" panose="020B0704020202020204" pitchFamily="34" charset="0"/>
                <a:ea typeface="Georgia"/>
                <a:cs typeface="Arial Bold" panose="020B0704020202020204" pitchFamily="34" charset="0"/>
                <a:sym typeface="Georgia"/>
              </a:endParaRPr>
            </a:p>
          </p:txBody>
        </p:sp>
        <p:sp>
          <p:nvSpPr>
            <p:cNvPr id="22" name="Google Shape;563;p2"/>
            <p:cNvSpPr/>
            <p:nvPr/>
          </p:nvSpPr>
          <p:spPr>
            <a:xfrm>
              <a:off x="2282428" y="3042266"/>
              <a:ext cx="183035" cy="273051"/>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103615" tIns="51793" rIns="103615" bIns="51793" anchor="ctr" anchorCtr="0">
              <a:noAutofit/>
            </a:bodyPr>
            <a:lstStyle/>
            <a:p>
              <a:pPr algn="ctr">
                <a:buClr>
                  <a:srgbClr val="000000"/>
                </a:buClr>
                <a:buSzPts val="1100"/>
              </a:pPr>
              <a:r>
                <a:rPr lang="en-US" sz="1247" b="1">
                  <a:solidFill>
                    <a:schemeClr val="lt1"/>
                  </a:solidFill>
                  <a:latin typeface="Arial Bold" panose="020B0704020202020204" pitchFamily="34" charset="0"/>
                  <a:ea typeface="Georgia"/>
                  <a:cs typeface="Arial Bold" panose="020B0704020202020204" pitchFamily="34" charset="0"/>
                  <a:sym typeface="Georgia"/>
                </a:rPr>
                <a:t>2</a:t>
              </a:r>
              <a:endParaRPr sz="1247" b="1">
                <a:solidFill>
                  <a:schemeClr val="lt1"/>
                </a:solidFill>
                <a:latin typeface="Arial Bold" panose="020B0704020202020204" pitchFamily="34" charset="0"/>
                <a:ea typeface="Georgia"/>
                <a:cs typeface="Arial Bold" panose="020B0704020202020204" pitchFamily="34" charset="0"/>
                <a:sym typeface="Georgia"/>
              </a:endParaRPr>
            </a:p>
          </p:txBody>
        </p:sp>
        <p:sp>
          <p:nvSpPr>
            <p:cNvPr id="23" name="Google Shape;564;p2"/>
            <p:cNvSpPr/>
            <p:nvPr/>
          </p:nvSpPr>
          <p:spPr>
            <a:xfrm>
              <a:off x="2282428" y="5491201"/>
              <a:ext cx="183035" cy="273051"/>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103615" tIns="51793" rIns="103615" bIns="51793" anchor="ctr" anchorCtr="0">
              <a:noAutofit/>
            </a:bodyPr>
            <a:lstStyle/>
            <a:p>
              <a:pPr algn="ctr">
                <a:buClr>
                  <a:srgbClr val="000000"/>
                </a:buClr>
                <a:buSzPts val="1100"/>
              </a:pPr>
              <a:r>
                <a:rPr lang="en-US" sz="1247" b="1">
                  <a:solidFill>
                    <a:schemeClr val="lt1"/>
                  </a:solidFill>
                  <a:latin typeface="Arial Bold" panose="020B0704020202020204" pitchFamily="34" charset="0"/>
                  <a:ea typeface="Georgia"/>
                  <a:cs typeface="Arial Bold" panose="020B0704020202020204" pitchFamily="34" charset="0"/>
                  <a:sym typeface="Georgia"/>
                </a:rPr>
                <a:t>3</a:t>
              </a:r>
              <a:endParaRPr sz="1247" b="1">
                <a:solidFill>
                  <a:schemeClr val="lt1"/>
                </a:solidFill>
                <a:latin typeface="Arial Bold" panose="020B0704020202020204" pitchFamily="34" charset="0"/>
                <a:ea typeface="Georgia"/>
                <a:cs typeface="Arial Bold" panose="020B0704020202020204" pitchFamily="34" charset="0"/>
                <a:sym typeface="Georgia"/>
              </a:endParaRPr>
            </a:p>
          </p:txBody>
        </p:sp>
        <p:sp>
          <p:nvSpPr>
            <p:cNvPr id="24" name="Google Shape;565;p2"/>
            <p:cNvSpPr txBox="1"/>
            <p:nvPr/>
          </p:nvSpPr>
          <p:spPr>
            <a:xfrm rot="16200000">
              <a:off x="1521022" y="5414843"/>
              <a:ext cx="1146107" cy="314708"/>
            </a:xfrm>
            <a:prstGeom prst="rect">
              <a:avLst/>
            </a:prstGeom>
            <a:noFill/>
            <a:ln>
              <a:noFill/>
            </a:ln>
          </p:spPr>
          <p:txBody>
            <a:bodyPr spcFirstLastPara="1" wrap="square" lIns="103615" tIns="51793" rIns="103615" bIns="51793" anchor="t" anchorCtr="0">
              <a:spAutoFit/>
            </a:bodyPr>
            <a:lstStyle/>
            <a:p>
              <a:pPr algn="ctr">
                <a:buClr>
                  <a:srgbClr val="000000"/>
                </a:buClr>
                <a:buSzPts val="1100"/>
              </a:pPr>
              <a:r>
                <a:rPr lang="en-US" sz="1247" b="1">
                  <a:solidFill>
                    <a:srgbClr val="000000"/>
                  </a:solidFill>
                  <a:latin typeface="Arial Bold" panose="020B0704020202020204" pitchFamily="34" charset="0"/>
                  <a:ea typeface="Georgia"/>
                  <a:cs typeface="Arial Bold" panose="020B0704020202020204" pitchFamily="34" charset="0"/>
                  <a:sym typeface="Georgia"/>
                </a:rPr>
                <a:t>Enabling </a:t>
              </a:r>
              <a:endParaRPr sz="1587">
                <a:solidFill>
                  <a:srgbClr val="000000"/>
                </a:solidFill>
                <a:latin typeface="Arial Bold" panose="020B0704020202020204" pitchFamily="34" charset="0"/>
                <a:ea typeface="Arial"/>
                <a:cs typeface="Arial Bold" panose="020B0704020202020204" pitchFamily="34" charset="0"/>
                <a:sym typeface="Arial"/>
              </a:endParaRPr>
            </a:p>
            <a:p>
              <a:pPr algn="ctr">
                <a:buClr>
                  <a:srgbClr val="000000"/>
                </a:buClr>
                <a:buSzPts val="1100"/>
              </a:pPr>
              <a:r>
                <a:rPr lang="en-US" sz="1247" b="1">
                  <a:solidFill>
                    <a:srgbClr val="000000"/>
                  </a:solidFill>
                  <a:latin typeface="Arial Bold" panose="020B0704020202020204" pitchFamily="34" charset="0"/>
                  <a:ea typeface="Georgia"/>
                  <a:cs typeface="Arial Bold" panose="020B0704020202020204" pitchFamily="34" charset="0"/>
                  <a:sym typeface="Georgia"/>
                </a:rPr>
                <a:t>Processes</a:t>
              </a:r>
              <a:endParaRPr sz="1247" b="1">
                <a:solidFill>
                  <a:srgbClr val="000000"/>
                </a:solidFill>
                <a:latin typeface="Arial Bold" panose="020B0704020202020204" pitchFamily="34" charset="0"/>
                <a:ea typeface="Georgia"/>
                <a:cs typeface="Arial Bold" panose="020B0704020202020204" pitchFamily="34" charset="0"/>
                <a:sym typeface="Georgia"/>
              </a:endParaRPr>
            </a:p>
          </p:txBody>
        </p:sp>
        <p:sp>
          <p:nvSpPr>
            <p:cNvPr id="25" name="Rectangle 24"/>
            <p:cNvSpPr/>
            <p:nvPr/>
          </p:nvSpPr>
          <p:spPr>
            <a:xfrm>
              <a:off x="8213080" y="6145252"/>
              <a:ext cx="311318" cy="326049"/>
            </a:xfrm>
            <a:prstGeom prst="rect">
              <a:avLst/>
            </a:prstGeom>
            <a:solidFill>
              <a:srgbClr val="CCC8BC"/>
            </a:solidFill>
            <a:ln>
              <a:noFill/>
            </a:ln>
          </p:spPr>
          <p:txBody>
            <a:bodyPr spcFirstLastPara="1" wrap="square" lIns="103615" tIns="51793" rIns="103615" bIns="51793" anchor="ctr" anchorCtr="0">
              <a:noAutofit/>
            </a:bodyPr>
            <a:lstStyle/>
            <a:p>
              <a:pPr algn="ctr">
                <a:buClr>
                  <a:srgbClr val="000000"/>
                </a:buClr>
                <a:buSzPts val="1100"/>
                <a:buFont typeface="Arial"/>
                <a:buNone/>
              </a:pPr>
              <a:endParaRPr lang="en-US" sz="1247" b="1">
                <a:solidFill>
                  <a:srgbClr val="FFFFFF"/>
                </a:solidFill>
                <a:latin typeface="Arial Bold" panose="020B0704020202020204" pitchFamily="34" charset="0"/>
                <a:ea typeface="Georgia"/>
                <a:cs typeface="Arial Bold" panose="020B0704020202020204" pitchFamily="34" charset="0"/>
              </a:endParaRPr>
            </a:p>
          </p:txBody>
        </p:sp>
      </p:grpSp>
    </p:spTree>
    <p:extLst>
      <p:ext uri="{BB962C8B-B14F-4D97-AF65-F5344CB8AC3E}">
        <p14:creationId xmlns:p14="http://schemas.microsoft.com/office/powerpoint/2010/main" val="875805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3560"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20</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2.4 Education Services Provider  Journey</a:t>
            </a:r>
          </a:p>
        </p:txBody>
      </p:sp>
      <p:sp>
        <p:nvSpPr>
          <p:cNvPr id="7" name="Rectangle 6"/>
          <p:cNvSpPr/>
          <p:nvPr/>
        </p:nvSpPr>
        <p:spPr>
          <a:xfrm>
            <a:off x="8948987" y="977675"/>
            <a:ext cx="4507324" cy="338554"/>
          </a:xfrm>
          <a:prstGeom prst="rect">
            <a:avLst/>
          </a:prstGeom>
        </p:spPr>
        <p:txBody>
          <a:bodyPr wrap="none">
            <a:spAutoFit/>
          </a:bodyPr>
          <a:lstStyle/>
          <a:p>
            <a:pPr>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DR.HASSAN AL MEHIRI </a:t>
            </a:r>
            <a:endParaRPr lang="en-US" sz="1600" b="1" dirty="0">
              <a:solidFill>
                <a:schemeClr val="bg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1202751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4584"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Services Provider Journey: High Level To-Be Process (1 of 4) </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21</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33" name="Google Shape;980;g5e68f5c6da_0_759"/>
          <p:cNvGrpSpPr/>
          <p:nvPr/>
        </p:nvGrpSpPr>
        <p:grpSpPr>
          <a:xfrm>
            <a:off x="3991236" y="286609"/>
            <a:ext cx="9713537" cy="388735"/>
            <a:chOff x="519573" y="92240"/>
            <a:chExt cx="12522475" cy="388802"/>
          </a:xfrm>
        </p:grpSpPr>
        <p:sp>
          <p:nvSpPr>
            <p:cNvPr id="34" name="Google Shape;981;g5e68f5c6da_0_759"/>
            <p:cNvSpPr/>
            <p:nvPr/>
          </p:nvSpPr>
          <p:spPr>
            <a:xfrm>
              <a:off x="5185890"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Apply for / Receive License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5" name="Google Shape;982;g5e68f5c6da_0_759"/>
            <p:cNvSpPr/>
            <p:nvPr/>
          </p:nvSpPr>
          <p:spPr>
            <a:xfrm>
              <a:off x="3630451"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983;g5e68f5c6da_0_759"/>
            <p:cNvSpPr/>
            <p:nvPr/>
          </p:nvSpPr>
          <p:spPr>
            <a:xfrm>
              <a:off x="11407648" y="92241"/>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Measure &amp; Report</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984;g5e68f5c6da_0_759"/>
            <p:cNvSpPr/>
            <p:nvPr/>
          </p:nvSpPr>
          <p:spPr>
            <a:xfrm>
              <a:off x="8296768"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Apply for License Renewal</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9" name="Google Shape;985;g5e68f5c6da_0_759"/>
            <p:cNvSpPr/>
            <p:nvPr/>
          </p:nvSpPr>
          <p:spPr>
            <a:xfrm>
              <a:off x="2075012" y="92242"/>
              <a:ext cx="1634400"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0" name="Google Shape;986;g5e68f5c6da_0_759"/>
            <p:cNvSpPr/>
            <p:nvPr/>
          </p:nvSpPr>
          <p:spPr>
            <a:xfrm>
              <a:off x="519573" y="92242"/>
              <a:ext cx="1634400"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1" name="Google Shape;987;g5e68f5c6da_0_759"/>
            <p:cNvSpPr/>
            <p:nvPr/>
          </p:nvSpPr>
          <p:spPr>
            <a:xfrm>
              <a:off x="6741329" y="92240"/>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Maintain Licensing Status</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988;g5e68f5c6da_0_759"/>
            <p:cNvSpPr/>
            <p:nvPr/>
          </p:nvSpPr>
          <p:spPr>
            <a:xfrm>
              <a:off x="9852207"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Transfer or Cancel License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53" name="Google Shape;967;g5e68f5c6da_0_759"/>
          <p:cNvSpPr/>
          <p:nvPr/>
        </p:nvSpPr>
        <p:spPr>
          <a:xfrm>
            <a:off x="631412" y="1755651"/>
            <a:ext cx="4551000"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4" name="Google Shape;968;g5e68f5c6da_0_759"/>
          <p:cNvSpPr/>
          <p:nvPr/>
        </p:nvSpPr>
        <p:spPr>
          <a:xfrm>
            <a:off x="675214" y="2180510"/>
            <a:ext cx="4703400" cy="45534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Cascade Strategic Initiatives: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Cascade strategic initiatives and Higher Education strategy goals, and objectives to Institutional Licensing and Accreditation Department (IL&amp;A) and any other MoEHEA department involved in the Education Services Provider Journey in order to incorporate them in the respective operational annual plans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 assign Education Services Provider Journey ownership and KPIs to respective departments and overall journey KPIs to the respective JO</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Develop and Review Plans for Operations: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Develop and/or update Education Services Provider Licensing and Re-licensing Plan, </a:t>
            </a: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Education Services Provider Scoring System</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Develop and/or update Education Services Provider Communication Plan including as a minimum: plan for Education Services Provider awareness, assessments and site visit calendar based on the re-licensing plan, Data Collection Plan from the Education Services Providers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Develop and/or update Feedback Plan to define feedback collection methodologies, timelines and targeted groups from customers and internal and external entities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Define operational requirements, including resources, to be included in the Internal and External Entities Engagement Plan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Internal and External Entities Engagement Plan</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Find solutions to previous cycle gaps identified in the lessons learnt session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C8619"/>
              </a:buClr>
              <a:buSzPts val="1000"/>
              <a:buFont typeface="Arial"/>
              <a:buChar char="•"/>
            </a:pPr>
            <a:r>
              <a:rPr lang="en-US" sz="1000" b="0" i="0" u="none" strike="noStrike" cap="none">
                <a:solidFill>
                  <a:srgbClr val="AC8619"/>
                </a:solidFill>
                <a:latin typeface="Arial" panose="020B0604020202020204" pitchFamily="34" charset="0"/>
                <a:ea typeface="Georgia"/>
                <a:cs typeface="Arial" panose="020B0604020202020204" pitchFamily="34" charset="0"/>
                <a:sym typeface="Georgia"/>
              </a:rPr>
              <a:t>Identify required SLAs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Develop Budgets: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Determine annual costs based on – but not limited to –  historical data, activities scheduled across the journey, and expected number of visits and related reviewers (if required) that will require services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Set and Review Standards and Decision Structures: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Set and/or update frameworks, guidelines and standards (e.g. licensing standards, re-licensing standards), and processes for Education Services Providers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Update decision structures and timelines related to the Education Services Provider Journey if needed</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55" name="Google Shape;969;g5e68f5c6da_0_759"/>
          <p:cNvSpPr/>
          <p:nvPr/>
        </p:nvSpPr>
        <p:spPr>
          <a:xfrm>
            <a:off x="5748790" y="1755650"/>
            <a:ext cx="5482500"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6" name="Google Shape;970;g5e68f5c6da_0_759"/>
          <p:cNvSpPr/>
          <p:nvPr/>
        </p:nvSpPr>
        <p:spPr>
          <a:xfrm>
            <a:off x="5674810" y="2180510"/>
            <a:ext cx="5556300" cy="476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Engage with Internal and External Entities: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Engage with the following internal and external entities: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MoEHEA departments (IL&amp;A Department and Equivalency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 Shared Services through Shared Services Coordinators </a:t>
            </a:r>
            <a:b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b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External entities (FAHR and emirate-specific authority)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Realign plans, if needed, based on relevant entities communications and confirm understanding of their respective roles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Establish and Maintain Relationships with Internal and External Parties </a:t>
            </a:r>
            <a:endParaRPr sz="10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Shared Services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Agree and/or update MoUs, including the following as a minimum: emirate-specific authority, FAHR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Other agreement with relevant stakeholders highlighted above as needed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Design and Develop Content:</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content for the Education Services Provider Communication Plan (regarding licensing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application questions and requirements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interview questions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requirements checklist for site visits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feedback tools including Education Services Provider Feedback and Reviewer Feedback surveys and other surveys to be sent out by Education Data Center (EDC)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38130" marR="0" lvl="0" indent="0" algn="l" rtl="0">
              <a:lnSpc>
                <a:spcPct val="100000"/>
              </a:lnSpc>
              <a:spcBef>
                <a:spcPts val="0"/>
              </a:spcBef>
              <a:spcAft>
                <a:spcPts val="0"/>
              </a:spcAft>
              <a:buClr>
                <a:srgbClr val="000000"/>
              </a:buClr>
              <a:buSzPts val="1000"/>
              <a:buFont typeface="Georgia"/>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Setup Resources Required: </a:t>
            </a:r>
            <a:endParaRPr sz="10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Setup and/or update online systems based on standards for licensing, continuous monitoring, evaluation reports and updated content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Onboard interviewers and inspectors based on set standards and review framework</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Hire and/or train resources and skills needed to deliver departmental plans, including as a miniumum: Shared Services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168261" marR="0" lvl="0" indent="-66663" algn="l" rtl="0">
              <a:lnSpc>
                <a:spcPct val="100000"/>
              </a:lnSpc>
              <a:spcBef>
                <a:spcPts val="0"/>
              </a:spcBef>
              <a:spcAft>
                <a:spcPts val="0"/>
              </a:spcAft>
              <a:buClr>
                <a:schemeClr val="dk1"/>
              </a:buClr>
              <a:buSzPts val="1000"/>
              <a:buFont typeface="Arial"/>
              <a:buNone/>
            </a:pPr>
            <a:endParaRPr sz="1000" b="0" i="0" u="none" strike="noStrike" cap="none">
              <a:solidFill>
                <a:srgbClr val="821A1A"/>
              </a:solidFill>
              <a:latin typeface="Arial" panose="020B0604020202020204" pitchFamily="34" charset="0"/>
              <a:ea typeface="Georgia"/>
              <a:cs typeface="Arial" panose="020B0604020202020204" pitchFamily="34" charset="0"/>
              <a:sym typeface="Georgia"/>
            </a:endParaRPr>
          </a:p>
        </p:txBody>
      </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557489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5607"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Services Provider Journey: High Level To-Be Process (2 of 4) </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22</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26" name="Google Shape;1011;g5e68f5c6da_0_786"/>
          <p:cNvGrpSpPr/>
          <p:nvPr/>
        </p:nvGrpSpPr>
        <p:grpSpPr>
          <a:xfrm>
            <a:off x="3991236" y="286609"/>
            <a:ext cx="9713537" cy="388735"/>
            <a:chOff x="519573" y="92240"/>
            <a:chExt cx="12522475" cy="388802"/>
          </a:xfrm>
        </p:grpSpPr>
        <p:sp>
          <p:nvSpPr>
            <p:cNvPr id="27" name="Google Shape;1012;g5e68f5c6da_0_786"/>
            <p:cNvSpPr/>
            <p:nvPr/>
          </p:nvSpPr>
          <p:spPr>
            <a:xfrm>
              <a:off x="5185890" y="92242"/>
              <a:ext cx="1634400" cy="388800"/>
            </a:xfrm>
            <a:prstGeom prst="chevron">
              <a:avLst>
                <a:gd name="adj" fmla="val 50000"/>
              </a:avLst>
            </a:prstGeom>
            <a:solidFill>
              <a:srgbClr val="82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Apply for / Receive License</a:t>
              </a:r>
              <a:endParaRPr sz="7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28" name="Google Shape;1013;g5e68f5c6da_0_786"/>
            <p:cNvSpPr/>
            <p:nvPr/>
          </p:nvSpPr>
          <p:spPr>
            <a:xfrm>
              <a:off x="3630451" y="92242"/>
              <a:ext cx="1634400" cy="388800"/>
            </a:xfrm>
            <a:prstGeom prst="chevron">
              <a:avLst>
                <a:gd name="adj" fmla="val 50000"/>
              </a:avLst>
            </a:prstGeom>
            <a:solidFill>
              <a:srgbClr val="82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Become Aware &amp; Understand More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9" name="Google Shape;1014;g5e68f5c6da_0_786"/>
            <p:cNvSpPr/>
            <p:nvPr/>
          </p:nvSpPr>
          <p:spPr>
            <a:xfrm>
              <a:off x="11407648" y="92241"/>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900"/>
                <a:buFont typeface="Georgia"/>
                <a:buNone/>
              </a:pPr>
              <a:r>
                <a:rPr lang="en-US" sz="700" b="1" i="0" u="none" strike="noStrike" cap="none">
                  <a:solidFill>
                    <a:srgbClr val="A5A5A5"/>
                  </a:solidFill>
                  <a:latin typeface="Arial" panose="020B0604020202020204" pitchFamily="34" charset="0"/>
                  <a:ea typeface="Georgia"/>
                  <a:cs typeface="Arial" panose="020B0604020202020204" pitchFamily="34" charset="0"/>
                  <a:sym typeface="Georgia"/>
                </a:rPr>
                <a:t>Measure &amp; Report</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0" name="Google Shape;1015;g5e68f5c6da_0_786"/>
            <p:cNvSpPr/>
            <p:nvPr/>
          </p:nvSpPr>
          <p:spPr>
            <a:xfrm>
              <a:off x="8296768"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700" b="1" i="0" u="none" strike="noStrike" cap="none">
                  <a:solidFill>
                    <a:srgbClr val="A5A5A5"/>
                  </a:solidFill>
                  <a:latin typeface="Arial" panose="020B0604020202020204" pitchFamily="34" charset="0"/>
                  <a:ea typeface="Georgia"/>
                  <a:cs typeface="Arial" panose="020B0604020202020204" pitchFamily="34" charset="0"/>
                  <a:sym typeface="Georgia"/>
                </a:rPr>
                <a:t>Apply for License Renewal</a:t>
              </a:r>
              <a:endParaRPr sz="700" b="1" i="0" u="none" strike="noStrike" cap="none">
                <a:solidFill>
                  <a:srgbClr val="A5A5A5"/>
                </a:solidFill>
                <a:latin typeface="Arial" panose="020B0604020202020204" pitchFamily="34" charset="0"/>
                <a:ea typeface="Georgia"/>
                <a:cs typeface="Arial" panose="020B0604020202020204" pitchFamily="34" charset="0"/>
                <a:sym typeface="Georgia"/>
              </a:endParaRPr>
            </a:p>
          </p:txBody>
        </p:sp>
        <p:sp>
          <p:nvSpPr>
            <p:cNvPr id="31" name="Google Shape;1016;g5e68f5c6da_0_786"/>
            <p:cNvSpPr/>
            <p:nvPr/>
          </p:nvSpPr>
          <p:spPr>
            <a:xfrm>
              <a:off x="2075012"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Prepare</a:t>
              </a:r>
              <a:endParaRPr sz="7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32" name="Google Shape;1017;g5e68f5c6da_0_786"/>
            <p:cNvSpPr/>
            <p:nvPr/>
          </p:nvSpPr>
          <p:spPr>
            <a:xfrm>
              <a:off x="519573"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Plan</a:t>
              </a:r>
              <a:endParaRPr sz="7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38" name="Google Shape;1018;g5e68f5c6da_0_786"/>
            <p:cNvSpPr/>
            <p:nvPr/>
          </p:nvSpPr>
          <p:spPr>
            <a:xfrm>
              <a:off x="6741329" y="92240"/>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700" b="1" i="0" u="none" strike="noStrike" cap="none">
                  <a:solidFill>
                    <a:srgbClr val="A5A5A5"/>
                  </a:solidFill>
                  <a:latin typeface="Arial" panose="020B0604020202020204" pitchFamily="34" charset="0"/>
                  <a:ea typeface="Georgia"/>
                  <a:cs typeface="Arial" panose="020B0604020202020204" pitchFamily="34" charset="0"/>
                  <a:sym typeface="Georgia"/>
                </a:rPr>
                <a:t>Maintain Licensing Status</a:t>
              </a:r>
              <a:endParaRPr sz="700" b="1" i="0" u="none" strike="noStrike" cap="none">
                <a:solidFill>
                  <a:srgbClr val="A5A5A5"/>
                </a:solidFill>
                <a:latin typeface="Arial" panose="020B0604020202020204" pitchFamily="34" charset="0"/>
                <a:ea typeface="Georgia"/>
                <a:cs typeface="Arial" panose="020B0604020202020204" pitchFamily="34" charset="0"/>
                <a:sym typeface="Georgia"/>
              </a:endParaRPr>
            </a:p>
          </p:txBody>
        </p:sp>
        <p:sp>
          <p:nvSpPr>
            <p:cNvPr id="39" name="Google Shape;1019;g5e68f5c6da_0_786"/>
            <p:cNvSpPr/>
            <p:nvPr/>
          </p:nvSpPr>
          <p:spPr>
            <a:xfrm>
              <a:off x="9852207"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700" b="1" i="0" u="none" strike="noStrike" cap="none">
                  <a:solidFill>
                    <a:srgbClr val="A5A5A5"/>
                  </a:solidFill>
                  <a:latin typeface="Arial" panose="020B0604020202020204" pitchFamily="34" charset="0"/>
                  <a:ea typeface="Georgia"/>
                  <a:cs typeface="Arial" panose="020B0604020202020204" pitchFamily="34" charset="0"/>
                  <a:sym typeface="Georgia"/>
                </a:rPr>
                <a:t>Transfer or Cancel License</a:t>
              </a:r>
              <a:endParaRPr sz="700" b="1" i="0" u="none" strike="noStrike" cap="none">
                <a:solidFill>
                  <a:srgbClr val="A5A5A5"/>
                </a:solidFill>
                <a:latin typeface="Arial" panose="020B0604020202020204" pitchFamily="34" charset="0"/>
                <a:ea typeface="Georgia"/>
                <a:cs typeface="Arial" panose="020B0604020202020204" pitchFamily="34" charset="0"/>
                <a:sym typeface="Georgia"/>
              </a:endParaRPr>
            </a:p>
          </p:txBody>
        </p:sp>
      </p:grpSp>
      <p:sp>
        <p:nvSpPr>
          <p:cNvPr id="40" name="Google Shape;995;g5e68f5c6da_0_786"/>
          <p:cNvSpPr/>
          <p:nvPr/>
        </p:nvSpPr>
        <p:spPr>
          <a:xfrm>
            <a:off x="5683341" y="1755651"/>
            <a:ext cx="55722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Apply for/Receive License</a:t>
            </a: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41" name="Google Shape;996;g5e68f5c6da_0_786"/>
          <p:cNvSpPr/>
          <p:nvPr/>
        </p:nvSpPr>
        <p:spPr>
          <a:xfrm>
            <a:off x="804534" y="2261770"/>
            <a:ext cx="4507200" cy="50523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Georgia"/>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Engage Education Services Providers in Initial Phase:</a:t>
            </a: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Implement Education Services Provider Communication Plan including:</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0" indent="-96836"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Steps and list of criteria for achieving license (requirements)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0" indent="-96836"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Steps and list of criteria for re-licensing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0" indent="-96836"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Online application system</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0" indent="-96836"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License fees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0" indent="-96836"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Timelines and visit schedule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2" marR="0" lvl="0" indent="-96836"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Distribute guidance material and FAQs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Engage leadership from Education Services Providers or relevant representatives across different channels (via </a:t>
            </a:r>
            <a:r>
              <a:rPr lang="en-US" sz="90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a:t>
            </a: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 website and meetings) with the goal of spreading awareness and information about the licensing process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900"/>
              <a:buFont typeface="Georgia"/>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Education Services Providers with Support:</a:t>
            </a:r>
            <a:endParaRPr sz="9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Offer support to Education Services Providers (to be provided by the Happiness Center as per their respective training)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dirty="0">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Gather feedback from Education Services Providers and internal and external entities to be used in monitoring, reporting and continuous improvement </a:t>
            </a:r>
            <a:endParaRPr sz="90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p:txBody>
      </p:sp>
      <p:sp>
        <p:nvSpPr>
          <p:cNvPr id="42" name="Google Shape;997;g5e68f5c6da_0_786"/>
          <p:cNvSpPr/>
          <p:nvPr/>
        </p:nvSpPr>
        <p:spPr>
          <a:xfrm>
            <a:off x="5718861" y="2254518"/>
            <a:ext cx="5470200" cy="50235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Manage Application Process: </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Receive and manage Education Services Providers applications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Manage tracking feature for applications to allow applicants to track status of their application throughout the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Receive application fees from applicants </a:t>
            </a: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through a unified payment platform of the ministry</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Review Applications and Issue Preliminary Approval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Map received applications against pre-determined standards criteria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Assess alignment to criteria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Carry out interview to assess the capability and the eligibility of the Education Service Provider leadership</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Issue hiring permit for successful Education Services Provider leadership </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Conduct initial site visit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Issue preliminary approval for successful Education Services Provider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Perform Licensing Assessments and Site Visits: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Carry out background check in coordination with FAHR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Issue equivalency of the Provider’s leadership’s degree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Receive</a:t>
            </a: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 equated degree, </a:t>
            </a: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commercial license, background checks and all other relevant permits and licenses required from other government entities for the operation of the Education Services Provider</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Coordinate second site visit schedule with the Education Services Provider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Carry out second site visits and assess against criteria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Develop score for the Education Services Provider and communicate accordingly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Issue Licenses: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Receive licensing fee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Issue licenses for Education Services Providers that receive a satisfactory score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Communicate decision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Consolidate database of licensed Education Services Providers, their course contents etc.</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Post list online to guide interested students to institutes licensed by MoE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900"/>
              <a:buFont typeface="Georgia"/>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Provide Education Services Providers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Education Services Providers (to be provided by the Happiness Center as per their respective training)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Education Services Providers and internal and external entities to be used in monitoring, reporting and continuous improvement </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2" marR="0" lvl="0" indent="-30161"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9" name="Google Shape;1009;g5e68f5c6da_0_786"/>
          <p:cNvSpPr/>
          <p:nvPr/>
        </p:nvSpPr>
        <p:spPr>
          <a:xfrm>
            <a:off x="631412" y="1755651"/>
            <a:ext cx="5001945"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lvl="0" algn="ctr">
              <a:buClr>
                <a:schemeClr val="lt1"/>
              </a:buClr>
              <a:buSzPts val="1100"/>
            </a:pPr>
            <a:r>
              <a:rPr lang="en-US" sz="1100" b="1">
                <a:solidFill>
                  <a:schemeClr val="lt1"/>
                </a:solidFill>
                <a:latin typeface="Arial" panose="020B0604020202020204" pitchFamily="34" charset="0"/>
                <a:ea typeface="Georgia"/>
                <a:cs typeface="Arial" panose="020B0604020202020204" pitchFamily="34" charset="0"/>
                <a:sym typeface="Georgia"/>
              </a:rPr>
              <a:t>Awareness</a:t>
            </a:r>
            <a:endParaRPr lang="en-US" sz="1100" b="1" dirty="0">
              <a:solidFill>
                <a:srgbClr val="FFFFFF"/>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174461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663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Services Provider Journey: High Level To-Be Process (3 of 4) </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23</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33" name="Google Shape;1042;g5e68f5c6da_0_816"/>
          <p:cNvGrpSpPr/>
          <p:nvPr/>
        </p:nvGrpSpPr>
        <p:grpSpPr>
          <a:xfrm>
            <a:off x="3991236" y="286609"/>
            <a:ext cx="9713537" cy="388735"/>
            <a:chOff x="519573" y="92240"/>
            <a:chExt cx="12522475" cy="388802"/>
          </a:xfrm>
        </p:grpSpPr>
        <p:sp>
          <p:nvSpPr>
            <p:cNvPr id="34" name="Google Shape;1043;g5e68f5c6da_0_816"/>
            <p:cNvSpPr/>
            <p:nvPr/>
          </p:nvSpPr>
          <p:spPr>
            <a:xfrm>
              <a:off x="5185890"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Apply for / Receive License</a:t>
              </a:r>
              <a:endParaRPr sz="7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35" name="Google Shape;1044;g5e68f5c6da_0_816"/>
            <p:cNvSpPr/>
            <p:nvPr/>
          </p:nvSpPr>
          <p:spPr>
            <a:xfrm>
              <a:off x="3630451"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1045;g5e68f5c6da_0_816"/>
            <p:cNvSpPr/>
            <p:nvPr/>
          </p:nvSpPr>
          <p:spPr>
            <a:xfrm>
              <a:off x="11407648" y="92241"/>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A5A5"/>
                </a:buClr>
                <a:buSzPts val="900"/>
                <a:buFont typeface="Georgia"/>
                <a:buNone/>
              </a:pPr>
              <a:r>
                <a:rPr lang="en-US" sz="700" b="1" i="0" u="none" strike="noStrike" cap="none">
                  <a:solidFill>
                    <a:srgbClr val="A5A5A5"/>
                  </a:solidFill>
                  <a:latin typeface="Arial" panose="020B0604020202020204" pitchFamily="34" charset="0"/>
                  <a:ea typeface="Georgia"/>
                  <a:cs typeface="Arial" panose="020B0604020202020204" pitchFamily="34" charset="0"/>
                  <a:sym typeface="Georgia"/>
                </a:rPr>
                <a:t>Measure &amp; Report</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1046;g5e68f5c6da_0_816"/>
            <p:cNvSpPr/>
            <p:nvPr/>
          </p:nvSpPr>
          <p:spPr>
            <a:xfrm>
              <a:off x="8296768" y="92242"/>
              <a:ext cx="1634400" cy="388800"/>
            </a:xfrm>
            <a:prstGeom prst="chevron">
              <a:avLst>
                <a:gd name="adj" fmla="val 50000"/>
              </a:avLst>
            </a:prstGeom>
            <a:solidFill>
              <a:srgbClr val="82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Apply for License Renewal</a:t>
              </a:r>
              <a:endParaRPr sz="7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43" name="Google Shape;1047;g5e68f5c6da_0_816"/>
            <p:cNvSpPr/>
            <p:nvPr/>
          </p:nvSpPr>
          <p:spPr>
            <a:xfrm>
              <a:off x="2075012"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Prepare</a:t>
              </a:r>
              <a:endParaRPr sz="7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49" name="Google Shape;1048;g5e68f5c6da_0_816"/>
            <p:cNvSpPr/>
            <p:nvPr/>
          </p:nvSpPr>
          <p:spPr>
            <a:xfrm>
              <a:off x="519573"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Plan</a:t>
              </a:r>
              <a:endParaRPr sz="7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50" name="Google Shape;1049;g5e68f5c6da_0_816"/>
            <p:cNvSpPr/>
            <p:nvPr/>
          </p:nvSpPr>
          <p:spPr>
            <a:xfrm>
              <a:off x="6741329" y="92240"/>
              <a:ext cx="1634400" cy="388800"/>
            </a:xfrm>
            <a:prstGeom prst="chevron">
              <a:avLst>
                <a:gd name="adj" fmla="val 50000"/>
              </a:avLst>
            </a:prstGeom>
            <a:solidFill>
              <a:srgbClr val="82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Maintain Licensing Status</a:t>
              </a:r>
              <a:endParaRPr sz="7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1" name="Google Shape;1050;g5e68f5c6da_0_816"/>
            <p:cNvSpPr/>
            <p:nvPr/>
          </p:nvSpPr>
          <p:spPr>
            <a:xfrm>
              <a:off x="9852207" y="92242"/>
              <a:ext cx="1634400" cy="388800"/>
            </a:xfrm>
            <a:prstGeom prst="chevron">
              <a:avLst>
                <a:gd name="adj" fmla="val 50000"/>
              </a:avLst>
            </a:prstGeom>
            <a:solidFill>
              <a:srgbClr val="82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Georgia"/>
                <a:buNone/>
              </a:pPr>
              <a:r>
                <a:rPr lang="en-US" sz="700" b="1" i="0" u="none" strike="noStrike" cap="none">
                  <a:solidFill>
                    <a:srgbClr val="FFFFFF"/>
                  </a:solidFill>
                  <a:latin typeface="Arial" panose="020B0604020202020204" pitchFamily="34" charset="0"/>
                  <a:ea typeface="Georgia"/>
                  <a:cs typeface="Arial" panose="020B0604020202020204" pitchFamily="34" charset="0"/>
                  <a:sym typeface="Georgia"/>
                </a:rPr>
                <a:t>Transfer or Cancel License</a:t>
              </a:r>
              <a:endParaRPr sz="7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grpSp>
      <p:sp>
        <p:nvSpPr>
          <p:cNvPr id="52" name="Google Shape;1026;g5e68f5c6da_0_816"/>
          <p:cNvSpPr/>
          <p:nvPr/>
        </p:nvSpPr>
        <p:spPr>
          <a:xfrm>
            <a:off x="8598334" y="2237077"/>
            <a:ext cx="1941000" cy="36354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Renew Licenses: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Follow-up with Education Services Providers whose licenses are about to expire and inform their representatives of steps for renewal based on re-licensing calendar</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Review application for license renewal and assess alignment to criteria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Conduct site visits for license renewal and assess against criteria</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Issue fines if necessary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payment for relicensing and renew licenses accordingly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Education Services Providers with Support: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Offer support to Education Services Providers (to be provided by the Happiness Center as per their respective training)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Gather feedback from Education Services Providers and internal and external entities to be used in monitoring, reporting and continuous improvement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chemeClr val="dk1"/>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chemeClr val="dk1"/>
              </a:buClr>
              <a:buSzPts val="850"/>
              <a:buFont typeface="Arial"/>
              <a:buNone/>
            </a:pPr>
            <a:endParaRPr sz="85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p:txBody>
      </p:sp>
      <p:sp>
        <p:nvSpPr>
          <p:cNvPr id="53" name="Google Shape;1037;g5e68f5c6da_0_816"/>
          <p:cNvSpPr/>
          <p:nvPr/>
        </p:nvSpPr>
        <p:spPr>
          <a:xfrm>
            <a:off x="10622977" y="1755651"/>
            <a:ext cx="26364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Transfer or Cancel License</a:t>
            </a: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4" name="Google Shape;1038;g5e68f5c6da_0_816"/>
          <p:cNvSpPr/>
          <p:nvPr/>
        </p:nvSpPr>
        <p:spPr>
          <a:xfrm>
            <a:off x="10622950" y="2237077"/>
            <a:ext cx="2518200" cy="42432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for License Transfer</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from Education Services Provider  to transfer license to a different owner</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1"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Check for other institutional changes triggered by license transfer (change or leadership, scope, location) and assess accordingly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Make decision about license transfer approval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Inform emirate specific authorities of license transfer</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for License Cancellation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written request to cancel provider’s license from leadership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Ensure that all pending obligations by the provider have been met including as a minimum: paying any pending trainers and staff salaries, completing other government entities’ requirements for provider closure, and managing student affairs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Approve license cancellation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Inform emirate specific authorities of license transfer</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Education Services Providers with Support: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Offer support to Education Services Providers (to be provided by the Happiness Center as per their respective training)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Gather feedback from Education Services Providers and internal and external entities to be used in monitoring, reporting and continuous improvement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chemeClr val="dk1"/>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chemeClr val="dk1"/>
              </a:buClr>
              <a:buSzPts val="850"/>
              <a:buFont typeface="Arial"/>
              <a:buNone/>
            </a:pPr>
            <a:endParaRPr sz="85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p:txBody>
      </p:sp>
      <p:grpSp>
        <p:nvGrpSpPr>
          <p:cNvPr id="55" name="Google Shape;1039;g5e68f5c6da_0_816"/>
          <p:cNvGrpSpPr/>
          <p:nvPr/>
        </p:nvGrpSpPr>
        <p:grpSpPr>
          <a:xfrm>
            <a:off x="8580196" y="1755651"/>
            <a:ext cx="2138467" cy="430800"/>
            <a:chOff x="10072766" y="1427233"/>
            <a:chExt cx="1550400" cy="430800"/>
          </a:xfrm>
          <a:solidFill>
            <a:srgbClr val="920000"/>
          </a:solidFill>
        </p:grpSpPr>
        <p:sp>
          <p:nvSpPr>
            <p:cNvPr id="56" name="Google Shape;1040;g5e68f5c6da_0_816"/>
            <p:cNvSpPr/>
            <p:nvPr/>
          </p:nvSpPr>
          <p:spPr>
            <a:xfrm>
              <a:off x="10072766" y="1440548"/>
              <a:ext cx="1550400" cy="388800"/>
            </a:xfrm>
            <a:prstGeom prst="chevron">
              <a:avLst>
                <a:gd name="adj" fmla="val 50000"/>
              </a:avLst>
            </a:prstGeom>
            <a:gr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60" name="Google Shape;1041;g5e68f5c6da_0_816"/>
            <p:cNvSpPr/>
            <p:nvPr/>
          </p:nvSpPr>
          <p:spPr>
            <a:xfrm>
              <a:off x="10170427" y="1427233"/>
              <a:ext cx="1411200" cy="43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Apply for License Renewal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61" name="Google Shape;1051;g5e68f5c6da_0_816"/>
          <p:cNvSpPr/>
          <p:nvPr/>
        </p:nvSpPr>
        <p:spPr>
          <a:xfrm>
            <a:off x="631412" y="1755651"/>
            <a:ext cx="7955100"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Georgia"/>
              <a:buNone/>
            </a:pPr>
            <a:r>
              <a:rPr lang="en-US" sz="1100" b="1" i="0" u="none" strike="noStrike" cap="none">
                <a:solidFill>
                  <a:srgbClr val="FFFFFF"/>
                </a:solidFill>
                <a:latin typeface="Arial" panose="020B0604020202020204" pitchFamily="34" charset="0"/>
                <a:ea typeface="Georgia"/>
                <a:cs typeface="Arial" panose="020B0604020202020204" pitchFamily="34" charset="0"/>
                <a:sym typeface="Georgia"/>
              </a:rPr>
              <a:t>Maintain Licensing Status</a:t>
            </a:r>
            <a:endParaRPr sz="11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62" name="Google Shape;1052;g5e68f5c6da_0_816"/>
          <p:cNvSpPr/>
          <p:nvPr/>
        </p:nvSpPr>
        <p:spPr>
          <a:xfrm>
            <a:off x="762364" y="2198167"/>
            <a:ext cx="7707900" cy="55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Gather Data from Education Service Providers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621313"/>
              </a:buClr>
              <a:buSzPts val="850"/>
              <a:buFont typeface="Arial"/>
              <a:buChar char="•"/>
            </a:pP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Request data records from Education Services Providers including as a minimum: student records, offered services/training courses including timelines and fees and employee/trainer records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621313"/>
              </a:buClr>
              <a:buSzPts val="850"/>
              <a:buFont typeface="Arial"/>
              <a:buChar char="•"/>
            </a:pP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Update database of Education Service Providers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Perform Inspections: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621313"/>
              </a:buClr>
              <a:buSzPts val="850"/>
              <a:buFont typeface="Arial"/>
              <a:buChar char="•"/>
            </a:pP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Carry out regular inspections on Education Services Providers regarding incompliance including inspection of data provided by providers. </a:t>
            </a:r>
            <a:endParaRPr sz="85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171450" marR="0" lvl="0" indent="-171450" algn="l" rtl="0">
              <a:lnSpc>
                <a:spcPct val="100000"/>
              </a:lnSpc>
              <a:spcBef>
                <a:spcPts val="0"/>
              </a:spcBef>
              <a:spcAft>
                <a:spcPts val="0"/>
              </a:spcAft>
              <a:buClr>
                <a:srgbClr val="621313"/>
              </a:buClr>
              <a:buSzPts val="850"/>
              <a:buFont typeface="Arial"/>
              <a:buChar char="•"/>
            </a:pP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Issue fines for non-compliant Education Services Providers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621313"/>
              </a:buClr>
              <a:buSzPts val="850"/>
              <a:buFont typeface="Arial"/>
              <a:buChar char="•"/>
            </a:pP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Issue warnings to non-compliant institutes if necessary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Approve Advertisement Content</a:t>
            </a: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for approval of advertisement content through online system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fees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Review advertisement content and ensure compliance to standards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Issue approval for advertisement content </a:t>
            </a:r>
            <a:endParaRPr sz="85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Approve Changes in the Institution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for change in provider’s leadership through online system</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fees for change application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Carry out interview to assess the capability and the eligibility of provider’s leadership</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Issue equivalency of the new provider’s leadership’s degree if needed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Issue approval for change in leadership if successful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application for other changes through online system in one of the following:  Name of the Education Services Provider, Activities/scope of Education Services Provider application, Change of location, Change of fees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fees for change application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Assess proposed change against standards and criteria</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Issue approval for activity/scope change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Approve Training Courses and Certification (For training institutes/centers)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notification from providers for the initiation of new training courses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Ensure course offered is within provider’s scope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Ensure selected trainers are suitable as per the standards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Receive list of names of registered attendees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Review and approve suggested fees for courses as per standards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Review and approve content of certification to be issued by institutes where applicable)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Revoke License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Assess triggers for revocation of license including but not limited to major incompliance highlighted in inspection, failure to renew license and court orders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Recommend Education Services Provider license revocation and shut down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Obtain necessary approvals of revocation and inform relevant authorities</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58732"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Education Services Providers with Support: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Offer support to Education Services Providers (to be provided by the Happiness Center as per their respective training)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2" marR="0" lvl="0" indent="-87312"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Gather feedback from Education Services Providers and internal and external entities to be used in monitoring, reporting and continuous improvement </a:t>
            </a: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2878584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7655"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Services Provider Journey: High Level To-Be Process </a:t>
            </a:r>
            <a:r>
              <a:rPr lang="en-US" sz="2400" dirty="0" smtClean="0"/>
              <a:t>(4 </a:t>
            </a:r>
            <a:r>
              <a:rPr lang="en-US" sz="2400" dirty="0"/>
              <a:t>of 4) </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24</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33" name="Google Shape;980;g5e68f5c6da_0_759"/>
          <p:cNvGrpSpPr/>
          <p:nvPr/>
        </p:nvGrpSpPr>
        <p:grpSpPr>
          <a:xfrm>
            <a:off x="3991236" y="286609"/>
            <a:ext cx="9713537" cy="388735"/>
            <a:chOff x="519573" y="92240"/>
            <a:chExt cx="12522475" cy="388802"/>
          </a:xfrm>
        </p:grpSpPr>
        <p:sp>
          <p:nvSpPr>
            <p:cNvPr id="34" name="Google Shape;981;g5e68f5c6da_0_759"/>
            <p:cNvSpPr/>
            <p:nvPr/>
          </p:nvSpPr>
          <p:spPr>
            <a:xfrm>
              <a:off x="5185890"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Apply for / Receive License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5" name="Google Shape;982;g5e68f5c6da_0_759"/>
            <p:cNvSpPr/>
            <p:nvPr/>
          </p:nvSpPr>
          <p:spPr>
            <a:xfrm>
              <a:off x="3630451"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dirty="0">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7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983;g5e68f5c6da_0_759"/>
            <p:cNvSpPr/>
            <p:nvPr/>
          </p:nvSpPr>
          <p:spPr>
            <a:xfrm>
              <a:off x="11407648" y="92241"/>
              <a:ext cx="1634400"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algn="ctr">
                <a:buClr>
                  <a:srgbClr val="FFFFFF"/>
                </a:buClr>
                <a:buSzPts val="900"/>
                <a:buFont typeface="Georgia"/>
                <a:buNone/>
              </a:pPr>
              <a:r>
                <a:rPr lang="en-US" sz="700" b="1">
                  <a:solidFill>
                    <a:srgbClr val="FFFFFF"/>
                  </a:solidFill>
                  <a:latin typeface="Arial" panose="020B0604020202020204" pitchFamily="34" charset="0"/>
                  <a:ea typeface="Georgia"/>
                  <a:cs typeface="Arial" panose="020B0604020202020204" pitchFamily="34" charset="0"/>
                  <a:sym typeface="Georgia"/>
                </a:rPr>
                <a:t>Measure &amp; Report</a:t>
              </a:r>
              <a:endParaRPr sz="700" b="1">
                <a:solidFill>
                  <a:srgbClr val="FFFFFF"/>
                </a:solidFill>
                <a:latin typeface="Arial" panose="020B0604020202020204" pitchFamily="34" charset="0"/>
                <a:ea typeface="Georgia"/>
                <a:cs typeface="Arial" panose="020B0604020202020204" pitchFamily="34" charset="0"/>
                <a:sym typeface="Arial"/>
              </a:endParaRPr>
            </a:p>
          </p:txBody>
        </p:sp>
        <p:sp>
          <p:nvSpPr>
            <p:cNvPr id="37" name="Google Shape;984;g5e68f5c6da_0_759"/>
            <p:cNvSpPr/>
            <p:nvPr/>
          </p:nvSpPr>
          <p:spPr>
            <a:xfrm>
              <a:off x="8296768"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Apply for License Renewal</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9" name="Google Shape;985;g5e68f5c6da_0_759"/>
            <p:cNvSpPr/>
            <p:nvPr/>
          </p:nvSpPr>
          <p:spPr>
            <a:xfrm>
              <a:off x="2075012"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A6A6A6"/>
                </a:buClr>
                <a:buSzPts val="900"/>
                <a:buFont typeface="Georgia"/>
                <a:buNone/>
              </a:pPr>
              <a:r>
                <a:rPr lang="en-US" sz="700" b="1" dirty="0">
                  <a:solidFill>
                    <a:srgbClr val="A6A6A6"/>
                  </a:solidFill>
                  <a:latin typeface="Arial" panose="020B0604020202020204" pitchFamily="34" charset="0"/>
                  <a:ea typeface="Georgia"/>
                  <a:cs typeface="Arial" panose="020B0604020202020204" pitchFamily="34" charset="0"/>
                  <a:sym typeface="Georgia"/>
                </a:rPr>
                <a:t>Prepare</a:t>
              </a:r>
              <a:endParaRPr sz="700" b="1" dirty="0">
                <a:solidFill>
                  <a:srgbClr val="A6A6A6"/>
                </a:solidFill>
                <a:latin typeface="Arial" panose="020B0604020202020204" pitchFamily="34" charset="0"/>
                <a:ea typeface="Georgia"/>
                <a:cs typeface="Arial" panose="020B0604020202020204" pitchFamily="34" charset="0"/>
                <a:sym typeface="Arial"/>
              </a:endParaRPr>
            </a:p>
          </p:txBody>
        </p:sp>
        <p:sp>
          <p:nvSpPr>
            <p:cNvPr id="50" name="Google Shape;986;g5e68f5c6da_0_759"/>
            <p:cNvSpPr/>
            <p:nvPr/>
          </p:nvSpPr>
          <p:spPr>
            <a:xfrm>
              <a:off x="519573"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A6A6A6"/>
                </a:buClr>
                <a:buSzPts val="900"/>
                <a:buFont typeface="Georgia"/>
                <a:buNone/>
              </a:pPr>
              <a:r>
                <a:rPr lang="en-US" sz="700" b="1">
                  <a:solidFill>
                    <a:srgbClr val="A6A6A6"/>
                  </a:solidFill>
                  <a:latin typeface="Arial" panose="020B0604020202020204" pitchFamily="34" charset="0"/>
                  <a:ea typeface="Georgia"/>
                  <a:cs typeface="Arial" panose="020B0604020202020204" pitchFamily="34" charset="0"/>
                  <a:sym typeface="Georgia"/>
                </a:rPr>
                <a:t>Plan</a:t>
              </a:r>
              <a:endParaRPr sz="700" b="1">
                <a:solidFill>
                  <a:srgbClr val="A6A6A6"/>
                </a:solidFill>
                <a:latin typeface="Arial" panose="020B0604020202020204" pitchFamily="34" charset="0"/>
                <a:ea typeface="Georgia"/>
                <a:cs typeface="Arial" panose="020B0604020202020204" pitchFamily="34" charset="0"/>
                <a:sym typeface="Arial"/>
              </a:endParaRPr>
            </a:p>
          </p:txBody>
        </p:sp>
        <p:sp>
          <p:nvSpPr>
            <p:cNvPr id="51" name="Google Shape;987;g5e68f5c6da_0_759"/>
            <p:cNvSpPr/>
            <p:nvPr/>
          </p:nvSpPr>
          <p:spPr>
            <a:xfrm>
              <a:off x="6741329" y="92240"/>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Maintain Licensing Status</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988;g5e68f5c6da_0_759"/>
            <p:cNvSpPr/>
            <p:nvPr/>
          </p:nvSpPr>
          <p:spPr>
            <a:xfrm>
              <a:off x="9852207" y="92242"/>
              <a:ext cx="1634400" cy="3888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6A6A6"/>
                </a:buClr>
                <a:buSzPts val="900"/>
                <a:buFont typeface="Georgia"/>
                <a:buNone/>
              </a:pPr>
              <a:r>
                <a:rPr lang="en-US" sz="700" b="1" i="0" u="none" strike="noStrike" cap="none">
                  <a:solidFill>
                    <a:srgbClr val="A6A6A6"/>
                  </a:solidFill>
                  <a:latin typeface="Arial" panose="020B0604020202020204" pitchFamily="34" charset="0"/>
                  <a:ea typeface="Georgia"/>
                  <a:cs typeface="Arial" panose="020B0604020202020204" pitchFamily="34" charset="0"/>
                  <a:sym typeface="Georgia"/>
                </a:rPr>
                <a:t>Transfer or Cancel License</a:t>
              </a:r>
              <a:endParaRPr sz="7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6" name="Google Shape;1060;g5e6441ca91_10_90"/>
          <p:cNvSpPr/>
          <p:nvPr/>
        </p:nvSpPr>
        <p:spPr>
          <a:xfrm>
            <a:off x="631412" y="1755651"/>
            <a:ext cx="6250062"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Measure and Report</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27" name="Google Shape;1061;g5e6441ca91_10_90"/>
          <p:cNvSpPr/>
          <p:nvPr/>
        </p:nvSpPr>
        <p:spPr>
          <a:xfrm>
            <a:off x="689910" y="2191681"/>
            <a:ext cx="6247280" cy="4827248"/>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Gather, Analyze, and Report on Data</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Gather and analyze feedback, as a minimum, from Education Services Providers leadership and representatives, reviewers, customers receiving services, etc. regarding awareness plan, application process, license issuance, review process and overall effectiveness of licensing system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Gather relevant statistics from the Education Service Provider Journey to inform policies and decision making</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Measure delivery of activities against the Education Services Provider Journey KPIs </a:t>
            </a:r>
            <a:endParaRPr sz="100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Prepare findings report and status updates</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 </a:t>
            </a: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Measure Performance and Ensure Continuous Improvement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Monitor results of the delivery of activities against department plans and KPIs/SLAs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Conduct journey level and department level lessons learnt sessions with relevant </a:t>
            </a:r>
            <a:r>
              <a:rPr lang="en-US" sz="100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MoEHEA</a:t>
            </a: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 Departments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Identify gaps in the process/journey</a:t>
            </a:r>
            <a:endParaRPr sz="100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Put interventions in place to address underperformance and/or internal functional issues related to the Education Services Provider Journey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Provide Final Reports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Prepare and provide reports relevant to the performance and outcomes of the Education Services Provider  Journey to support leadership in decision making. This may include but is not limited to reporting 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Journey related KPIs</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Satisfaction rates among Education Services Providers with the overall licensing process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Satisfaction rates among reviewers with the overall Education Services Provider review process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Total number of licenses applied for by year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Status of licenses applied for (e.g. granted, revoked, etc.)</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Average time taken to issue license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Update and review planning and budgeting process to ensure continuous improvement is carried based on, customer satisfaction, performance measurement and lessons learnt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4625" marR="0" lvl="1" indent="0" algn="l" rtl="0">
              <a:lnSpc>
                <a:spcPct val="100000"/>
              </a:lnSpc>
              <a:spcBef>
                <a:spcPts val="0"/>
              </a:spcBef>
              <a:spcAft>
                <a:spcPts val="0"/>
              </a:spcAft>
              <a:buClr>
                <a:srgbClr val="000000"/>
              </a:buClr>
              <a:buSzPts val="1000"/>
              <a:buFont typeface="Arial"/>
              <a:buNone/>
            </a:pP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2497712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8679"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25</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2.5 Education Professional</a:t>
            </a:r>
            <a:br>
              <a:rPr lang="en-US" dirty="0"/>
            </a:br>
            <a:r>
              <a:rPr lang="en-US" dirty="0"/>
              <a:t>Journey</a:t>
            </a:r>
          </a:p>
        </p:txBody>
      </p:sp>
      <p:sp>
        <p:nvSpPr>
          <p:cNvPr id="7" name="Rectangle 6"/>
          <p:cNvSpPr/>
          <p:nvPr/>
        </p:nvSpPr>
        <p:spPr>
          <a:xfrm>
            <a:off x="8948987" y="977675"/>
            <a:ext cx="4507324" cy="338554"/>
          </a:xfrm>
          <a:prstGeom prst="rect">
            <a:avLst/>
          </a:prstGeom>
        </p:spPr>
        <p:txBody>
          <a:bodyPr wrap="none">
            <a:spAutoFit/>
          </a:bodyPr>
          <a:lstStyle/>
          <a:p>
            <a:pPr>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DR.HASSAN AL MEHIRI </a:t>
            </a:r>
            <a:endParaRPr lang="en-US" sz="1600" b="1" dirty="0">
              <a:solidFill>
                <a:schemeClr val="bg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2499057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29703"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Professional Journey: High Level To-Be Process (1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26</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3" name="Google Shape;967;g5e68f5c6da_0_759"/>
          <p:cNvSpPr/>
          <p:nvPr/>
        </p:nvSpPr>
        <p:spPr>
          <a:xfrm>
            <a:off x="631412" y="1755651"/>
            <a:ext cx="5046678"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5" name="Google Shape;969;g5e68f5c6da_0_759"/>
          <p:cNvSpPr/>
          <p:nvPr/>
        </p:nvSpPr>
        <p:spPr>
          <a:xfrm>
            <a:off x="5748789" y="1755650"/>
            <a:ext cx="6344657"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6" name="Google Shape;1094;p25"/>
          <p:cNvSpPr/>
          <p:nvPr/>
        </p:nvSpPr>
        <p:spPr>
          <a:xfrm>
            <a:off x="648890" y="2222860"/>
            <a:ext cx="5029200" cy="502893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Cascade Strategic Initiatives:</a:t>
            </a:r>
            <a:endParaRPr sz="9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95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Assign Education Professional Journey Owner (JO) as per the set JO job description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Cascade strategic initiatives and Higher Education strategy goals, and objectives to Professional Licensing Department and any other </a:t>
            </a:r>
            <a:r>
              <a:rPr lang="en-US" sz="95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MoEHEA</a:t>
            </a: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 department involved in the Education Professional Journey in order to incorporate them in the respective operational annual plans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5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Develop and assign Education Professional Journey KPIs based on Higher Education strategic priorities and previous cycle gaps to respective departments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Develop and Review Plans for Operations:</a:t>
            </a:r>
            <a:endParaRPr sz="9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Find solutions to previous cycle gaps identifies in the lessons learnt session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and/or update annual plans needed for the delivery of the Education Professional Journey which include: </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96725" marR="0" lvl="1"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Education Professional Licensing and Relicensing Plan, including content mapping for international licenses</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96725" marR="0" lvl="1"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Education Professional Communication Plan including unified calendar, outreach and marketing plan for Education Professionals’ awareness, Data Collection Plan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96725" marR="0" lvl="1"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Exam Design Plan (</a:t>
            </a:r>
            <a:r>
              <a:rPr lang="en-US" sz="95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a:t>
            </a: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 General Education)</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96725" marR="0" lvl="1"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Exam Logistics Plan including number of days needed, capacity, etc. (</a:t>
            </a:r>
            <a:r>
              <a:rPr lang="en-US" sz="95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a:t>
            </a: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 General Education)</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and/or update Feedback Plan to define feedback collection methodologies, timelines and targeted groups from customers and internal and external entities </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Define operational requirements, including resources, to be included in the Internal and External Entities Engagement Plan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C8619"/>
              </a:buClr>
              <a:buSzPts val="950"/>
              <a:buFont typeface="Arial"/>
              <a:buChar char="•"/>
            </a:pPr>
            <a:r>
              <a:rPr lang="en-US" sz="950" b="0" i="0" u="none" strike="noStrike" cap="none" dirty="0">
                <a:solidFill>
                  <a:srgbClr val="AC8619"/>
                </a:solidFill>
                <a:latin typeface="Arial" panose="020B0604020202020204" pitchFamily="34" charset="0"/>
                <a:ea typeface="Georgia"/>
                <a:cs typeface="Arial" panose="020B0604020202020204" pitchFamily="34" charset="0"/>
                <a:sym typeface="Georgia"/>
              </a:rPr>
              <a:t>Develop and/or update Education Professional Journey annual calendar with key milestones and timelines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950"/>
              <a:buFont typeface="Arial"/>
              <a:buChar char="•"/>
            </a:pPr>
            <a:r>
              <a:rPr lang="en-US" sz="950" b="0" i="0" u="none" strike="noStrike" cap="none" dirty="0">
                <a:solidFill>
                  <a:srgbClr val="A37800"/>
                </a:solidFill>
                <a:latin typeface="Arial" panose="020B0604020202020204" pitchFamily="34" charset="0"/>
                <a:ea typeface="Georgia"/>
                <a:cs typeface="Arial" panose="020B0604020202020204" pitchFamily="34" charset="0"/>
                <a:sym typeface="Georgia"/>
              </a:rPr>
              <a:t>Identify required SLAs</a:t>
            </a:r>
            <a:endParaRPr sz="95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Develop Budget: </a:t>
            </a:r>
            <a:endParaRPr sz="9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21313"/>
              </a:buClr>
              <a:buSzPts val="950"/>
              <a:buFont typeface="Arial"/>
              <a:buChar char="•"/>
            </a:pPr>
            <a:r>
              <a:rPr lang="en-US" sz="950" b="0" i="0" u="none" strike="noStrike" cap="none" dirty="0">
                <a:solidFill>
                  <a:srgbClr val="621313"/>
                </a:solidFill>
                <a:latin typeface="Arial" panose="020B0604020202020204" pitchFamily="34" charset="0"/>
                <a:ea typeface="Georgia"/>
                <a:cs typeface="Arial" panose="020B0604020202020204" pitchFamily="34" charset="0"/>
                <a:sym typeface="Georgia"/>
              </a:rPr>
              <a:t>Determine annual costs based on – but not limited to – historical data, activities scheduled across the journey, and expected number of Education Professionals that need to be licensed </a:t>
            </a:r>
            <a:endParaRPr sz="95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Set and Review Standards and </a:t>
            </a:r>
            <a:r>
              <a:rPr lang="en-US" sz="950" b="1" i="0" u="none" strike="noStrike" cap="none" dirty="0" smtClean="0">
                <a:solidFill>
                  <a:srgbClr val="000000"/>
                </a:solidFill>
                <a:latin typeface="Arial" panose="020B0604020202020204" pitchFamily="34" charset="0"/>
                <a:ea typeface="Georgia"/>
                <a:cs typeface="Arial" panose="020B0604020202020204" pitchFamily="34" charset="0"/>
                <a:sym typeface="Georgia"/>
              </a:rPr>
              <a:t>Decision </a:t>
            </a:r>
            <a:r>
              <a:rPr lang="en-US" sz="950" b="1" i="0" u="none" strike="noStrike" cap="none" dirty="0">
                <a:solidFill>
                  <a:srgbClr val="000000"/>
                </a:solidFill>
                <a:latin typeface="Arial" panose="020B0604020202020204" pitchFamily="34" charset="0"/>
                <a:ea typeface="Georgia"/>
                <a:cs typeface="Arial" panose="020B0604020202020204" pitchFamily="34" charset="0"/>
                <a:sym typeface="Georgia"/>
              </a:rPr>
              <a:t>Structures: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dirty="0">
                <a:solidFill>
                  <a:srgbClr val="611313"/>
                </a:solidFill>
                <a:latin typeface="Arial" panose="020B0604020202020204" pitchFamily="34" charset="0"/>
                <a:ea typeface="Georgia"/>
                <a:cs typeface="Arial" panose="020B0604020202020204" pitchFamily="34" charset="0"/>
                <a:sym typeface="Georgia"/>
              </a:rPr>
              <a:t>Set and/or update frameworks, guidelines and standards (e.g. licensing standards, re-licensing standards, exam standards, international license conversion standards) and processes for education professional licensing</a:t>
            </a:r>
            <a:endParaRPr sz="9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21313"/>
              </a:buClr>
              <a:buSzPts val="950"/>
              <a:buFont typeface="Arial"/>
              <a:buChar char="•"/>
            </a:pPr>
            <a:r>
              <a:rPr lang="en-US" sz="950" b="0" i="0" u="none" strike="noStrike" cap="none" dirty="0">
                <a:solidFill>
                  <a:srgbClr val="621313"/>
                </a:solidFill>
                <a:latin typeface="Arial" panose="020B0604020202020204" pitchFamily="34" charset="0"/>
                <a:ea typeface="Georgia"/>
                <a:cs typeface="Arial" panose="020B0604020202020204" pitchFamily="34" charset="0"/>
                <a:sym typeface="Georgia"/>
              </a:rPr>
              <a:t>Update decision structures and timelines related to Education Professional Journey if needed</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27" name="Google Shape;1095;p25"/>
          <p:cNvSpPr/>
          <p:nvPr/>
        </p:nvSpPr>
        <p:spPr>
          <a:xfrm>
            <a:off x="5930164" y="2222860"/>
            <a:ext cx="6163283" cy="4327789"/>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Engage with Internal and External Entities: </a:t>
            </a:r>
            <a:endParaRPr sz="10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Engage with the following internal and external entities:</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MoEHEA (Professional Licensing Department</a:t>
            </a:r>
            <a:r>
              <a:rPr lang="en-US" sz="1000">
                <a:solidFill>
                  <a:srgbClr val="611313"/>
                </a:solidFill>
                <a:latin typeface="Arial" panose="020B0604020202020204" pitchFamily="34" charset="0"/>
                <a:ea typeface="Georgia"/>
                <a:cs typeface="Arial" panose="020B0604020202020204" pitchFamily="34" charset="0"/>
                <a:sym typeface="Georgia"/>
              </a:rPr>
              <a:t> and</a:t>
            </a: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 Institutional Licensing and Accreditation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 General Education (EmSAT Department, Exam Logistics Team and School Operations Sector)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 Shared Services through Shared Services Coordinators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External Entities (universities, schools, exam centers, external regulators, National Qualifications Authority and training providers)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Establish and Maintain Relationships with Internal and External Entities (e.g. SLAs/ MoUs/ Contracts):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MoE General Education and Shared Services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MoUs, including the following as a minimum: schools, external regulators and National Qualifications Authority </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Agree and/or update contracts, including the following as a minimum: ECAE, exam centers and hotels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C8619"/>
              </a:buClr>
              <a:buSzPts val="1000"/>
              <a:buFont typeface="Arial"/>
              <a:buChar char="•"/>
            </a:pPr>
            <a:r>
              <a:rPr lang="en-US" sz="1000" b="0" i="0" u="none" strike="noStrike" cap="none">
                <a:solidFill>
                  <a:srgbClr val="AC8619"/>
                </a:solidFill>
                <a:latin typeface="Arial" panose="020B0604020202020204" pitchFamily="34" charset="0"/>
                <a:ea typeface="Georgia"/>
                <a:cs typeface="Arial" panose="020B0604020202020204" pitchFamily="34" charset="0"/>
                <a:sym typeface="Georgia"/>
              </a:rPr>
              <a:t>Develop and/or update other agreements with relevant stakeholders highlighted above as deemed necessary</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Design and Develop Content: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Education Professional Licensing and Relicensing Plan content (regarding licensing and re-licensing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exam preparation material and list of licensed training institutions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exam standards, exam questions and solution manuals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all relevant Education Professional Journey guidance and awareness materials (brochures, website content, etc.) and align on content and messaging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C8619"/>
              </a:buClr>
              <a:buSzPts val="1000"/>
              <a:buFont typeface="Arial"/>
              <a:buChar char="•"/>
            </a:pPr>
            <a:r>
              <a:rPr lang="en-US" sz="1000" b="0" i="0" u="none" strike="noStrike" cap="none">
                <a:solidFill>
                  <a:srgbClr val="AC8619"/>
                </a:solidFill>
                <a:latin typeface="Arial" panose="020B0604020202020204" pitchFamily="34" charset="0"/>
                <a:ea typeface="Georgia"/>
                <a:cs typeface="Arial" panose="020B0604020202020204" pitchFamily="34" charset="0"/>
                <a:sym typeface="Georgia"/>
              </a:rPr>
              <a:t>Design and/or update Education Professional Feedback Survey </a:t>
            </a:r>
            <a:endParaRPr sz="1000" b="0" i="0" u="none" strike="noStrike" cap="none">
              <a:solidFill>
                <a:srgbClr val="AC8619"/>
              </a:solidFill>
              <a:latin typeface="Arial" panose="020B0604020202020204" pitchFamily="34" charset="0"/>
              <a:ea typeface="Georgia"/>
              <a:cs typeface="Arial" panose="020B0604020202020204" pitchFamily="34" charset="0"/>
              <a:sym typeface="Georgia"/>
            </a:endParaRPr>
          </a:p>
          <a:p>
            <a:pPr marL="3813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Setup Resources Required: </a:t>
            </a:r>
            <a:endParaRPr sz="10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Setup and/or update unified portal, including the tracking feature, based on standards for licensing, continuous monitoring, evaluation reports and updated content (include clearance for School Leadership to review licensing status of Education Professionals)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Hire resources and skills, as needed, to deliver the Education Professional Journey</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Conduct training for the following as a minimum: school outreach representatives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grpSp>
        <p:nvGrpSpPr>
          <p:cNvPr id="3" name="Group 2"/>
          <p:cNvGrpSpPr/>
          <p:nvPr/>
        </p:nvGrpSpPr>
        <p:grpSpPr>
          <a:xfrm>
            <a:off x="3991236" y="286609"/>
            <a:ext cx="9713537" cy="388735"/>
            <a:chOff x="3991236" y="-465771"/>
            <a:chExt cx="9713537" cy="388735"/>
          </a:xfrm>
        </p:grpSpPr>
        <p:sp>
          <p:nvSpPr>
            <p:cNvPr id="28" name="Google Shape;1102;p25"/>
            <p:cNvSpPr/>
            <p:nvPr/>
          </p:nvSpPr>
          <p:spPr>
            <a:xfrm>
              <a:off x="8844705"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Apply</a:t>
              </a:r>
              <a:endParaRPr sz="9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29" name="Google Shape;1103;p25"/>
            <p:cNvSpPr/>
            <p:nvPr/>
          </p:nvSpPr>
          <p:spPr>
            <a:xfrm>
              <a:off x="7226882"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0" name="Google Shape;1104;p25"/>
            <p:cNvSpPr/>
            <p:nvPr/>
          </p:nvSpPr>
          <p:spPr>
            <a:xfrm>
              <a:off x="12080350" y="-465771"/>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A6A6A6"/>
                  </a:solidFill>
                  <a:latin typeface="Arial" panose="020B0604020202020204" pitchFamily="34" charset="0"/>
                  <a:ea typeface="Georgia"/>
                  <a:cs typeface="Arial" panose="020B0604020202020204" pitchFamily="34" charset="0"/>
                  <a:sym typeface="Georgia"/>
                </a:rPr>
                <a:t>Measure &amp; Report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1" name="Google Shape;1105;p25"/>
            <p:cNvSpPr/>
            <p:nvPr/>
          </p:nvSpPr>
          <p:spPr>
            <a:xfrm>
              <a:off x="10462528"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Receive License</a:t>
              </a:r>
              <a:endParaRPr sz="9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32" name="Google Shape;1106;p25"/>
            <p:cNvSpPr/>
            <p:nvPr/>
          </p:nvSpPr>
          <p:spPr>
            <a:xfrm>
              <a:off x="5609059" y="-465770"/>
              <a:ext cx="1624423" cy="388734"/>
            </a:xfrm>
            <a:prstGeom prst="chevron">
              <a:avLst>
                <a:gd name="adj" fmla="val 50000"/>
              </a:avLst>
            </a:prstGeom>
            <a:solidFill>
              <a:srgbClr val="F5B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Arial" panose="020B0604020202020204" pitchFamily="34" charset="0"/>
                  <a:ea typeface="Georgia"/>
                  <a:cs typeface="Arial" panose="020B0604020202020204" pitchFamily="34" charset="0"/>
                  <a:sym typeface="Georgia"/>
                </a:rPr>
                <a:t>Prepare</a:t>
              </a:r>
              <a:endParaRPr sz="9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38" name="Google Shape;1107;p25"/>
            <p:cNvSpPr/>
            <p:nvPr/>
          </p:nvSpPr>
          <p:spPr>
            <a:xfrm>
              <a:off x="3991236" y="-465770"/>
              <a:ext cx="1624423" cy="388734"/>
            </a:xfrm>
            <a:prstGeom prst="chevron">
              <a:avLst>
                <a:gd name="adj" fmla="val 50000"/>
              </a:avLst>
            </a:prstGeom>
            <a:solidFill>
              <a:srgbClr val="F5B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chemeClr val="lt1"/>
                  </a:solidFill>
                  <a:latin typeface="Arial" panose="020B0604020202020204" pitchFamily="34" charset="0"/>
                  <a:ea typeface="Georgia"/>
                  <a:cs typeface="Arial" panose="020B0604020202020204" pitchFamily="34" charset="0"/>
                  <a:sym typeface="Georgia"/>
                </a:rPr>
                <a:t>Plan</a:t>
              </a:r>
              <a:endParaRPr sz="900" b="1" i="0" u="none" strike="noStrike" cap="none" dirty="0">
                <a:solidFill>
                  <a:schemeClr val="lt1"/>
                </a:solidFill>
                <a:latin typeface="Arial" panose="020B0604020202020204" pitchFamily="34" charset="0"/>
                <a:ea typeface="Georgia"/>
                <a:cs typeface="Arial" panose="020B0604020202020204" pitchFamily="34" charset="0"/>
                <a:sym typeface="Georgia"/>
              </a:endParaRPr>
            </a:p>
          </p:txBody>
        </p:sp>
      </p:grpSp>
    </p:spTree>
    <p:extLst>
      <p:ext uri="{BB962C8B-B14F-4D97-AF65-F5344CB8AC3E}">
        <p14:creationId xmlns:p14="http://schemas.microsoft.com/office/powerpoint/2010/main" val="3766778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0728"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Professional Journey: High Level To-Be Process </a:t>
            </a:r>
            <a:r>
              <a:rPr lang="en-US" sz="2400" dirty="0" smtClean="0"/>
              <a:t>(2 </a:t>
            </a:r>
            <a:r>
              <a:rPr lang="en-US" sz="2400" dirty="0"/>
              <a:t>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27</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2" name="Group 1"/>
          <p:cNvGrpSpPr/>
          <p:nvPr/>
        </p:nvGrpSpPr>
        <p:grpSpPr>
          <a:xfrm>
            <a:off x="3991236" y="286609"/>
            <a:ext cx="9713537" cy="388735"/>
            <a:chOff x="3991236" y="286609"/>
            <a:chExt cx="9713537" cy="388735"/>
          </a:xfrm>
        </p:grpSpPr>
        <p:sp>
          <p:nvSpPr>
            <p:cNvPr id="28" name="Google Shape;1102;p25"/>
            <p:cNvSpPr/>
            <p:nvPr/>
          </p:nvSpPr>
          <p:spPr>
            <a:xfrm>
              <a:off x="8844705" y="286610"/>
              <a:ext cx="1624423"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a:solidFill>
                    <a:schemeClr val="bg1"/>
                  </a:solidFill>
                  <a:latin typeface="Arial" panose="020B0604020202020204" pitchFamily="34" charset="0"/>
                  <a:ea typeface="Georgia"/>
                  <a:cs typeface="Arial" panose="020B0604020202020204" pitchFamily="34" charset="0"/>
                  <a:sym typeface="Georgia"/>
                </a:rPr>
                <a:t>Apply</a:t>
              </a:r>
              <a:endParaRPr sz="900" b="1">
                <a:solidFill>
                  <a:schemeClr val="bg1"/>
                </a:solidFill>
                <a:latin typeface="Arial" panose="020B0604020202020204" pitchFamily="34" charset="0"/>
                <a:ea typeface="Georgia"/>
                <a:cs typeface="Arial" panose="020B0604020202020204" pitchFamily="34" charset="0"/>
                <a:sym typeface="Georgia"/>
              </a:endParaRPr>
            </a:p>
          </p:txBody>
        </p:sp>
        <p:sp>
          <p:nvSpPr>
            <p:cNvPr id="29" name="Google Shape;1103;p25"/>
            <p:cNvSpPr/>
            <p:nvPr/>
          </p:nvSpPr>
          <p:spPr>
            <a:xfrm>
              <a:off x="7226882" y="286610"/>
              <a:ext cx="1624423"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chemeClr val="bg1"/>
                  </a:solidFill>
                  <a:latin typeface="Arial" panose="020B0604020202020204" pitchFamily="34" charset="0"/>
                  <a:ea typeface="Georgia"/>
                  <a:cs typeface="Arial" panose="020B0604020202020204" pitchFamily="34" charset="0"/>
                  <a:sym typeface="Georgia"/>
                </a:rPr>
                <a:t>Become Aware &amp; Understand More</a:t>
              </a:r>
              <a:endParaRPr sz="1400" b="0" i="0" u="none" strike="noStrike" cap="none" dirty="0">
                <a:solidFill>
                  <a:schemeClr val="bg1"/>
                </a:solidFill>
                <a:latin typeface="Arial" panose="020B0604020202020204" pitchFamily="34" charset="0"/>
                <a:ea typeface="Arial"/>
                <a:cs typeface="Arial" panose="020B0604020202020204" pitchFamily="34" charset="0"/>
                <a:sym typeface="Arial"/>
              </a:endParaRPr>
            </a:p>
          </p:txBody>
        </p:sp>
        <p:sp>
          <p:nvSpPr>
            <p:cNvPr id="30" name="Google Shape;1104;p25"/>
            <p:cNvSpPr/>
            <p:nvPr/>
          </p:nvSpPr>
          <p:spPr>
            <a:xfrm>
              <a:off x="12080350" y="286609"/>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A6A6A6"/>
                  </a:solidFill>
                  <a:latin typeface="Arial" panose="020B0604020202020204" pitchFamily="34" charset="0"/>
                  <a:ea typeface="Georgia"/>
                  <a:cs typeface="Arial" panose="020B0604020202020204" pitchFamily="34" charset="0"/>
                  <a:sym typeface="Georgia"/>
                </a:rPr>
                <a:t>Measure &amp; Report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1" name="Google Shape;1105;p25"/>
            <p:cNvSpPr/>
            <p:nvPr/>
          </p:nvSpPr>
          <p:spPr>
            <a:xfrm>
              <a:off x="10462528" y="286610"/>
              <a:ext cx="1624423"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chemeClr val="bg1"/>
                  </a:solidFill>
                  <a:latin typeface="Arial" panose="020B0604020202020204" pitchFamily="34" charset="0"/>
                  <a:ea typeface="Georgia"/>
                  <a:cs typeface="Arial" panose="020B0604020202020204" pitchFamily="34" charset="0"/>
                  <a:sym typeface="Georgia"/>
                </a:rPr>
                <a:t>Receive License</a:t>
              </a:r>
              <a:endParaRPr sz="900" b="1" dirty="0">
                <a:solidFill>
                  <a:schemeClr val="bg1"/>
                </a:solidFill>
                <a:latin typeface="Arial" panose="020B0604020202020204" pitchFamily="34" charset="0"/>
                <a:ea typeface="Georgia"/>
                <a:cs typeface="Arial" panose="020B0604020202020204" pitchFamily="34" charset="0"/>
                <a:sym typeface="Georgia"/>
              </a:endParaRPr>
            </a:p>
          </p:txBody>
        </p:sp>
        <p:sp>
          <p:nvSpPr>
            <p:cNvPr id="32" name="Google Shape;1106;p25"/>
            <p:cNvSpPr/>
            <p:nvPr/>
          </p:nvSpPr>
          <p:spPr>
            <a:xfrm>
              <a:off x="5609059" y="28661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a:solidFill>
                    <a:srgbClr val="A6A6A6"/>
                  </a:solidFill>
                  <a:latin typeface="Arial" panose="020B0604020202020204" pitchFamily="34" charset="0"/>
                  <a:ea typeface="Georgia"/>
                  <a:cs typeface="Arial" panose="020B0604020202020204" pitchFamily="34" charset="0"/>
                  <a:sym typeface="Georgia"/>
                </a:rPr>
                <a:t>Prepare</a:t>
              </a:r>
              <a:endParaRPr sz="900" b="1">
                <a:solidFill>
                  <a:srgbClr val="A6A6A6"/>
                </a:solidFill>
                <a:latin typeface="Arial" panose="020B0604020202020204" pitchFamily="34" charset="0"/>
                <a:ea typeface="Georgia"/>
                <a:cs typeface="Arial" panose="020B0604020202020204" pitchFamily="34" charset="0"/>
                <a:sym typeface="Georgia"/>
              </a:endParaRPr>
            </a:p>
          </p:txBody>
        </p:sp>
        <p:sp>
          <p:nvSpPr>
            <p:cNvPr id="38" name="Google Shape;1107;p25"/>
            <p:cNvSpPr/>
            <p:nvPr/>
          </p:nvSpPr>
          <p:spPr>
            <a:xfrm>
              <a:off x="3991236" y="28661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rgbClr val="A6A6A6"/>
                  </a:solidFill>
                  <a:latin typeface="Arial" panose="020B0604020202020204" pitchFamily="34" charset="0"/>
                  <a:ea typeface="Georgia"/>
                  <a:cs typeface="Arial" panose="020B0604020202020204" pitchFamily="34" charset="0"/>
                  <a:sym typeface="Georgia"/>
                </a:rPr>
                <a:t>Plan</a:t>
              </a:r>
              <a:endParaRPr sz="900" b="1" dirty="0">
                <a:solidFill>
                  <a:srgbClr val="A6A6A6"/>
                </a:solidFill>
                <a:latin typeface="Arial" panose="020B0604020202020204" pitchFamily="34" charset="0"/>
                <a:ea typeface="Georgia"/>
                <a:cs typeface="Arial" panose="020B0604020202020204" pitchFamily="34" charset="0"/>
                <a:sym typeface="Georgia"/>
              </a:endParaRPr>
            </a:p>
          </p:txBody>
        </p:sp>
      </p:grpSp>
      <p:sp>
        <p:nvSpPr>
          <p:cNvPr id="24" name="Google Shape;1119;p26"/>
          <p:cNvSpPr/>
          <p:nvPr/>
        </p:nvSpPr>
        <p:spPr>
          <a:xfrm>
            <a:off x="2904403" y="1755650"/>
            <a:ext cx="8059746"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99"/>
              <a:buFont typeface="Arial"/>
              <a:buNone/>
            </a:pPr>
            <a:r>
              <a:rPr lang="en-US" sz="1199" b="1" i="0" u="none" strike="noStrike" cap="none">
                <a:solidFill>
                  <a:schemeClr val="lt1"/>
                </a:solidFill>
                <a:latin typeface="Arial" panose="020B0604020202020204" pitchFamily="34" charset="0"/>
                <a:ea typeface="Georgia"/>
                <a:cs typeface="Arial" panose="020B0604020202020204" pitchFamily="34" charset="0"/>
                <a:sym typeface="Georgia"/>
              </a:rPr>
              <a:t>Apply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5" name="Google Shape;1120;p26"/>
          <p:cNvSpPr/>
          <p:nvPr/>
        </p:nvSpPr>
        <p:spPr>
          <a:xfrm>
            <a:off x="605089" y="1755651"/>
            <a:ext cx="2299313"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99"/>
              <a:buFont typeface="Arial"/>
              <a:buNone/>
            </a:pPr>
            <a:r>
              <a:rPr lang="en-US" sz="1199" b="1" i="0" u="none" strike="noStrike" cap="none">
                <a:solidFill>
                  <a:schemeClr val="lt1"/>
                </a:solidFill>
                <a:latin typeface="Arial" panose="020B0604020202020204" pitchFamily="34" charset="0"/>
                <a:ea typeface="Georgia"/>
                <a:cs typeface="Arial" panose="020B0604020202020204" pitchFamily="34" charset="0"/>
                <a:sym typeface="Georgia"/>
              </a:rPr>
              <a:t>Awareness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3" name="Google Shape;1121;p26"/>
          <p:cNvSpPr/>
          <p:nvPr/>
        </p:nvSpPr>
        <p:spPr>
          <a:xfrm>
            <a:off x="648892" y="2180510"/>
            <a:ext cx="2255510" cy="4743119"/>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Engage Education Professional in Initial Phase: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Implement Education Professional Communication Plan according to the unified calendar dates and spread awareness about: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0" indent="-1000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Steps for obtaining a license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0" indent="-1000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License and relicense fees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271463" marR="0" lvl="0" indent="-1000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Equivalency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0" indent="-1000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Exam dates and timelines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0" indent="-1000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Number of retakes allowed and consequences of failing exams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0" indent="-1000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Training opportunities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Engage Education Professionals across different channels (incl. website, social media, roadshows, through school leadership) with the goal of spreading awareness and information</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58727"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Provide Education Professional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Education Professionals (to be provided by school outreach representatives and Happiness Center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education professional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4" name="Google Shape;1128;p26"/>
          <p:cNvSpPr/>
          <p:nvPr/>
        </p:nvSpPr>
        <p:spPr>
          <a:xfrm>
            <a:off x="10964149" y="1755650"/>
            <a:ext cx="2345453"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Receive License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5" name="Google Shape;1129;p26"/>
          <p:cNvSpPr/>
          <p:nvPr/>
        </p:nvSpPr>
        <p:spPr>
          <a:xfrm>
            <a:off x="7975601" y="2180510"/>
            <a:ext cx="2988547" cy="168758"/>
          </a:xfrm>
          <a:prstGeom prst="roundRect">
            <a:avLst>
              <a:gd name="adj" fmla="val 16667"/>
            </a:avLst>
          </a:prstGeom>
          <a:solidFill>
            <a:srgbClr val="F3C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FFFFFF"/>
                </a:solidFill>
                <a:latin typeface="Arial" panose="020B0604020202020204" pitchFamily="34" charset="0"/>
                <a:ea typeface="Georgia"/>
                <a:cs typeface="Arial" panose="020B0604020202020204" pitchFamily="34" charset="0"/>
                <a:sym typeface="Georgia"/>
              </a:rPr>
              <a:t>Take Exam</a:t>
            </a:r>
            <a:endParaRPr sz="9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6" name="Google Shape;1130;p26"/>
          <p:cNvSpPr/>
          <p:nvPr/>
        </p:nvSpPr>
        <p:spPr>
          <a:xfrm>
            <a:off x="5842001" y="2180510"/>
            <a:ext cx="2060577" cy="168758"/>
          </a:xfrm>
          <a:prstGeom prst="roundRect">
            <a:avLst>
              <a:gd name="adj" fmla="val 16667"/>
            </a:avLst>
          </a:prstGeom>
          <a:solidFill>
            <a:srgbClr val="F3C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FFFFFF"/>
                </a:solidFill>
                <a:latin typeface="Arial" panose="020B0604020202020204" pitchFamily="34" charset="0"/>
                <a:ea typeface="Georgia"/>
                <a:cs typeface="Arial" panose="020B0604020202020204" pitchFamily="34" charset="0"/>
                <a:sym typeface="Georgia"/>
              </a:rPr>
              <a:t>Train</a:t>
            </a:r>
            <a:endParaRPr sz="9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7" name="Google Shape;1131;p26"/>
          <p:cNvSpPr/>
          <p:nvPr/>
        </p:nvSpPr>
        <p:spPr>
          <a:xfrm>
            <a:off x="2893566" y="2180509"/>
            <a:ext cx="2913685" cy="172549"/>
          </a:xfrm>
          <a:prstGeom prst="roundRect">
            <a:avLst>
              <a:gd name="adj" fmla="val 16667"/>
            </a:avLst>
          </a:prstGeom>
          <a:solidFill>
            <a:srgbClr val="F3C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FFFFFF"/>
                </a:solidFill>
                <a:latin typeface="Arial" panose="020B0604020202020204" pitchFamily="34" charset="0"/>
                <a:ea typeface="Georgia"/>
                <a:cs typeface="Arial" panose="020B0604020202020204" pitchFamily="34" charset="0"/>
                <a:sym typeface="Georgia"/>
              </a:rPr>
              <a:t>Register</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9" name="Google Shape;1132;p26"/>
          <p:cNvSpPr/>
          <p:nvPr/>
        </p:nvSpPr>
        <p:spPr>
          <a:xfrm>
            <a:off x="2939732" y="2402585"/>
            <a:ext cx="2867519" cy="491326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Manage Application Process: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Receive and manage applications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Manage tracking feature for Education Professionals to track status of their application throughout the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Gather Information: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Collect Education Professionals’ data from applications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Cross check information with that received from Education Data Center and external regulators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Consolidate the information into a database</a:t>
            </a:r>
            <a:endParaRPr sz="10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Assess Applicant Profiles: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In cases where applicants have an international license, carry out license conversion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Issue Provisional Teaching License (PTL) for eligible Education Professionals and communicate this with their respective school leadership</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27"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Provide Education Professional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Education Professionals (to be provided by school outreach representatives and Happiness Center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education professional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40" name="Google Shape;1133;p26"/>
          <p:cNvSpPr/>
          <p:nvPr/>
        </p:nvSpPr>
        <p:spPr>
          <a:xfrm>
            <a:off x="5842001" y="2402586"/>
            <a:ext cx="2141449" cy="3544065"/>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Support with Exam Preparation: </a:t>
            </a:r>
            <a:endParaRPr sz="10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Review exam preparation material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Post relevant exam preparation material on portal for Education Professionals’ perusal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Inform Education Professional about Training Opportunities:</a:t>
            </a:r>
            <a:endParaRPr sz="10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Post information about ECAE training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Review list of licensed training institutions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Post list of training institutes licensed by the Ministry to guide Education Professionals to potential external training options  prior to taking their exam</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58727"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Provide Education Professional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Education Professionals (to be provided by school outreach representatives and Happiness Center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education professional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41" name="Google Shape;1134;p26"/>
          <p:cNvSpPr/>
          <p:nvPr/>
        </p:nvSpPr>
        <p:spPr>
          <a:xfrm>
            <a:off x="7975601" y="2402586"/>
            <a:ext cx="2988547" cy="4763265"/>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Schedule Exam Dates: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Prepare list of Education Professionals (retrieved from application step) that need to undertake the </a:t>
            </a: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exam, as well as their exam date preferences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Schedule exam dates and book exams centers, according to list of Education Professionals to be licensed, their preferences and </a:t>
            </a: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available capacity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Inform Education Professionals of scheduled dates</a:t>
            </a:r>
            <a:endParaRPr sz="1000" b="0" i="0" u="none" strike="noStrike" cap="none">
              <a:solidFill>
                <a:srgbClr val="00B05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On the Day Administration: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Allocate exam invigilators for on-the-day administration of the exams based on availability in the relevant departments involved</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Manage Exam and Generate Results: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21313"/>
              </a:buClr>
              <a:buSzPts val="1000"/>
              <a:buFont typeface="Arial"/>
              <a:buChar char="•"/>
            </a:pPr>
            <a:r>
              <a:rPr lang="en-US" sz="1000" b="0" i="0" u="none" strike="noStrike" cap="none">
                <a:solidFill>
                  <a:srgbClr val="621313"/>
                </a:solidFill>
                <a:latin typeface="Arial" panose="020B0604020202020204" pitchFamily="34" charset="0"/>
                <a:ea typeface="Georgia"/>
                <a:cs typeface="Arial" panose="020B0604020202020204" pitchFamily="34" charset="0"/>
                <a:sym typeface="Georgia"/>
              </a:rPr>
              <a:t>Review exam design standards, questions and solution manuals</a:t>
            </a:r>
            <a:endParaRPr sz="1000" b="0" i="0" u="none" strike="noStrike" cap="none">
              <a:solidFill>
                <a:srgbClr val="62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Run and manage exam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Generate exam results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Assess fails and passes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Communicate status and related next steps to applicants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Provide Education Professional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Education Professionals (to be provided by school outreach representatives and Happiness Center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education professional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42" name="Google Shape;1135;p26"/>
          <p:cNvSpPr/>
          <p:nvPr/>
        </p:nvSpPr>
        <p:spPr>
          <a:xfrm>
            <a:off x="11037171" y="2180510"/>
            <a:ext cx="2348630" cy="491326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Issue Licenses: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Issue licenses for Education Professionals that receive a satisfactory score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Consolidate database of licensed Education Professionals, number of times the exam was taken, etc.</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Communicate decision to relevant entities </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chemeClr val="dk1"/>
                </a:solidFill>
                <a:latin typeface="Arial" panose="020B0604020202020204" pitchFamily="34" charset="0"/>
                <a:ea typeface="Georgia"/>
                <a:cs typeface="Arial" panose="020B0604020202020204" pitchFamily="34" charset="0"/>
                <a:sym typeface="Georgia"/>
              </a:rPr>
              <a:t>Renew Licenses: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Follow-up with Education Professionals on expired licenses and inform them of license renewal steps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000000"/>
              </a:buClr>
              <a:buSzPts val="95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Receive payment for relicensing</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Assess e-portfolios of Education Professionals </a:t>
            </a:r>
            <a:endParaRPr sz="95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7313" marR="0" lvl="1" indent="-87313" algn="l" rtl="0">
              <a:lnSpc>
                <a:spcPct val="100000"/>
              </a:lnSpc>
              <a:spcBef>
                <a:spcPts val="0"/>
              </a:spcBef>
              <a:spcAft>
                <a:spcPts val="0"/>
              </a:spcAft>
              <a:buClr>
                <a:schemeClr val="dk1"/>
              </a:buClr>
              <a:buSzPts val="950"/>
              <a:buFont typeface="Arial"/>
              <a:buChar char="•"/>
            </a:pPr>
            <a:r>
              <a:rPr lang="en-US" sz="950" b="0" i="0" u="none" strike="noStrike" cap="none">
                <a:solidFill>
                  <a:schemeClr val="dk1"/>
                </a:solidFill>
                <a:latin typeface="Arial" panose="020B0604020202020204" pitchFamily="34" charset="0"/>
                <a:ea typeface="Georgia"/>
                <a:cs typeface="Arial" panose="020B0604020202020204" pitchFamily="34" charset="0"/>
                <a:sym typeface="Georgia"/>
              </a:rPr>
              <a:t>Renew licenses as per the guidelines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1" indent="-87313" algn="l" rtl="0">
              <a:lnSpc>
                <a:spcPct val="100000"/>
              </a:lnSpc>
              <a:spcBef>
                <a:spcPts val="0"/>
              </a:spcBef>
              <a:spcAft>
                <a:spcPts val="0"/>
              </a:spcAft>
              <a:buClr>
                <a:srgbClr val="AC8619"/>
              </a:buClr>
              <a:buSzPts val="950"/>
              <a:buFont typeface="Arial"/>
              <a:buChar char="•"/>
            </a:pPr>
            <a:r>
              <a:rPr lang="en-US" sz="950" b="0" i="0" u="none" strike="noStrike" cap="none">
                <a:solidFill>
                  <a:srgbClr val="AC8619"/>
                </a:solidFill>
                <a:latin typeface="Arial" panose="020B0604020202020204" pitchFamily="34" charset="0"/>
                <a:ea typeface="Georgia"/>
                <a:cs typeface="Arial" panose="020B0604020202020204" pitchFamily="34" charset="0"/>
                <a:sym typeface="Georgia"/>
              </a:rPr>
              <a:t>Communicate with relevant entities list of Education Professionals with expired and renewed licenses </a:t>
            </a:r>
            <a:endParaRPr sz="950" b="0" i="0" u="none" strike="noStrike" cap="none">
              <a:solidFill>
                <a:srgbClr val="AC8619"/>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r>
              <a:rPr lang="en-US" sz="950" b="1" i="0" u="none" strike="noStrike" cap="none">
                <a:solidFill>
                  <a:srgbClr val="000000"/>
                </a:solidFill>
                <a:latin typeface="Arial" panose="020B0604020202020204" pitchFamily="34" charset="0"/>
                <a:ea typeface="Georgia"/>
                <a:cs typeface="Arial" panose="020B0604020202020204" pitchFamily="34" charset="0"/>
                <a:sym typeface="Georgia"/>
              </a:rPr>
              <a:t>Provide Education Professional with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50"/>
              <a:buFont typeface="Arial"/>
              <a:buChar char="•"/>
            </a:pPr>
            <a:r>
              <a:rPr lang="en-US" sz="95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Education Professionals (to be provided by school outreach representatives and Happiness Center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000000"/>
              </a:buClr>
              <a:buSzPts val="950"/>
              <a:buFont typeface="Arial"/>
              <a:buChar char="•"/>
            </a:pPr>
            <a:r>
              <a:rPr lang="en-US" sz="95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education professional and internal and external entities to be used in monitoring, reporting and continuous improvement </a:t>
            </a:r>
            <a:endParaRPr sz="95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endParaRPr sz="95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50"/>
              <a:buFont typeface="Arial"/>
              <a:buNone/>
            </a:pPr>
            <a:endParaRPr sz="95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1197084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175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Professional Journey: High Level To-Be Process </a:t>
            </a:r>
            <a:r>
              <a:rPr lang="en-US" sz="2400" dirty="0" smtClean="0"/>
              <a:t>(3 </a:t>
            </a:r>
            <a:r>
              <a:rPr lang="en-US" sz="2400" dirty="0"/>
              <a:t>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28</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3" name="Group 2"/>
          <p:cNvGrpSpPr/>
          <p:nvPr/>
        </p:nvGrpSpPr>
        <p:grpSpPr>
          <a:xfrm>
            <a:off x="3991236" y="286609"/>
            <a:ext cx="9713537" cy="388735"/>
            <a:chOff x="3991236" y="-465771"/>
            <a:chExt cx="9713537" cy="388735"/>
          </a:xfrm>
        </p:grpSpPr>
        <p:sp>
          <p:nvSpPr>
            <p:cNvPr id="28" name="Google Shape;1102;p25"/>
            <p:cNvSpPr/>
            <p:nvPr/>
          </p:nvSpPr>
          <p:spPr>
            <a:xfrm>
              <a:off x="8844705"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Apply</a:t>
              </a:r>
              <a:endParaRPr sz="9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29" name="Google Shape;1103;p25"/>
            <p:cNvSpPr/>
            <p:nvPr/>
          </p:nvSpPr>
          <p:spPr>
            <a:xfrm>
              <a:off x="7226882"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0" name="Google Shape;1104;p25"/>
            <p:cNvSpPr/>
            <p:nvPr/>
          </p:nvSpPr>
          <p:spPr>
            <a:xfrm>
              <a:off x="12080350" y="-465771"/>
              <a:ext cx="1624423" cy="388734"/>
            </a:xfrm>
            <a:prstGeom prst="chevron">
              <a:avLst>
                <a:gd name="adj" fmla="val 50000"/>
              </a:avLst>
            </a:prstGeom>
            <a:solidFill>
              <a:srgbClr val="F5B5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chemeClr val="lt1"/>
                  </a:solidFill>
                  <a:latin typeface="Arial" panose="020B0604020202020204" pitchFamily="34" charset="0"/>
                  <a:ea typeface="Georgia"/>
                  <a:cs typeface="Arial" panose="020B0604020202020204" pitchFamily="34" charset="0"/>
                  <a:sym typeface="Georgia"/>
                </a:rPr>
                <a:t>Measure &amp; Report</a:t>
              </a:r>
              <a:endParaRPr sz="900" b="1" dirty="0">
                <a:solidFill>
                  <a:schemeClr val="lt1"/>
                </a:solidFill>
                <a:latin typeface="Arial" panose="020B0604020202020204" pitchFamily="34" charset="0"/>
                <a:ea typeface="Georgia"/>
                <a:cs typeface="Arial" panose="020B0604020202020204" pitchFamily="34" charset="0"/>
                <a:sym typeface="Arial"/>
              </a:endParaRPr>
            </a:p>
          </p:txBody>
        </p:sp>
        <p:sp>
          <p:nvSpPr>
            <p:cNvPr id="31" name="Google Shape;1105;p25"/>
            <p:cNvSpPr/>
            <p:nvPr/>
          </p:nvSpPr>
          <p:spPr>
            <a:xfrm>
              <a:off x="10462528"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A6A6A6"/>
                  </a:solidFill>
                  <a:latin typeface="Arial" panose="020B0604020202020204" pitchFamily="34" charset="0"/>
                  <a:ea typeface="Georgia"/>
                  <a:cs typeface="Arial" panose="020B0604020202020204" pitchFamily="34" charset="0"/>
                  <a:sym typeface="Georgia"/>
                </a:rPr>
                <a:t>Receive License</a:t>
              </a:r>
              <a:endParaRPr sz="900" b="1" i="0" u="none" strike="noStrike" cap="none" dirty="0">
                <a:solidFill>
                  <a:srgbClr val="A6A6A6"/>
                </a:solidFill>
                <a:latin typeface="Arial" panose="020B0604020202020204" pitchFamily="34" charset="0"/>
                <a:ea typeface="Georgia"/>
                <a:cs typeface="Arial" panose="020B0604020202020204" pitchFamily="34" charset="0"/>
                <a:sym typeface="Georgia"/>
              </a:endParaRPr>
            </a:p>
          </p:txBody>
        </p:sp>
        <p:sp>
          <p:nvSpPr>
            <p:cNvPr id="32" name="Google Shape;1106;p25"/>
            <p:cNvSpPr/>
            <p:nvPr/>
          </p:nvSpPr>
          <p:spPr>
            <a:xfrm>
              <a:off x="5609059"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a:solidFill>
                    <a:srgbClr val="A6A6A6"/>
                  </a:solidFill>
                  <a:latin typeface="Arial" panose="020B0604020202020204" pitchFamily="34" charset="0"/>
                  <a:ea typeface="Georgia"/>
                  <a:cs typeface="Arial" panose="020B0604020202020204" pitchFamily="34" charset="0"/>
                  <a:sym typeface="Georgia"/>
                </a:rPr>
                <a:t>Prepare</a:t>
              </a:r>
              <a:endParaRPr sz="900" b="1">
                <a:solidFill>
                  <a:srgbClr val="A6A6A6"/>
                </a:solidFill>
                <a:latin typeface="Arial" panose="020B0604020202020204" pitchFamily="34" charset="0"/>
                <a:ea typeface="Georgia"/>
                <a:cs typeface="Arial" panose="020B0604020202020204" pitchFamily="34" charset="0"/>
                <a:sym typeface="Georgia"/>
              </a:endParaRPr>
            </a:p>
          </p:txBody>
        </p:sp>
        <p:sp>
          <p:nvSpPr>
            <p:cNvPr id="38" name="Google Shape;1107;p25"/>
            <p:cNvSpPr/>
            <p:nvPr/>
          </p:nvSpPr>
          <p:spPr>
            <a:xfrm>
              <a:off x="3991236"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rgbClr val="A6A6A6"/>
                  </a:solidFill>
                  <a:latin typeface="Arial" panose="020B0604020202020204" pitchFamily="34" charset="0"/>
                  <a:ea typeface="Georgia"/>
                  <a:cs typeface="Arial" panose="020B0604020202020204" pitchFamily="34" charset="0"/>
                  <a:sym typeface="Georgia"/>
                </a:rPr>
                <a:t>Plan</a:t>
              </a:r>
              <a:endParaRPr sz="900" b="1" dirty="0">
                <a:solidFill>
                  <a:srgbClr val="A6A6A6"/>
                </a:solidFill>
                <a:latin typeface="Arial" panose="020B0604020202020204" pitchFamily="34" charset="0"/>
                <a:ea typeface="Georgia"/>
                <a:cs typeface="Arial" panose="020B0604020202020204" pitchFamily="34" charset="0"/>
                <a:sym typeface="Georgia"/>
              </a:endParaRPr>
            </a:p>
          </p:txBody>
        </p:sp>
      </p:grpSp>
      <p:sp>
        <p:nvSpPr>
          <p:cNvPr id="24" name="Google Shape;1151;p27"/>
          <p:cNvSpPr/>
          <p:nvPr/>
        </p:nvSpPr>
        <p:spPr>
          <a:xfrm>
            <a:off x="631412" y="1755651"/>
            <a:ext cx="5486400"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FFFFFF"/>
                </a:solidFill>
                <a:latin typeface="Arial" panose="020B0604020202020204" pitchFamily="34" charset="0"/>
                <a:ea typeface="Georgia"/>
                <a:cs typeface="Arial" panose="020B0604020202020204" pitchFamily="34" charset="0"/>
                <a:sym typeface="Georgia"/>
              </a:rPr>
              <a:t>Measure &amp;Report</a:t>
            </a:r>
            <a:endParaRPr sz="1200" b="1" i="0" u="none" strike="noStrike" cap="none" dirty="0">
              <a:solidFill>
                <a:srgbClr val="FFFFFF"/>
              </a:solidFill>
              <a:latin typeface="Arial" panose="020B0604020202020204" pitchFamily="34" charset="0"/>
              <a:ea typeface="Georgia"/>
              <a:cs typeface="Arial" panose="020B0604020202020204" pitchFamily="34" charset="0"/>
              <a:sym typeface="Georgia"/>
            </a:endParaRPr>
          </a:p>
        </p:txBody>
      </p:sp>
      <p:sp>
        <p:nvSpPr>
          <p:cNvPr id="25" name="Google Shape;1152;p27"/>
          <p:cNvSpPr/>
          <p:nvPr/>
        </p:nvSpPr>
        <p:spPr>
          <a:xfrm>
            <a:off x="648890" y="2222860"/>
            <a:ext cx="5486400" cy="4058415"/>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Gather and Analyze Data:</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Gather and analyze feedback, as a minimum, from Education Professionals, schools regarding Education Professional Communication Plan, Engagement Plan, application process, exam preparation material, exams, license issuance and overall effectiveness of licensing process in the education sector</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Gather and analyze relevant statistics from the Education Professional Journey to inform policies and decision making </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Prepare findings reports and status updates relevant to the Education Professional Journey</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Measure Performance: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Measure and monitor results of the delivery of activities against Education Professional Journey KPIs/SLAs through regular reviews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Review results of the delivery of the Education Professional Journey</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Ensure Continuous Improvement: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Conduct lessons learnt sessions with relevant </a:t>
            </a:r>
            <a:r>
              <a:rPr lang="en-US" sz="1000" b="0" i="0" u="none" strike="noStrike" cap="none" dirty="0" err="1">
                <a:solidFill>
                  <a:srgbClr val="A37800"/>
                </a:solidFill>
                <a:latin typeface="Arial" panose="020B0604020202020204" pitchFamily="34" charset="0"/>
                <a:ea typeface="Georgia"/>
                <a:cs typeface="Arial" panose="020B0604020202020204" pitchFamily="34" charset="0"/>
                <a:sym typeface="Georgia"/>
              </a:rPr>
              <a:t>MoEHEA</a:t>
            </a: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 Departments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Identify gaps in the Education Professional Journey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Put interventions in place, including action points for next cycle, to address underperformance and/or internal functional issues related to the Education Professional Journey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Mobilize additional resources where required</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Provide additional training and development activities where if required </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Report: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Prepare and provide reports relevant to the performance and outcomes of the Education Professional Journey to support leadership in decision making. This may include but is not limited to reporting 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Journey related KPIs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Satisfaction rates of Education Professionals against key moments that matter (e.g. communication plan, etc.)</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Number of Education Professional applications received (3 year trend minimum)</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Percentage of incomplete applications out of the total application pool</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Percentage of teachers licensed out of total teachers in UAE by Emirate and Sector</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Number of teachers and other Education Professionals who applied vs. those who passed</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Percentage of Education Professionals who passed from first exam trial </a:t>
            </a:r>
            <a:endParaRPr sz="100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21313"/>
              </a:buClr>
              <a:buSzPts val="1000"/>
              <a:buFont typeface="Arial"/>
              <a:buChar char="•"/>
            </a:pPr>
            <a:r>
              <a:rPr lang="en-US" sz="1000" b="0" i="0" u="none" strike="noStrike" cap="none" dirty="0">
                <a:solidFill>
                  <a:srgbClr val="621313"/>
                </a:solidFill>
                <a:latin typeface="Arial" panose="020B0604020202020204" pitchFamily="34" charset="0"/>
                <a:ea typeface="Georgia"/>
                <a:cs typeface="Arial" panose="020B0604020202020204" pitchFamily="34" charset="0"/>
                <a:sym typeface="Georgia"/>
              </a:rPr>
              <a:t>Average time taken to issue professional license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09411" marR="0" lvl="1" indent="0" algn="l" rtl="0">
              <a:lnSpc>
                <a:spcPct val="100000"/>
              </a:lnSpc>
              <a:spcBef>
                <a:spcPts val="0"/>
              </a:spcBef>
              <a:spcAft>
                <a:spcPts val="0"/>
              </a:spcAft>
              <a:buClr>
                <a:srgbClr val="000000"/>
              </a:buClr>
              <a:buSzPts val="1000"/>
              <a:buFont typeface="Arial"/>
              <a:buNone/>
            </a:pPr>
            <a:endParaRPr sz="100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598312" marR="0" lvl="1" indent="-25400" algn="l" rtl="0">
              <a:lnSpc>
                <a:spcPct val="100000"/>
              </a:lnSpc>
              <a:spcBef>
                <a:spcPts val="0"/>
              </a:spcBef>
              <a:spcAft>
                <a:spcPts val="0"/>
              </a:spcAft>
              <a:buClr>
                <a:schemeClr val="dk1"/>
              </a:buClr>
              <a:buSzPts val="1000"/>
              <a:buFont typeface="Arial"/>
              <a:buNone/>
            </a:pPr>
            <a:endParaRPr sz="100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88900" marR="0" lvl="0" indent="-25400" algn="l" rtl="0">
              <a:lnSpc>
                <a:spcPct val="100000"/>
              </a:lnSpc>
              <a:spcBef>
                <a:spcPts val="0"/>
              </a:spcBef>
              <a:spcAft>
                <a:spcPts val="0"/>
              </a:spcAft>
              <a:buClr>
                <a:schemeClr val="dk1"/>
              </a:buClr>
              <a:buSzPts val="1000"/>
              <a:buFont typeface="Arial"/>
              <a:buNone/>
            </a:pP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8900" marR="0" lvl="0" indent="-25400" algn="l" rtl="0">
              <a:lnSpc>
                <a:spcPct val="100000"/>
              </a:lnSpc>
              <a:spcBef>
                <a:spcPts val="0"/>
              </a:spcBef>
              <a:spcAft>
                <a:spcPts val="0"/>
              </a:spcAft>
              <a:buClr>
                <a:schemeClr val="dk1"/>
              </a:buClr>
              <a:buSzPts val="1000"/>
              <a:buFont typeface="Arial"/>
              <a:buNone/>
            </a:pP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3368239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2775"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29</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2.6 Workforce Employee Journey </a:t>
            </a:r>
            <a:br>
              <a:rPr lang="en-US" dirty="0"/>
            </a:br>
            <a:r>
              <a:rPr lang="en-US" dirty="0"/>
              <a:t/>
            </a:r>
            <a:br>
              <a:rPr lang="en-US" dirty="0"/>
            </a:br>
            <a:r>
              <a:rPr lang="en-US" sz="3600" dirty="0"/>
              <a:t>(Provided by NARIC)</a:t>
            </a:r>
            <a:endParaRPr lang="en-US" dirty="0"/>
          </a:p>
        </p:txBody>
      </p:sp>
      <p:sp>
        <p:nvSpPr>
          <p:cNvPr id="7" name="Rectangle 6"/>
          <p:cNvSpPr/>
          <p:nvPr/>
        </p:nvSpPr>
        <p:spPr>
          <a:xfrm>
            <a:off x="8948987" y="977675"/>
            <a:ext cx="4507324" cy="338554"/>
          </a:xfrm>
          <a:prstGeom prst="rect">
            <a:avLst/>
          </a:prstGeom>
        </p:spPr>
        <p:txBody>
          <a:bodyPr wrap="none">
            <a:spAutoFit/>
          </a:bodyPr>
          <a:lstStyle/>
          <a:p>
            <a:pPr>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DR.HASSAN AL MEHIRI </a:t>
            </a:r>
            <a:endParaRPr lang="en-US" sz="1600" b="1" dirty="0">
              <a:solidFill>
                <a:schemeClr val="bg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3296323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255285068"/>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6154"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3</a:t>
            </a:fld>
            <a:endParaRPr lang="en-US" dirty="0">
              <a:solidFill>
                <a:srgbClr val="000000"/>
              </a:solidFill>
            </a:endParaRPr>
          </a:p>
        </p:txBody>
      </p:sp>
      <p:sp>
        <p:nvSpPr>
          <p:cNvPr id="3" name="Title 2"/>
          <p:cNvSpPr>
            <a:spLocks noGrp="1"/>
          </p:cNvSpPr>
          <p:nvPr>
            <p:ph type="title"/>
          </p:nvPr>
        </p:nvSpPr>
        <p:spPr/>
        <p:txBody>
          <a:bodyPr/>
          <a:lstStyle/>
          <a:p>
            <a:pPr algn="l"/>
            <a:r>
              <a:rPr lang="en-US" dirty="0" smtClean="0"/>
              <a:t>1.1. Business </a:t>
            </a:r>
            <a:r>
              <a:rPr lang="en-US" dirty="0"/>
              <a:t>Planning and Continuous Improvement: High Level To-Be Process</a:t>
            </a:r>
          </a:p>
        </p:txBody>
      </p:sp>
      <p:sp>
        <p:nvSpPr>
          <p:cNvPr id="10" name="Rectangle 9"/>
          <p:cNvSpPr/>
          <p:nvPr/>
        </p:nvSpPr>
        <p:spPr>
          <a:xfrm>
            <a:off x="10214771" y="990473"/>
            <a:ext cx="3248005" cy="338554"/>
          </a:xfrm>
          <a:prstGeom prst="rect">
            <a:avLst/>
          </a:prstGeom>
        </p:spPr>
        <p:txBody>
          <a:bodyPr wrap="none">
            <a:spAutoFit/>
          </a:bodyPr>
          <a:lstStyle/>
          <a:p>
            <a:pPr lvl="0">
              <a:buClr>
                <a:srgbClr val="000000"/>
              </a:buClr>
              <a:buSzPts val="1100"/>
            </a:pPr>
            <a:r>
              <a:rPr lang="en-US" sz="1600" b="1" dirty="0" smtClean="0">
                <a:solidFill>
                  <a:schemeClr val="bg1"/>
                </a:solidFill>
                <a:latin typeface="Arial Bold" panose="020B0704020202020204" pitchFamily="34" charset="0"/>
                <a:ea typeface="Georgia"/>
                <a:cs typeface="Arial Bold" panose="020B0704020202020204" pitchFamily="34" charset="0"/>
                <a:sym typeface="Georgia"/>
              </a:rPr>
              <a:t>PROCESS OWNER: HE OFFICE</a:t>
            </a:r>
            <a:endParaRPr lang="en-US" sz="1600" b="1" dirty="0">
              <a:solidFill>
                <a:schemeClr val="bg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2633205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3799"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Workforce Employee Journey: High Level To-Be Process (1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30</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3" name="Google Shape;967;g5e68f5c6da_0_759"/>
          <p:cNvSpPr/>
          <p:nvPr/>
        </p:nvSpPr>
        <p:spPr>
          <a:xfrm>
            <a:off x="631412" y="1755651"/>
            <a:ext cx="5046678"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5" name="Google Shape;969;g5e68f5c6da_0_759"/>
          <p:cNvSpPr/>
          <p:nvPr/>
        </p:nvSpPr>
        <p:spPr>
          <a:xfrm>
            <a:off x="5748789" y="1755650"/>
            <a:ext cx="6344657" cy="388800"/>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Georgia"/>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6" name="Google Shape;1094;p25"/>
          <p:cNvSpPr/>
          <p:nvPr/>
        </p:nvSpPr>
        <p:spPr>
          <a:xfrm>
            <a:off x="648890" y="2222860"/>
            <a:ext cx="5029200" cy="5028937"/>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Cascade Strategic Initiatives:</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87312" lvl="0" indent="-87312">
              <a:buClr>
                <a:srgbClr val="A37800"/>
              </a:buClr>
              <a:buSzPts val="900"/>
              <a:buFont typeface="Arial"/>
              <a:buChar char="•"/>
            </a:pPr>
            <a:r>
              <a:rPr lang="en-US" sz="900" dirty="0">
                <a:solidFill>
                  <a:srgbClr val="A37800"/>
                </a:solidFill>
                <a:latin typeface="Arial" panose="020B0604020202020204" pitchFamily="34" charset="0"/>
                <a:ea typeface="Georgia"/>
                <a:cs typeface="Arial" panose="020B0604020202020204" pitchFamily="34" charset="0"/>
                <a:sym typeface="Georgia"/>
              </a:rPr>
              <a:t>Assign Workforce Employee Journey Owner (JO) as per the set JO job description</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87312" lvl="0" indent="-87312">
              <a:buClr>
                <a:srgbClr val="611313"/>
              </a:buClr>
              <a:buSzPts val="900"/>
              <a:buFont typeface="Arial"/>
              <a:buChar char="•"/>
            </a:pPr>
            <a:r>
              <a:rPr lang="en-US" sz="900" dirty="0">
                <a:solidFill>
                  <a:srgbClr val="611313"/>
                </a:solidFill>
                <a:latin typeface="Arial" panose="020B0604020202020204" pitchFamily="34" charset="0"/>
                <a:ea typeface="Georgia"/>
                <a:cs typeface="Arial" panose="020B0604020202020204" pitchFamily="34" charset="0"/>
                <a:sym typeface="Georgia"/>
              </a:rPr>
              <a:t>Cascade strategic initiatives and Higher Education strategy goals, and objectives to Equivalency Department and any other </a:t>
            </a:r>
            <a:r>
              <a:rPr lang="en-US" sz="900" dirty="0" err="1">
                <a:solidFill>
                  <a:srgbClr val="611313"/>
                </a:solidFill>
                <a:latin typeface="Arial" panose="020B0604020202020204" pitchFamily="34" charset="0"/>
                <a:ea typeface="Georgia"/>
                <a:cs typeface="Arial" panose="020B0604020202020204" pitchFamily="34" charset="0"/>
                <a:sym typeface="Georgia"/>
              </a:rPr>
              <a:t>MoEHEA</a:t>
            </a:r>
            <a:r>
              <a:rPr lang="en-US" sz="900" dirty="0">
                <a:solidFill>
                  <a:srgbClr val="611313"/>
                </a:solidFill>
                <a:latin typeface="Arial" panose="020B0604020202020204" pitchFamily="34" charset="0"/>
                <a:ea typeface="Georgia"/>
                <a:cs typeface="Arial" panose="020B0604020202020204" pitchFamily="34" charset="0"/>
                <a:sym typeface="Georgia"/>
              </a:rPr>
              <a:t> department involved in the Equivalency Journey in order to incorporate them in the respective operational annual plans</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87312" lvl="0" indent="-87312">
              <a:buClr>
                <a:srgbClr val="A37800"/>
              </a:buClr>
              <a:buSzPts val="900"/>
              <a:buFont typeface="Arial"/>
              <a:buChar char="•"/>
            </a:pPr>
            <a:r>
              <a:rPr lang="en-US" sz="900" dirty="0">
                <a:solidFill>
                  <a:srgbClr val="A37800"/>
                </a:solidFill>
                <a:latin typeface="Arial" panose="020B0604020202020204" pitchFamily="34" charset="0"/>
                <a:ea typeface="Georgia"/>
                <a:cs typeface="Arial" panose="020B0604020202020204" pitchFamily="34" charset="0"/>
                <a:sym typeface="Georgia"/>
              </a:rPr>
              <a:t>Develop and assign Workforce Employee Journey ownership and KPIs to respective departments and overall journey KPIs to the respective JO</a:t>
            </a:r>
            <a:endParaRPr lang="en-US" sz="900" b="1"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Develop Plans for Operations: </a:t>
            </a:r>
            <a:endParaRPr lang="en-US" sz="1100" dirty="0">
              <a:solidFill>
                <a:schemeClr val="dk1"/>
              </a:solidFill>
              <a:latin typeface="Arial" panose="020B0604020202020204" pitchFamily="34" charset="0"/>
              <a:ea typeface="Georgia"/>
              <a:cs typeface="Arial" panose="020B0604020202020204" pitchFamily="34" charset="0"/>
              <a:sym typeface="Georgia"/>
            </a:endParaRPr>
          </a:p>
          <a:p>
            <a:pPr marL="92075" lvl="0" indent="-92075">
              <a:buClr>
                <a:schemeClr val="dk2"/>
              </a:buClr>
              <a:buSzPts val="900"/>
              <a:buFont typeface="Arial"/>
              <a:buChar char="•"/>
            </a:pPr>
            <a:r>
              <a:rPr lang="en-US" sz="900" dirty="0">
                <a:solidFill>
                  <a:schemeClr val="dk2"/>
                </a:solidFill>
                <a:latin typeface="Arial" panose="020B0604020202020204" pitchFamily="34" charset="0"/>
                <a:ea typeface="Georgia"/>
                <a:cs typeface="Arial" panose="020B0604020202020204" pitchFamily="34" charset="0"/>
                <a:sym typeface="Georgia"/>
              </a:rPr>
              <a:t>Find solutions to any previous cycle gaps / issues identified in the lessons learnt session</a:t>
            </a:r>
          </a:p>
          <a:p>
            <a:pPr marL="92075" lvl="0" indent="-92075">
              <a:buClr>
                <a:schemeClr val="dk2"/>
              </a:buClr>
              <a:buSzPts val="900"/>
              <a:buFont typeface="Arial"/>
              <a:buChar char="•"/>
            </a:pPr>
            <a:r>
              <a:rPr lang="en-US" sz="900" dirty="0">
                <a:solidFill>
                  <a:schemeClr val="dk2"/>
                </a:solidFill>
                <a:latin typeface="Arial" panose="020B0604020202020204" pitchFamily="34" charset="0"/>
                <a:ea typeface="Georgia"/>
                <a:cs typeface="Arial" panose="020B0604020202020204" pitchFamily="34" charset="0"/>
                <a:sym typeface="Georgia"/>
              </a:rPr>
              <a:t>Develop and/or update annual plans needed for the delivery of the Workforce Employee Journey which include: </a:t>
            </a:r>
          </a:p>
          <a:p>
            <a:pPr marL="601487" lvl="1" indent="-92075">
              <a:buClr>
                <a:srgbClr val="A37900"/>
              </a:buClr>
              <a:buSzPts val="900"/>
              <a:buFont typeface="Arial"/>
              <a:buChar char="•"/>
            </a:pPr>
            <a:r>
              <a:rPr lang="en-US" sz="900" dirty="0">
                <a:solidFill>
                  <a:srgbClr val="A37900"/>
                </a:solidFill>
                <a:latin typeface="Arial" panose="020B0604020202020204" pitchFamily="34" charset="0"/>
                <a:ea typeface="Georgia"/>
                <a:cs typeface="Arial" panose="020B0604020202020204" pitchFamily="34" charset="0"/>
                <a:sym typeface="Georgia"/>
              </a:rPr>
              <a:t>Higher Education Equivalency service plan, including the number of institutions to be included in Level 1 evaluation cases (e.g. Top 100, 200, 500)</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601487" lvl="1" indent="-92075">
              <a:buClr>
                <a:srgbClr val="AC8619"/>
              </a:buClr>
              <a:buSzPts val="900"/>
              <a:buFont typeface="Arial"/>
              <a:buChar char="•"/>
            </a:pPr>
            <a:r>
              <a:rPr lang="en-US" sz="900" dirty="0">
                <a:solidFill>
                  <a:srgbClr val="AC8619"/>
                </a:solidFill>
                <a:latin typeface="Arial" panose="020B0604020202020204" pitchFamily="34" charset="0"/>
                <a:ea typeface="Georgia"/>
                <a:cs typeface="Arial" panose="020B0604020202020204" pitchFamily="34" charset="0"/>
                <a:sym typeface="Georgia"/>
              </a:rPr>
              <a:t>Performance Management Plan (defines how KPIs will be measured and the frequency of measurement) </a:t>
            </a:r>
            <a:endParaRPr lang="en-US" sz="1100" dirty="0">
              <a:solidFill>
                <a:schemeClr val="dk1"/>
              </a:solidFill>
              <a:latin typeface="Arial" panose="020B0604020202020204" pitchFamily="34" charset="0"/>
              <a:ea typeface="Georgia"/>
              <a:cs typeface="Arial" panose="020B0604020202020204" pitchFamily="34" charset="0"/>
              <a:sym typeface="Georgia"/>
            </a:endParaRPr>
          </a:p>
          <a:p>
            <a:pPr marL="601487" lvl="1" indent="-92075">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Communication Plan including student unified calendar, outreach and marketing plan for student awareness, and Data Collection Plan</a:t>
            </a:r>
            <a:endParaRPr lang="en-US" sz="1400" dirty="0">
              <a:solidFill>
                <a:srgbClr val="753131"/>
              </a:solidFill>
              <a:latin typeface="Arial" panose="020B0604020202020204" pitchFamily="34" charset="0"/>
              <a:ea typeface="Georgia"/>
              <a:cs typeface="Arial" panose="020B0604020202020204" pitchFamily="34" charset="0"/>
              <a:sym typeface="Georgia"/>
            </a:endParaRPr>
          </a:p>
          <a:p>
            <a:pPr marL="601487" lvl="1" indent="-92075">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Feedback Plan defining collection methodologies, timelines, and targeted groups of customers and internal and external entities</a:t>
            </a:r>
          </a:p>
          <a:p>
            <a:pPr marL="92075" lvl="0" indent="-92075">
              <a:buClr>
                <a:srgbClr val="A37900"/>
              </a:buClr>
              <a:buSzPts val="900"/>
              <a:buFont typeface="Arial"/>
              <a:buChar char="•"/>
            </a:pPr>
            <a:r>
              <a:rPr lang="en-US" sz="900" dirty="0">
                <a:solidFill>
                  <a:srgbClr val="A37900"/>
                </a:solidFill>
                <a:latin typeface="Arial" panose="020B0604020202020204" pitchFamily="34" charset="0"/>
                <a:ea typeface="Georgia"/>
                <a:cs typeface="Arial" panose="020B0604020202020204" pitchFamily="34" charset="0"/>
                <a:sym typeface="Georgia"/>
              </a:rPr>
              <a:t>Define operational requirements, including resources, to be included in the Internal and External Entities Engagement Plan and the approach to authentication (internal/external/hybrid – country-based approach)</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87312" lvl="0" indent="-87312">
              <a:buClr>
                <a:srgbClr val="A37800"/>
              </a:buClr>
              <a:buSzPts val="900"/>
              <a:buFont typeface="Arial"/>
              <a:buChar char="•"/>
            </a:pPr>
            <a:r>
              <a:rPr lang="en-US" sz="900" dirty="0">
                <a:solidFill>
                  <a:srgbClr val="A37800"/>
                </a:solidFill>
                <a:latin typeface="Arial" panose="020B0604020202020204" pitchFamily="34" charset="0"/>
                <a:ea typeface="Georgia"/>
                <a:cs typeface="Arial" panose="020B0604020202020204" pitchFamily="34" charset="0"/>
                <a:sym typeface="Georgia"/>
              </a:rPr>
              <a:t>Identify required SLAs</a:t>
            </a:r>
            <a:endParaRPr lang="en-US" sz="900" b="1" dirty="0">
              <a:solidFill>
                <a:schemeClr val="dk1"/>
              </a:solidFill>
              <a:latin typeface="Arial" panose="020B0604020202020204" pitchFamily="34" charset="0"/>
              <a:ea typeface="Georgia"/>
              <a:cs typeface="Arial" panose="020B0604020202020204" pitchFamily="34" charset="0"/>
              <a:sym typeface="Georgia"/>
            </a:endParaRPr>
          </a:p>
          <a:p>
            <a:pPr marL="111125" lvl="0" indent="-111125">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Develop Budget: </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87312" lvl="0" indent="-87312">
              <a:buClr>
                <a:srgbClr val="A37900"/>
              </a:buClr>
              <a:buSzPts val="900"/>
              <a:buFont typeface="Arial"/>
              <a:buChar char="•"/>
            </a:pPr>
            <a:r>
              <a:rPr lang="en-US" sz="900" dirty="0">
                <a:solidFill>
                  <a:srgbClr val="A37900"/>
                </a:solidFill>
                <a:latin typeface="Arial" panose="020B0604020202020204" pitchFamily="34" charset="0"/>
                <a:ea typeface="Georgia"/>
                <a:cs typeface="Arial" panose="020B0604020202020204" pitchFamily="34" charset="0"/>
                <a:sym typeface="Georgia"/>
              </a:rPr>
              <a:t>Determine annual costs based on – but not limited to – historical data, activities scheduled across the  journey, expected staffing required (informed by the percentage of applications where authentication may be outsourced), projected authentication costs (if conducted externally), expected number of applications (informed by appropriate data gathering and reporting on application trends)</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Set Standards and Decision Structures: </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87312" lvl="0" indent="-87312">
              <a:buClr>
                <a:srgbClr val="A37900"/>
              </a:buClr>
              <a:buSzPts val="900"/>
              <a:buFont typeface="Arial"/>
              <a:buChar char="•"/>
            </a:pPr>
            <a:r>
              <a:rPr lang="en-US" sz="900" dirty="0">
                <a:solidFill>
                  <a:srgbClr val="A37900"/>
                </a:solidFill>
                <a:latin typeface="Arial" panose="020B0604020202020204" pitchFamily="34" charset="0"/>
                <a:ea typeface="Georgia"/>
                <a:cs typeface="Arial" panose="020B0604020202020204" pitchFamily="34" charset="0"/>
                <a:sym typeface="Georgia"/>
              </a:rPr>
              <a:t>Set and/or update guidelines and standards (e.g. equivalency evaluation standards, service eligibility guidelines, application instructions, service definitions, complaint processing standards, application quality assurance standards, communication quality standards).</a:t>
            </a:r>
          </a:p>
          <a:p>
            <a:pPr marL="87312" lvl="0" indent="-87312">
              <a:buClr>
                <a:schemeClr val="accent1"/>
              </a:buClr>
              <a:buSzPts val="900"/>
              <a:buFont typeface="Arial"/>
              <a:buChar char="•"/>
            </a:pPr>
            <a:r>
              <a:rPr lang="en-US" sz="900" dirty="0">
                <a:solidFill>
                  <a:schemeClr val="accent1"/>
                </a:solidFill>
                <a:latin typeface="Arial" panose="020B0604020202020204" pitchFamily="34" charset="0"/>
                <a:ea typeface="Georgia"/>
                <a:cs typeface="Arial" panose="020B0604020202020204" pitchFamily="34" charset="0"/>
                <a:sym typeface="Georgia"/>
              </a:rPr>
              <a:t>Update decision structures and timelines related to the Workforce Employee Journey if needed</a:t>
            </a:r>
            <a:endParaRPr lang="en-US" sz="900" dirty="0">
              <a:solidFill>
                <a:schemeClr val="accent1"/>
              </a:solidFill>
              <a:latin typeface="Arial" panose="020B0604020202020204" pitchFamily="34" charset="0"/>
              <a:ea typeface="Georgia"/>
              <a:cs typeface="Arial" panose="020B0604020202020204" pitchFamily="34" charset="0"/>
              <a:sym typeface="Georgia"/>
            </a:endParaRPr>
          </a:p>
        </p:txBody>
      </p:sp>
      <p:sp>
        <p:nvSpPr>
          <p:cNvPr id="27" name="Google Shape;1095;p25"/>
          <p:cNvSpPr/>
          <p:nvPr/>
        </p:nvSpPr>
        <p:spPr>
          <a:xfrm>
            <a:off x="5930164" y="2222860"/>
            <a:ext cx="6163283" cy="4327789"/>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Engage with Internal and External Entities: </a:t>
            </a:r>
          </a:p>
          <a:p>
            <a:pPr marL="171450" lvl="0" indent="-171450">
              <a:buClr>
                <a:schemeClr val="dk2"/>
              </a:buClr>
              <a:buSzPts val="900"/>
              <a:buFont typeface="Arial"/>
              <a:buChar char="•"/>
            </a:pPr>
            <a:r>
              <a:rPr lang="en-US" sz="1000" dirty="0">
                <a:solidFill>
                  <a:schemeClr val="dk2"/>
                </a:solidFill>
                <a:latin typeface="Arial" panose="020B0604020202020204" pitchFamily="34" charset="0"/>
                <a:ea typeface="Georgia"/>
                <a:cs typeface="Arial" panose="020B0604020202020204" pitchFamily="34" charset="0"/>
                <a:sym typeface="Georgia"/>
              </a:rPr>
              <a:t>Engage with the following internal and external entities:</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358775" lvl="1" indent="-176212">
              <a:buClr>
                <a:schemeClr val="dk2"/>
              </a:buClr>
              <a:buSzPts val="900"/>
              <a:buFont typeface="Arial"/>
              <a:buChar char="•"/>
            </a:pPr>
            <a:r>
              <a:rPr lang="en-US" sz="1000" dirty="0" err="1">
                <a:solidFill>
                  <a:schemeClr val="dk2"/>
                </a:solidFill>
                <a:latin typeface="Arial" panose="020B0604020202020204" pitchFamily="34" charset="0"/>
                <a:ea typeface="Georgia"/>
                <a:cs typeface="Arial" panose="020B0604020202020204" pitchFamily="34" charset="0"/>
                <a:sym typeface="Georgia"/>
              </a:rPr>
              <a:t>MoE</a:t>
            </a:r>
            <a:r>
              <a:rPr lang="en-US" sz="1000" dirty="0">
                <a:solidFill>
                  <a:schemeClr val="dk2"/>
                </a:solidFill>
                <a:latin typeface="Arial" panose="020B0604020202020204" pitchFamily="34" charset="0"/>
                <a:ea typeface="Georgia"/>
                <a:cs typeface="Arial" panose="020B0604020202020204" pitchFamily="34" charset="0"/>
                <a:sym typeface="Georgia"/>
              </a:rPr>
              <a:t> Shared Services (IT, Finance, HR, Call Centre, Customer Happiness </a:t>
            </a:r>
            <a:r>
              <a:rPr lang="en-US" sz="1000" dirty="0" err="1">
                <a:solidFill>
                  <a:schemeClr val="dk2"/>
                </a:solidFill>
                <a:latin typeface="Arial" panose="020B0604020202020204" pitchFamily="34" charset="0"/>
                <a:ea typeface="Georgia"/>
                <a:cs typeface="Arial" panose="020B0604020202020204" pitchFamily="34" charset="0"/>
                <a:sym typeface="Georgia"/>
              </a:rPr>
              <a:t>Centres</a:t>
            </a:r>
            <a:r>
              <a:rPr lang="en-US" sz="1000" dirty="0">
                <a:solidFill>
                  <a:schemeClr val="dk2"/>
                </a:solidFill>
                <a:latin typeface="Arial" panose="020B0604020202020204" pitchFamily="34" charset="0"/>
                <a:ea typeface="Georgia"/>
                <a:cs typeface="Arial" panose="020B0604020202020204" pitchFamily="34" charset="0"/>
                <a:sym typeface="Georgia"/>
              </a:rPr>
              <a: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358775" lvl="1" indent="-176212">
              <a:buClr>
                <a:schemeClr val="dk2"/>
              </a:buClr>
              <a:buSzPts val="900"/>
              <a:buFont typeface="Arial"/>
              <a:buChar char="•"/>
            </a:pPr>
            <a:r>
              <a:rPr lang="en-US" sz="1000" dirty="0">
                <a:solidFill>
                  <a:schemeClr val="dk2"/>
                </a:solidFill>
                <a:latin typeface="Arial" panose="020B0604020202020204" pitchFamily="34" charset="0"/>
                <a:ea typeface="Georgia"/>
                <a:cs typeface="Arial" panose="020B0604020202020204" pitchFamily="34" charset="0"/>
                <a:sym typeface="Georgia"/>
              </a:rPr>
              <a:t>External entities (Ministry of Foreign Affairs, embassies, external regulators, international higher education institutions, other recognition information </a:t>
            </a:r>
            <a:r>
              <a:rPr lang="en-US" sz="1000" dirty="0" err="1">
                <a:solidFill>
                  <a:schemeClr val="dk2"/>
                </a:solidFill>
                <a:latin typeface="Arial" panose="020B0604020202020204" pitchFamily="34" charset="0"/>
                <a:ea typeface="Georgia"/>
                <a:cs typeface="Arial" panose="020B0604020202020204" pitchFamily="34" charset="0"/>
                <a:sym typeface="Georgia"/>
              </a:rPr>
              <a:t>centres</a:t>
            </a:r>
            <a:r>
              <a:rPr lang="en-US" sz="1000" dirty="0">
                <a:solidFill>
                  <a:schemeClr val="dk2"/>
                </a:solidFill>
                <a:latin typeface="Arial" panose="020B0604020202020204" pitchFamily="34" charset="0"/>
                <a:ea typeface="Georgia"/>
                <a:cs typeface="Arial" panose="020B0604020202020204" pitchFamily="34" charset="0"/>
                <a:sym typeface="Georgia"/>
              </a:rPr>
              <a: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dk2"/>
              </a:buClr>
              <a:buSzPts val="900"/>
              <a:buFont typeface="Arial"/>
              <a:buChar char="•"/>
            </a:pPr>
            <a:r>
              <a:rPr lang="en-US" sz="1000" dirty="0">
                <a:solidFill>
                  <a:schemeClr val="dk2"/>
                </a:solidFill>
                <a:latin typeface="Arial" panose="020B0604020202020204" pitchFamily="34" charset="0"/>
                <a:ea typeface="Georgia"/>
                <a:cs typeface="Arial" panose="020B0604020202020204" pitchFamily="34" charset="0"/>
                <a:sym typeface="Georgia"/>
              </a:rPr>
              <a:t>Realign plans based on relevant entities communication and confirm understanding of their respective role</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dk2"/>
              </a:buClr>
              <a:buSzPts val="900"/>
              <a:buFont typeface="Arial"/>
              <a:buChar char="•"/>
            </a:pPr>
            <a:r>
              <a:rPr lang="en-US" sz="1000" dirty="0">
                <a:solidFill>
                  <a:schemeClr val="dk2"/>
                </a:solidFill>
                <a:latin typeface="Arial" panose="020B0604020202020204" pitchFamily="34" charset="0"/>
                <a:ea typeface="Georgia"/>
                <a:cs typeface="Arial" panose="020B0604020202020204" pitchFamily="34" charset="0"/>
                <a:sym typeface="Georgia"/>
              </a:rPr>
              <a:t>Communicate to relevant internal and external entities any new changes based on plans realignment (where necessary)</a:t>
            </a: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Establish and Maintain Internal and External SLAs/</a:t>
            </a:r>
            <a:r>
              <a:rPr lang="en-US" sz="1000" b="1" dirty="0" err="1">
                <a:solidFill>
                  <a:schemeClr val="dk1"/>
                </a:solidFill>
                <a:latin typeface="Arial" panose="020B0604020202020204" pitchFamily="34" charset="0"/>
                <a:ea typeface="Georgia"/>
                <a:cs typeface="Arial" panose="020B0604020202020204" pitchFamily="34" charset="0"/>
                <a:sym typeface="Georgia"/>
              </a:rPr>
              <a:t>MoUs</a:t>
            </a:r>
            <a:r>
              <a:rPr lang="en-US" sz="1000" b="1" dirty="0">
                <a:solidFill>
                  <a:schemeClr val="dk1"/>
                </a:solidFill>
                <a:latin typeface="Arial" panose="020B0604020202020204" pitchFamily="34" charset="0"/>
                <a:ea typeface="Georgia"/>
                <a:cs typeface="Arial" panose="020B0604020202020204" pitchFamily="34" charset="0"/>
                <a:sym typeface="Georgia"/>
              </a:rPr>
              <a:t>/Contracts:</a:t>
            </a:r>
            <a:r>
              <a:rPr lang="en-US" sz="1000" b="1" dirty="0">
                <a:solidFill>
                  <a:srgbClr val="FF0000"/>
                </a:solidFill>
                <a:latin typeface="Arial" panose="020B0604020202020204" pitchFamily="34" charset="0"/>
                <a:ea typeface="Georgia"/>
                <a:cs typeface="Arial" panose="020B0604020202020204" pitchFamily="34" charset="0"/>
                <a:sym typeface="Georgia"/>
              </a:rPr>
              <a:t> </a:t>
            </a:r>
            <a:endParaRPr lang="en-US" sz="1000" dirty="0">
              <a:solidFill>
                <a:srgbClr val="FF0000"/>
              </a:solidFill>
              <a:latin typeface="Arial" panose="020B0604020202020204" pitchFamily="34" charset="0"/>
              <a:ea typeface="Georgia"/>
              <a:cs typeface="Arial" panose="020B0604020202020204" pitchFamily="34" charset="0"/>
              <a:sym typeface="Georgia"/>
            </a:endParaRPr>
          </a:p>
          <a:p>
            <a:pPr marL="171450" lvl="0" indent="-171450">
              <a:buClr>
                <a:srgbClr val="A37800"/>
              </a:buClr>
              <a:buSzPts val="900"/>
              <a:buFont typeface="Arial"/>
              <a:buChar char="•"/>
            </a:pPr>
            <a:r>
              <a:rPr lang="en-US" sz="1000" dirty="0">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Shared Services </a:t>
            </a:r>
          </a:p>
          <a:p>
            <a:pPr marL="171450" lvl="0" indent="-171450">
              <a:buClr>
                <a:srgbClr val="A37800"/>
              </a:buClr>
              <a:buSzPts val="900"/>
              <a:buFont typeface="Arial"/>
              <a:buChar char="•"/>
            </a:pPr>
            <a:r>
              <a:rPr lang="en-US" sz="1000" dirty="0">
                <a:solidFill>
                  <a:srgbClr val="A37800"/>
                </a:solidFill>
                <a:latin typeface="Arial" panose="020B0604020202020204" pitchFamily="34" charset="0"/>
                <a:ea typeface="Georgia"/>
                <a:cs typeface="Arial" panose="020B0604020202020204" pitchFamily="34" charset="0"/>
                <a:sym typeface="Georgia"/>
              </a:rPr>
              <a:t>Agree and/or update contracts, including the following as a minimum: authentication provider (if external authentication decided on)</a:t>
            </a:r>
          </a:p>
          <a:p>
            <a:pPr marL="182562" lvl="0" indent="-182562">
              <a:buClr>
                <a:srgbClr val="AC8619"/>
              </a:buClr>
              <a:buSzPts val="900"/>
              <a:buFont typeface="Arial"/>
              <a:buChar char="•"/>
            </a:pPr>
            <a:r>
              <a:rPr lang="en-US" sz="1000" dirty="0">
                <a:solidFill>
                  <a:srgbClr val="AC8619"/>
                </a:solidFill>
                <a:latin typeface="Arial" panose="020B0604020202020204" pitchFamily="34" charset="0"/>
                <a:ea typeface="Georgia"/>
                <a:cs typeface="Arial" panose="020B0604020202020204" pitchFamily="34" charset="0"/>
                <a:sym typeface="Georgia"/>
              </a:rPr>
              <a:t>Develop and/or update other agreements with relevant stakeholders highlighted above as deemed necessary</a:t>
            </a:r>
            <a:endParaRPr lang="en-US" sz="1000" b="1"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Design and Develop Content: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800"/>
              </a:buClr>
              <a:buSzPts val="900"/>
              <a:buFont typeface="Arial"/>
              <a:buChar char="•"/>
            </a:pPr>
            <a:r>
              <a:rPr lang="en-US" sz="1000" dirty="0">
                <a:solidFill>
                  <a:srgbClr val="A37800"/>
                </a:solidFill>
                <a:latin typeface="Arial" panose="020B0604020202020204" pitchFamily="34" charset="0"/>
                <a:ea typeface="Georgia"/>
                <a:cs typeface="Arial" panose="020B0604020202020204" pitchFamily="34" charset="0"/>
                <a:sym typeface="Georgia"/>
              </a:rPr>
              <a:t>Design and/or update country profile development plan</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800"/>
              </a:buClr>
              <a:buSzPts val="900"/>
              <a:buFont typeface="Arial"/>
              <a:buChar char="•"/>
            </a:pPr>
            <a:r>
              <a:rPr lang="en-US" sz="1000" dirty="0">
                <a:solidFill>
                  <a:srgbClr val="A37800"/>
                </a:solidFill>
                <a:latin typeface="Arial" panose="020B0604020202020204" pitchFamily="34" charset="0"/>
                <a:ea typeface="Georgia"/>
                <a:cs typeface="Arial" panose="020B0604020202020204" pitchFamily="34" charset="0"/>
                <a:sym typeface="Georgia"/>
              </a:rPr>
              <a:t>Update the Level 1 institutions list if needed</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Design and/or update all relevant Workforce Employee Journey guidance and awareness materials (website content, signposting sources etc.) and align on content and messaging</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C8619"/>
              </a:buClr>
              <a:buSzPts val="900"/>
              <a:buFont typeface="Arial"/>
              <a:buChar char="•"/>
            </a:pPr>
            <a:r>
              <a:rPr lang="en-US" sz="1000" dirty="0">
                <a:solidFill>
                  <a:srgbClr val="AC8619"/>
                </a:solidFill>
                <a:latin typeface="Arial" panose="020B0604020202020204" pitchFamily="34" charset="0"/>
                <a:ea typeface="Georgia"/>
                <a:cs typeface="Arial" panose="020B0604020202020204" pitchFamily="34" charset="0"/>
                <a:sym typeface="Georgia"/>
              </a:rPr>
              <a:t>Design and/or update Workforce Employee Feedback (Customer Satisfaction) Survey</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C8619"/>
              </a:buClr>
              <a:buSzPts val="900"/>
              <a:buFont typeface="Arial"/>
              <a:buChar char="•"/>
            </a:pPr>
            <a:r>
              <a:rPr lang="en-US" sz="1000" dirty="0">
                <a:solidFill>
                  <a:srgbClr val="AC8619"/>
                </a:solidFill>
                <a:latin typeface="Arial" panose="020B0604020202020204" pitchFamily="34" charset="0"/>
                <a:ea typeface="Georgia"/>
                <a:cs typeface="Arial" panose="020B0604020202020204" pitchFamily="34" charset="0"/>
                <a:sym typeface="Georgia"/>
              </a:rPr>
              <a:t>Design and/or update Workforce Employee Impact Survey </a:t>
            </a:r>
            <a:endParaRPr lang="en-US" sz="900" i="1" dirty="0">
              <a:solidFill>
                <a:srgbClr val="A378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Setup Resources Required:</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accent1"/>
              </a:buClr>
              <a:buSzPts val="900"/>
              <a:buFont typeface="Arial"/>
              <a:buChar char="•"/>
            </a:pPr>
            <a:r>
              <a:rPr lang="en-US" sz="1000" dirty="0">
                <a:solidFill>
                  <a:schemeClr val="accent1"/>
                </a:solidFill>
                <a:latin typeface="Arial" panose="020B0604020202020204" pitchFamily="34" charset="0"/>
                <a:ea typeface="Georgia"/>
                <a:cs typeface="Arial" panose="020B0604020202020204" pitchFamily="34" charset="0"/>
                <a:sym typeface="Georgia"/>
              </a:rPr>
              <a:t>Update website guidance on the service</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800"/>
              </a:buClr>
              <a:buSzPts val="900"/>
              <a:buFont typeface="Arial"/>
              <a:buChar char="•"/>
            </a:pPr>
            <a:r>
              <a:rPr lang="en-US" sz="1000" dirty="0">
                <a:solidFill>
                  <a:srgbClr val="A37800"/>
                </a:solidFill>
                <a:latin typeface="Arial" panose="020B0604020202020204" pitchFamily="34" charset="0"/>
                <a:ea typeface="Georgia"/>
                <a:cs typeface="Arial" panose="020B0604020202020204" pitchFamily="34" charset="0"/>
                <a:sym typeface="Georgia"/>
              </a:rPr>
              <a:t>Setup and/or update the online application portal based on standards for continuous monitoring and business planning (forecasting service volume and country of origin for incoming qualifications to inform recruitment, resource allocation, country profile development planning and potential external authentication implementation/extension. </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800"/>
              </a:buClr>
              <a:buSzPts val="900"/>
              <a:buFont typeface="Arial"/>
              <a:buChar char="•"/>
            </a:pPr>
            <a:r>
              <a:rPr lang="en-US" sz="1000" dirty="0">
                <a:solidFill>
                  <a:srgbClr val="A37800"/>
                </a:solidFill>
                <a:latin typeface="Arial" panose="020B0604020202020204" pitchFamily="34" charset="0"/>
                <a:ea typeface="Georgia"/>
                <a:cs typeface="Arial" panose="020B0604020202020204" pitchFamily="34" charset="0"/>
                <a:sym typeface="Georgia"/>
              </a:rPr>
              <a:t>Conduct training for the following (as a minimum): Equivalency Department Staff on new evaluation policies and service plan, and for Standards and Research Section, annual country profile development plan priorities; </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14300">
              <a:buClr>
                <a:schemeClr val="dk1"/>
              </a:buClr>
              <a:buSzPts val="900"/>
            </a:pPr>
            <a:endParaRPr lang="en-US" sz="1000" dirty="0">
              <a:solidFill>
                <a:srgbClr val="A37800"/>
              </a:solidFill>
              <a:latin typeface="Arial" panose="020B0604020202020204" pitchFamily="34" charset="0"/>
              <a:ea typeface="Arial"/>
              <a:cs typeface="Arial" panose="020B0604020202020204" pitchFamily="34" charset="0"/>
              <a:sym typeface="Arial"/>
            </a:endParaRPr>
          </a:p>
          <a:p>
            <a:pPr marL="171450" lvl="0" indent="-114300">
              <a:buClr>
                <a:schemeClr val="dk1"/>
              </a:buClr>
              <a:buSzPts val="900"/>
            </a:pPr>
            <a:endParaRPr lang="en-US" sz="1000" dirty="0">
              <a:solidFill>
                <a:srgbClr val="A37800"/>
              </a:solidFill>
              <a:latin typeface="Arial" panose="020B0604020202020204" pitchFamily="34" charset="0"/>
              <a:ea typeface="Arial"/>
              <a:cs typeface="Arial" panose="020B0604020202020204" pitchFamily="34" charset="0"/>
              <a:sym typeface="Arial"/>
            </a:endParaRPr>
          </a:p>
          <a:p>
            <a:pPr marL="171450" lvl="0" indent="-114300">
              <a:buClr>
                <a:schemeClr val="dk1"/>
              </a:buClr>
              <a:buSzPts val="900"/>
            </a:pPr>
            <a:endParaRPr lang="en-US" sz="1000" dirty="0">
              <a:solidFill>
                <a:srgbClr val="611313"/>
              </a:solidFill>
              <a:latin typeface="Arial" panose="020B0604020202020204" pitchFamily="34" charset="0"/>
              <a:ea typeface="Arial"/>
              <a:cs typeface="Arial" panose="020B0604020202020204" pitchFamily="34" charset="0"/>
              <a:sym typeface="Arial"/>
            </a:endParaRPr>
          </a:p>
          <a:p>
            <a:pPr marL="171450" lvl="0" indent="-114300">
              <a:buClr>
                <a:schemeClr val="dk1"/>
              </a:buClr>
              <a:buSzPts val="900"/>
            </a:pPr>
            <a:endParaRPr lang="en-US" sz="1000" dirty="0">
              <a:solidFill>
                <a:srgbClr val="A37800"/>
              </a:solidFill>
              <a:latin typeface="Arial" panose="020B0604020202020204" pitchFamily="34" charset="0"/>
              <a:ea typeface="Arial"/>
              <a:cs typeface="Arial" panose="020B0604020202020204" pitchFamily="34" charset="0"/>
              <a:sym typeface="Arial"/>
            </a:endParaRPr>
          </a:p>
        </p:txBody>
      </p:sp>
      <p:grpSp>
        <p:nvGrpSpPr>
          <p:cNvPr id="3" name="Group 2"/>
          <p:cNvGrpSpPr/>
          <p:nvPr/>
        </p:nvGrpSpPr>
        <p:grpSpPr>
          <a:xfrm>
            <a:off x="3991236" y="286609"/>
            <a:ext cx="9713537" cy="388735"/>
            <a:chOff x="3991236" y="-465771"/>
            <a:chExt cx="9713537" cy="388735"/>
          </a:xfrm>
        </p:grpSpPr>
        <p:sp>
          <p:nvSpPr>
            <p:cNvPr id="28" name="Google Shape;1102;p25"/>
            <p:cNvSpPr/>
            <p:nvPr/>
          </p:nvSpPr>
          <p:spPr>
            <a:xfrm>
              <a:off x="8844705"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A6A6A6"/>
                  </a:solidFill>
                  <a:latin typeface="Arial" panose="020B0604020202020204" pitchFamily="34" charset="0"/>
                  <a:ea typeface="Georgia"/>
                  <a:cs typeface="Arial" panose="020B0604020202020204" pitchFamily="34" charset="0"/>
                  <a:sym typeface="Georgia"/>
                </a:rPr>
                <a:t>Apply</a:t>
              </a:r>
              <a:endParaRPr sz="900" b="1" i="0" u="none" strike="noStrike" cap="none" dirty="0">
                <a:solidFill>
                  <a:srgbClr val="A6A6A6"/>
                </a:solidFill>
                <a:latin typeface="Arial" panose="020B0604020202020204" pitchFamily="34" charset="0"/>
                <a:ea typeface="Georgia"/>
                <a:cs typeface="Arial" panose="020B0604020202020204" pitchFamily="34" charset="0"/>
                <a:sym typeface="Georgia"/>
              </a:endParaRPr>
            </a:p>
          </p:txBody>
        </p:sp>
        <p:sp>
          <p:nvSpPr>
            <p:cNvPr id="29" name="Google Shape;1103;p25"/>
            <p:cNvSpPr/>
            <p:nvPr/>
          </p:nvSpPr>
          <p:spPr>
            <a:xfrm>
              <a:off x="7226882"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0" name="Google Shape;1104;p25"/>
            <p:cNvSpPr/>
            <p:nvPr/>
          </p:nvSpPr>
          <p:spPr>
            <a:xfrm>
              <a:off x="12080350" y="-465771"/>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A6A6A6"/>
                  </a:solidFill>
                  <a:latin typeface="Arial" panose="020B0604020202020204" pitchFamily="34" charset="0"/>
                  <a:ea typeface="Georgia"/>
                  <a:cs typeface="Arial" panose="020B0604020202020204" pitchFamily="34" charset="0"/>
                  <a:sym typeface="Georgia"/>
                </a:rPr>
                <a:t>Measure &amp; Report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1" name="Google Shape;1105;p25"/>
            <p:cNvSpPr/>
            <p:nvPr/>
          </p:nvSpPr>
          <p:spPr>
            <a:xfrm>
              <a:off x="10462528"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pPr>
              <a:r>
                <a:rPr lang="en-US" sz="900" b="1" dirty="0">
                  <a:solidFill>
                    <a:srgbClr val="A6A6A6"/>
                  </a:solidFill>
                  <a:latin typeface="Arial" panose="020B0604020202020204" pitchFamily="34" charset="0"/>
                  <a:ea typeface="Georgia"/>
                  <a:cs typeface="Arial" panose="020B0604020202020204" pitchFamily="34" charset="0"/>
                  <a:sym typeface="Georgia"/>
                </a:rPr>
                <a:t>Receive Equivalency Statement</a:t>
              </a:r>
              <a:endParaRPr lang="en-US" sz="900" b="1" dirty="0">
                <a:solidFill>
                  <a:srgbClr val="A6A6A6"/>
                </a:solidFill>
                <a:latin typeface="Arial" panose="020B0604020202020204" pitchFamily="34" charset="0"/>
                <a:ea typeface="Georgia"/>
                <a:cs typeface="Arial" panose="020B0604020202020204" pitchFamily="34" charset="0"/>
                <a:sym typeface="Arial"/>
              </a:endParaRPr>
            </a:p>
          </p:txBody>
        </p:sp>
        <p:sp>
          <p:nvSpPr>
            <p:cNvPr id="32" name="Google Shape;1106;p25"/>
            <p:cNvSpPr/>
            <p:nvPr/>
          </p:nvSpPr>
          <p:spPr>
            <a:xfrm>
              <a:off x="5609059" y="-465770"/>
              <a:ext cx="1624423" cy="388734"/>
            </a:xfrm>
            <a:prstGeom prst="chevron">
              <a:avLst>
                <a:gd name="adj" fmla="val 50000"/>
              </a:avLst>
            </a:prstGeom>
            <a:solidFill>
              <a:srgbClr val="F5B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Arial" panose="020B0604020202020204" pitchFamily="34" charset="0"/>
                  <a:ea typeface="Georgia"/>
                  <a:cs typeface="Arial" panose="020B0604020202020204" pitchFamily="34" charset="0"/>
                  <a:sym typeface="Georgia"/>
                </a:rPr>
                <a:t>Prepare</a:t>
              </a:r>
              <a:endParaRPr sz="9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38" name="Google Shape;1107;p25"/>
            <p:cNvSpPr/>
            <p:nvPr/>
          </p:nvSpPr>
          <p:spPr>
            <a:xfrm>
              <a:off x="3991236" y="-465770"/>
              <a:ext cx="1624423" cy="388734"/>
            </a:xfrm>
            <a:prstGeom prst="chevron">
              <a:avLst>
                <a:gd name="adj" fmla="val 50000"/>
              </a:avLst>
            </a:prstGeom>
            <a:solidFill>
              <a:srgbClr val="F5B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chemeClr val="lt1"/>
                  </a:solidFill>
                  <a:latin typeface="Arial" panose="020B0604020202020204" pitchFamily="34" charset="0"/>
                  <a:ea typeface="Georgia"/>
                  <a:cs typeface="Arial" panose="020B0604020202020204" pitchFamily="34" charset="0"/>
                  <a:sym typeface="Georgia"/>
                </a:rPr>
                <a:t>Plan</a:t>
              </a:r>
              <a:endParaRPr sz="900" b="1" i="0" u="none" strike="noStrike" cap="none" dirty="0">
                <a:solidFill>
                  <a:schemeClr val="lt1"/>
                </a:solidFill>
                <a:latin typeface="Arial" panose="020B0604020202020204" pitchFamily="34" charset="0"/>
                <a:ea typeface="Georgia"/>
                <a:cs typeface="Arial" panose="020B0604020202020204" pitchFamily="34" charset="0"/>
                <a:sym typeface="Georgia"/>
              </a:endParaRPr>
            </a:p>
          </p:txBody>
        </p:sp>
      </p:grpSp>
    </p:spTree>
    <p:extLst>
      <p:ext uri="{BB962C8B-B14F-4D97-AF65-F5344CB8AC3E}">
        <p14:creationId xmlns:p14="http://schemas.microsoft.com/office/powerpoint/2010/main" val="614748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4823"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Workforce Employee Journey: High Level To-Be Process (2 of 3)</a:t>
            </a: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31</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2" name="Group 1"/>
          <p:cNvGrpSpPr/>
          <p:nvPr/>
        </p:nvGrpSpPr>
        <p:grpSpPr>
          <a:xfrm>
            <a:off x="3991236" y="286609"/>
            <a:ext cx="9713537" cy="388735"/>
            <a:chOff x="3991236" y="286609"/>
            <a:chExt cx="9713537" cy="388735"/>
          </a:xfrm>
        </p:grpSpPr>
        <p:sp>
          <p:nvSpPr>
            <p:cNvPr id="28" name="Google Shape;1102;p25"/>
            <p:cNvSpPr/>
            <p:nvPr/>
          </p:nvSpPr>
          <p:spPr>
            <a:xfrm>
              <a:off x="8844705" y="286610"/>
              <a:ext cx="1624423"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a:solidFill>
                    <a:schemeClr val="bg1"/>
                  </a:solidFill>
                  <a:latin typeface="Arial" panose="020B0604020202020204" pitchFamily="34" charset="0"/>
                  <a:ea typeface="Georgia"/>
                  <a:cs typeface="Arial" panose="020B0604020202020204" pitchFamily="34" charset="0"/>
                  <a:sym typeface="Georgia"/>
                </a:rPr>
                <a:t>Apply</a:t>
              </a:r>
              <a:endParaRPr sz="900" b="1">
                <a:solidFill>
                  <a:schemeClr val="bg1"/>
                </a:solidFill>
                <a:latin typeface="Arial" panose="020B0604020202020204" pitchFamily="34" charset="0"/>
                <a:ea typeface="Georgia"/>
                <a:cs typeface="Arial" panose="020B0604020202020204" pitchFamily="34" charset="0"/>
                <a:sym typeface="Georgia"/>
              </a:endParaRPr>
            </a:p>
          </p:txBody>
        </p:sp>
        <p:sp>
          <p:nvSpPr>
            <p:cNvPr id="29" name="Google Shape;1103;p25"/>
            <p:cNvSpPr/>
            <p:nvPr/>
          </p:nvSpPr>
          <p:spPr>
            <a:xfrm>
              <a:off x="7226882" y="286610"/>
              <a:ext cx="1624423"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chemeClr val="bg1"/>
                  </a:solidFill>
                  <a:latin typeface="Arial" panose="020B0604020202020204" pitchFamily="34" charset="0"/>
                  <a:ea typeface="Georgia"/>
                  <a:cs typeface="Arial" panose="020B0604020202020204" pitchFamily="34" charset="0"/>
                  <a:sym typeface="Georgia"/>
                </a:rPr>
                <a:t>Become Aware &amp; Understand More</a:t>
              </a:r>
              <a:endParaRPr sz="1400" b="0" i="0" u="none" strike="noStrike" cap="none" dirty="0">
                <a:solidFill>
                  <a:schemeClr val="bg1"/>
                </a:solidFill>
                <a:latin typeface="Arial" panose="020B0604020202020204" pitchFamily="34" charset="0"/>
                <a:ea typeface="Arial"/>
                <a:cs typeface="Arial" panose="020B0604020202020204" pitchFamily="34" charset="0"/>
                <a:sym typeface="Arial"/>
              </a:endParaRPr>
            </a:p>
          </p:txBody>
        </p:sp>
        <p:sp>
          <p:nvSpPr>
            <p:cNvPr id="30" name="Google Shape;1104;p25"/>
            <p:cNvSpPr/>
            <p:nvPr/>
          </p:nvSpPr>
          <p:spPr>
            <a:xfrm>
              <a:off x="12080350" y="286609"/>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A6A6A6"/>
                  </a:solidFill>
                  <a:latin typeface="Arial" panose="020B0604020202020204" pitchFamily="34" charset="0"/>
                  <a:ea typeface="Georgia"/>
                  <a:cs typeface="Arial" panose="020B0604020202020204" pitchFamily="34" charset="0"/>
                  <a:sym typeface="Georgia"/>
                </a:rPr>
                <a:t>Measure &amp; Report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1" name="Google Shape;1105;p25"/>
            <p:cNvSpPr/>
            <p:nvPr/>
          </p:nvSpPr>
          <p:spPr>
            <a:xfrm>
              <a:off x="10462528" y="286610"/>
              <a:ext cx="1624423" cy="388734"/>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lvl="0" algn="ctr">
                <a:buClr>
                  <a:srgbClr val="000000"/>
                </a:buClr>
                <a:buSzPts val="900"/>
              </a:pPr>
              <a:r>
                <a:rPr lang="en-US" sz="800" b="1" dirty="0">
                  <a:solidFill>
                    <a:srgbClr val="FFFFFF"/>
                  </a:solidFill>
                  <a:latin typeface="Arial" panose="020B0604020202020204" pitchFamily="34" charset="0"/>
                  <a:ea typeface="Georgia"/>
                  <a:cs typeface="Arial" panose="020B0604020202020204" pitchFamily="34" charset="0"/>
                  <a:sym typeface="Georgia"/>
                </a:rPr>
                <a:t>Receive Equivalency Statement</a:t>
              </a:r>
              <a:endParaRPr lang="en-US" sz="800" dirty="0">
                <a:solidFill>
                  <a:srgbClr val="000000"/>
                </a:solidFill>
                <a:latin typeface="Arial" panose="020B0604020202020204" pitchFamily="34" charset="0"/>
                <a:ea typeface="Arial"/>
                <a:cs typeface="Arial" panose="020B0604020202020204" pitchFamily="34" charset="0"/>
                <a:sym typeface="Arial"/>
              </a:endParaRPr>
            </a:p>
          </p:txBody>
        </p:sp>
        <p:sp>
          <p:nvSpPr>
            <p:cNvPr id="32" name="Google Shape;1106;p25"/>
            <p:cNvSpPr/>
            <p:nvPr/>
          </p:nvSpPr>
          <p:spPr>
            <a:xfrm>
              <a:off x="5609059" y="28661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a:solidFill>
                    <a:srgbClr val="A6A6A6"/>
                  </a:solidFill>
                  <a:latin typeface="Arial" panose="020B0604020202020204" pitchFamily="34" charset="0"/>
                  <a:ea typeface="Georgia"/>
                  <a:cs typeface="Arial" panose="020B0604020202020204" pitchFamily="34" charset="0"/>
                  <a:sym typeface="Georgia"/>
                </a:rPr>
                <a:t>Prepare</a:t>
              </a:r>
              <a:endParaRPr sz="900" b="1">
                <a:solidFill>
                  <a:srgbClr val="A6A6A6"/>
                </a:solidFill>
                <a:latin typeface="Arial" panose="020B0604020202020204" pitchFamily="34" charset="0"/>
                <a:ea typeface="Georgia"/>
                <a:cs typeface="Arial" panose="020B0604020202020204" pitchFamily="34" charset="0"/>
                <a:sym typeface="Georgia"/>
              </a:endParaRPr>
            </a:p>
          </p:txBody>
        </p:sp>
        <p:sp>
          <p:nvSpPr>
            <p:cNvPr id="38" name="Google Shape;1107;p25"/>
            <p:cNvSpPr/>
            <p:nvPr/>
          </p:nvSpPr>
          <p:spPr>
            <a:xfrm>
              <a:off x="3991236" y="28661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rgbClr val="A6A6A6"/>
                  </a:solidFill>
                  <a:latin typeface="Arial" panose="020B0604020202020204" pitchFamily="34" charset="0"/>
                  <a:ea typeface="Georgia"/>
                  <a:cs typeface="Arial" panose="020B0604020202020204" pitchFamily="34" charset="0"/>
                  <a:sym typeface="Georgia"/>
                </a:rPr>
                <a:t>Plan</a:t>
              </a:r>
              <a:endParaRPr sz="900" b="1" dirty="0">
                <a:solidFill>
                  <a:srgbClr val="A6A6A6"/>
                </a:solidFill>
                <a:latin typeface="Arial" panose="020B0604020202020204" pitchFamily="34" charset="0"/>
                <a:ea typeface="Georgia"/>
                <a:cs typeface="Arial" panose="020B0604020202020204" pitchFamily="34" charset="0"/>
                <a:sym typeface="Georgia"/>
              </a:endParaRPr>
            </a:p>
          </p:txBody>
        </p:sp>
      </p:grpSp>
      <p:grpSp>
        <p:nvGrpSpPr>
          <p:cNvPr id="6" name="Group 5"/>
          <p:cNvGrpSpPr/>
          <p:nvPr/>
        </p:nvGrpSpPr>
        <p:grpSpPr>
          <a:xfrm>
            <a:off x="605089" y="1755650"/>
            <a:ext cx="10799511" cy="5560195"/>
            <a:chOff x="605089" y="1755650"/>
            <a:chExt cx="10296343" cy="5560195"/>
          </a:xfrm>
        </p:grpSpPr>
        <p:sp>
          <p:nvSpPr>
            <p:cNvPr id="39" name="Google Shape;1132;p26"/>
            <p:cNvSpPr/>
            <p:nvPr/>
          </p:nvSpPr>
          <p:spPr>
            <a:xfrm>
              <a:off x="2939732" y="2402585"/>
              <a:ext cx="2867519" cy="4913260"/>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1000" b="1" dirty="0" smtClean="0">
                  <a:solidFill>
                    <a:schemeClr val="dk1"/>
                  </a:solidFill>
                  <a:latin typeface="Arial" panose="020B0604020202020204" pitchFamily="34" charset="0"/>
                  <a:ea typeface="Georgia"/>
                  <a:cs typeface="Arial" panose="020B0604020202020204" pitchFamily="34" charset="0"/>
                  <a:sym typeface="Georgia"/>
                </a:rPr>
                <a:t>Manage </a:t>
              </a:r>
              <a:r>
                <a:rPr lang="en-US" sz="1000" b="1" dirty="0">
                  <a:solidFill>
                    <a:schemeClr val="dk1"/>
                  </a:solidFill>
                  <a:latin typeface="Arial" panose="020B0604020202020204" pitchFamily="34" charset="0"/>
                  <a:ea typeface="Georgia"/>
                  <a:cs typeface="Arial" panose="020B0604020202020204" pitchFamily="34" charset="0"/>
                  <a:sym typeface="Georgia"/>
                </a:rPr>
                <a:t>Application Process:</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821A1A"/>
                </a:buClr>
                <a:buSzPts val="900"/>
                <a:buFont typeface="Arial"/>
                <a:buChar char="•"/>
              </a:pPr>
              <a:r>
                <a:rPr lang="en-US" sz="1000" dirty="0">
                  <a:solidFill>
                    <a:srgbClr val="821A1A"/>
                  </a:solidFill>
                  <a:latin typeface="Arial" panose="020B0604020202020204" pitchFamily="34" charset="0"/>
                  <a:ea typeface="Georgia"/>
                  <a:cs typeface="Arial" panose="020B0604020202020204" pitchFamily="34" charset="0"/>
                  <a:sym typeface="Georgia"/>
                </a:rPr>
                <a:t>Receive full application through online portal</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900"/>
                </a:buClr>
                <a:buSzPts val="900"/>
                <a:buFont typeface="Arial"/>
                <a:buChar char="•"/>
              </a:pPr>
              <a:r>
                <a:rPr lang="en-US" sz="1000" dirty="0">
                  <a:solidFill>
                    <a:srgbClr val="A37900"/>
                  </a:solidFill>
                  <a:latin typeface="Arial" panose="020B0604020202020204" pitchFamily="34" charset="0"/>
                  <a:ea typeface="Georgia"/>
                  <a:cs typeface="Arial" panose="020B0604020202020204" pitchFamily="34" charset="0"/>
                  <a:sym typeface="Georgia"/>
                </a:rPr>
                <a:t>Manage tracking feature, linking changes to application status updates to automated customer notifications. This includes but is not limited to confirmation of receipt and an initial application check (3-5 working days).</a:t>
              </a:r>
              <a:endParaRPr lang="en-US" sz="1000"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Gather Information</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900"/>
                </a:buClr>
                <a:buSzPts val="900"/>
                <a:buFont typeface="Arial"/>
                <a:buChar char="•"/>
              </a:pPr>
              <a:r>
                <a:rPr lang="en-US" sz="1000" dirty="0">
                  <a:solidFill>
                    <a:srgbClr val="A37900"/>
                  </a:solidFill>
                  <a:latin typeface="Arial" panose="020B0604020202020204" pitchFamily="34" charset="0"/>
                  <a:ea typeface="Georgia"/>
                  <a:cs typeface="Arial" panose="020B0604020202020204" pitchFamily="34" charset="0"/>
                  <a:sym typeface="Georgia"/>
                </a:rPr>
                <a:t>Collect Workforce Employees’ data from applications to support agreed reporting requirements (e.g. country of application, country of qualification, purpose of application)</a:t>
              </a:r>
              <a:endParaRPr lang="en-US" sz="1000" b="1"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Provide Workforce Employee with Support: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Offer support to Workforce Employee (to be provided by website, </a:t>
              </a:r>
              <a:r>
                <a:rPr lang="en-US" sz="1000" dirty="0">
                  <a:solidFill>
                    <a:schemeClr val="dk1"/>
                  </a:solidFill>
                  <a:latin typeface="Arial" panose="020B0604020202020204" pitchFamily="34" charset="0"/>
                  <a:ea typeface="Georgia"/>
                  <a:cs typeface="Arial" panose="020B0604020202020204" pitchFamily="34" charset="0"/>
                  <a:sym typeface="Georgia"/>
                </a:rPr>
                <a:t>Call Centre and/or Customer Happiness </a:t>
              </a:r>
              <a:r>
                <a:rPr lang="en-US" sz="1000" dirty="0" err="1">
                  <a:solidFill>
                    <a:schemeClr val="dk1"/>
                  </a:solidFill>
                  <a:latin typeface="Arial" panose="020B0604020202020204" pitchFamily="34" charset="0"/>
                  <a:ea typeface="Georgia"/>
                  <a:cs typeface="Arial" panose="020B0604020202020204" pitchFamily="34" charset="0"/>
                  <a:sym typeface="Georgia"/>
                </a:rPr>
                <a:t>Centres</a:t>
              </a:r>
              <a:r>
                <a:rPr lang="en-US" sz="1000" dirty="0">
                  <a:solidFill>
                    <a:schemeClr val="dk1"/>
                  </a:solidFill>
                  <a:latin typeface="Arial" panose="020B0604020202020204" pitchFamily="34" charset="0"/>
                  <a:ea typeface="Georgia"/>
                  <a:cs typeface="Arial" panose="020B0604020202020204" pitchFamily="34" charset="0"/>
                  <a:sym typeface="Georgia"/>
                </a:rPr>
                <a:t> (Level 1 queries)</a:t>
              </a:r>
              <a:r>
                <a:rPr lang="en-US" sz="1000" dirty="0">
                  <a:solidFill>
                    <a:srgbClr val="611313"/>
                  </a:solidFill>
                  <a:latin typeface="Arial" panose="020B0604020202020204" pitchFamily="34" charset="0"/>
                  <a:ea typeface="Georgia"/>
                  <a:cs typeface="Arial" panose="020B0604020202020204" pitchFamily="34" charset="0"/>
                  <a:sym typeface="Georgia"/>
                </a:rPr>
                <a:t> and the Equivalency Department Information Advisors as per their training and job description)</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dk1"/>
                </a:buClr>
                <a:buSzPts val="900"/>
                <a:buFont typeface="Arial"/>
                <a:buChar char="•"/>
              </a:pPr>
              <a:r>
                <a:rPr lang="en-US" sz="1000" dirty="0">
                  <a:solidFill>
                    <a:schemeClr val="dk1"/>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Gather feedback:</a:t>
              </a:r>
              <a:endParaRPr lang="en-US" sz="1600" dirty="0">
                <a:solidFill>
                  <a:schemeClr val="dk1"/>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p>
            <a:p>
              <a:pPr marL="171450" lvl="0" indent="-114300">
                <a:buClr>
                  <a:schemeClr val="dk1"/>
                </a:buClr>
                <a:buSzPts val="900"/>
              </a:pPr>
              <a:endParaRPr lang="en-US" sz="1000"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endParaRPr lang="en-US" sz="1000" b="1"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endParaRPr lang="en-US" sz="1000" b="1"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endParaRPr lang="en-US" sz="1000" b="1" dirty="0">
                <a:solidFill>
                  <a:srgbClr val="611313"/>
                </a:solidFill>
                <a:latin typeface="Arial" panose="020B0604020202020204" pitchFamily="34" charset="0"/>
                <a:ea typeface="Georgia"/>
                <a:cs typeface="Arial" panose="020B0604020202020204" pitchFamily="34" charset="0"/>
                <a:sym typeface="Georgia"/>
              </a:endParaRPr>
            </a:p>
            <a:p>
              <a:pPr lvl="0">
                <a:buClr>
                  <a:srgbClr val="000000"/>
                </a:buClr>
                <a:buSzPts val="900"/>
              </a:pPr>
              <a:endParaRPr lang="en-US" sz="1000" b="1" dirty="0">
                <a:solidFill>
                  <a:srgbClr val="611313"/>
                </a:solidFill>
                <a:latin typeface="Arial" panose="020B0604020202020204" pitchFamily="34" charset="0"/>
                <a:ea typeface="Georgia"/>
                <a:cs typeface="Arial" panose="020B0604020202020204" pitchFamily="34" charset="0"/>
                <a:sym typeface="Georgia"/>
              </a:endParaRPr>
            </a:p>
          </p:txBody>
        </p:sp>
        <p:grpSp>
          <p:nvGrpSpPr>
            <p:cNvPr id="5" name="Group 4"/>
            <p:cNvGrpSpPr/>
            <p:nvPr/>
          </p:nvGrpSpPr>
          <p:grpSpPr>
            <a:xfrm>
              <a:off x="605089" y="1755650"/>
              <a:ext cx="10296343" cy="5338120"/>
              <a:chOff x="605089" y="1755650"/>
              <a:chExt cx="10296343" cy="5338120"/>
            </a:xfrm>
          </p:grpSpPr>
          <p:grpSp>
            <p:nvGrpSpPr>
              <p:cNvPr id="3" name="Group 2"/>
              <p:cNvGrpSpPr/>
              <p:nvPr/>
            </p:nvGrpSpPr>
            <p:grpSpPr>
              <a:xfrm>
                <a:off x="605089" y="1755650"/>
                <a:ext cx="10220144" cy="5167979"/>
                <a:chOff x="605089" y="1755650"/>
                <a:chExt cx="10220144" cy="5167979"/>
              </a:xfrm>
            </p:grpSpPr>
            <p:sp>
              <p:nvSpPr>
                <p:cNvPr id="24" name="Google Shape;1119;p26"/>
                <p:cNvSpPr/>
                <p:nvPr/>
              </p:nvSpPr>
              <p:spPr>
                <a:xfrm>
                  <a:off x="2904403" y="1755650"/>
                  <a:ext cx="5566497" cy="371541"/>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99"/>
                    <a:buFont typeface="Arial"/>
                    <a:buNone/>
                  </a:pPr>
                  <a:r>
                    <a:rPr lang="en-US" sz="1199" b="1" i="0" u="none" strike="noStrike" cap="none">
                      <a:solidFill>
                        <a:schemeClr val="lt1"/>
                      </a:solidFill>
                      <a:latin typeface="Arial" panose="020B0604020202020204" pitchFamily="34" charset="0"/>
                      <a:ea typeface="Georgia"/>
                      <a:cs typeface="Arial" panose="020B0604020202020204" pitchFamily="34" charset="0"/>
                      <a:sym typeface="Georgia"/>
                    </a:rPr>
                    <a:t>Apply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25" name="Google Shape;1120;p26"/>
                <p:cNvSpPr/>
                <p:nvPr/>
              </p:nvSpPr>
              <p:spPr>
                <a:xfrm>
                  <a:off x="605089" y="1755651"/>
                  <a:ext cx="2299313"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99"/>
                    <a:buFont typeface="Arial"/>
                    <a:buNone/>
                  </a:pPr>
                  <a:r>
                    <a:rPr lang="en-US" sz="1199" b="1" i="0" u="none" strike="noStrike" cap="none">
                      <a:solidFill>
                        <a:schemeClr val="lt1"/>
                      </a:solidFill>
                      <a:latin typeface="Arial" panose="020B0604020202020204" pitchFamily="34" charset="0"/>
                      <a:ea typeface="Georgia"/>
                      <a:cs typeface="Arial" panose="020B0604020202020204" pitchFamily="34" charset="0"/>
                      <a:sym typeface="Georgia"/>
                    </a:rPr>
                    <a:t>Awareness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3" name="Google Shape;1121;p26"/>
                <p:cNvSpPr/>
                <p:nvPr/>
              </p:nvSpPr>
              <p:spPr>
                <a:xfrm>
                  <a:off x="648892" y="2180510"/>
                  <a:ext cx="2255510" cy="4743119"/>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Engage Workforce Employee in Initial Phase:</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accent1"/>
                    </a:buClr>
                    <a:buSzPts val="900"/>
                    <a:buFont typeface="Arial"/>
                    <a:buChar char="•"/>
                  </a:pPr>
                  <a:r>
                    <a:rPr lang="en-US" sz="900" dirty="0">
                      <a:solidFill>
                        <a:schemeClr val="accent1"/>
                      </a:solidFill>
                      <a:latin typeface="Arial" panose="020B0604020202020204" pitchFamily="34" charset="0"/>
                      <a:ea typeface="Georgia"/>
                      <a:cs typeface="Arial" panose="020B0604020202020204" pitchFamily="34" charset="0"/>
                      <a:sym typeface="Georgia"/>
                    </a:rPr>
                    <a:t>Implement Workforce Employee Communication Plan (derived from the Equivalency Department Stakeholder Engagement Plan) and raise awareness about:</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358775" lvl="1" indent="-176212">
                    <a:buClr>
                      <a:schemeClr val="accent1"/>
                    </a:buClr>
                    <a:buSzPts val="900"/>
                    <a:buFont typeface="Arial"/>
                    <a:buChar char="•"/>
                  </a:pPr>
                  <a:r>
                    <a:rPr lang="en-US" sz="900" dirty="0">
                      <a:solidFill>
                        <a:schemeClr val="accent1"/>
                      </a:solidFill>
                      <a:latin typeface="Arial" panose="020B0604020202020204" pitchFamily="34" charset="0"/>
                      <a:ea typeface="Georgia"/>
                      <a:cs typeface="Arial" panose="020B0604020202020204" pitchFamily="34" charset="0"/>
                      <a:sym typeface="Georgia"/>
                    </a:rPr>
                    <a:t>Steps for obtaining an equivalency statement</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358775" lvl="1" indent="-176212">
                    <a:buClr>
                      <a:schemeClr val="accent1"/>
                    </a:buClr>
                    <a:buSzPts val="900"/>
                    <a:buFont typeface="Arial"/>
                    <a:buChar char="•"/>
                  </a:pPr>
                  <a:r>
                    <a:rPr lang="en-US" sz="900" dirty="0">
                      <a:solidFill>
                        <a:schemeClr val="accent1"/>
                      </a:solidFill>
                      <a:latin typeface="Arial" panose="020B0604020202020204" pitchFamily="34" charset="0"/>
                      <a:ea typeface="Georgia"/>
                      <a:cs typeface="Arial" panose="020B0604020202020204" pitchFamily="34" charset="0"/>
                      <a:sym typeface="Georgia"/>
                    </a:rPr>
                    <a:t>Eligibility and evaluation criteria</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358775" lvl="1" indent="-176212">
                    <a:buClr>
                      <a:schemeClr val="accent1"/>
                    </a:buClr>
                    <a:buSzPts val="900"/>
                    <a:buFont typeface="Arial"/>
                    <a:buChar char="•"/>
                  </a:pPr>
                  <a:r>
                    <a:rPr lang="en-US" sz="900" dirty="0">
                      <a:solidFill>
                        <a:schemeClr val="accent1"/>
                      </a:solidFill>
                      <a:latin typeface="Arial" panose="020B0604020202020204" pitchFamily="34" charset="0"/>
                      <a:ea typeface="Georgia"/>
                      <a:cs typeface="Arial" panose="020B0604020202020204" pitchFamily="34" charset="0"/>
                      <a:sym typeface="Georgia"/>
                    </a:rPr>
                    <a:t>Fees and timelines</a:t>
                  </a:r>
                  <a:endParaRPr lang="en-US" sz="900" dirty="0">
                    <a:solidFill>
                      <a:srgbClr val="611313"/>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900" dirty="0">
                      <a:solidFill>
                        <a:srgbClr val="611313"/>
                      </a:solidFill>
                      <a:latin typeface="Arial" panose="020B0604020202020204" pitchFamily="34" charset="0"/>
                      <a:ea typeface="Georgia"/>
                      <a:cs typeface="Arial" panose="020B0604020202020204" pitchFamily="34" charset="0"/>
                      <a:sym typeface="Georgia"/>
                    </a:rPr>
                    <a:t>Engage Workforce Employees across different channels (incl. website, social media) with the goal of spreading awareness and information on the Equivalency service</a:t>
                  </a: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Provide Workforce Employee with Support:</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900" dirty="0">
                      <a:solidFill>
                        <a:srgbClr val="611313"/>
                      </a:solidFill>
                      <a:latin typeface="Arial" panose="020B0604020202020204" pitchFamily="34" charset="0"/>
                      <a:ea typeface="Georgia"/>
                      <a:cs typeface="Arial" panose="020B0604020202020204" pitchFamily="34" charset="0"/>
                      <a:sym typeface="Georgia"/>
                    </a:rPr>
                    <a:t>Offer support to Workforce Employee (to be provided by website, </a:t>
                  </a:r>
                  <a:r>
                    <a:rPr lang="en-US" sz="900" dirty="0">
                      <a:solidFill>
                        <a:schemeClr val="dk1"/>
                      </a:solidFill>
                      <a:latin typeface="Arial" panose="020B0604020202020204" pitchFamily="34" charset="0"/>
                      <a:ea typeface="Georgia"/>
                      <a:cs typeface="Arial" panose="020B0604020202020204" pitchFamily="34" charset="0"/>
                      <a:sym typeface="Georgia"/>
                    </a:rPr>
                    <a:t>Call Centre (Level 1 queries) </a:t>
                  </a:r>
                  <a:r>
                    <a:rPr lang="en-US" sz="900" dirty="0">
                      <a:solidFill>
                        <a:srgbClr val="611313"/>
                      </a:solidFill>
                      <a:latin typeface="Arial" panose="020B0604020202020204" pitchFamily="34" charset="0"/>
                      <a:ea typeface="Georgia"/>
                      <a:cs typeface="Arial" panose="020B0604020202020204" pitchFamily="34" charset="0"/>
                      <a:sym typeface="Georgia"/>
                    </a:rPr>
                    <a:t>and the Equivalency Department Information Advisors as per their training and job description)</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dk1"/>
                    </a:buClr>
                    <a:buSzPts val="900"/>
                    <a:buFont typeface="Arial"/>
                    <a:buChar char="•"/>
                  </a:pPr>
                  <a:r>
                    <a:rPr lang="en-US" sz="900" dirty="0">
                      <a:solidFill>
                        <a:schemeClr val="dk1"/>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Gather feedback:</a:t>
                  </a:r>
                  <a:endParaRPr lang="en-US" sz="1400" dirty="0">
                    <a:solidFill>
                      <a:schemeClr val="dk1"/>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900" dirty="0">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p>
                <a:p>
                  <a:pPr lvl="0">
                    <a:buClr>
                      <a:srgbClr val="000000"/>
                    </a:buClr>
                    <a:buSzPts val="900"/>
                  </a:pPr>
                  <a:endParaRPr lang="en-US" sz="900" dirty="0">
                    <a:solidFill>
                      <a:schemeClr val="dk1"/>
                    </a:solidFill>
                    <a:latin typeface="Arial" panose="020B0604020202020204" pitchFamily="34" charset="0"/>
                    <a:ea typeface="Georgia"/>
                    <a:cs typeface="Arial" panose="020B0604020202020204" pitchFamily="34" charset="0"/>
                    <a:sym typeface="Georgia"/>
                  </a:endParaRPr>
                </a:p>
              </p:txBody>
            </p:sp>
            <p:sp>
              <p:nvSpPr>
                <p:cNvPr id="34" name="Google Shape;1128;p26"/>
                <p:cNvSpPr/>
                <p:nvPr/>
              </p:nvSpPr>
              <p:spPr>
                <a:xfrm>
                  <a:off x="8479780" y="1755650"/>
                  <a:ext cx="2345453"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lvl="0" algn="ctr">
                    <a:buClr>
                      <a:srgbClr val="000000"/>
                    </a:buClr>
                    <a:buSzPts val="900"/>
                  </a:pPr>
                  <a:r>
                    <a:rPr lang="en-US" sz="1200" b="1" dirty="0">
                      <a:solidFill>
                        <a:srgbClr val="FFFFFF"/>
                      </a:solidFill>
                      <a:latin typeface="Arial" panose="020B0604020202020204" pitchFamily="34" charset="0"/>
                      <a:ea typeface="Georgia"/>
                      <a:cs typeface="Arial" panose="020B0604020202020204" pitchFamily="34" charset="0"/>
                      <a:sym typeface="Georgia"/>
                    </a:rPr>
                    <a:t>Receive Equivalency Statement</a:t>
                  </a:r>
                  <a:endParaRPr lang="en-US" sz="2400" dirty="0">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1130;p26"/>
                <p:cNvSpPr/>
                <p:nvPr/>
              </p:nvSpPr>
              <p:spPr>
                <a:xfrm>
                  <a:off x="5842001" y="2180510"/>
                  <a:ext cx="2529618" cy="168758"/>
                </a:xfrm>
                <a:prstGeom prst="roundRect">
                  <a:avLst>
                    <a:gd name="adj" fmla="val 16667"/>
                  </a:avLst>
                </a:prstGeom>
                <a:solidFill>
                  <a:srgbClr val="F3C3C3"/>
                </a:solidFill>
                <a:ln>
                  <a:noFill/>
                </a:ln>
              </p:spPr>
              <p:txBody>
                <a:bodyPr spcFirstLastPara="1" wrap="square" lIns="91425" tIns="45700" rIns="91425" bIns="45700" anchor="ctr" anchorCtr="0">
                  <a:noAutofit/>
                </a:bodyPr>
                <a:lstStyle/>
                <a:p>
                  <a:pPr lvl="0" algn="ctr">
                    <a:buClr>
                      <a:srgbClr val="000000"/>
                    </a:buClr>
                    <a:buSzPts val="900"/>
                  </a:pPr>
                  <a:r>
                    <a:rPr lang="en-US" sz="900" b="1" dirty="0">
                      <a:solidFill>
                        <a:srgbClr val="FFFFFF"/>
                      </a:solidFill>
                      <a:latin typeface="Arial" panose="020B0604020202020204" pitchFamily="34" charset="0"/>
                      <a:ea typeface="Georgia"/>
                      <a:cs typeface="Arial" panose="020B0604020202020204" pitchFamily="34" charset="0"/>
                      <a:sym typeface="Georgia"/>
                    </a:rPr>
                    <a:t>Undergo Evaluation</a:t>
                  </a:r>
                  <a:endParaRPr lang="en-US" sz="1400" dirty="0">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1131;p26"/>
                <p:cNvSpPr/>
                <p:nvPr/>
              </p:nvSpPr>
              <p:spPr>
                <a:xfrm>
                  <a:off x="2893566" y="2180509"/>
                  <a:ext cx="2913685" cy="172549"/>
                </a:xfrm>
                <a:prstGeom prst="roundRect">
                  <a:avLst>
                    <a:gd name="adj" fmla="val 16667"/>
                  </a:avLst>
                </a:prstGeom>
                <a:solidFill>
                  <a:srgbClr val="F3C3C3"/>
                </a:solidFill>
                <a:ln>
                  <a:noFill/>
                </a:ln>
              </p:spPr>
              <p:txBody>
                <a:bodyPr spcFirstLastPara="1" wrap="square" lIns="91425" tIns="45700" rIns="91425" bIns="45700" anchor="ctr" anchorCtr="0">
                  <a:noAutofit/>
                </a:bodyPr>
                <a:lstStyle/>
                <a:p>
                  <a:pPr lvl="0" algn="ctr">
                    <a:buClr>
                      <a:srgbClr val="000000"/>
                    </a:buClr>
                    <a:buSzPts val="900"/>
                  </a:pPr>
                  <a:r>
                    <a:rPr lang="en-US" sz="900" b="1" dirty="0">
                      <a:solidFill>
                        <a:srgbClr val="FFFFFF"/>
                      </a:solidFill>
                      <a:latin typeface="Arial" panose="020B0604020202020204" pitchFamily="34" charset="0"/>
                      <a:ea typeface="Georgia"/>
                      <a:cs typeface="Arial" panose="020B0604020202020204" pitchFamily="34" charset="0"/>
                      <a:sym typeface="Georgia"/>
                    </a:rPr>
                    <a:t>Submit Application</a:t>
                  </a:r>
                  <a:endParaRPr lang="en-US" sz="1400" dirty="0">
                    <a:solidFill>
                      <a:srgbClr val="000000"/>
                    </a:solidFill>
                    <a:latin typeface="Arial" panose="020B0604020202020204" pitchFamily="34" charset="0"/>
                    <a:ea typeface="Arial"/>
                    <a:cs typeface="Arial" panose="020B0604020202020204" pitchFamily="34" charset="0"/>
                    <a:sym typeface="Arial"/>
                  </a:endParaRPr>
                </a:p>
              </p:txBody>
            </p:sp>
            <p:sp>
              <p:nvSpPr>
                <p:cNvPr id="40" name="Google Shape;1133;p26"/>
                <p:cNvSpPr/>
                <p:nvPr/>
              </p:nvSpPr>
              <p:spPr>
                <a:xfrm>
                  <a:off x="5842001" y="2402586"/>
                  <a:ext cx="2628899" cy="3544065"/>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1000" b="1" dirty="0" smtClean="0">
                      <a:solidFill>
                        <a:schemeClr val="dk1"/>
                      </a:solidFill>
                      <a:latin typeface="Arial" panose="020B0604020202020204" pitchFamily="34" charset="0"/>
                      <a:ea typeface="Georgia"/>
                      <a:cs typeface="Arial" panose="020B0604020202020204" pitchFamily="34" charset="0"/>
                      <a:sym typeface="Georgia"/>
                    </a:rPr>
                    <a:t>Manage </a:t>
                  </a:r>
                  <a:r>
                    <a:rPr lang="en-US" sz="1000" b="1" dirty="0">
                      <a:solidFill>
                        <a:schemeClr val="dk1"/>
                      </a:solidFill>
                      <a:latin typeface="Arial" panose="020B0604020202020204" pitchFamily="34" charset="0"/>
                      <a:ea typeface="Georgia"/>
                      <a:cs typeface="Arial" panose="020B0604020202020204" pitchFamily="34" charset="0"/>
                      <a:sym typeface="Georgia"/>
                    </a:rPr>
                    <a:t>evaluation and authentication process:</a:t>
                  </a: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Provide an evaluation of the application in line with evaluation policy</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Apply for qualification authentication on behalf of applicant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Monitor authentication turn-around times</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Ensure authentication outcome clearly logged</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Communicate negative outcomes with relevant stakeholders</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Complete equivalency statement for cases where pre-existing data is found or cases approved by </a:t>
                  </a:r>
                  <a:r>
                    <a:rPr lang="en-US" sz="1000" dirty="0">
                      <a:solidFill>
                        <a:srgbClr val="A37900"/>
                      </a:solidFill>
                      <a:latin typeface="Arial" panose="020B0604020202020204" pitchFamily="34" charset="0"/>
                      <a:ea typeface="Georgia"/>
                      <a:cs typeface="Arial" panose="020B0604020202020204" pitchFamily="34" charset="0"/>
                      <a:sym typeface="Georgia"/>
                    </a:rPr>
                    <a:t>Standards and Research Group</a:t>
                  </a:r>
                  <a:endParaRPr lang="en-US" sz="1000" dirty="0">
                    <a:solidFill>
                      <a:srgbClr val="611313"/>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Provide Workforce Employee with Support: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Offer support to Workforce Employee (to be provided by website/portal updates and the Equivalency Department Information Advisors as per their training)</a:t>
                  </a:r>
                </a:p>
                <a:p>
                  <a:pPr marL="171450" lvl="0" indent="-171450">
                    <a:buClr>
                      <a:schemeClr val="dk1"/>
                    </a:buClr>
                    <a:buSzPts val="900"/>
                    <a:buFont typeface="Arial"/>
                    <a:buChar char="•"/>
                  </a:pPr>
                  <a:r>
                    <a:rPr lang="en-US" sz="1000" dirty="0">
                      <a:solidFill>
                        <a:schemeClr val="dk1"/>
                      </a:solidFill>
                      <a:latin typeface="Arial" panose="020B0604020202020204" pitchFamily="34" charset="0"/>
                      <a:ea typeface="Georgia"/>
                      <a:cs typeface="Arial" panose="020B0604020202020204" pitchFamily="34" charset="0"/>
                      <a:sym typeface="Georgia"/>
                    </a:rPr>
                    <a:t>Escalate and resolve issues to related departments where necessary</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Gather feedback:</a:t>
                  </a:r>
                  <a:endParaRPr lang="en-US" sz="1600" dirty="0">
                    <a:solidFill>
                      <a:schemeClr val="dk1"/>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p>
                <a:p>
                  <a:pPr lvl="0">
                    <a:buClr>
                      <a:srgbClr val="000000"/>
                    </a:buClr>
                    <a:buSzPts val="900"/>
                  </a:pPr>
                  <a:endParaRPr lang="en-US" sz="1000"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endParaRPr lang="en-US" sz="1000"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dirty="0">
                      <a:solidFill>
                        <a:schemeClr val="dk1"/>
                      </a:solidFill>
                      <a:latin typeface="Arial" panose="020B0604020202020204" pitchFamily="34" charset="0"/>
                      <a:ea typeface="Georgia"/>
                      <a:cs typeface="Arial" panose="020B0604020202020204" pitchFamily="34" charset="0"/>
                      <a:sym typeface="Georgia"/>
                    </a:rPr>
                    <a:t> </a:t>
                  </a:r>
                  <a:endParaRPr lang="en-US" sz="1000" dirty="0">
                    <a:solidFill>
                      <a:srgbClr val="A37800"/>
                    </a:solidFill>
                    <a:latin typeface="Arial" panose="020B0604020202020204" pitchFamily="34" charset="0"/>
                    <a:ea typeface="Georgia"/>
                    <a:cs typeface="Arial" panose="020B0604020202020204" pitchFamily="34" charset="0"/>
                    <a:sym typeface="Georgia"/>
                  </a:endParaRPr>
                </a:p>
              </p:txBody>
            </p:sp>
          </p:grpSp>
          <p:sp>
            <p:nvSpPr>
              <p:cNvPr id="42" name="Google Shape;1135;p26"/>
              <p:cNvSpPr/>
              <p:nvPr/>
            </p:nvSpPr>
            <p:spPr>
              <a:xfrm>
                <a:off x="8552802" y="2180510"/>
                <a:ext cx="2348630" cy="4913260"/>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Issue equivalency statements:</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821A1A"/>
                  </a:buClr>
                  <a:buSzPts val="900"/>
                  <a:buFont typeface="Arial"/>
                  <a:buChar char="•"/>
                </a:pPr>
                <a:r>
                  <a:rPr lang="en-US" sz="1000" dirty="0">
                    <a:solidFill>
                      <a:srgbClr val="821A1A"/>
                    </a:solidFill>
                    <a:latin typeface="Arial" panose="020B0604020202020204" pitchFamily="34" charset="0"/>
                    <a:ea typeface="Georgia"/>
                    <a:cs typeface="Arial" panose="020B0604020202020204" pitchFamily="34" charset="0"/>
                    <a:sym typeface="Georgia"/>
                  </a:rPr>
                  <a:t>Issue equivalency statements for applications which successfully completed the evaluation process</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900"/>
                  </a:buClr>
                  <a:buSzPts val="900"/>
                  <a:buFont typeface="Arial"/>
                  <a:buChar char="•"/>
                </a:pPr>
                <a:r>
                  <a:rPr lang="en-US" sz="1000" dirty="0">
                    <a:solidFill>
                      <a:srgbClr val="A37900"/>
                    </a:solidFill>
                    <a:latin typeface="Arial" panose="020B0604020202020204" pitchFamily="34" charset="0"/>
                    <a:ea typeface="Georgia"/>
                    <a:cs typeface="Arial" panose="020B0604020202020204" pitchFamily="34" charset="0"/>
                    <a:sym typeface="Georgia"/>
                  </a:rPr>
                  <a:t>Inform customer of next-steps and complaints procedure</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900"/>
                  </a:buClr>
                  <a:buSzPts val="900"/>
                  <a:buFont typeface="Arial"/>
                  <a:buChar char="•"/>
                </a:pPr>
                <a:r>
                  <a:rPr lang="en-US" sz="1000" dirty="0">
                    <a:solidFill>
                      <a:srgbClr val="A37900"/>
                    </a:solidFill>
                    <a:latin typeface="Arial" panose="020B0604020202020204" pitchFamily="34" charset="0"/>
                    <a:ea typeface="Georgia"/>
                    <a:cs typeface="Arial" panose="020B0604020202020204" pitchFamily="34" charset="0"/>
                    <a:sym typeface="Georgia"/>
                  </a:rPr>
                  <a:t>Issue customer satisfaction survey</a:t>
                </a:r>
                <a:endParaRPr lang="en-US" sz="1000" dirty="0">
                  <a:solidFill>
                    <a:schemeClr val="dk1"/>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Provide Workforce Employee with Support:</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611313"/>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Offer support to Workforce Employee (to be provided by website/portal updates and the Equivalency Department Information Advisors as per their training)</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chemeClr val="dk1"/>
                  </a:buClr>
                  <a:buSzPts val="900"/>
                  <a:buFont typeface="Arial"/>
                  <a:buChar char="•"/>
                </a:pPr>
                <a:r>
                  <a:rPr lang="en-US" sz="1000" dirty="0">
                    <a:solidFill>
                      <a:schemeClr val="dk1"/>
                    </a:solidFill>
                    <a:latin typeface="Arial" panose="020B0604020202020204" pitchFamily="34" charset="0"/>
                    <a:ea typeface="Georgia"/>
                    <a:cs typeface="Arial" panose="020B0604020202020204" pitchFamily="34" charset="0"/>
                    <a:sym typeface="Georgia"/>
                  </a:rPr>
                  <a:t>Escalate and resolve issues to related departments or Quality Standards Committee where necessary</a:t>
                </a:r>
                <a:endParaRPr lang="en-US" sz="1600" dirty="0">
                  <a:solidFill>
                    <a:srgbClr val="0000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1000" b="1" dirty="0">
                    <a:solidFill>
                      <a:schemeClr val="dk1"/>
                    </a:solidFill>
                    <a:latin typeface="Arial" panose="020B0604020202020204" pitchFamily="34" charset="0"/>
                    <a:ea typeface="Georgia"/>
                    <a:cs typeface="Arial" panose="020B0604020202020204" pitchFamily="34" charset="0"/>
                    <a:sym typeface="Georgia"/>
                  </a:rPr>
                  <a:t>Gather feedback:</a:t>
                </a:r>
                <a:endParaRPr lang="en-US" sz="1600" dirty="0">
                  <a:solidFill>
                    <a:schemeClr val="dk1"/>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1000" dirty="0">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p>
              <a:p>
                <a:pPr marL="171450" lvl="0" indent="-114300">
                  <a:buClr>
                    <a:schemeClr val="dk1"/>
                  </a:buClr>
                  <a:buSzPts val="900"/>
                </a:pPr>
                <a:endParaRPr lang="en-US" sz="1000" dirty="0">
                  <a:solidFill>
                    <a:srgbClr val="A37800"/>
                  </a:solidFill>
                  <a:latin typeface="Arial" panose="020B0604020202020204" pitchFamily="34" charset="0"/>
                  <a:ea typeface="Georgia"/>
                  <a:cs typeface="Arial" panose="020B0604020202020204" pitchFamily="34" charset="0"/>
                  <a:sym typeface="Georgia"/>
                </a:endParaRPr>
              </a:p>
              <a:p>
                <a:pPr lvl="0">
                  <a:buClr>
                    <a:srgbClr val="000000"/>
                  </a:buClr>
                  <a:buSzPts val="1100"/>
                </a:pPr>
                <a:endParaRPr lang="en-US" sz="1200" dirty="0">
                  <a:solidFill>
                    <a:schemeClr val="dk1"/>
                  </a:solidFill>
                  <a:latin typeface="Arial" panose="020B0604020202020204" pitchFamily="34" charset="0"/>
                  <a:ea typeface="Georgia"/>
                  <a:cs typeface="Arial" panose="020B0604020202020204" pitchFamily="34" charset="0"/>
                  <a:sym typeface="Georgia"/>
                </a:endParaRPr>
              </a:p>
            </p:txBody>
          </p:sp>
        </p:grpSp>
      </p:grpSp>
    </p:spTree>
    <p:extLst>
      <p:ext uri="{BB962C8B-B14F-4D97-AF65-F5344CB8AC3E}">
        <p14:creationId xmlns:p14="http://schemas.microsoft.com/office/powerpoint/2010/main" val="714019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5847"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Education Professional Journey: High Level To-Be Process </a:t>
            </a:r>
            <a:r>
              <a:rPr lang="en-US" sz="2400" dirty="0" smtClean="0"/>
              <a:t>(3 </a:t>
            </a:r>
            <a:r>
              <a:rPr lang="en-US" sz="2400" dirty="0"/>
              <a:t>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8948987" y="977675"/>
            <a:ext cx="4507324" cy="338554"/>
          </a:xfrm>
          <a:prstGeom prst="rect">
            <a:avLst/>
          </a:prstGeom>
        </p:spPr>
        <p:txBody>
          <a:bodyPr wrap="none">
            <a:spAutoFit/>
          </a:bodyPr>
          <a:lstStyle/>
          <a:p>
            <a:pPr lvl="0">
              <a:buClr>
                <a:srgbClr val="821A1A"/>
              </a:buClr>
              <a:buSzPts val="1100"/>
            </a:pPr>
            <a:r>
              <a:rPr lang="en-US" sz="1600" b="1" dirty="0">
                <a:solidFill>
                  <a:srgbClr val="821A1A"/>
                </a:solidFill>
                <a:latin typeface="Arial" panose="020B0604020202020204" pitchFamily="34" charset="0"/>
                <a:ea typeface="Georgia"/>
                <a:cs typeface="Arial" panose="020B0604020202020204" pitchFamily="34" charset="0"/>
                <a:sym typeface="Georgia"/>
              </a:rPr>
              <a:t>JOURNEY OWNER: DR.HASSAN AL MEHIRI </a:t>
            </a:r>
            <a:endParaRPr lang="en-US" sz="2000" dirty="0">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32</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57" name="Google Shape;971;g5e68f5c6da_0_759"/>
          <p:cNvSpPr/>
          <p:nvPr/>
        </p:nvSpPr>
        <p:spPr>
          <a:xfrm>
            <a:off x="470944" y="2206754"/>
            <a:ext cx="204300" cy="51417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58" name="Google Shape;972;g5e68f5c6da_0_759"/>
          <p:cNvSpPr txBox="1"/>
          <p:nvPr/>
        </p:nvSpPr>
        <p:spPr>
          <a:xfrm rot="-5400000">
            <a:off x="-326375" y="4604620"/>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Georgia"/>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3" name="Group 2"/>
          <p:cNvGrpSpPr/>
          <p:nvPr/>
        </p:nvGrpSpPr>
        <p:grpSpPr>
          <a:xfrm>
            <a:off x="3991236" y="286609"/>
            <a:ext cx="9713537" cy="388735"/>
            <a:chOff x="3991236" y="-465771"/>
            <a:chExt cx="9713537" cy="388735"/>
          </a:xfrm>
        </p:grpSpPr>
        <p:sp>
          <p:nvSpPr>
            <p:cNvPr id="28" name="Google Shape;1102;p25"/>
            <p:cNvSpPr/>
            <p:nvPr/>
          </p:nvSpPr>
          <p:spPr>
            <a:xfrm>
              <a:off x="8844705"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Apply</a:t>
              </a:r>
              <a:endParaRPr sz="900" b="1" i="0" u="none" strike="noStrike" cap="none">
                <a:solidFill>
                  <a:srgbClr val="A6A6A6"/>
                </a:solidFill>
                <a:latin typeface="Arial" panose="020B0604020202020204" pitchFamily="34" charset="0"/>
                <a:ea typeface="Georgia"/>
                <a:cs typeface="Arial" panose="020B0604020202020204" pitchFamily="34" charset="0"/>
                <a:sym typeface="Georgia"/>
              </a:endParaRPr>
            </a:p>
          </p:txBody>
        </p:sp>
        <p:sp>
          <p:nvSpPr>
            <p:cNvPr id="29" name="Google Shape;1103;p25"/>
            <p:cNvSpPr/>
            <p:nvPr/>
          </p:nvSpPr>
          <p:spPr>
            <a:xfrm>
              <a:off x="7226882"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A6A6A6"/>
                  </a:solidFill>
                  <a:latin typeface="Arial" panose="020B0604020202020204" pitchFamily="34" charset="0"/>
                  <a:ea typeface="Georgia"/>
                  <a:cs typeface="Arial" panose="020B0604020202020204" pitchFamily="34" charset="0"/>
                  <a:sym typeface="Georgia"/>
                </a:rPr>
                <a:t>Become Aware &amp; Understand More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0" name="Google Shape;1104;p25"/>
            <p:cNvSpPr/>
            <p:nvPr/>
          </p:nvSpPr>
          <p:spPr>
            <a:xfrm>
              <a:off x="12080350" y="-465771"/>
              <a:ext cx="1624423" cy="388734"/>
            </a:xfrm>
            <a:prstGeom prst="chevron">
              <a:avLst>
                <a:gd name="adj" fmla="val 50000"/>
              </a:avLst>
            </a:prstGeom>
            <a:solidFill>
              <a:srgbClr val="F5B500"/>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chemeClr val="lt1"/>
                  </a:solidFill>
                  <a:latin typeface="Arial" panose="020B0604020202020204" pitchFamily="34" charset="0"/>
                  <a:ea typeface="Georgia"/>
                  <a:cs typeface="Arial" panose="020B0604020202020204" pitchFamily="34" charset="0"/>
                  <a:sym typeface="Georgia"/>
                </a:rPr>
                <a:t>Measure &amp; Report</a:t>
              </a:r>
              <a:endParaRPr sz="900" b="1" dirty="0">
                <a:solidFill>
                  <a:schemeClr val="lt1"/>
                </a:solidFill>
                <a:latin typeface="Arial" panose="020B0604020202020204" pitchFamily="34" charset="0"/>
                <a:ea typeface="Georgia"/>
                <a:cs typeface="Arial" panose="020B0604020202020204" pitchFamily="34" charset="0"/>
                <a:sym typeface="Arial"/>
              </a:endParaRPr>
            </a:p>
          </p:txBody>
        </p:sp>
        <p:sp>
          <p:nvSpPr>
            <p:cNvPr id="31" name="Google Shape;1105;p25"/>
            <p:cNvSpPr/>
            <p:nvPr/>
          </p:nvSpPr>
          <p:spPr>
            <a:xfrm>
              <a:off x="10462528"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pPr>
              <a:r>
                <a:rPr lang="en-US" sz="900" b="1" dirty="0">
                  <a:solidFill>
                    <a:srgbClr val="A6A6A6"/>
                  </a:solidFill>
                  <a:latin typeface="Arial" panose="020B0604020202020204" pitchFamily="34" charset="0"/>
                  <a:ea typeface="Georgia"/>
                  <a:cs typeface="Arial" panose="020B0604020202020204" pitchFamily="34" charset="0"/>
                  <a:sym typeface="Georgia"/>
                </a:rPr>
                <a:t>Receive Equivalency Statement</a:t>
              </a:r>
              <a:endParaRPr lang="en-US" sz="900" b="1" dirty="0">
                <a:solidFill>
                  <a:srgbClr val="A6A6A6"/>
                </a:solidFill>
                <a:latin typeface="Arial" panose="020B0604020202020204" pitchFamily="34" charset="0"/>
                <a:ea typeface="Georgia"/>
                <a:cs typeface="Arial" panose="020B0604020202020204" pitchFamily="34" charset="0"/>
                <a:sym typeface="Arial"/>
              </a:endParaRPr>
            </a:p>
          </p:txBody>
        </p:sp>
        <p:sp>
          <p:nvSpPr>
            <p:cNvPr id="32" name="Google Shape;1106;p25"/>
            <p:cNvSpPr/>
            <p:nvPr/>
          </p:nvSpPr>
          <p:spPr>
            <a:xfrm>
              <a:off x="5609059"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a:solidFill>
                    <a:srgbClr val="A6A6A6"/>
                  </a:solidFill>
                  <a:latin typeface="Arial" panose="020B0604020202020204" pitchFamily="34" charset="0"/>
                  <a:ea typeface="Georgia"/>
                  <a:cs typeface="Arial" panose="020B0604020202020204" pitchFamily="34" charset="0"/>
                  <a:sym typeface="Georgia"/>
                </a:rPr>
                <a:t>Prepare</a:t>
              </a:r>
              <a:endParaRPr sz="900" b="1">
                <a:solidFill>
                  <a:srgbClr val="A6A6A6"/>
                </a:solidFill>
                <a:latin typeface="Arial" panose="020B0604020202020204" pitchFamily="34" charset="0"/>
                <a:ea typeface="Georgia"/>
                <a:cs typeface="Arial" panose="020B0604020202020204" pitchFamily="34" charset="0"/>
                <a:sym typeface="Georgia"/>
              </a:endParaRPr>
            </a:p>
          </p:txBody>
        </p:sp>
        <p:sp>
          <p:nvSpPr>
            <p:cNvPr id="38" name="Google Shape;1107;p25"/>
            <p:cNvSpPr/>
            <p:nvPr/>
          </p:nvSpPr>
          <p:spPr>
            <a:xfrm>
              <a:off x="3991236" y="-465770"/>
              <a:ext cx="1624423" cy="388734"/>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900" b="1" dirty="0">
                  <a:solidFill>
                    <a:srgbClr val="A6A6A6"/>
                  </a:solidFill>
                  <a:latin typeface="Arial" panose="020B0604020202020204" pitchFamily="34" charset="0"/>
                  <a:ea typeface="Georgia"/>
                  <a:cs typeface="Arial" panose="020B0604020202020204" pitchFamily="34" charset="0"/>
                  <a:sym typeface="Georgia"/>
                </a:rPr>
                <a:t>Plan</a:t>
              </a:r>
              <a:endParaRPr sz="900" b="1" dirty="0">
                <a:solidFill>
                  <a:srgbClr val="A6A6A6"/>
                </a:solidFill>
                <a:latin typeface="Arial" panose="020B0604020202020204" pitchFamily="34" charset="0"/>
                <a:ea typeface="Georgia"/>
                <a:cs typeface="Arial" panose="020B0604020202020204" pitchFamily="34" charset="0"/>
                <a:sym typeface="Georgia"/>
              </a:endParaRPr>
            </a:p>
          </p:txBody>
        </p:sp>
      </p:grpSp>
      <p:sp>
        <p:nvSpPr>
          <p:cNvPr id="24" name="Google Shape;1151;p27"/>
          <p:cNvSpPr/>
          <p:nvPr/>
        </p:nvSpPr>
        <p:spPr>
          <a:xfrm>
            <a:off x="631412" y="1755651"/>
            <a:ext cx="5486400"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FFFFFF"/>
                </a:solidFill>
                <a:latin typeface="Arial" panose="020B0604020202020204" pitchFamily="34" charset="0"/>
                <a:ea typeface="Georgia"/>
                <a:cs typeface="Arial" panose="020B0604020202020204" pitchFamily="34" charset="0"/>
                <a:sym typeface="Georgia"/>
              </a:rPr>
              <a:t>Measure &amp;Report</a:t>
            </a:r>
            <a:endParaRPr sz="1200" b="1" i="0" u="none" strike="noStrike" cap="none" dirty="0">
              <a:solidFill>
                <a:srgbClr val="FFFFFF"/>
              </a:solidFill>
              <a:latin typeface="Arial" panose="020B0604020202020204" pitchFamily="34" charset="0"/>
              <a:ea typeface="Georgia"/>
              <a:cs typeface="Arial" panose="020B0604020202020204" pitchFamily="34" charset="0"/>
              <a:sym typeface="Georgia"/>
            </a:endParaRPr>
          </a:p>
        </p:txBody>
      </p:sp>
      <p:sp>
        <p:nvSpPr>
          <p:cNvPr id="25" name="Google Shape;1152;p27"/>
          <p:cNvSpPr/>
          <p:nvPr/>
        </p:nvSpPr>
        <p:spPr>
          <a:xfrm>
            <a:off x="648890" y="2222860"/>
            <a:ext cx="5486400" cy="4058415"/>
          </a:xfrm>
          <a:prstGeom prst="rect">
            <a:avLst/>
          </a:prstGeom>
          <a:solidFill>
            <a:schemeClr val="lt1"/>
          </a:solidFill>
          <a:ln>
            <a:noFill/>
          </a:ln>
        </p:spPr>
        <p:txBody>
          <a:bodyPr spcFirstLastPara="1" wrap="square" lIns="0" tIns="0" rIns="0" bIns="0" anchor="t" anchorCtr="0">
            <a:noAutofit/>
          </a:bodyPr>
          <a:lstStyle/>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Gather and Analyze Data:</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800"/>
              </a:buClr>
              <a:buSzPts val="900"/>
              <a:buFont typeface="Arial"/>
              <a:buChar char="•"/>
            </a:pPr>
            <a:r>
              <a:rPr lang="en-US" sz="900" dirty="0">
                <a:solidFill>
                  <a:srgbClr val="A37800"/>
                </a:solidFill>
                <a:latin typeface="Arial" panose="020B0604020202020204" pitchFamily="34" charset="0"/>
                <a:ea typeface="Georgia"/>
                <a:cs typeface="Arial" panose="020B0604020202020204" pitchFamily="34" charset="0"/>
                <a:sym typeface="Georgia"/>
              </a:rPr>
              <a:t>Gather and analyses feedback, as a minimum,  from Workforce Employees who have received a complete equivalency statement; Customers who were not able to obtain an equivalency statement; and from stakeholders receiving equivalency statements from workforce employees to determine relevance of statement information for their purposes </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Gather relevant statistics from the Workforce Employee Journey to inform policies and decision making</a:t>
            </a:r>
            <a:endParaRPr lang="en-US" sz="1400" dirty="0">
              <a:solidFill>
                <a:srgbClr val="753131"/>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Prepare findings reports and status updates relevant to the Student Journey</a:t>
            </a:r>
            <a:endParaRPr lang="en-US" sz="1400" dirty="0">
              <a:solidFill>
                <a:srgbClr val="753131"/>
              </a:solidFill>
              <a:latin typeface="Arial" panose="020B0604020202020204" pitchFamily="34" charset="0"/>
              <a:ea typeface="Georgia"/>
              <a:cs typeface="Arial" panose="020B0604020202020204" pitchFamily="34" charset="0"/>
              <a:sym typeface="Georgia"/>
            </a:endParaRPr>
          </a:p>
          <a:p>
            <a:pPr marL="171450" lvl="0" indent="-158750">
              <a:buClr>
                <a:schemeClr val="dk1"/>
              </a:buClr>
              <a:buSzPts val="200"/>
            </a:pPr>
            <a:endParaRPr lang="en-US" sz="200" dirty="0">
              <a:solidFill>
                <a:srgbClr val="A378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Measure Performance:</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Measure and monitor results of the delivery of activities against Workforce Employee Journey KPIs according to the agreed Performance Management Plan (measuring both service turnaround times and quality)</a:t>
            </a:r>
          </a:p>
          <a:p>
            <a:pPr marL="171450" lvl="0" indent="-171450">
              <a:buClr>
                <a:srgbClr val="A37800"/>
              </a:buClr>
              <a:buSzPts val="900"/>
              <a:buFont typeface="Arial"/>
              <a:buChar char="•"/>
            </a:pPr>
            <a:r>
              <a:rPr lang="en-US" sz="900" dirty="0">
                <a:solidFill>
                  <a:srgbClr val="A37800"/>
                </a:solidFill>
                <a:latin typeface="Arial" panose="020B0604020202020204" pitchFamily="34" charset="0"/>
                <a:ea typeface="Georgia"/>
                <a:cs typeface="Arial" panose="020B0604020202020204" pitchFamily="34" charset="0"/>
                <a:sym typeface="Georgia"/>
              </a:rPr>
              <a:t>Measure delivery of research activities against departmental targets</a:t>
            </a: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Review results of the delivery of the Workforce Employee Journey</a:t>
            </a:r>
          </a:p>
          <a:p>
            <a:pPr lvl="0">
              <a:buClr>
                <a:srgbClr val="000000"/>
              </a:buClr>
              <a:buSzPts val="200"/>
            </a:pPr>
            <a:endParaRPr lang="en-US" sz="200" b="1" dirty="0">
              <a:solidFill>
                <a:srgbClr val="A378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Ensure Continuous Improvement: </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A37900"/>
              </a:buClr>
              <a:buSzPts val="900"/>
              <a:buFont typeface="Arial"/>
              <a:buChar char="•"/>
            </a:pPr>
            <a:r>
              <a:rPr lang="en-US" sz="900" dirty="0">
                <a:solidFill>
                  <a:srgbClr val="A37900"/>
                </a:solidFill>
                <a:latin typeface="Arial" panose="020B0604020202020204" pitchFamily="34" charset="0"/>
                <a:ea typeface="Georgia"/>
                <a:cs typeface="Arial" panose="020B0604020202020204" pitchFamily="34" charset="0"/>
                <a:sym typeface="Georgia"/>
              </a:rPr>
              <a:t>Conduct lessons learnt sessions with relevant </a:t>
            </a:r>
            <a:r>
              <a:rPr lang="en-US" sz="900" dirty="0" err="1">
                <a:solidFill>
                  <a:srgbClr val="A37900"/>
                </a:solidFill>
                <a:latin typeface="Arial" panose="020B0604020202020204" pitchFamily="34" charset="0"/>
                <a:ea typeface="Georgia"/>
                <a:cs typeface="Arial" panose="020B0604020202020204" pitchFamily="34" charset="0"/>
                <a:sym typeface="Georgia"/>
              </a:rPr>
              <a:t>MoEHEA</a:t>
            </a:r>
            <a:r>
              <a:rPr lang="en-US" sz="900" dirty="0">
                <a:solidFill>
                  <a:srgbClr val="A37900"/>
                </a:solidFill>
                <a:latin typeface="Arial" panose="020B0604020202020204" pitchFamily="34" charset="0"/>
                <a:ea typeface="Georgia"/>
                <a:cs typeface="Arial" panose="020B0604020202020204" pitchFamily="34" charset="0"/>
                <a:sym typeface="Georgia"/>
              </a:rPr>
              <a:t> Departments</a:t>
            </a: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Identify gaps in the Workforce Employee journey, in particular the impact of the evaluation policy and customer satisfaction and impact survey feedback</a:t>
            </a: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Put interventions in place, including action points for next cycle, to address underperformance and/or internal functional issues related to the Workforce Employee Journey </a:t>
            </a: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Mobilize additional resources where required</a:t>
            </a: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Provide additional training and development activities where if required</a:t>
            </a:r>
          </a:p>
          <a:p>
            <a:pPr lvl="0">
              <a:buClr>
                <a:srgbClr val="000000"/>
              </a:buClr>
              <a:buSzPts val="200"/>
            </a:pPr>
            <a:endParaRPr lang="en-US" sz="200" dirty="0">
              <a:solidFill>
                <a:srgbClr val="A37900"/>
              </a:solidFill>
              <a:latin typeface="Arial" panose="020B0604020202020204" pitchFamily="34" charset="0"/>
              <a:ea typeface="Georgia"/>
              <a:cs typeface="Arial" panose="020B0604020202020204" pitchFamily="34" charset="0"/>
              <a:sym typeface="Georgia"/>
            </a:endParaRPr>
          </a:p>
          <a:p>
            <a:pPr lvl="0">
              <a:buClr>
                <a:srgbClr val="000000"/>
              </a:buClr>
              <a:buSzPts val="900"/>
            </a:pPr>
            <a:r>
              <a:rPr lang="en-US" sz="900" b="1" dirty="0">
                <a:solidFill>
                  <a:schemeClr val="dk1"/>
                </a:solidFill>
                <a:latin typeface="Arial" panose="020B0604020202020204" pitchFamily="34" charset="0"/>
                <a:ea typeface="Georgia"/>
                <a:cs typeface="Arial" panose="020B0604020202020204" pitchFamily="34" charset="0"/>
                <a:sym typeface="Georgia"/>
              </a:rPr>
              <a:t>Report: </a:t>
            </a:r>
            <a:endParaRPr lang="en-US" sz="1400" dirty="0">
              <a:solidFill>
                <a:srgbClr val="000000"/>
              </a:solidFill>
              <a:latin typeface="Arial" panose="020B0604020202020204" pitchFamily="34" charset="0"/>
              <a:ea typeface="Georgia"/>
              <a:cs typeface="Arial" panose="020B0604020202020204" pitchFamily="34" charset="0"/>
              <a:sym typeface="Georgia"/>
            </a:endParaRPr>
          </a:p>
          <a:p>
            <a:pPr marL="171450" lvl="0" indent="-171450">
              <a:buClr>
                <a:srgbClr val="75313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Prepare and provide reports relevant to the performance and outcomes of Workforce Employee Journey to support leadership in decision making. This may include but is not limited to reporting on:</a:t>
            </a:r>
          </a:p>
          <a:p>
            <a:pPr marL="449262" lvl="1" indent="-182562">
              <a:buClr>
                <a:schemeClr val="accent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Journey-related KPIs (including but not limited to percentage of applications submitted that are eligible for the relevant service; timeframe for checking of incoming applications, error rate in declined applications, error rate in completed applications)</a:t>
            </a:r>
          </a:p>
          <a:p>
            <a:pPr marL="449262" lvl="1" indent="-182562">
              <a:buClr>
                <a:schemeClr val="accent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Satisfaction rates of workforce employees against key moments that matter (e.g. ease of application, clarity of information (pre-application and throughout the application process), clarity and level of stakeholder acceptance of the equivalency statement</a:t>
            </a:r>
            <a:endParaRPr lang="en-US" sz="1400" dirty="0">
              <a:solidFill>
                <a:srgbClr val="753131"/>
              </a:solidFill>
              <a:latin typeface="Arial" panose="020B0604020202020204" pitchFamily="34" charset="0"/>
              <a:ea typeface="Georgia"/>
              <a:cs typeface="Arial" panose="020B0604020202020204" pitchFamily="34" charset="0"/>
              <a:sym typeface="Georgia"/>
            </a:endParaRPr>
          </a:p>
          <a:p>
            <a:pPr marL="449262" lvl="1" indent="-182562">
              <a:buClr>
                <a:schemeClr val="accent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Volume and breakdown of equivalency applications under the workforce employee journey including but not limited to the number of applications received, qualification country of origin to inform a country league, field of study, risk level (number and percentage of applications at Level 1/2/3), average and median timeframe for authentication – overall and by country, number of positive/negative authentication outcomes with any discernible trends identified and </a:t>
            </a:r>
            <a:r>
              <a:rPr lang="en-US" sz="900" dirty="0" err="1">
                <a:solidFill>
                  <a:srgbClr val="753131"/>
                </a:solidFill>
                <a:latin typeface="Arial" panose="020B0604020202020204" pitchFamily="34" charset="0"/>
                <a:ea typeface="Georgia"/>
                <a:cs typeface="Arial" panose="020B0604020202020204" pitchFamily="34" charset="0"/>
                <a:sym typeface="Georgia"/>
              </a:rPr>
              <a:t>analysed</a:t>
            </a:r>
            <a:r>
              <a:rPr lang="en-US" sz="900" dirty="0">
                <a:solidFill>
                  <a:srgbClr val="753131"/>
                </a:solidFill>
                <a:latin typeface="Arial" panose="020B0604020202020204" pitchFamily="34" charset="0"/>
                <a:ea typeface="Georgia"/>
                <a:cs typeface="Arial" panose="020B0604020202020204" pitchFamily="34" charset="0"/>
                <a:sym typeface="Georgia"/>
              </a:rPr>
              <a:t> </a:t>
            </a:r>
            <a:endParaRPr lang="en-US" sz="1400" dirty="0">
              <a:solidFill>
                <a:srgbClr val="753131"/>
              </a:solidFill>
              <a:latin typeface="Arial" panose="020B0604020202020204" pitchFamily="34" charset="0"/>
              <a:ea typeface="Georgia"/>
              <a:cs typeface="Arial" panose="020B0604020202020204" pitchFamily="34" charset="0"/>
              <a:sym typeface="Georgia"/>
            </a:endParaRPr>
          </a:p>
          <a:p>
            <a:pPr marL="449262" lvl="1" indent="-182562">
              <a:buClr>
                <a:schemeClr val="accent1"/>
              </a:buClr>
              <a:buSzPts val="900"/>
              <a:buFont typeface="Arial"/>
              <a:buChar char="•"/>
            </a:pPr>
            <a:r>
              <a:rPr lang="en-US" sz="900" dirty="0">
                <a:solidFill>
                  <a:srgbClr val="753131"/>
                </a:solidFill>
                <a:latin typeface="Arial" panose="020B0604020202020204" pitchFamily="34" charset="0"/>
                <a:ea typeface="Georgia"/>
                <a:cs typeface="Arial" panose="020B0604020202020204" pitchFamily="34" charset="0"/>
                <a:sym typeface="Georgia"/>
              </a:rPr>
              <a:t>Number of complaints (closed/pending and resolved (Level 1 vs escalated) </a:t>
            </a:r>
            <a:endParaRPr lang="en-US" sz="1400" dirty="0">
              <a:solidFill>
                <a:srgbClr val="753131"/>
              </a:solidFill>
              <a:latin typeface="Arial" panose="020B0604020202020204" pitchFamily="34" charset="0"/>
              <a:ea typeface="Georgia"/>
              <a:cs typeface="Arial" panose="020B0604020202020204" pitchFamily="34" charset="0"/>
              <a:sym typeface="Georgia"/>
            </a:endParaRPr>
          </a:p>
          <a:p>
            <a:pPr lvl="0">
              <a:buClr>
                <a:srgbClr val="000000"/>
              </a:buClr>
              <a:buSzPts val="800"/>
            </a:pPr>
            <a:endParaRPr lang="en-US" sz="800" dirty="0">
              <a:solidFill>
                <a:srgbClr val="A379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641963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687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33</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2.7 Researcher Journey</a:t>
            </a:r>
          </a:p>
        </p:txBody>
      </p:sp>
      <p:sp>
        <p:nvSpPr>
          <p:cNvPr id="7" name="Rectangle 6"/>
          <p:cNvSpPr/>
          <p:nvPr/>
        </p:nvSpPr>
        <p:spPr>
          <a:xfrm>
            <a:off x="8948987" y="977675"/>
            <a:ext cx="4507324" cy="338554"/>
          </a:xfrm>
          <a:prstGeom prst="rect">
            <a:avLst/>
          </a:prstGeom>
        </p:spPr>
        <p:txBody>
          <a:bodyPr wrap="none">
            <a:spAutoFit/>
          </a:bodyPr>
          <a:lstStyle/>
          <a:p>
            <a:pPr>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DR.HASSAN AL MEHIRI </a:t>
            </a:r>
            <a:endParaRPr lang="en-US" sz="1600" b="1" dirty="0">
              <a:solidFill>
                <a:schemeClr val="bg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3971736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7895"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smtClean="0"/>
              <a:t>Researcher Journey</a:t>
            </a:r>
            <a:endParaRPr lang="en-US" sz="2200" dirty="0">
              <a:latin typeface="Sakkal Majalla" panose="02000000000000000000" pitchFamily="2" charset="-78"/>
              <a:cs typeface="Sakkal Majalla" panose="02000000000000000000" pitchFamily="2" charset="-78"/>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34</a:t>
            </a:fld>
            <a:endParaRPr lang="en-US" dirty="0">
              <a:solidFill>
                <a:srgbClr val="000000"/>
              </a:solidFill>
            </a:endParaRPr>
          </a:p>
        </p:txBody>
      </p:sp>
      <p:grpSp>
        <p:nvGrpSpPr>
          <p:cNvPr id="44" name="Group 43"/>
          <p:cNvGrpSpPr/>
          <p:nvPr/>
        </p:nvGrpSpPr>
        <p:grpSpPr>
          <a:xfrm>
            <a:off x="8694688" y="7481111"/>
            <a:ext cx="4032504" cy="182763"/>
            <a:chOff x="8694688" y="7325471"/>
            <a:chExt cx="4032504" cy="182763"/>
          </a:xfrm>
        </p:grpSpPr>
        <p:sp>
          <p:nvSpPr>
            <p:cNvPr id="45" name="Google Shape;668;p8"/>
            <p:cNvSpPr/>
            <p:nvPr/>
          </p:nvSpPr>
          <p:spPr>
            <a:xfrm>
              <a:off x="8694688" y="7325471"/>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6" name="Google Shape;669;p8"/>
            <p:cNvSpPr txBox="1"/>
            <p:nvPr/>
          </p:nvSpPr>
          <p:spPr>
            <a:xfrm>
              <a:off x="8908412" y="7339908"/>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7" name="Google Shape;670;p8"/>
            <p:cNvSpPr txBox="1"/>
            <p:nvPr/>
          </p:nvSpPr>
          <p:spPr>
            <a:xfrm>
              <a:off x="10286365" y="7339908"/>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71;p8"/>
            <p:cNvSpPr txBox="1"/>
            <p:nvPr/>
          </p:nvSpPr>
          <p:spPr>
            <a:xfrm>
              <a:off x="11793484" y="7339908"/>
              <a:ext cx="67076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4" name="Google Shape;1275;p31"/>
          <p:cNvSpPr/>
          <p:nvPr/>
        </p:nvSpPr>
        <p:spPr>
          <a:xfrm>
            <a:off x="8346057" y="1882473"/>
            <a:ext cx="3052449"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99"/>
              <a:buFont typeface="Arial"/>
              <a:buNone/>
            </a:pPr>
            <a:r>
              <a:rPr lang="en-US" sz="1199" b="1" i="0" u="none" strike="noStrike" cap="none">
                <a:solidFill>
                  <a:schemeClr val="lt1"/>
                </a:solidFill>
                <a:latin typeface="Arial" panose="020B0604020202020204" pitchFamily="34" charset="0"/>
                <a:ea typeface="Georgia"/>
                <a:cs typeface="Arial" panose="020B0604020202020204" pitchFamily="34" charset="0"/>
                <a:sym typeface="Georgia"/>
              </a:rPr>
              <a:t>Phase 2</a:t>
            </a:r>
            <a:endParaRPr sz="1199"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25" name="Google Shape;1276;p31"/>
          <p:cNvSpPr/>
          <p:nvPr/>
        </p:nvSpPr>
        <p:spPr>
          <a:xfrm>
            <a:off x="530439" y="1882474"/>
            <a:ext cx="2299313"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3" name="Google Shape;1277;p31"/>
          <p:cNvSpPr/>
          <p:nvPr/>
        </p:nvSpPr>
        <p:spPr>
          <a:xfrm>
            <a:off x="574242" y="2307333"/>
            <a:ext cx="2255510" cy="4743119"/>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Activity 1: </a:t>
            </a:r>
            <a:endParaRPr sz="10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1</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2</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34" name="Google Shape;1284;p31"/>
          <p:cNvSpPr/>
          <p:nvPr/>
        </p:nvSpPr>
        <p:spPr>
          <a:xfrm>
            <a:off x="11323857" y="1882473"/>
            <a:ext cx="1911095"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Measure &amp; Report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5" name="Google Shape;1285;p31"/>
          <p:cNvSpPr/>
          <p:nvPr/>
        </p:nvSpPr>
        <p:spPr>
          <a:xfrm>
            <a:off x="2865082" y="2307333"/>
            <a:ext cx="3130869" cy="491326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Activity 1: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1</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2</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1286;p31"/>
          <p:cNvSpPr/>
          <p:nvPr/>
        </p:nvSpPr>
        <p:spPr>
          <a:xfrm>
            <a:off x="6059853" y="2307333"/>
            <a:ext cx="2077547" cy="3544065"/>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Activity 1: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1</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2</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7" name="Google Shape;1287;p31"/>
          <p:cNvSpPr/>
          <p:nvPr/>
        </p:nvSpPr>
        <p:spPr>
          <a:xfrm>
            <a:off x="8201302" y="2307333"/>
            <a:ext cx="2988547" cy="4763265"/>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Activity 1: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1</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2</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9" name="Google Shape;1288;p31"/>
          <p:cNvSpPr/>
          <p:nvPr/>
        </p:nvSpPr>
        <p:spPr>
          <a:xfrm>
            <a:off x="11253751" y="2307333"/>
            <a:ext cx="2057400" cy="491326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Activity 1: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1</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Sub-activity 2</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0" name="Google Shape;1289;p31"/>
          <p:cNvSpPr/>
          <p:nvPr/>
        </p:nvSpPr>
        <p:spPr>
          <a:xfrm>
            <a:off x="369970" y="2333577"/>
            <a:ext cx="204271" cy="2215896"/>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41" name="Google Shape;1290;p31"/>
          <p:cNvSpPr txBox="1"/>
          <p:nvPr/>
        </p:nvSpPr>
        <p:spPr>
          <a:xfrm rot="-5400000">
            <a:off x="-458979" y="3398980"/>
            <a:ext cx="1458090" cy="25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2" name="Google Shape;1291;p31"/>
          <p:cNvSpPr/>
          <p:nvPr/>
        </p:nvSpPr>
        <p:spPr>
          <a:xfrm>
            <a:off x="6062955" y="1877721"/>
            <a:ext cx="2357751" cy="388800"/>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99"/>
              <a:buFont typeface="Arial"/>
              <a:buNone/>
            </a:pPr>
            <a:r>
              <a:rPr lang="en-US" sz="1199" b="1" i="0" u="none" strike="noStrike" cap="none">
                <a:solidFill>
                  <a:schemeClr val="lt1"/>
                </a:solidFill>
                <a:latin typeface="Arial" panose="020B0604020202020204" pitchFamily="34" charset="0"/>
                <a:ea typeface="Georgia"/>
                <a:cs typeface="Arial" panose="020B0604020202020204" pitchFamily="34" charset="0"/>
                <a:sym typeface="Georgia"/>
              </a:rPr>
              <a:t>Phase 1</a:t>
            </a:r>
            <a:endParaRPr sz="1199"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43" name="Google Shape;1292;p31"/>
          <p:cNvSpPr/>
          <p:nvPr/>
        </p:nvSpPr>
        <p:spPr>
          <a:xfrm>
            <a:off x="2755103" y="1872969"/>
            <a:ext cx="3382501"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9" name="Google Shape;1293;p31"/>
          <p:cNvSpPr/>
          <p:nvPr/>
        </p:nvSpPr>
        <p:spPr>
          <a:xfrm rot="-1046660">
            <a:off x="446483" y="3758043"/>
            <a:ext cx="12843251" cy="561940"/>
          </a:xfrm>
          <a:prstGeom prst="rect">
            <a:avLst/>
          </a:prstGeom>
          <a:solidFill>
            <a:srgbClr val="00B0F0">
              <a:alpha val="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panose="020B0604020202020204" pitchFamily="34" charset="0"/>
                <a:ea typeface="Arial"/>
                <a:cs typeface="Arial" panose="020B0604020202020204" pitchFamily="34" charset="0"/>
                <a:sym typeface="Arial"/>
              </a:rPr>
              <a:t>Placeholder for IDI Deliverables (Scientific Research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509293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8919"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35</a:t>
            </a:fld>
            <a:endParaRPr lang="en-US" dirty="0">
              <a:solidFill>
                <a:srgbClr val="000000"/>
              </a:solidFill>
            </a:endParaRPr>
          </a:p>
        </p:txBody>
      </p:sp>
      <p:sp>
        <p:nvSpPr>
          <p:cNvPr id="3" name="Title 2"/>
          <p:cNvSpPr>
            <a:spLocks noGrp="1"/>
          </p:cNvSpPr>
          <p:nvPr>
            <p:ph type="title"/>
          </p:nvPr>
        </p:nvSpPr>
        <p:spPr/>
        <p:txBody>
          <a:bodyPr/>
          <a:lstStyle/>
          <a:p>
            <a:pPr algn="l"/>
            <a:r>
              <a:rPr lang="en-US" dirty="0"/>
              <a:t>3.1 Shared Services Management Process</a:t>
            </a:r>
          </a:p>
        </p:txBody>
      </p:sp>
      <p:sp>
        <p:nvSpPr>
          <p:cNvPr id="6" name="Rectangle 5"/>
          <p:cNvSpPr/>
          <p:nvPr/>
        </p:nvSpPr>
        <p:spPr>
          <a:xfrm>
            <a:off x="8526290" y="977675"/>
            <a:ext cx="4997843" cy="338554"/>
          </a:xfrm>
          <a:prstGeom prst="rect">
            <a:avLst/>
          </a:prstGeom>
        </p:spPr>
        <p:txBody>
          <a:bodyPr wrap="none">
            <a:spAutoFit/>
          </a:bodyPr>
          <a:lstStyle/>
          <a:p>
            <a:pPr lvl="0">
              <a:buClr>
                <a:srgbClr val="000000"/>
              </a:buClr>
              <a:buSzPts val="1100"/>
            </a:pPr>
            <a:r>
              <a:rPr lang="en-US" sz="1600" b="1" dirty="0">
                <a:solidFill>
                  <a:schemeClr val="bg1"/>
                </a:solidFill>
                <a:latin typeface="Arial" panose="020B0604020202020204" pitchFamily="34" charset="0"/>
                <a:ea typeface="Georgia"/>
                <a:cs typeface="Arial" panose="020B0604020202020204" pitchFamily="34" charset="0"/>
                <a:sym typeface="Georgia"/>
              </a:rPr>
              <a:t>JOURNEY OWNER: DR.MOHAMMAD AL MUALLA</a:t>
            </a:r>
            <a:endParaRPr lang="en-US" sz="1600" b="1" dirty="0">
              <a:solidFill>
                <a:schemeClr val="bg1"/>
              </a:solidFill>
              <a:latin typeface="Arial" panose="020B0604020202020204" pitchFamily="34" charset="0"/>
              <a:ea typeface="Georgia"/>
              <a:cs typeface="Arial" panose="020B0604020202020204" pitchFamily="34" charset="0"/>
              <a:sym typeface="Georgia"/>
            </a:endParaRPr>
          </a:p>
        </p:txBody>
      </p:sp>
    </p:spTree>
    <p:extLst>
      <p:ext uri="{BB962C8B-B14F-4D97-AF65-F5344CB8AC3E}">
        <p14:creationId xmlns:p14="http://schemas.microsoft.com/office/powerpoint/2010/main" val="173238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39943"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36</a:t>
            </a:fld>
            <a:endParaRPr lang="en-US" dirty="0">
              <a:solidFill>
                <a:srgbClr val="000000"/>
              </a:solidFill>
            </a:endParaRPr>
          </a:p>
        </p:txBody>
      </p:sp>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Shared Services Management: High Level To-Be Process</a:t>
            </a:r>
            <a:endParaRPr lang="en-US" sz="2200" dirty="0">
              <a:latin typeface="Sakkal Majalla" panose="02000000000000000000" pitchFamily="2" charset="-78"/>
              <a:cs typeface="Sakkal Majalla" panose="02000000000000000000" pitchFamily="2" charset="-78"/>
            </a:endParaRPr>
          </a:p>
        </p:txBody>
      </p:sp>
      <p:grpSp>
        <p:nvGrpSpPr>
          <p:cNvPr id="132" name="Google Shape;582;g5e68f5c6da_0_506"/>
          <p:cNvGrpSpPr/>
          <p:nvPr/>
        </p:nvGrpSpPr>
        <p:grpSpPr>
          <a:xfrm>
            <a:off x="9031274" y="7105947"/>
            <a:ext cx="4583194" cy="182700"/>
            <a:chOff x="9031274" y="6872504"/>
            <a:chExt cx="4583194" cy="182700"/>
          </a:xfrm>
        </p:grpSpPr>
        <p:sp>
          <p:nvSpPr>
            <p:cNvPr id="133" name="Google Shape;583;g5e68f5c6da_0_506"/>
            <p:cNvSpPr/>
            <p:nvPr/>
          </p:nvSpPr>
          <p:spPr>
            <a:xfrm>
              <a:off x="9031274" y="6872504"/>
              <a:ext cx="4032600" cy="182700"/>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134" name="Google Shape;584;g5e68f5c6da_0_506"/>
            <p:cNvSpPr txBox="1"/>
            <p:nvPr/>
          </p:nvSpPr>
          <p:spPr>
            <a:xfrm>
              <a:off x="9244997" y="6886875"/>
              <a:ext cx="16215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35" name="Google Shape;585;g5e68f5c6da_0_506"/>
            <p:cNvSpPr txBox="1"/>
            <p:nvPr/>
          </p:nvSpPr>
          <p:spPr>
            <a:xfrm>
              <a:off x="10622951" y="6895129"/>
              <a:ext cx="14844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36" name="Google Shape;586;g5e68f5c6da_0_506"/>
            <p:cNvSpPr txBox="1"/>
            <p:nvPr/>
          </p:nvSpPr>
          <p:spPr>
            <a:xfrm>
              <a:off x="12130068" y="6889510"/>
              <a:ext cx="14844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27" name="Rectangle 26"/>
          <p:cNvSpPr/>
          <p:nvPr/>
        </p:nvSpPr>
        <p:spPr>
          <a:xfrm>
            <a:off x="8526290" y="977675"/>
            <a:ext cx="5012783" cy="338554"/>
          </a:xfrm>
          <a:prstGeom prst="rect">
            <a:avLst/>
          </a:prstGeom>
        </p:spPr>
        <p:txBody>
          <a:bodyPr wrap="none">
            <a:spAutoFit/>
          </a:bodyPr>
          <a:lstStyle/>
          <a:p>
            <a:pPr lvl="0">
              <a:buClr>
                <a:srgbClr val="000000"/>
              </a:buClr>
              <a:buSzPts val="1100"/>
            </a:pPr>
            <a:r>
              <a:rPr lang="en-US" sz="1600" b="1" dirty="0" smtClean="0">
                <a:solidFill>
                  <a:srgbClr val="920000"/>
                </a:solidFill>
                <a:latin typeface="Arial" panose="020B0604020202020204" pitchFamily="34" charset="0"/>
                <a:ea typeface="Georgia"/>
                <a:cs typeface="Arial" panose="020B0604020202020204" pitchFamily="34" charset="0"/>
                <a:sym typeface="Georgia"/>
              </a:rPr>
              <a:t>PROCESS </a:t>
            </a:r>
            <a:r>
              <a:rPr lang="en-US" sz="1600" b="1" dirty="0">
                <a:solidFill>
                  <a:srgbClr val="920000"/>
                </a:solidFill>
                <a:latin typeface="Arial" panose="020B0604020202020204" pitchFamily="34" charset="0"/>
                <a:ea typeface="Georgia"/>
                <a:cs typeface="Arial" panose="020B0604020202020204" pitchFamily="34" charset="0"/>
                <a:sym typeface="Georgia"/>
              </a:rPr>
              <a:t>OWNER: DR.MOHAMMAD AL MUALLA</a:t>
            </a:r>
            <a:endParaRPr lang="en-US" sz="1600" b="1" dirty="0">
              <a:solidFill>
                <a:srgbClr val="920000"/>
              </a:solidFill>
              <a:latin typeface="Arial" panose="020B0604020202020204" pitchFamily="34" charset="0"/>
              <a:ea typeface="Georgia"/>
              <a:cs typeface="Arial" panose="020B0604020202020204" pitchFamily="34" charset="0"/>
              <a:sym typeface="Georgia"/>
            </a:endParaRPr>
          </a:p>
        </p:txBody>
      </p:sp>
      <p:sp>
        <p:nvSpPr>
          <p:cNvPr id="28" name="Google Shape;1307;p33"/>
          <p:cNvSpPr/>
          <p:nvPr/>
        </p:nvSpPr>
        <p:spPr>
          <a:xfrm>
            <a:off x="2656710" y="2017558"/>
            <a:ext cx="4494472"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29" name="Google Shape;1308;p33"/>
          <p:cNvSpPr/>
          <p:nvPr/>
        </p:nvSpPr>
        <p:spPr>
          <a:xfrm>
            <a:off x="605087" y="2017558"/>
            <a:ext cx="2112713"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0" name="Google Shape;1309;p33"/>
          <p:cNvSpPr/>
          <p:nvPr/>
        </p:nvSpPr>
        <p:spPr>
          <a:xfrm>
            <a:off x="8698462" y="2017558"/>
            <a:ext cx="4530008"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Review</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1" name="Google Shape;1310;p33"/>
          <p:cNvSpPr/>
          <p:nvPr/>
        </p:nvSpPr>
        <p:spPr>
          <a:xfrm>
            <a:off x="7074982" y="2017558"/>
            <a:ext cx="1701007"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Deliver</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cxnSp>
        <p:nvCxnSpPr>
          <p:cNvPr id="32" name="Google Shape;1311;p33"/>
          <p:cNvCxnSpPr/>
          <p:nvPr/>
        </p:nvCxnSpPr>
        <p:spPr>
          <a:xfrm flipH="1">
            <a:off x="701321" y="2246157"/>
            <a:ext cx="12561300" cy="39900"/>
          </a:xfrm>
          <a:prstGeom prst="bentConnector5">
            <a:avLst>
              <a:gd name="adj1" fmla="val -944"/>
              <a:gd name="adj2" fmla="val -775339"/>
              <a:gd name="adj3" fmla="val 101982"/>
            </a:avLst>
          </a:prstGeom>
          <a:noFill/>
          <a:ln w="38100" cap="flat" cmpd="sng">
            <a:solidFill>
              <a:srgbClr val="A5A5A5"/>
            </a:solidFill>
            <a:prstDash val="solid"/>
            <a:round/>
            <a:headEnd type="none" w="sm" len="sm"/>
            <a:tailEnd type="triangle" w="med" len="med"/>
          </a:ln>
        </p:spPr>
      </p:cxnSp>
      <p:sp>
        <p:nvSpPr>
          <p:cNvPr id="33" name="Google Shape;1312;p33"/>
          <p:cNvSpPr txBox="1"/>
          <p:nvPr/>
        </p:nvSpPr>
        <p:spPr>
          <a:xfrm>
            <a:off x="5604726" y="1693084"/>
            <a:ext cx="2754452" cy="314253"/>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42"/>
              <a:buFont typeface="Arial"/>
              <a:buNone/>
            </a:pPr>
            <a:r>
              <a:rPr lang="en-US" sz="1442" b="1" i="0" u="none" strike="noStrike" cap="none">
                <a:solidFill>
                  <a:srgbClr val="A5A5A5"/>
                </a:solidFill>
                <a:latin typeface="Arial" panose="020B0604020202020204" pitchFamily="34" charset="0"/>
                <a:ea typeface="Georgia"/>
                <a:cs typeface="Arial" panose="020B0604020202020204" pitchFamily="34" charset="0"/>
                <a:sym typeface="Georgia"/>
              </a:rPr>
              <a:t>Continuous Improvement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4" name="Google Shape;1313;p33"/>
          <p:cNvSpPr/>
          <p:nvPr/>
        </p:nvSpPr>
        <p:spPr>
          <a:xfrm>
            <a:off x="648889" y="2383970"/>
            <a:ext cx="2145111" cy="4524275"/>
          </a:xfrm>
          <a:prstGeom prst="rect">
            <a:avLst/>
          </a:prstGeom>
          <a:noFill/>
          <a:ln>
            <a:noFill/>
          </a:ln>
        </p:spPr>
        <p:txBody>
          <a:bodyPr spcFirstLastPara="1" wrap="square" lIns="91425" tIns="45700" rIns="91425" bIns="45700" anchor="t" anchorCtr="0">
            <a:spAutoFit/>
          </a:bodyPr>
          <a:lstStyle/>
          <a:p>
            <a:pPr marL="38133"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Set Up for Shared Services Management :</a:t>
            </a:r>
            <a:endParaRPr sz="8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Assign Shared Services Coordinators (SSCs) as per the job description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Review and enhance Terms of Reference for the Shared Services Committee composed of departmental and functional executives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Develop Shared Services Coordinators goals and operational KPIs</a:t>
            </a:r>
            <a:endParaRPr sz="800" b="1"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38133"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panose="020B0604020202020204" pitchFamily="34" charset="0"/>
                <a:ea typeface="Georgia"/>
                <a:cs typeface="Arial" panose="020B0604020202020204" pitchFamily="34" charset="0"/>
                <a:sym typeface="Georgia"/>
              </a:rPr>
              <a:t>Develop and Review Plans for Operations: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all plans for the management of end-to-end Shared Services process (including the Data Collection Plan)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roles and responsibilities for the following as a minimum: Shared Services Coordinators, MoEHEA departments, Journey Owners and Shared Services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definitions for RAID (Risk, Assumptions, Issues, Dependencies) log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Develop and/or update a dispute resolution and escalation mechanism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410C0D"/>
              </a:buClr>
              <a:buSzPts val="800"/>
              <a:buFont typeface="Arial"/>
              <a:buChar char="•"/>
            </a:pPr>
            <a:r>
              <a:rPr lang="en-US" sz="800" b="0" i="0" u="none" strike="noStrike" cap="none">
                <a:solidFill>
                  <a:srgbClr val="410C0D"/>
                </a:solidFill>
                <a:latin typeface="Arial" panose="020B0604020202020204" pitchFamily="34" charset="0"/>
                <a:ea typeface="Georgia"/>
                <a:cs typeface="Arial" panose="020B0604020202020204" pitchFamily="34" charset="0"/>
                <a:sym typeface="Georgia"/>
              </a:rPr>
              <a:t>Design and/or update appropriate decision making structures to ensure consistency in decision making timelines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stakeholder Communication Plan (to communicate changes in system, SLAs, KPIs, etc.)</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800"/>
              <a:buFont typeface="Arial"/>
              <a:buChar char="•"/>
            </a:pPr>
            <a:r>
              <a:rPr lang="en-US" sz="800" b="0" i="0" u="none" strike="noStrike" cap="none">
                <a:solidFill>
                  <a:srgbClr val="A37800"/>
                </a:solidFill>
                <a:latin typeface="Arial" panose="020B0604020202020204" pitchFamily="34" charset="0"/>
                <a:ea typeface="Georgia"/>
                <a:cs typeface="Arial" panose="020B0604020202020204" pitchFamily="34" charset="0"/>
                <a:sym typeface="Georgia"/>
              </a:rPr>
              <a:t>Identify resources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621313"/>
              </a:buClr>
              <a:buSzPts val="800"/>
              <a:buFont typeface="Arial"/>
              <a:buChar char="•"/>
            </a:pPr>
            <a:r>
              <a:rPr lang="en-US" sz="800" b="0" i="0" u="none" strike="noStrike" cap="none">
                <a:solidFill>
                  <a:srgbClr val="621313"/>
                </a:solidFill>
                <a:latin typeface="Arial" panose="020B0604020202020204" pitchFamily="34" charset="0"/>
                <a:ea typeface="Georgia"/>
                <a:cs typeface="Arial" panose="020B0604020202020204" pitchFamily="34" charset="0"/>
                <a:sym typeface="Georgia"/>
              </a:rPr>
              <a:t>Find solutions to previous cycle gaps identified in the lessons learnt session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38100" algn="l" rtl="0">
              <a:lnSpc>
                <a:spcPct val="100000"/>
              </a:lnSpc>
              <a:spcBef>
                <a:spcPts val="0"/>
              </a:spcBef>
              <a:spcAft>
                <a:spcPts val="0"/>
              </a:spcAft>
              <a:buClr>
                <a:schemeClr val="dk1"/>
              </a:buClr>
              <a:buSzPts val="800"/>
              <a:buFont typeface="Arial"/>
              <a:buNone/>
            </a:pPr>
            <a:endParaRPr sz="8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35" name="Google Shape;1314;p33"/>
          <p:cNvSpPr txBox="1"/>
          <p:nvPr/>
        </p:nvSpPr>
        <p:spPr>
          <a:xfrm>
            <a:off x="2641600" y="2383970"/>
            <a:ext cx="4587110" cy="5078313"/>
          </a:xfrm>
          <a:prstGeom prst="rect">
            <a:avLst/>
          </a:prstGeom>
          <a:noFill/>
          <a:ln>
            <a:noFill/>
          </a:ln>
        </p:spPr>
        <p:txBody>
          <a:bodyPr spcFirstLastPara="1" wrap="square" lIns="91425" tIns="45700" rIns="91425" bIns="45700" anchor="t" anchorCtr="0">
            <a:spAutoFit/>
          </a:bodyPr>
          <a:lstStyle/>
          <a:p>
            <a:pPr marL="38134"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Engage with Internal Entities:</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Communicate the new shared services end-to-end processes by engaging with:</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672344" marR="0" lvl="1"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MoEHEA departments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672344" marR="0" lvl="1"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MoE Shared Services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8133"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Gather Requirements and Identify Required SLAs: </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Gather requirements from MoEHEA departments for shared services </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Identify required SLAs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8133"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Develop/Update SLAs: </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38132" marR="0" lvl="0" indent="0" algn="l" rtl="0">
              <a:lnSpc>
                <a:spcPct val="100000"/>
              </a:lnSpc>
              <a:spcBef>
                <a:spcPts val="0"/>
              </a:spcBef>
              <a:spcAft>
                <a:spcPts val="0"/>
              </a:spcAft>
              <a:buClr>
                <a:srgbClr val="000000"/>
              </a:buClr>
              <a:buSzPts val="900"/>
              <a:buFont typeface="Arial"/>
              <a:buNone/>
            </a:pPr>
            <a:r>
              <a:rPr lang="en-US" sz="900" b="0" i="0" u="sng" strike="noStrike" cap="none">
                <a:solidFill>
                  <a:srgbClr val="000000"/>
                </a:solidFill>
                <a:latin typeface="Arial" panose="020B0604020202020204" pitchFamily="34" charset="0"/>
                <a:ea typeface="Georgia"/>
                <a:cs typeface="Arial" panose="020B0604020202020204" pitchFamily="34" charset="0"/>
                <a:sym typeface="Georgia"/>
              </a:rPr>
              <a:t>Define Scope of Service: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Agree with relevant MoEHEA and Shared Services departments on the scope of services to be provided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8132" marR="0" lvl="0" indent="0" algn="l" rtl="0">
              <a:lnSpc>
                <a:spcPct val="100000"/>
              </a:lnSpc>
              <a:spcBef>
                <a:spcPts val="0"/>
              </a:spcBef>
              <a:spcAft>
                <a:spcPts val="0"/>
              </a:spcAft>
              <a:buClr>
                <a:srgbClr val="000000"/>
              </a:buClr>
              <a:buSzPts val="900"/>
              <a:buFont typeface="Arial"/>
              <a:buNone/>
            </a:pPr>
            <a:r>
              <a:rPr lang="en-US" sz="900" b="0" i="0" u="sng" strike="noStrike" cap="none">
                <a:solidFill>
                  <a:srgbClr val="000000"/>
                </a:solidFill>
                <a:latin typeface="Arial" panose="020B0604020202020204" pitchFamily="34" charset="0"/>
                <a:ea typeface="Georgia"/>
                <a:cs typeface="Arial" panose="020B0604020202020204" pitchFamily="34" charset="0"/>
                <a:sym typeface="Georgia"/>
              </a:rPr>
              <a:t>Define Service Levels, related KPIs and Targets: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Benchmark the service performance metrics against similar, competitive organizations or against outside vendors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Review historical data on reasonable threshold on target set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Map out the entire service level process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Define the service levels to be measured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Determine the way in which the service level will be measured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Discuss target to be achieved in the service level between relevant stakeholders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Assign user and provider responsibilities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8132" marR="0" lvl="1" indent="0" algn="l" rtl="0">
              <a:lnSpc>
                <a:spcPct val="100000"/>
              </a:lnSpc>
              <a:spcBef>
                <a:spcPts val="0"/>
              </a:spcBef>
              <a:spcAft>
                <a:spcPts val="0"/>
              </a:spcAft>
              <a:buClr>
                <a:srgbClr val="000000"/>
              </a:buClr>
              <a:buSzPts val="900"/>
              <a:buFont typeface="Arial"/>
              <a:buNone/>
            </a:pPr>
            <a:r>
              <a:rPr lang="en-US" sz="900" b="0" i="0" u="sng" strike="noStrike" cap="none">
                <a:solidFill>
                  <a:srgbClr val="000000"/>
                </a:solidFill>
                <a:latin typeface="Arial" panose="020B0604020202020204" pitchFamily="34" charset="0"/>
                <a:ea typeface="Georgia"/>
                <a:cs typeface="Arial" panose="020B0604020202020204" pitchFamily="34" charset="0"/>
                <a:sym typeface="Georgia"/>
              </a:rPr>
              <a:t>Finalize SLA Documents and Obtain Approvals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Develop SLAs between MoEHEA departments (Finance Administration, Contracts and Procurement Administration, IT Administration, Personnel Affairs, Recruitment, Training and Professional Development, Education Data Centre, Happiness Centre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Receive approval from Shared Services Committee on services scope and set targets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Provide support to MoEHEA departments wanting to develop SLAs with individual MoE departments beyond shared services (e.g. SLA between Professional Licensing Department and EmSAT) if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Communicate Final SLAs to Relevant Departments:</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Communicate agreed SLAs to all relevant MoEHEA and Shared Services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Setup Resources Required:</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Setup and/or update technology &amp; systems requirements to deliver the Shared Services Management Process (e.g. dashboards to manage KPIs)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Hire and/or train resources and skills needed to deliver the Shared Services Management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1315;p33"/>
          <p:cNvSpPr txBox="1"/>
          <p:nvPr/>
        </p:nvSpPr>
        <p:spPr>
          <a:xfrm>
            <a:off x="7151182" y="2418080"/>
            <a:ext cx="1547280" cy="355477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Implement Shared Services Management Process and Relevant Plans:</a:t>
            </a:r>
            <a:endParaRPr sz="900" b="1"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124798" marR="0" lvl="1"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Mobilize key resources from Shared Services Coordinators, MoEHEA departments, Journey Owners and Shared Services departments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124798" marR="0" lvl="1"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Implement the Shared Services Management Process according to the SLAs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Maintain relationships with relevant departments throughout the journey </a:t>
            </a:r>
            <a:endParaRPr sz="900" b="1"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Escalate Issues: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24798" marR="0" lvl="0"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Manage and adhere to the escalation procedure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24798" marR="0" lvl="0"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Highlight incompliance or underperformance in SLAs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37" name="Google Shape;1316;p33"/>
          <p:cNvSpPr txBox="1"/>
          <p:nvPr/>
        </p:nvSpPr>
        <p:spPr>
          <a:xfrm>
            <a:off x="8661400" y="2383970"/>
            <a:ext cx="4800600" cy="428574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Gather, Analyze, and Report on Data: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04775" marR="0" lvl="1" indent="-104775"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Gather and analyze feedback from, as a minimum from, Shared Services Coordinators, Shared Services Committee, MoEHEA departments, and Shared Services departments </a:t>
            </a:r>
            <a:endParaRPr sz="900" b="0" i="0" u="none" strike="noStrike" cap="none">
              <a:solidFill>
                <a:srgbClr val="410C0D"/>
              </a:solidFill>
              <a:latin typeface="Arial" panose="020B0604020202020204" pitchFamily="34" charset="0"/>
              <a:ea typeface="Georgia"/>
              <a:cs typeface="Arial" panose="020B0604020202020204" pitchFamily="34" charset="0"/>
              <a:sym typeface="Georgia"/>
            </a:endParaRPr>
          </a:p>
          <a:p>
            <a:pPr marL="104775" marR="0" lvl="1" indent="-104775"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Gather and analyze relevant statistics from the Shared Services Management Process to inform policies and decision making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04775" marR="0" lvl="1" indent="-104775"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Manage operational master data and RAID log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1" indent="0" algn="l"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Measure Performance and Ensure Continuous Improvement:</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162932" marR="0" lvl="0" indent="-124797"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Measure service-level performance against agreed KPIs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62932" marR="0" lvl="0" indent="-124797"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Conduct lessons learnt sessions with Shared Services Coordinators, MoEHEA departments, and Shared Services departments</a:t>
            </a:r>
            <a:endParaRPr sz="1400" b="0" i="0" u="none" strike="noStrike" cap="none">
              <a:solidFill>
                <a:schemeClr val="dk1"/>
              </a:solidFill>
              <a:latin typeface="Arial" panose="020B0604020202020204" pitchFamily="34" charset="0"/>
              <a:ea typeface="Arial"/>
              <a:cs typeface="Arial" panose="020B0604020202020204" pitchFamily="34" charset="0"/>
              <a:sym typeface="Arial"/>
            </a:endParaRPr>
          </a:p>
          <a:p>
            <a:pPr marL="162932" marR="0" lvl="0" indent="-124797" algn="l" rtl="0">
              <a:lnSpc>
                <a:spcPct val="100000"/>
              </a:lnSpc>
              <a:spcBef>
                <a:spcPts val="0"/>
              </a:spcBef>
              <a:spcAft>
                <a:spcPts val="0"/>
              </a:spcAft>
              <a:buClr>
                <a:srgbClr val="A37800"/>
              </a:buClr>
              <a:buSzPts val="900"/>
              <a:buFont typeface="Arial"/>
              <a:buChar char="•"/>
            </a:pPr>
            <a:r>
              <a:rPr lang="en-US" sz="900" b="0" i="0" u="none" strike="noStrike" cap="none">
                <a:solidFill>
                  <a:srgbClr val="621313"/>
                </a:solidFill>
                <a:latin typeface="Arial" panose="020B0604020202020204" pitchFamily="34" charset="0"/>
                <a:ea typeface="Georgia"/>
                <a:cs typeface="Arial" panose="020B0604020202020204" pitchFamily="34" charset="0"/>
                <a:sym typeface="Georgia"/>
              </a:rPr>
              <a:t>Identify gaps in the process/journey</a:t>
            </a:r>
            <a:endParaRPr sz="900" b="0" i="0" u="none" strike="noStrike" cap="none">
              <a:solidFill>
                <a:srgbClr val="410C0D"/>
              </a:solidFill>
              <a:latin typeface="Arial" panose="020B0604020202020204" pitchFamily="34" charset="0"/>
              <a:ea typeface="Georgia"/>
              <a:cs typeface="Arial" panose="020B0604020202020204" pitchFamily="34" charset="0"/>
              <a:sym typeface="Georgia"/>
            </a:endParaRPr>
          </a:p>
          <a:p>
            <a:pPr marL="162932" marR="0" lvl="0" indent="-124797"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Put interventions in place to address underperformance and/or internal functional issues related to the Shared Services Management Process</a:t>
            </a: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162932" marR="0" lvl="0" indent="-124797"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Disseminate updates and reports to relevant MoEHEA departments and Shared Services departments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62932" marR="0" lvl="0"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Exchange insights with Shared Services Coordinators to improve processes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62932" marR="0" lvl="0" indent="-124798"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Discuss and agree on next steps regarding conflict resolution, incompliance, or underperformance incidents</a:t>
            </a:r>
            <a:endParaRPr sz="900" b="0" i="0" u="none" strike="noStrike" cap="none">
              <a:solidFill>
                <a:srgbClr val="410C0D"/>
              </a:solidFill>
              <a:latin typeface="Arial" panose="020B0604020202020204" pitchFamily="34" charset="0"/>
              <a:ea typeface="Georgia"/>
              <a:cs typeface="Arial" panose="020B0604020202020204" pitchFamily="34" charset="0"/>
              <a:sym typeface="Georgia"/>
            </a:endParaRPr>
          </a:p>
          <a:p>
            <a:pPr marL="162932" marR="0" lvl="0" indent="-124798"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Update and review planning process to ensure continuous improvement is carried out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24798" marR="0" lvl="0" indent="-12479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Adjust, revise and/or terminate SLAs: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271463" marR="0" lvl="1"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Communicate the rationale for termination to all relevant departments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271463" marR="0" lvl="1" indent="-87313"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Communicate the reviewed/updated Service Level to all relevant departments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124798" marR="0" lvl="0" indent="-124798" algn="l" rtl="0">
              <a:lnSpc>
                <a:spcPct val="100000"/>
              </a:lnSpc>
              <a:spcBef>
                <a:spcPts val="0"/>
              </a:spcBef>
              <a:spcAft>
                <a:spcPts val="0"/>
              </a:spcAft>
              <a:buClr>
                <a:srgbClr val="410C0D"/>
              </a:buClr>
              <a:buSzPts val="900"/>
              <a:buFont typeface="Arial"/>
              <a:buChar char="•"/>
            </a:pPr>
            <a:r>
              <a:rPr lang="en-US" sz="900" b="0" i="0" u="none" strike="noStrike" cap="none">
                <a:solidFill>
                  <a:srgbClr val="410C0D"/>
                </a:solidFill>
                <a:latin typeface="Arial" panose="020B0604020202020204" pitchFamily="34" charset="0"/>
                <a:ea typeface="Georgia"/>
                <a:cs typeface="Arial" panose="020B0604020202020204" pitchFamily="34" charset="0"/>
                <a:sym typeface="Georgia"/>
              </a:rPr>
              <a:t>Provide direction around future opportunities and next steps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300"/>
              </a:spcBef>
              <a:spcAft>
                <a:spcPts val="0"/>
              </a:spcAft>
              <a:buClr>
                <a:srgbClr val="000000"/>
              </a:buClr>
              <a:buSzPts val="900"/>
              <a:buFont typeface="Arial"/>
              <a:buNone/>
            </a:pPr>
            <a:r>
              <a:rPr lang="en-US" sz="900" b="1" i="0" u="none" strike="noStrike" cap="none">
                <a:solidFill>
                  <a:srgbClr val="000000"/>
                </a:solidFill>
                <a:latin typeface="Arial" panose="020B0604020202020204" pitchFamily="34" charset="0"/>
                <a:ea typeface="Georgia"/>
                <a:cs typeface="Arial" panose="020B0604020202020204" pitchFamily="34" charset="0"/>
                <a:sym typeface="Georgia"/>
              </a:rPr>
              <a:t>Provide Final Reports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71450" marR="0" lvl="1" indent="-17145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Prepare and provide reports relevant to the performance and outcomes of the Shared Services Management Process to support leadership in decision making. This may include but is not limited to reporting 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SLA Adherence Report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Shared Services Performance reports, including Underperformance or incompliance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RAID Log</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p:txBody>
      </p:sp>
      <p:sp>
        <p:nvSpPr>
          <p:cNvPr id="38" name="Google Shape;1323;p33"/>
          <p:cNvSpPr/>
          <p:nvPr/>
        </p:nvSpPr>
        <p:spPr>
          <a:xfrm>
            <a:off x="444620" y="2550638"/>
            <a:ext cx="204270" cy="4871108"/>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9" name="Google Shape;1324;p33"/>
          <p:cNvSpPr txBox="1"/>
          <p:nvPr/>
        </p:nvSpPr>
        <p:spPr>
          <a:xfrm rot="-5400000">
            <a:off x="-352720" y="4859255"/>
            <a:ext cx="1458090" cy="25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64069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16977811"/>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7178"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4</a:t>
            </a:fld>
            <a:endParaRPr lang="en-US" dirty="0">
              <a:solidFill>
                <a:srgbClr val="000000"/>
              </a:solidFill>
            </a:endParaRPr>
          </a:p>
        </p:txBody>
      </p:sp>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200" dirty="0"/>
              <a:t>Business Planning and Continuous Improvement: High Level To-Be Process</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10214771" y="990473"/>
            <a:ext cx="3248005" cy="338554"/>
          </a:xfrm>
          <a:prstGeom prst="rect">
            <a:avLst/>
          </a:prstGeom>
        </p:spPr>
        <p:txBody>
          <a:bodyPr wrap="none">
            <a:spAutoFit/>
          </a:bodyPr>
          <a:lstStyle/>
          <a:p>
            <a:pPr lvl="0">
              <a:buClr>
                <a:srgbClr val="000000"/>
              </a:buClr>
              <a:buSzPts val="1100"/>
            </a:pPr>
            <a:r>
              <a:rPr lang="en-US" sz="1600" b="1" dirty="0" smtClean="0">
                <a:solidFill>
                  <a:srgbClr val="920000"/>
                </a:solidFill>
                <a:latin typeface="Arial Bold" panose="020B0704020202020204" pitchFamily="34" charset="0"/>
                <a:ea typeface="Georgia"/>
                <a:cs typeface="Arial Bold" panose="020B0704020202020204" pitchFamily="34" charset="0"/>
                <a:sym typeface="Georgia"/>
              </a:rPr>
              <a:t>PROCESS OWNER: HE OFFICE</a:t>
            </a:r>
            <a:endParaRPr lang="en-US" sz="1600" b="1" dirty="0">
              <a:solidFill>
                <a:srgbClr val="920000"/>
              </a:solidFill>
              <a:latin typeface="Arial Bold" panose="020B0704020202020204" pitchFamily="34" charset="0"/>
              <a:ea typeface="Georgia"/>
              <a:cs typeface="Arial Bold" panose="020B0704020202020204" pitchFamily="34" charset="0"/>
              <a:sym typeface="Georgia"/>
            </a:endParaRPr>
          </a:p>
        </p:txBody>
      </p:sp>
      <p:sp>
        <p:nvSpPr>
          <p:cNvPr id="129" name="Google Shape;579;g5e68f5c6da_0_506"/>
          <p:cNvSpPr txBox="1"/>
          <p:nvPr/>
        </p:nvSpPr>
        <p:spPr>
          <a:xfrm>
            <a:off x="7986471" y="2290860"/>
            <a:ext cx="1680600" cy="25239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Implement Departmental Plans:</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chemeClr val="dk1"/>
              </a:buClr>
              <a:buSzPts val="900"/>
              <a:buFont typeface="Arial"/>
              <a:buChar char="•"/>
            </a:pPr>
            <a:r>
              <a:rPr lang="en-US" sz="900" b="0" i="0" u="none" strike="noStrike" cap="none">
                <a:solidFill>
                  <a:schemeClr val="dk1"/>
                </a:solidFill>
                <a:latin typeface="Arial" panose="020B0604020202020204" pitchFamily="34" charset="0"/>
                <a:ea typeface="Georgia"/>
                <a:cs typeface="Arial" panose="020B0604020202020204" pitchFamily="34" charset="0"/>
                <a:sym typeface="Georgia"/>
              </a:rPr>
              <a:t>Mobilize key resources from MoEHEA, MoE GE, and MoE Central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31750"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235521" marR="0" lvl="1" indent="-178371" algn="l" rtl="0">
              <a:lnSpc>
                <a:spcPct val="100000"/>
              </a:lnSpc>
              <a:spcBef>
                <a:spcPts val="0"/>
              </a:spcBef>
              <a:spcAft>
                <a:spcPts val="0"/>
              </a:spcAft>
              <a:buClr>
                <a:schemeClr val="dk1"/>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0" marR="0" lvl="1" indent="0" algn="l" rtl="0">
              <a:lnSpc>
                <a:spcPct val="100000"/>
              </a:lnSpc>
              <a:spcBef>
                <a:spcPts val="0"/>
              </a:spcBef>
              <a:spcAft>
                <a:spcPts val="0"/>
              </a:spcAft>
              <a:buClr>
                <a:srgbClr val="000000"/>
              </a:buClr>
              <a:buSzPts val="900"/>
              <a:buFont typeface="Arial"/>
              <a:buNone/>
            </a:pPr>
            <a:endParaRPr sz="9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chemeClr val="dk1"/>
              </a:buClr>
              <a:buSzPts val="900"/>
              <a:buFont typeface="Arial"/>
              <a:buChar char="•"/>
            </a:pPr>
            <a:r>
              <a:rPr lang="en-US" sz="900" b="0" i="0" u="none" strike="noStrike" cap="none">
                <a:solidFill>
                  <a:schemeClr val="dk1"/>
                </a:solidFill>
                <a:latin typeface="Arial" panose="020B0604020202020204" pitchFamily="34" charset="0"/>
                <a:ea typeface="Georgia"/>
                <a:cs typeface="Arial" panose="020B0604020202020204" pitchFamily="34" charset="0"/>
                <a:sym typeface="Georgia"/>
              </a:rPr>
              <a:t>Implement activities per the departmental plans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30" name="Google Shape;580;g5e68f5c6da_0_506"/>
          <p:cNvSpPr/>
          <p:nvPr/>
        </p:nvSpPr>
        <p:spPr>
          <a:xfrm>
            <a:off x="648890" y="2290860"/>
            <a:ext cx="3022500" cy="40686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Cascade Strategic Initiatives:</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Agree on MoEHEA strategic KPIs with the Prime Minister Office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Cascade strategic initiatives and ensure clear understanding of the related Higher Education Strategic priorities and relevant KPIs to the specific MoEHEA departments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Develop/update overall Journeys KPIs and assign journey ownership </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Develop and Review Plans for Operations: </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Identify and develop all departmental plans and calendars related to the specific MoEHEA departments to achieve the related priorities and targets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Identify objectives, goals, scope, key activities and milestones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Identify owners, roles and responsibilities throughout the departmental plans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Identify resources required and develop Engagement Plan for internal and external entities across journeys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Identify potential risks and risk mitigation plan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Find solutions to previous cycle gaps identified in the lessons learnt session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C8619"/>
              </a:buClr>
              <a:buSzPts val="900"/>
              <a:buFont typeface="Arial"/>
              <a:buChar char="•"/>
            </a:pPr>
            <a:r>
              <a:rPr lang="en-US" sz="900" b="0" i="0" u="none" strike="noStrike" cap="none">
                <a:solidFill>
                  <a:srgbClr val="AC8619"/>
                </a:solidFill>
                <a:latin typeface="Arial" panose="020B0604020202020204" pitchFamily="34" charset="0"/>
                <a:ea typeface="Georgia"/>
                <a:cs typeface="Arial" panose="020B0604020202020204" pitchFamily="34" charset="0"/>
                <a:sym typeface="Georgia"/>
              </a:rPr>
              <a:t>Develop a Performance Management Plan (defines how KPIs will be measured and the frequency of measurement)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C8619"/>
              </a:buClr>
              <a:buSzPts val="900"/>
              <a:buFont typeface="Arial"/>
              <a:buChar char="•"/>
            </a:pPr>
            <a:r>
              <a:rPr lang="en-US" sz="900" b="0" i="0" u="none" strike="noStrike" cap="none">
                <a:solidFill>
                  <a:srgbClr val="AC8619"/>
                </a:solidFill>
                <a:latin typeface="Arial" panose="020B0604020202020204" pitchFamily="34" charset="0"/>
                <a:ea typeface="Georgia"/>
                <a:cs typeface="Arial" panose="020B0604020202020204" pitchFamily="34" charset="0"/>
                <a:sym typeface="Georgia"/>
              </a:rPr>
              <a:t>Identify required SLAs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Develop Budget and Get Approval: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 budgets based on the departmental plans for operations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Review, revise, and submit budgets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Seek and receive budgets approval</a:t>
            </a:r>
            <a:endParaRPr sz="9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Set and Review Standards and Decision Structures: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Set and/or update frameworks, guidelines and standards, and processes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Update decision structures (committees) and timelines related to the journeys if needed</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131" name="Google Shape;581;g5e68f5c6da_0_506"/>
          <p:cNvSpPr/>
          <p:nvPr/>
        </p:nvSpPr>
        <p:spPr>
          <a:xfrm>
            <a:off x="3784602" y="2290860"/>
            <a:ext cx="4114800" cy="4500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Engage with Internal and External Entities: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Implement Engagement Plan to all relevant internal and external entities in the respective journeys in order to ensure correct manpower plan is in place, proper skills and training are covered, awareness of data to be gathered for review purposes and ensure alignment with Ministry guidelines and expected roles. These include: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MoEHEA departments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MoE General Education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MoE Shared Services through Shared Services Coordinators (Finance Administration Department, Recruitment Department, Training and Professional Department, Personnel Affairs Department, IT Administration Department, Education Data Centre, Happiness Center, Government Communication Department, and Contracts and Procurement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2" marR="0" lvl="1" indent="-96836"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External entities relevant to the respective journey</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Realign plans, if needed, based on relevant entities communications and confirm understanding of their respective roles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In coordination with the MoEHEA departments and journey owners, develop journey-level and operational KPIs that assess the contribution and effectiveness of the department activities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 reporting structure to follow-up on how department and relevant entities outcomes are measured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Establish and Maintain Relationships with Internal and External Entities (e.g. SLAs/ MoUs/ Contracts):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In coordination with the relevant entities, develop and/or update SLAs/MoUs/Contracts to ensure appropriate outcomes are met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171450" marR="0" lvl="0" indent="-171450" algn="l" rtl="0">
              <a:lnSpc>
                <a:spcPct val="100000"/>
              </a:lnSpc>
              <a:spcBef>
                <a:spcPts val="0"/>
              </a:spcBef>
              <a:spcAft>
                <a:spcPts val="0"/>
              </a:spcAft>
              <a:buClr>
                <a:srgbClr val="AC8619"/>
              </a:buClr>
              <a:buSzPts val="900"/>
              <a:buFont typeface="Arial"/>
              <a:buChar char="•"/>
            </a:pPr>
            <a:r>
              <a:rPr lang="en-US" sz="900" b="0" i="0" u="none" strike="noStrike" cap="none">
                <a:solidFill>
                  <a:srgbClr val="AC8619"/>
                </a:solidFill>
                <a:latin typeface="Arial" panose="020B0604020202020204" pitchFamily="34" charset="0"/>
                <a:ea typeface="Georgia"/>
                <a:cs typeface="Arial" panose="020B0604020202020204" pitchFamily="34" charset="0"/>
                <a:sym typeface="Georgia"/>
              </a:rPr>
              <a:t>Develop and/or update other agreements with relevant stakeholders highlighted above as deemed necessary</a:t>
            </a:r>
            <a:endParaRPr sz="9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Design and Develop Content: </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Design material that will be used across all departmental plans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Design feedback tools including surveys to be sent out by Education Data Center (EDC) </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Setup Resources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Setup and update technology &amp; systems requirements to deliver departmental plans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Hire and/or train resources and skills needed to deliver departmental plans, including Shared Services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132" name="Google Shape;582;g5e68f5c6da_0_506"/>
          <p:cNvGrpSpPr/>
          <p:nvPr/>
        </p:nvGrpSpPr>
        <p:grpSpPr>
          <a:xfrm>
            <a:off x="9031274" y="7105947"/>
            <a:ext cx="4583194" cy="182700"/>
            <a:chOff x="9031274" y="6872504"/>
            <a:chExt cx="4583194" cy="182700"/>
          </a:xfrm>
        </p:grpSpPr>
        <p:sp>
          <p:nvSpPr>
            <p:cNvPr id="133" name="Google Shape;583;g5e68f5c6da_0_506"/>
            <p:cNvSpPr/>
            <p:nvPr/>
          </p:nvSpPr>
          <p:spPr>
            <a:xfrm>
              <a:off x="9031274" y="6872504"/>
              <a:ext cx="4032600" cy="182700"/>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134" name="Google Shape;584;g5e68f5c6da_0_506"/>
            <p:cNvSpPr txBox="1"/>
            <p:nvPr/>
          </p:nvSpPr>
          <p:spPr>
            <a:xfrm>
              <a:off x="9244997" y="6886875"/>
              <a:ext cx="16215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35" name="Google Shape;585;g5e68f5c6da_0_506"/>
            <p:cNvSpPr txBox="1"/>
            <p:nvPr/>
          </p:nvSpPr>
          <p:spPr>
            <a:xfrm>
              <a:off x="10622951" y="6895129"/>
              <a:ext cx="14844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36" name="Google Shape;586;g5e68f5c6da_0_506"/>
            <p:cNvSpPr txBox="1"/>
            <p:nvPr/>
          </p:nvSpPr>
          <p:spPr>
            <a:xfrm>
              <a:off x="12130068" y="6889510"/>
              <a:ext cx="14844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37" name="Google Shape;587;g5e68f5c6da_0_506"/>
          <p:cNvGrpSpPr/>
          <p:nvPr/>
        </p:nvGrpSpPr>
        <p:grpSpPr>
          <a:xfrm>
            <a:off x="7923841" y="3035519"/>
            <a:ext cx="1831685" cy="1289656"/>
            <a:chOff x="7205093" y="3836112"/>
            <a:chExt cx="1952548" cy="1289656"/>
          </a:xfrm>
        </p:grpSpPr>
        <p:pic>
          <p:nvPicPr>
            <p:cNvPr id="138" name="Google Shape;588;g5e68f5c6da_0_506"/>
            <p:cNvPicPr preferRelativeResize="0"/>
            <p:nvPr/>
          </p:nvPicPr>
          <p:blipFill rotWithShape="1">
            <a:blip r:embed="rId6">
              <a:alphaModFix/>
            </a:blip>
            <a:srcRect/>
            <a:stretch/>
          </p:blipFill>
          <p:spPr>
            <a:xfrm>
              <a:off x="7205093" y="3836112"/>
              <a:ext cx="1589885" cy="756632"/>
            </a:xfrm>
            <a:prstGeom prst="rect">
              <a:avLst/>
            </a:prstGeom>
            <a:noFill/>
            <a:ln>
              <a:noFill/>
            </a:ln>
          </p:spPr>
        </p:pic>
        <p:pic>
          <p:nvPicPr>
            <p:cNvPr id="139" name="Google Shape;589;g5e68f5c6da_0_506"/>
            <p:cNvPicPr preferRelativeResize="0"/>
            <p:nvPr/>
          </p:nvPicPr>
          <p:blipFill rotWithShape="1">
            <a:blip r:embed="rId6">
              <a:alphaModFix/>
            </a:blip>
            <a:srcRect/>
            <a:stretch/>
          </p:blipFill>
          <p:spPr>
            <a:xfrm>
              <a:off x="7325981" y="4013787"/>
              <a:ext cx="1589885" cy="756632"/>
            </a:xfrm>
            <a:prstGeom prst="rect">
              <a:avLst/>
            </a:prstGeom>
            <a:noFill/>
            <a:ln>
              <a:noFill/>
            </a:ln>
          </p:spPr>
        </p:pic>
        <p:pic>
          <p:nvPicPr>
            <p:cNvPr id="140" name="Google Shape;590;g5e68f5c6da_0_506"/>
            <p:cNvPicPr preferRelativeResize="0"/>
            <p:nvPr/>
          </p:nvPicPr>
          <p:blipFill rotWithShape="1">
            <a:blip r:embed="rId6">
              <a:alphaModFix/>
            </a:blip>
            <a:srcRect/>
            <a:stretch/>
          </p:blipFill>
          <p:spPr>
            <a:xfrm>
              <a:off x="7446869" y="4191462"/>
              <a:ext cx="1589885" cy="756632"/>
            </a:xfrm>
            <a:prstGeom prst="rect">
              <a:avLst/>
            </a:prstGeom>
            <a:noFill/>
            <a:ln>
              <a:noFill/>
            </a:ln>
          </p:spPr>
        </p:pic>
        <p:pic>
          <p:nvPicPr>
            <p:cNvPr id="141" name="Google Shape;591;g5e68f5c6da_0_506"/>
            <p:cNvPicPr preferRelativeResize="0"/>
            <p:nvPr/>
          </p:nvPicPr>
          <p:blipFill rotWithShape="1">
            <a:blip r:embed="rId6">
              <a:alphaModFix/>
            </a:blip>
            <a:srcRect/>
            <a:stretch/>
          </p:blipFill>
          <p:spPr>
            <a:xfrm>
              <a:off x="7567756" y="4369136"/>
              <a:ext cx="1589885" cy="756632"/>
            </a:xfrm>
            <a:prstGeom prst="rect">
              <a:avLst/>
            </a:prstGeom>
            <a:noFill/>
            <a:ln>
              <a:noFill/>
            </a:ln>
          </p:spPr>
        </p:pic>
      </p:grpSp>
      <p:sp>
        <p:nvSpPr>
          <p:cNvPr id="142" name="Google Shape;592;g5e68f5c6da_0_506"/>
          <p:cNvSpPr/>
          <p:nvPr/>
        </p:nvSpPr>
        <p:spPr>
          <a:xfrm>
            <a:off x="9956800" y="2290860"/>
            <a:ext cx="3442200" cy="425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Gather, Analyze, and Report on Data</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Gather and analyze feedback and relevant statistics regarding the satisfaction of customers with the services provided across the different phases of their respective journeys</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Measure Performance and Ensure Continuous Improvement: </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Measure delivery of activities against departmental plans and KPIs</a:t>
            </a: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/SLAs according to the Performance Management Plan agreed by the Delivery Team</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Regular (weekly / monthly / quarterly) reviews of overall departmental plans (including KPIs/SLAs) to ensure continuous improvement</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A37800"/>
              </a:buClr>
              <a:buSzPts val="900"/>
              <a:buFont typeface="Arial"/>
              <a:buChar char="•"/>
            </a:pPr>
            <a:r>
              <a:rPr lang="en-US" sz="900" b="0" i="0" u="none" strike="noStrike" cap="none">
                <a:solidFill>
                  <a:srgbClr val="A37800"/>
                </a:solidFill>
                <a:latin typeface="Arial" panose="020B0604020202020204" pitchFamily="34" charset="0"/>
                <a:ea typeface="Georgia"/>
                <a:cs typeface="Arial" panose="020B0604020202020204" pitchFamily="34" charset="0"/>
                <a:sym typeface="Georgia"/>
              </a:rPr>
              <a:t>Conduct lessons learnt sessions with key entities relevant to the customer journey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Identify gaps in the process/journey</a:t>
            </a:r>
            <a:endParaRPr sz="9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Put interventions in place to address underperformance and/or internal functional issues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000000"/>
              </a:buClr>
              <a:buSzPts val="900"/>
              <a:buFont typeface="Arial"/>
              <a:buChar char="•"/>
            </a:pPr>
            <a:r>
              <a:rPr lang="en-US" sz="900" b="0" i="0" u="none" strike="noStrike" cap="none">
                <a:solidFill>
                  <a:srgbClr val="000000"/>
                </a:solidFill>
                <a:latin typeface="Arial" panose="020B0604020202020204" pitchFamily="34" charset="0"/>
                <a:ea typeface="Georgia"/>
                <a:cs typeface="Arial" panose="020B0604020202020204" pitchFamily="34" charset="0"/>
                <a:sym typeface="Georgia"/>
              </a:rPr>
              <a:t>Mobilize additional resources where required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Provide additional training and development activities (if required) or Ministry employees and key external entities</a:t>
            </a:r>
            <a:endParaRPr sz="900" b="1"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Arial" panose="020B0604020202020204" pitchFamily="34" charset="0"/>
                <a:ea typeface="Georgia"/>
                <a:cs typeface="Arial" panose="020B0604020202020204" pitchFamily="34" charset="0"/>
                <a:sym typeface="Georgia"/>
              </a:rPr>
              <a:t>Provide Final Reports</a:t>
            </a:r>
            <a:endParaRPr sz="9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Prepare and provide reports relevant to the performance and outcomes of all journey and departmental plans to support leadership in decision making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Develop action points for next cycle for continuous improvement</a:t>
            </a: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Issue standard reports to relevant entities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Assess the need for a new public policy as a result of the continuous improvement cycle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Update and review planning and budgeting process to ensure continuous improvement based on customer satisfaction, performance measurement and lessons learnt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900"/>
              <a:buFont typeface="Arial"/>
              <a:buChar char="•"/>
            </a:pPr>
            <a:r>
              <a:rPr lang="en-US" sz="900" b="0" i="0" u="none" strike="noStrike" cap="none">
                <a:solidFill>
                  <a:srgbClr val="611313"/>
                </a:solidFill>
                <a:latin typeface="Arial" panose="020B0604020202020204" pitchFamily="34" charset="0"/>
                <a:ea typeface="Georgia"/>
                <a:cs typeface="Arial" panose="020B0604020202020204" pitchFamily="34" charset="0"/>
                <a:sym typeface="Georgia"/>
              </a:rPr>
              <a:t>Update and review process/journey related policy handbooks and roles and responsibilities if needed based on performance measurement and lessons learnt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31750" algn="l" rtl="0">
              <a:lnSpc>
                <a:spcPct val="100000"/>
              </a:lnSpc>
              <a:spcBef>
                <a:spcPts val="0"/>
              </a:spcBef>
              <a:spcAft>
                <a:spcPts val="0"/>
              </a:spcAft>
              <a:buClr>
                <a:schemeClr val="dk1"/>
              </a:buClr>
              <a:buSzPts val="900"/>
              <a:buFont typeface="Arial"/>
              <a:buNone/>
            </a:pPr>
            <a:endParaRPr sz="9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sp>
        <p:nvSpPr>
          <p:cNvPr id="143" name="Google Shape;593;g5e68f5c6da_0_506"/>
          <p:cNvSpPr/>
          <p:nvPr/>
        </p:nvSpPr>
        <p:spPr>
          <a:xfrm>
            <a:off x="3661580" y="1859797"/>
            <a:ext cx="4177800"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144" name="Google Shape;594;g5e68f5c6da_0_506"/>
          <p:cNvSpPr/>
          <p:nvPr/>
        </p:nvSpPr>
        <p:spPr>
          <a:xfrm>
            <a:off x="605088" y="1859797"/>
            <a:ext cx="3072600"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145" name="Google Shape;595;g5e68f5c6da_0_506"/>
          <p:cNvSpPr/>
          <p:nvPr/>
        </p:nvSpPr>
        <p:spPr>
          <a:xfrm>
            <a:off x="9956801" y="1859797"/>
            <a:ext cx="3271800"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Measure &amp; Report</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146" name="Google Shape;596;g5e68f5c6da_0_506"/>
          <p:cNvSpPr/>
          <p:nvPr/>
        </p:nvSpPr>
        <p:spPr>
          <a:xfrm>
            <a:off x="7823105" y="1859797"/>
            <a:ext cx="2149800" cy="388800"/>
          </a:xfrm>
          <a:prstGeom prst="chevron">
            <a:avLst>
              <a:gd name="adj" fmla="val 50000"/>
            </a:avLst>
          </a:prstGeom>
          <a:solidFill>
            <a:srgbClr val="F5B4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Deliver</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cxnSp>
        <p:nvCxnSpPr>
          <p:cNvPr id="147" name="Google Shape;597;g5e68f5c6da_0_506"/>
          <p:cNvCxnSpPr/>
          <p:nvPr/>
        </p:nvCxnSpPr>
        <p:spPr>
          <a:xfrm flipH="1">
            <a:off x="701321" y="2098617"/>
            <a:ext cx="12561300" cy="39900"/>
          </a:xfrm>
          <a:prstGeom prst="bentConnector5">
            <a:avLst>
              <a:gd name="adj1" fmla="val -944"/>
              <a:gd name="adj2" fmla="val -775339"/>
              <a:gd name="adj3" fmla="val 101982"/>
            </a:avLst>
          </a:prstGeom>
          <a:noFill/>
          <a:ln w="38100" cap="flat" cmpd="sng">
            <a:solidFill>
              <a:srgbClr val="A5A5A5"/>
            </a:solidFill>
            <a:prstDash val="solid"/>
            <a:round/>
            <a:headEnd type="none" w="sm" len="sm"/>
            <a:tailEnd type="triangle" w="med" len="med"/>
          </a:ln>
        </p:spPr>
      </p:cxnSp>
      <p:sp>
        <p:nvSpPr>
          <p:cNvPr id="148" name="Google Shape;599;g5e68f5c6da_0_506"/>
          <p:cNvSpPr/>
          <p:nvPr/>
        </p:nvSpPr>
        <p:spPr>
          <a:xfrm>
            <a:off x="444620" y="2403098"/>
            <a:ext cx="204300" cy="4871100"/>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149" name="Google Shape;600;g5e68f5c6da_0_506"/>
          <p:cNvSpPr txBox="1"/>
          <p:nvPr/>
        </p:nvSpPr>
        <p:spPr>
          <a:xfrm rot="-5400000">
            <a:off x="-352699" y="4665597"/>
            <a:ext cx="14580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1773469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8202"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5</a:t>
            </a:fld>
            <a:endParaRPr lang="en-US" dirty="0">
              <a:solidFill>
                <a:srgbClr val="000000"/>
              </a:solidFill>
            </a:endParaRPr>
          </a:p>
        </p:txBody>
      </p:sp>
      <p:sp>
        <p:nvSpPr>
          <p:cNvPr id="3" name="Title 2"/>
          <p:cNvSpPr>
            <a:spLocks noGrp="1"/>
          </p:cNvSpPr>
          <p:nvPr>
            <p:ph type="title"/>
          </p:nvPr>
        </p:nvSpPr>
        <p:spPr/>
        <p:txBody>
          <a:bodyPr/>
          <a:lstStyle/>
          <a:p>
            <a:pPr algn="l"/>
            <a:r>
              <a:rPr lang="en-US" dirty="0"/>
              <a:t>1.2 Higher Education Public Policy Process</a:t>
            </a:r>
          </a:p>
        </p:txBody>
      </p:sp>
      <p:sp>
        <p:nvSpPr>
          <p:cNvPr id="5" name="Rectangle 4"/>
          <p:cNvSpPr/>
          <p:nvPr/>
        </p:nvSpPr>
        <p:spPr>
          <a:xfrm>
            <a:off x="10214771" y="990473"/>
            <a:ext cx="3248005" cy="338554"/>
          </a:xfrm>
          <a:prstGeom prst="rect">
            <a:avLst/>
          </a:prstGeom>
        </p:spPr>
        <p:txBody>
          <a:bodyPr wrap="none">
            <a:spAutoFit/>
          </a:bodyPr>
          <a:lstStyle/>
          <a:p>
            <a:pPr lvl="0">
              <a:buClr>
                <a:srgbClr val="000000"/>
              </a:buClr>
              <a:buSzPts val="1100"/>
            </a:pPr>
            <a:r>
              <a:rPr lang="en-US" sz="1600" b="1" dirty="0" smtClean="0">
                <a:solidFill>
                  <a:schemeClr val="bg1"/>
                </a:solidFill>
                <a:latin typeface="Arial Bold" panose="020B0704020202020204" pitchFamily="34" charset="0"/>
                <a:ea typeface="Georgia"/>
                <a:cs typeface="Arial Bold" panose="020B0704020202020204" pitchFamily="34" charset="0"/>
                <a:sym typeface="Georgia"/>
              </a:rPr>
              <a:t>PROCESS OWNER: HE OFFICE</a:t>
            </a:r>
            <a:endParaRPr lang="en-US" sz="1600" b="1" dirty="0">
              <a:solidFill>
                <a:schemeClr val="bg1"/>
              </a:solidFill>
              <a:latin typeface="Arial Bold" panose="020B0704020202020204" pitchFamily="34" charset="0"/>
              <a:ea typeface="Georgia"/>
              <a:cs typeface="Arial Bold" panose="020B0704020202020204" pitchFamily="34" charset="0"/>
              <a:sym typeface="Georgia"/>
            </a:endParaRPr>
          </a:p>
        </p:txBody>
      </p:sp>
    </p:spTree>
    <p:extLst>
      <p:ext uri="{BB962C8B-B14F-4D97-AF65-F5344CB8AC3E}">
        <p14:creationId xmlns:p14="http://schemas.microsoft.com/office/powerpoint/2010/main" val="373751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16977811"/>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9226"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6</a:t>
            </a:fld>
            <a:endParaRPr lang="en-US" dirty="0">
              <a:solidFill>
                <a:srgbClr val="000000"/>
              </a:solidFill>
            </a:endParaRPr>
          </a:p>
        </p:txBody>
      </p:sp>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200" dirty="0"/>
              <a:t>Higher Education Public Policy: High Level To-Be Process </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10214771" y="990473"/>
            <a:ext cx="3248005" cy="338554"/>
          </a:xfrm>
          <a:prstGeom prst="rect">
            <a:avLst/>
          </a:prstGeom>
        </p:spPr>
        <p:txBody>
          <a:bodyPr wrap="none">
            <a:spAutoFit/>
          </a:bodyPr>
          <a:lstStyle/>
          <a:p>
            <a:pPr lvl="0">
              <a:buClr>
                <a:srgbClr val="000000"/>
              </a:buClr>
              <a:buSzPts val="1100"/>
            </a:pPr>
            <a:r>
              <a:rPr lang="en-US" sz="1600" b="1" dirty="0" smtClean="0">
                <a:solidFill>
                  <a:srgbClr val="920000"/>
                </a:solidFill>
                <a:latin typeface="Arial Bold" panose="020B0704020202020204" pitchFamily="34" charset="0"/>
                <a:ea typeface="Georgia"/>
                <a:cs typeface="Arial Bold" panose="020B0704020202020204" pitchFamily="34" charset="0"/>
                <a:sym typeface="Georgia"/>
              </a:rPr>
              <a:t>PROCESS OWNER: HE OFFICE</a:t>
            </a:r>
            <a:endParaRPr lang="en-US" sz="1600" b="1" dirty="0">
              <a:solidFill>
                <a:srgbClr val="920000"/>
              </a:solidFill>
              <a:latin typeface="Arial Bold" panose="020B0704020202020204" pitchFamily="34" charset="0"/>
              <a:ea typeface="Georgia"/>
              <a:cs typeface="Arial Bold" panose="020B0704020202020204" pitchFamily="34" charset="0"/>
              <a:sym typeface="Georgia"/>
            </a:endParaRPr>
          </a:p>
        </p:txBody>
      </p:sp>
      <p:sp>
        <p:nvSpPr>
          <p:cNvPr id="27" name="Google Shape;618;p6"/>
          <p:cNvSpPr txBox="1"/>
          <p:nvPr/>
        </p:nvSpPr>
        <p:spPr>
          <a:xfrm>
            <a:off x="621551" y="2372615"/>
            <a:ext cx="2197566" cy="5401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50" b="1" i="0" u="none" strike="noStrike" cap="none" dirty="0">
                <a:solidFill>
                  <a:schemeClr val="dk1"/>
                </a:solidFill>
                <a:latin typeface="Arial" panose="020B0604020202020204" pitchFamily="34" charset="0"/>
                <a:ea typeface="Georgia"/>
                <a:cs typeface="Arial" panose="020B0604020202020204" pitchFamily="34" charset="0"/>
                <a:sym typeface="Georgia"/>
              </a:rPr>
              <a:t>Determine Need for New Policy:</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700"/>
              <a:buFont typeface="Arial"/>
              <a:buChar char="•"/>
            </a:pPr>
            <a:r>
              <a:rPr lang="en-US" sz="750" b="0" i="0" u="none" strike="noStrike" cap="none" dirty="0">
                <a:solidFill>
                  <a:srgbClr val="000000"/>
                </a:solidFill>
                <a:latin typeface="Arial" panose="020B0604020202020204" pitchFamily="34" charset="0"/>
                <a:ea typeface="Georgia"/>
                <a:cs typeface="Arial" panose="020B0604020202020204" pitchFamily="34" charset="0"/>
                <a:sym typeface="Georgia"/>
              </a:rPr>
              <a:t>Top-down communication:</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65760" lvl="2" indent="-85725">
              <a:buSzPts val="700"/>
              <a:buFont typeface="Arial"/>
              <a:buChar char="•"/>
            </a:pPr>
            <a:r>
              <a:rPr lang="en-US" sz="750" dirty="0">
                <a:latin typeface="Arial" panose="020B0604020202020204" pitchFamily="34" charset="0"/>
                <a:ea typeface="Georgia"/>
                <a:cs typeface="Arial" panose="020B0604020202020204" pitchFamily="34" charset="0"/>
                <a:sym typeface="Georgia"/>
              </a:rPr>
              <a:t>Receive requests or recommendations from external entities on need for significant policy or regulatory change based on strategic direction</a:t>
            </a:r>
            <a:endParaRPr sz="750" dirty="0">
              <a:latin typeface="Arial" panose="020B0604020202020204" pitchFamily="34" charset="0"/>
              <a:ea typeface="Georgia"/>
              <a:cs typeface="Arial" panose="020B0604020202020204" pitchFamily="34" charset="0"/>
            </a:endParaRPr>
          </a:p>
          <a:p>
            <a:pPr marL="365760" marR="0" lvl="2" indent="-85725" algn="l" rtl="0">
              <a:lnSpc>
                <a:spcPct val="100000"/>
              </a:lnSpc>
              <a:spcBef>
                <a:spcPts val="0"/>
              </a:spcBef>
              <a:spcAft>
                <a:spcPts val="0"/>
              </a:spcAft>
              <a:buClr>
                <a:srgbClr val="000000"/>
              </a:buClr>
              <a:buSzPts val="700"/>
              <a:buFont typeface="Arial"/>
              <a:buChar char="•"/>
            </a:pPr>
            <a:r>
              <a:rPr lang="en-US" sz="750" b="0" i="0" u="none" strike="noStrike" cap="none" dirty="0">
                <a:solidFill>
                  <a:srgbClr val="000000"/>
                </a:solidFill>
                <a:latin typeface="Arial" panose="020B0604020202020204" pitchFamily="34" charset="0"/>
                <a:ea typeface="Georgia"/>
                <a:cs typeface="Arial" panose="020B0604020202020204" pitchFamily="34" charset="0"/>
                <a:sym typeface="Georgia"/>
              </a:rPr>
              <a:t>Recommend </a:t>
            </a:r>
            <a:r>
              <a:rPr lang="en-US" sz="750" b="0" i="0" u="none" strike="noStrike" cap="none" dirty="0" err="1">
                <a:solidFill>
                  <a:srgbClr val="000000"/>
                </a:solidFill>
                <a:latin typeface="Arial" panose="020B0604020202020204" pitchFamily="34" charset="0"/>
                <a:ea typeface="Georgia"/>
                <a:cs typeface="Arial" panose="020B0604020202020204" pitchFamily="34" charset="0"/>
                <a:sym typeface="Georgia"/>
              </a:rPr>
              <a:t>MoEHEA</a:t>
            </a:r>
            <a:r>
              <a:rPr lang="en-US" sz="750" b="0" i="0" u="none" strike="noStrike" cap="none" dirty="0">
                <a:solidFill>
                  <a:srgbClr val="000000"/>
                </a:solidFill>
                <a:latin typeface="Arial" panose="020B0604020202020204" pitchFamily="34" charset="0"/>
                <a:ea typeface="Georgia"/>
                <a:cs typeface="Arial" panose="020B0604020202020204" pitchFamily="34" charset="0"/>
                <a:sym typeface="Georgia"/>
              </a:rPr>
              <a:t> direction and next steps</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700"/>
              <a:buFont typeface="Arial"/>
              <a:buChar char="•"/>
            </a:pPr>
            <a:r>
              <a:rPr lang="en-US" sz="750" b="0" i="0" u="none" strike="noStrike" cap="none" dirty="0">
                <a:solidFill>
                  <a:srgbClr val="000000"/>
                </a:solidFill>
                <a:latin typeface="Arial" panose="020B0604020202020204" pitchFamily="34" charset="0"/>
                <a:ea typeface="Georgia"/>
                <a:cs typeface="Arial" panose="020B0604020202020204" pitchFamily="34" charset="0"/>
                <a:sym typeface="Georgia"/>
              </a:rPr>
              <a:t>Understand Problems through measuring, reporting, and departmental recommendations:</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65760" marR="0" lvl="1" indent="-85725"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Identify a problem that needs to be addressed (what is the problem, what are its symptoms? what is the impact scale of the problem?)</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65760" marR="0" lvl="1" indent="-85725"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Assess if identified problem can be solved by u</a:t>
            </a:r>
            <a:r>
              <a:rPr lang="en-US" sz="750" dirty="0">
                <a:latin typeface="Arial" panose="020B0604020202020204" pitchFamily="34" charset="0"/>
                <a:ea typeface="Georgia"/>
                <a:cs typeface="Arial" panose="020B0604020202020204" pitchFamily="34" charset="0"/>
                <a:sym typeface="Georgia"/>
              </a:rPr>
              <a:t>pdating standards only or requires introducing a significant policy or regulatory change, and </a:t>
            </a: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the associated risks of doing so</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65760" marR="0" lvl="1" indent="-85725"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Decide on new/updated policy and next steps</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1" indent="0" algn="l" rtl="0">
              <a:lnSpc>
                <a:spcPct val="100000"/>
              </a:lnSpc>
              <a:spcBef>
                <a:spcPts val="0"/>
              </a:spcBef>
              <a:spcAft>
                <a:spcPts val="0"/>
              </a:spcAft>
              <a:buClr>
                <a:srgbClr val="000000"/>
              </a:buClr>
              <a:buSzPts val="700"/>
              <a:buFont typeface="Arial"/>
              <a:buNone/>
            </a:pPr>
            <a:r>
              <a:rPr lang="en-US" sz="750" b="1" i="0" u="none" strike="noStrike" cap="none" dirty="0">
                <a:solidFill>
                  <a:schemeClr val="dk1"/>
                </a:solidFill>
                <a:latin typeface="Arial" panose="020B0604020202020204" pitchFamily="34" charset="0"/>
                <a:ea typeface="Georgia"/>
                <a:cs typeface="Arial" panose="020B0604020202020204" pitchFamily="34" charset="0"/>
                <a:sym typeface="Georgia"/>
              </a:rPr>
              <a:t>Plan for Policy Change:</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1" indent="-171450"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Decide on research entity to carry out all policy related research</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1" indent="-171450"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Develop and/or update Policy Development Plan including as a minimum: </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65760" marR="0" lvl="2" indent="-91438"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Required resources </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65760" marR="0" lvl="2" indent="-91438"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Timelines</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171450" marR="0" lvl="1" indent="-171450" algn="l" rtl="0">
              <a:lnSpc>
                <a:spcPct val="100000"/>
              </a:lnSpc>
              <a:spcBef>
                <a:spcPts val="0"/>
              </a:spcBef>
              <a:spcAft>
                <a:spcPts val="0"/>
              </a:spcAft>
              <a:buClr>
                <a:schemeClr val="dk1"/>
              </a:buClr>
              <a:buSzPts val="700"/>
              <a:buFont typeface="Arial"/>
              <a:buChar char="•"/>
            </a:pPr>
            <a:r>
              <a:rPr lang="en-US" sz="750" b="0" i="0" u="none" strike="noStrike" cap="none" dirty="0">
                <a:solidFill>
                  <a:schemeClr val="dk1"/>
                </a:solidFill>
                <a:latin typeface="Arial" panose="020B0604020202020204" pitchFamily="34" charset="0"/>
                <a:ea typeface="Georgia"/>
                <a:cs typeface="Arial" panose="020B0604020202020204" pitchFamily="34" charset="0"/>
                <a:sym typeface="Georgia"/>
              </a:rPr>
              <a:t>Develop and/or update Internal and External Entities Engagement Plan including outreach, surveying and data collection activities </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1" indent="0" algn="l" rtl="0">
              <a:lnSpc>
                <a:spcPct val="100000"/>
              </a:lnSpc>
              <a:spcBef>
                <a:spcPts val="0"/>
              </a:spcBef>
              <a:spcAft>
                <a:spcPts val="0"/>
              </a:spcAft>
              <a:buClr>
                <a:srgbClr val="000000"/>
              </a:buClr>
              <a:buSzPts val="700"/>
              <a:buFont typeface="Arial"/>
              <a:buNone/>
            </a:pPr>
            <a:r>
              <a:rPr lang="en-US" sz="750" b="1" i="0" u="none" strike="noStrike" cap="none" dirty="0">
                <a:solidFill>
                  <a:schemeClr val="dk1"/>
                </a:solidFill>
                <a:latin typeface="Arial" panose="020B0604020202020204" pitchFamily="34" charset="0"/>
                <a:ea typeface="Georgia"/>
                <a:cs typeface="Arial" panose="020B0604020202020204" pitchFamily="34" charset="0"/>
                <a:sym typeface="Georgia"/>
              </a:rPr>
              <a:t>Develop Budget: </a:t>
            </a:r>
            <a:endParaRPr sz="750" b="1" i="0" u="none" strike="noStrike" cap="none" dirty="0">
              <a:solidFill>
                <a:schemeClr val="dk1"/>
              </a:solidFill>
              <a:latin typeface="Arial" panose="020B0604020202020204" pitchFamily="34" charset="0"/>
              <a:ea typeface="Georgia"/>
              <a:cs typeface="Arial" panose="020B0604020202020204" pitchFamily="34" charset="0"/>
              <a:sym typeface="Georgia"/>
            </a:endParaRPr>
          </a:p>
          <a:p>
            <a:pPr marL="171450" marR="0" lvl="1" indent="-171450" algn="l" rtl="0">
              <a:lnSpc>
                <a:spcPct val="100000"/>
              </a:lnSpc>
              <a:spcBef>
                <a:spcPts val="0"/>
              </a:spcBef>
              <a:spcAft>
                <a:spcPts val="0"/>
              </a:spcAft>
              <a:buClr>
                <a:srgbClr val="611313"/>
              </a:buClr>
              <a:buSzPts val="700"/>
              <a:buFont typeface="Arial"/>
              <a:buChar char="•"/>
            </a:pPr>
            <a:r>
              <a:rPr lang="en-US" sz="750" b="0" i="0" u="none" strike="noStrike" cap="none" dirty="0">
                <a:solidFill>
                  <a:srgbClr val="611313"/>
                </a:solidFill>
                <a:latin typeface="Arial" panose="020B0604020202020204" pitchFamily="34" charset="0"/>
                <a:ea typeface="Georgia"/>
                <a:cs typeface="Arial" panose="020B0604020202020204" pitchFamily="34" charset="0"/>
                <a:sym typeface="Georgia"/>
              </a:rPr>
              <a:t>Determine annual costs related to the process based on – but not limited to –  historical data, activities scheduled across the process, and expected resources required</a:t>
            </a:r>
            <a:endParaRPr sz="750" b="1" i="0" u="none" strike="noStrike" cap="none" dirty="0">
              <a:solidFill>
                <a:schemeClr val="dk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700"/>
              <a:buFont typeface="Arial"/>
              <a:buNone/>
            </a:pPr>
            <a:r>
              <a:rPr lang="en-US" sz="750" b="1" i="0" u="none" strike="noStrike" cap="none" dirty="0">
                <a:solidFill>
                  <a:srgbClr val="000000"/>
                </a:solidFill>
                <a:latin typeface="Arial" panose="020B0604020202020204" pitchFamily="34" charset="0"/>
                <a:ea typeface="Georgia"/>
                <a:cs typeface="Arial" panose="020B0604020202020204" pitchFamily="34" charset="0"/>
                <a:sym typeface="Georgia"/>
              </a:rPr>
              <a:t>Set and Review Standards and </a:t>
            </a:r>
            <a:r>
              <a:rPr lang="en-US" sz="750" b="1" dirty="0">
                <a:latin typeface="Arial" panose="020B0604020202020204" pitchFamily="34" charset="0"/>
                <a:ea typeface="Georgia"/>
                <a:cs typeface="Arial" panose="020B0604020202020204" pitchFamily="34" charset="0"/>
                <a:sym typeface="Georgia"/>
              </a:rPr>
              <a:t>Decision</a:t>
            </a:r>
            <a:r>
              <a:rPr lang="en-US" sz="750" b="1" i="0" u="none" strike="noStrike" cap="none" dirty="0" smtClean="0">
                <a:solidFill>
                  <a:srgbClr val="FF0000"/>
                </a:solidFill>
                <a:latin typeface="Arial" panose="020B0604020202020204" pitchFamily="34" charset="0"/>
                <a:ea typeface="Georgia"/>
                <a:cs typeface="Arial" panose="020B0604020202020204" pitchFamily="34" charset="0"/>
                <a:sym typeface="Georgia"/>
              </a:rPr>
              <a:t> </a:t>
            </a:r>
            <a:r>
              <a:rPr lang="en-US" sz="750" b="1" i="0" u="none" strike="noStrike" cap="none" dirty="0" smtClean="0">
                <a:solidFill>
                  <a:srgbClr val="000000"/>
                </a:solidFill>
                <a:latin typeface="Arial" panose="020B0604020202020204" pitchFamily="34" charset="0"/>
                <a:ea typeface="Georgia"/>
                <a:cs typeface="Arial" panose="020B0604020202020204" pitchFamily="34" charset="0"/>
                <a:sym typeface="Georgia"/>
              </a:rPr>
              <a:t>Structures</a:t>
            </a:r>
            <a:r>
              <a:rPr lang="en-US" sz="750" b="1" i="0" u="none" strike="noStrike" cap="none" dirty="0">
                <a:solidFill>
                  <a:srgbClr val="000000"/>
                </a:solidFill>
                <a:latin typeface="Arial" panose="020B0604020202020204" pitchFamily="34" charset="0"/>
                <a:ea typeface="Georgia"/>
                <a:cs typeface="Arial" panose="020B0604020202020204" pitchFamily="34" charset="0"/>
                <a:sym typeface="Georgia"/>
              </a:rPr>
              <a:t>: </a:t>
            </a:r>
            <a:endParaRPr sz="75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700"/>
              <a:buFont typeface="Arial"/>
              <a:buChar char="•"/>
            </a:pPr>
            <a:r>
              <a:rPr lang="en-US" sz="750" b="0" i="0" u="none" strike="noStrike" cap="none" dirty="0">
                <a:solidFill>
                  <a:srgbClr val="611313"/>
                </a:solidFill>
                <a:latin typeface="Arial" panose="020B0604020202020204" pitchFamily="34" charset="0"/>
                <a:ea typeface="Georgia"/>
                <a:cs typeface="Arial" panose="020B0604020202020204" pitchFamily="34" charset="0"/>
                <a:sym typeface="Georgia"/>
              </a:rPr>
              <a:t>Set and/or updat</a:t>
            </a:r>
            <a:r>
              <a:rPr lang="en-US" sz="750" dirty="0">
                <a:solidFill>
                  <a:srgbClr val="611313"/>
                </a:solidFill>
                <a:latin typeface="Arial" panose="020B0604020202020204" pitchFamily="34" charset="0"/>
                <a:ea typeface="Georgia"/>
                <a:cs typeface="Arial" panose="020B0604020202020204" pitchFamily="34" charset="0"/>
                <a:sym typeface="Georgia"/>
              </a:rPr>
              <a:t>e approach to policy making if required </a:t>
            </a:r>
            <a:endParaRPr sz="750" dirty="0">
              <a:solidFill>
                <a:srgbClr val="611313"/>
              </a:solidFill>
              <a:latin typeface="Arial" panose="020B0604020202020204" pitchFamily="34" charset="0"/>
              <a:ea typeface="Georgia"/>
              <a:cs typeface="Arial" panose="020B0604020202020204" pitchFamily="34" charset="0"/>
            </a:endParaRPr>
          </a:p>
          <a:p>
            <a:pPr marL="87313" marR="0" lvl="0" indent="-87313" algn="l" rtl="0">
              <a:lnSpc>
                <a:spcPct val="100000"/>
              </a:lnSpc>
              <a:spcBef>
                <a:spcPts val="0"/>
              </a:spcBef>
              <a:spcAft>
                <a:spcPts val="0"/>
              </a:spcAft>
              <a:buClr>
                <a:srgbClr val="611313"/>
              </a:buClr>
              <a:buSzPts val="700"/>
              <a:buFont typeface="Arial"/>
              <a:buChar char="•"/>
            </a:pPr>
            <a:r>
              <a:rPr lang="en-US" sz="750" b="0" i="0" u="none" strike="noStrike" cap="none" dirty="0">
                <a:solidFill>
                  <a:srgbClr val="611313"/>
                </a:solidFill>
                <a:latin typeface="Arial" panose="020B0604020202020204" pitchFamily="34" charset="0"/>
                <a:ea typeface="Georgia"/>
                <a:cs typeface="Arial" panose="020B0604020202020204" pitchFamily="34" charset="0"/>
                <a:sym typeface="Georgia"/>
              </a:rPr>
              <a:t>Set and/or update decision structures related to the Higher Education Public Policy Process if needed</a:t>
            </a:r>
            <a:endParaRPr sz="7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p:txBody>
      </p:sp>
      <p:sp>
        <p:nvSpPr>
          <p:cNvPr id="28" name="Google Shape;619;p6"/>
          <p:cNvSpPr txBox="1"/>
          <p:nvPr/>
        </p:nvSpPr>
        <p:spPr>
          <a:xfrm>
            <a:off x="5291125" y="2372615"/>
            <a:ext cx="3502118" cy="4932119"/>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850"/>
              <a:buFont typeface="Arial"/>
              <a:buNone/>
            </a:pPr>
            <a:r>
              <a:rPr lang="en-US" sz="850" b="1" i="0" u="none" strike="noStrike" cap="none" dirty="0">
                <a:solidFill>
                  <a:schemeClr val="dk1"/>
                </a:solidFill>
                <a:latin typeface="Arial" panose="020B0604020202020204" pitchFamily="34" charset="0"/>
                <a:ea typeface="Georgia"/>
                <a:cs typeface="Arial" panose="020B0604020202020204" pitchFamily="34" charset="0"/>
                <a:sym typeface="Georgia"/>
              </a:rPr>
              <a:t>Conduct Research and Analysis: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chemeClr val="dk1"/>
              </a:buClr>
              <a:buSzPts val="850"/>
              <a:buFont typeface="Arial"/>
              <a:buChar char="•"/>
            </a:pP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Define data and evidence sources, tools and techniques to be used to formulate a new policy that addresses the issue on hand</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chemeClr val="dk1"/>
              </a:buClr>
              <a:buSzPts val="850"/>
              <a:buFont typeface="Arial"/>
              <a:buChar char="•"/>
            </a:pP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Understand the current related state policy context </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and develop policy baseline (through collecting relevant current and historical qualitative and quantitative data, c</a:t>
            </a: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onsulting with key departments, stakeholders and subject matter experts, defining </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PESTLE factors, </a:t>
            </a: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carrying out a SWOT analysis)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Perform benchmarking against established baseline to analyze the policy’s relative position and its possible futures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Analyze data, consolidate findings and identify implications </a:t>
            </a:r>
            <a:endParaRPr sz="850" b="1"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0" marR="0" lvl="1" indent="0" algn="l" rtl="0">
              <a:lnSpc>
                <a:spcPct val="100000"/>
              </a:lnSpc>
              <a:spcBef>
                <a:spcPts val="0"/>
              </a:spcBef>
              <a:spcAft>
                <a:spcPts val="0"/>
              </a:spcAft>
              <a:buClr>
                <a:srgbClr val="000000"/>
              </a:buClr>
              <a:buSzPts val="850"/>
              <a:buFont typeface="Arial"/>
              <a:buNone/>
            </a:pPr>
            <a:r>
              <a:rPr lang="en-US" sz="850" b="1" i="0" u="none" strike="noStrike" cap="none" dirty="0">
                <a:solidFill>
                  <a:schemeClr val="dk1"/>
                </a:solidFill>
                <a:latin typeface="Arial" panose="020B0604020202020204" pitchFamily="34" charset="0"/>
                <a:ea typeface="Georgia"/>
                <a:cs typeface="Arial" panose="020B0604020202020204" pitchFamily="34" charset="0"/>
                <a:sym typeface="Georgia"/>
              </a:rPr>
              <a:t>Establish Policy Theory of Change: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chemeClr val="dk1"/>
              </a:buClr>
              <a:buSzPts val="850"/>
              <a:buFont typeface="Arial"/>
              <a:buChar char="•"/>
            </a:pP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Set clear, evidence-based policy objectives which facilitates the development of policy options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Ensure policy change can impact broad, sustainable and long-term changes in the Higher Education sector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Set clear policy outcomes that reflect clear changes in behavior, activities etc. in organizations, communities families etc.</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Define policy outputs (e.g. services and facilities that result from policy interventions)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Define the hierarchy of the results that the policy aims to achieve through outcomes, outputs, impacts, targets and indicators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Generate and Assess Policy Options: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Brainstorm policy options and create long-list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Agree criteria for assessing options for their suitability, feasibility, and acceptability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Conduct cost/benefit/risk analysis of each option against the defined criteria</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Identify potential policy levers. e.g. regulatory instruments (laws, standards, regulations), economic instruments (fees, subsidies), etc.</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Short-list policy options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1"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Select Recommended Policy Option: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Present policy research findings with options recommendations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Confirm preferred policy option </a:t>
            </a:r>
            <a:r>
              <a:rPr lang="en-US" sz="850" b="0" i="0" u="none" strike="noStrike" cap="none" dirty="0" smtClean="0">
                <a:solidFill>
                  <a:schemeClr val="tx1"/>
                </a:solidFill>
                <a:latin typeface="Arial" panose="020B0604020202020204" pitchFamily="34" charset="0"/>
                <a:ea typeface="Georgia"/>
                <a:cs typeface="Arial" panose="020B0604020202020204" pitchFamily="34" charset="0"/>
                <a:sym typeface="Georgia"/>
              </a:rPr>
              <a:t>by </a:t>
            </a:r>
            <a:r>
              <a:rPr lang="en-US" sz="850" b="0" i="0" u="none" strike="noStrike" cap="none" dirty="0" err="1" smtClean="0">
                <a:solidFill>
                  <a:schemeClr val="tx1"/>
                </a:solidFill>
                <a:latin typeface="Arial" panose="020B0604020202020204" pitchFamily="34" charset="0"/>
                <a:ea typeface="Georgia"/>
                <a:cs typeface="Arial" panose="020B0604020202020204" pitchFamily="34" charset="0"/>
                <a:sym typeface="Georgia"/>
              </a:rPr>
              <a:t>MoEHEA</a:t>
            </a:r>
            <a:r>
              <a:rPr lang="en-US" sz="850" b="0" i="0" u="none" strike="noStrike" cap="none" dirty="0" smtClean="0">
                <a:solidFill>
                  <a:schemeClr val="tx1"/>
                </a:solidFill>
                <a:latin typeface="Arial" panose="020B0604020202020204" pitchFamily="34" charset="0"/>
                <a:ea typeface="Georgia"/>
                <a:cs typeface="Arial" panose="020B0604020202020204" pitchFamily="34" charset="0"/>
                <a:sym typeface="Georgia"/>
              </a:rPr>
              <a:t> </a:t>
            </a: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Leadership Committee</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21313"/>
              </a:buClr>
              <a:buSzPts val="850"/>
              <a:buFont typeface="Arial"/>
              <a:buChar char="•"/>
            </a:pPr>
            <a:r>
              <a:rPr lang="en-US" sz="850" b="0" i="0" u="none" strike="noStrike" cap="none" dirty="0">
                <a:solidFill>
                  <a:srgbClr val="621313"/>
                </a:solidFill>
                <a:latin typeface="Arial" panose="020B0604020202020204" pitchFamily="34" charset="0"/>
                <a:ea typeface="Georgia"/>
                <a:cs typeface="Arial" panose="020B0604020202020204" pitchFamily="34" charset="0"/>
                <a:sym typeface="Georgia"/>
              </a:rPr>
              <a:t>Identify/decide on levels of approvals required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31750" algn="l" rtl="0">
              <a:lnSpc>
                <a:spcPct val="100000"/>
              </a:lnSpc>
              <a:spcBef>
                <a:spcPts val="0"/>
              </a:spcBef>
              <a:spcAft>
                <a:spcPts val="0"/>
              </a:spcAft>
              <a:buClr>
                <a:schemeClr val="dk1"/>
              </a:buClr>
              <a:buSzPts val="850"/>
              <a:buFont typeface="Arial"/>
              <a:buNone/>
            </a:pPr>
            <a:endParaRPr sz="850" b="0" i="0" u="none" strike="noStrike" cap="none" dirty="0">
              <a:solidFill>
                <a:srgbClr val="000000"/>
              </a:solidFill>
              <a:latin typeface="Arial" panose="020B0604020202020204" pitchFamily="34" charset="0"/>
              <a:ea typeface="Georgia"/>
              <a:cs typeface="Arial" panose="020B0604020202020204" pitchFamily="34" charset="0"/>
              <a:sym typeface="Georgia"/>
            </a:endParaRPr>
          </a:p>
        </p:txBody>
      </p:sp>
      <p:sp>
        <p:nvSpPr>
          <p:cNvPr id="29" name="Google Shape;620;p6"/>
          <p:cNvSpPr txBox="1"/>
          <p:nvPr/>
        </p:nvSpPr>
        <p:spPr>
          <a:xfrm>
            <a:off x="11561183" y="2372615"/>
            <a:ext cx="1897187" cy="4524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Gather and Analyze Data:</a:t>
            </a:r>
            <a:endParaRPr sz="9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5725" marR="0" lvl="1" indent="-85725" algn="l" rtl="0">
              <a:lnSpc>
                <a:spcPct val="100000"/>
              </a:lnSpc>
              <a:spcBef>
                <a:spcPts val="0"/>
              </a:spcBef>
              <a:spcAft>
                <a:spcPts val="0"/>
              </a:spcAft>
              <a:buClr>
                <a:srgbClr val="A37800"/>
              </a:buClr>
              <a:buSzPts val="900"/>
              <a:buFont typeface="Arial"/>
              <a:buChar char="•"/>
            </a:pPr>
            <a:r>
              <a:rPr lang="en-US" sz="900" b="0" i="0" u="none" strike="noStrike" cap="none" dirty="0">
                <a:solidFill>
                  <a:srgbClr val="A37800"/>
                </a:solidFill>
                <a:latin typeface="Arial" panose="020B0604020202020204" pitchFamily="34" charset="0"/>
                <a:ea typeface="Georgia"/>
                <a:cs typeface="Arial" panose="020B0604020202020204" pitchFamily="34" charset="0"/>
                <a:sym typeface="Georgia"/>
              </a:rPr>
              <a:t>Gather and analyze feedback from internal and external entities </a:t>
            </a:r>
            <a:r>
              <a:rPr lang="en-US" sz="900" b="0" i="0" u="none" strike="noStrike" cap="none" dirty="0" smtClean="0">
                <a:solidFill>
                  <a:srgbClr val="A37800"/>
                </a:solidFill>
                <a:latin typeface="Arial" panose="020B0604020202020204" pitchFamily="34" charset="0"/>
                <a:ea typeface="Georgia"/>
                <a:cs typeface="Arial" panose="020B0604020202020204" pitchFamily="34" charset="0"/>
                <a:sym typeface="Georgia"/>
              </a:rPr>
              <a:t>involved in the policy development process </a:t>
            </a:r>
            <a:endParaRPr sz="1400" b="0" i="0" u="none" strike="noStrike" cap="none" dirty="0">
              <a:solidFill>
                <a:srgbClr val="A37800"/>
              </a:solidFill>
              <a:latin typeface="Arial" panose="020B0604020202020204" pitchFamily="34" charset="0"/>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smtClean="0">
                <a:solidFill>
                  <a:srgbClr val="000000"/>
                </a:solidFill>
                <a:latin typeface="Arial" panose="020B0604020202020204" pitchFamily="34" charset="0"/>
                <a:ea typeface="Georgia"/>
                <a:cs typeface="Arial" panose="020B0604020202020204" pitchFamily="34" charset="0"/>
                <a:sym typeface="Georgia"/>
              </a:rPr>
              <a:t>Measure </a:t>
            </a:r>
            <a:r>
              <a:rPr lang="en-US" sz="900" b="1" i="0" u="none" strike="noStrike" cap="none" dirty="0">
                <a:solidFill>
                  <a:srgbClr val="000000"/>
                </a:solidFill>
                <a:latin typeface="Arial" panose="020B0604020202020204" pitchFamily="34" charset="0"/>
                <a:ea typeface="Georgia"/>
                <a:cs typeface="Arial" panose="020B0604020202020204" pitchFamily="34" charset="0"/>
                <a:sym typeface="Georgia"/>
              </a:rPr>
              <a:t>Performance:</a:t>
            </a:r>
            <a:endParaRPr sz="9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5725" marR="0" lvl="1" indent="-85725"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Conduct evaluation based on pre-defined evaluation approach</a:t>
            </a: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panose="020B0604020202020204" pitchFamily="34" charset="0"/>
                <a:ea typeface="Georgia"/>
                <a:cs typeface="Arial" panose="020B0604020202020204" pitchFamily="34" charset="0"/>
                <a:sym typeface="Georgia"/>
              </a:rPr>
              <a:t>Ensure Continuous Improvement: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4138" marR="0" lvl="0" indent="-84138" algn="l" rtl="0">
              <a:lnSpc>
                <a:spcPct val="100000"/>
              </a:lnSpc>
              <a:spcBef>
                <a:spcPts val="0"/>
              </a:spcBef>
              <a:spcAft>
                <a:spcPts val="0"/>
              </a:spcAft>
              <a:buClr>
                <a:srgbClr val="A37800"/>
              </a:buClr>
              <a:buSzPts val="900"/>
              <a:buFont typeface="Arial"/>
              <a:buChar char="•"/>
            </a:pPr>
            <a:r>
              <a:rPr lang="en-US" sz="900" b="0" i="0" u="none" strike="noStrike" cap="none" dirty="0">
                <a:solidFill>
                  <a:srgbClr val="A37800"/>
                </a:solidFill>
                <a:latin typeface="Arial" panose="020B0604020202020204" pitchFamily="34" charset="0"/>
                <a:ea typeface="Georgia"/>
                <a:cs typeface="Arial" panose="020B0604020202020204" pitchFamily="34" charset="0"/>
                <a:sym typeface="Georgia"/>
              </a:rPr>
              <a:t>Disseminate findings to incorporate them into future strategic plans and policies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900"/>
              <a:buFont typeface="Arial"/>
              <a:buChar char="•"/>
            </a:pP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Identify and manage risks </a:t>
            </a:r>
            <a:endParaRPr sz="9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5725" marR="0" lvl="1" indent="-85725" algn="l" rtl="0">
              <a:lnSpc>
                <a:spcPct val="100000"/>
              </a:lnSpc>
              <a:spcBef>
                <a:spcPts val="0"/>
              </a:spcBef>
              <a:spcAft>
                <a:spcPts val="0"/>
              </a:spcAft>
              <a:buClr>
                <a:srgbClr val="000000"/>
              </a:buClr>
              <a:buSzPts val="900"/>
              <a:buFont typeface="Arial"/>
              <a:buChar char="•"/>
            </a:pPr>
            <a:r>
              <a:rPr lang="en-US" sz="900" b="0" i="0" u="none" strike="noStrike" cap="none" dirty="0">
                <a:solidFill>
                  <a:srgbClr val="000000"/>
                </a:solidFill>
                <a:latin typeface="Arial" panose="020B0604020202020204" pitchFamily="34" charset="0"/>
                <a:ea typeface="Georgia"/>
                <a:cs typeface="Arial" panose="020B0604020202020204" pitchFamily="34" charset="0"/>
                <a:sym typeface="Georgia"/>
              </a:rPr>
              <a:t>Recommend amendments to the </a:t>
            </a:r>
            <a:r>
              <a:rPr lang="en-US" sz="900" b="0" i="0" u="none" strike="noStrike" cap="none" dirty="0" smtClean="0">
                <a:solidFill>
                  <a:schemeClr val="tx1"/>
                </a:solidFill>
                <a:latin typeface="Arial" panose="020B0604020202020204" pitchFamily="34" charset="0"/>
                <a:ea typeface="Georgia"/>
                <a:cs typeface="Arial" panose="020B0604020202020204" pitchFamily="34" charset="0"/>
                <a:sym typeface="Georgia"/>
              </a:rPr>
              <a:t>policy if required </a:t>
            </a:r>
            <a:endParaRPr sz="900" b="0" i="0" u="none" strike="noStrike" cap="none" dirty="0">
              <a:solidFill>
                <a:schemeClr val="tx1"/>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panose="020B0604020202020204" pitchFamily="34" charset="0"/>
                <a:ea typeface="Georgia"/>
                <a:cs typeface="Arial" panose="020B0604020202020204" pitchFamily="34" charset="0"/>
                <a:sym typeface="Georgia"/>
              </a:rPr>
              <a:t>Report: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21313"/>
              </a:buClr>
              <a:buSzPts val="900"/>
              <a:buFont typeface="Arial"/>
              <a:buChar char="•"/>
            </a:pPr>
            <a:r>
              <a:rPr lang="en-US" sz="900" b="0" i="0" u="none" strike="noStrike" cap="none" dirty="0">
                <a:solidFill>
                  <a:srgbClr val="621313"/>
                </a:solidFill>
                <a:latin typeface="Arial" panose="020B0604020202020204" pitchFamily="34" charset="0"/>
                <a:ea typeface="Georgia"/>
                <a:cs typeface="Arial" panose="020B0604020202020204" pitchFamily="34" charset="0"/>
                <a:sym typeface="Georgia"/>
              </a:rPr>
              <a:t>Prepare and provide reports </a:t>
            </a: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relevant </a:t>
            </a:r>
            <a:r>
              <a:rPr lang="en-US" sz="900" dirty="0" smtClean="0">
                <a:solidFill>
                  <a:srgbClr val="611313"/>
                </a:solidFill>
                <a:latin typeface="Arial" panose="020B0604020202020204" pitchFamily="34" charset="0"/>
                <a:ea typeface="Georgia"/>
                <a:cs typeface="Arial" panose="020B0604020202020204" pitchFamily="34" charset="0"/>
                <a:sym typeface="Georgia"/>
              </a:rPr>
              <a:t>on</a:t>
            </a:r>
            <a:r>
              <a:rPr lang="en-US" sz="90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 </a:t>
            </a:r>
            <a:r>
              <a:rPr lang="en-US" sz="900" b="0" i="0" u="none" strike="noStrike" cap="none" dirty="0">
                <a:solidFill>
                  <a:srgbClr val="611313"/>
                </a:solidFill>
                <a:latin typeface="Arial" panose="020B0604020202020204" pitchFamily="34" charset="0"/>
                <a:ea typeface="Georgia"/>
                <a:cs typeface="Arial" panose="020B0604020202020204" pitchFamily="34" charset="0"/>
                <a:sym typeface="Georgia"/>
              </a:rPr>
              <a:t>the impact </a:t>
            </a:r>
            <a:r>
              <a:rPr lang="en-US" sz="900" b="0" i="0" u="none" strike="noStrike" cap="none" dirty="0">
                <a:solidFill>
                  <a:srgbClr val="621313"/>
                </a:solidFill>
                <a:latin typeface="Arial" panose="020B0604020202020204" pitchFamily="34" charset="0"/>
                <a:ea typeface="Georgia"/>
                <a:cs typeface="Arial" panose="020B0604020202020204" pitchFamily="34" charset="0"/>
                <a:sym typeface="Georgia"/>
              </a:rPr>
              <a:t>and outcomes of new/amended policies to support leadership in decision </a:t>
            </a:r>
            <a:r>
              <a:rPr lang="en-US" sz="900" b="0" i="0" u="none" strike="noStrike" cap="none" dirty="0" smtClean="0">
                <a:solidFill>
                  <a:srgbClr val="621313"/>
                </a:solidFill>
                <a:latin typeface="Arial" panose="020B0604020202020204" pitchFamily="34" charset="0"/>
                <a:ea typeface="Georgia"/>
                <a:cs typeface="Arial" panose="020B0604020202020204" pitchFamily="34" charset="0"/>
                <a:sym typeface="Georgia"/>
              </a:rPr>
              <a:t>making. </a:t>
            </a:r>
            <a:r>
              <a:rPr lang="en-US" sz="900" b="0" i="0" u="none" strike="noStrike" cap="none" dirty="0">
                <a:solidFill>
                  <a:srgbClr val="621313"/>
                </a:solidFill>
                <a:latin typeface="Arial" panose="020B0604020202020204" pitchFamily="34" charset="0"/>
                <a:ea typeface="Georgia"/>
                <a:cs typeface="Arial" panose="020B0604020202020204" pitchFamily="34" charset="0"/>
                <a:sym typeface="Georgia"/>
              </a:rPr>
              <a:t>This may include but is not limited to reporting 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900"/>
              <a:buFont typeface="Arial"/>
              <a:buChar char="•"/>
            </a:pPr>
            <a:r>
              <a:rPr lang="en-US" sz="900" b="0" i="0" u="none" strike="noStrike" cap="none" dirty="0">
                <a:solidFill>
                  <a:srgbClr val="621313"/>
                </a:solidFill>
                <a:latin typeface="Arial" panose="020B0604020202020204" pitchFamily="34" charset="0"/>
                <a:ea typeface="Georgia"/>
                <a:cs typeface="Arial" panose="020B0604020202020204" pitchFamily="34" charset="0"/>
                <a:sym typeface="Georgia"/>
              </a:rPr>
              <a:t>Impact of new/amended policy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21313"/>
              </a:buClr>
              <a:buSzPts val="900"/>
              <a:buFont typeface="Arial"/>
              <a:buChar char="•"/>
            </a:pPr>
            <a:r>
              <a:rPr lang="en-US" sz="900" b="0" i="0" u="none" strike="noStrike" cap="none" dirty="0">
                <a:solidFill>
                  <a:srgbClr val="621313"/>
                </a:solidFill>
                <a:latin typeface="Arial" panose="020B0604020202020204" pitchFamily="34" charset="0"/>
                <a:ea typeface="Georgia"/>
                <a:cs typeface="Arial" panose="020B0604020202020204" pitchFamily="34" charset="0"/>
                <a:sym typeface="Georgia"/>
              </a:rPr>
              <a:t>Satisfaction rates of internal and external entities against new/amended policy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31750" algn="l" rtl="0">
              <a:lnSpc>
                <a:spcPct val="100000"/>
              </a:lnSpc>
              <a:spcBef>
                <a:spcPts val="0"/>
              </a:spcBef>
              <a:spcAft>
                <a:spcPts val="0"/>
              </a:spcAft>
              <a:buClr>
                <a:schemeClr val="dk1"/>
              </a:buClr>
              <a:buSzPts val="900"/>
              <a:buFont typeface="Arial"/>
              <a:buNone/>
            </a:pPr>
            <a:endParaRPr sz="900" b="0" i="0" u="none" strike="noStrike" cap="none" dirty="0">
              <a:solidFill>
                <a:srgbClr val="621313"/>
              </a:solidFill>
              <a:latin typeface="Arial" panose="020B0604020202020204" pitchFamily="34" charset="0"/>
              <a:ea typeface="Georgia"/>
              <a:cs typeface="Arial" panose="020B0604020202020204" pitchFamily="34" charset="0"/>
              <a:sym typeface="Georgia"/>
            </a:endParaRPr>
          </a:p>
          <a:p>
            <a:pPr marL="595137" marR="0" lvl="2" indent="-28575" algn="l" rtl="0">
              <a:lnSpc>
                <a:spcPct val="100000"/>
              </a:lnSpc>
              <a:spcBef>
                <a:spcPts val="0"/>
              </a:spcBef>
              <a:spcAft>
                <a:spcPts val="0"/>
              </a:spcAft>
              <a:buClr>
                <a:schemeClr val="dk1"/>
              </a:buClr>
              <a:buSzPts val="900"/>
              <a:buFont typeface="Arial"/>
              <a:buNone/>
            </a:pPr>
            <a:endParaRPr sz="900" b="0" i="0" u="none" strike="noStrike" cap="none" dirty="0">
              <a:solidFill>
                <a:schemeClr val="dk1"/>
              </a:solidFill>
              <a:latin typeface="Arial" panose="020B0604020202020204" pitchFamily="34" charset="0"/>
              <a:ea typeface="Georgia"/>
              <a:cs typeface="Arial" panose="020B0604020202020204" pitchFamily="34" charset="0"/>
              <a:sym typeface="Georgia"/>
            </a:endParaRPr>
          </a:p>
        </p:txBody>
      </p:sp>
      <p:sp>
        <p:nvSpPr>
          <p:cNvPr id="30" name="Google Shape;621;p6"/>
          <p:cNvSpPr/>
          <p:nvPr/>
        </p:nvSpPr>
        <p:spPr>
          <a:xfrm>
            <a:off x="2828757" y="2006203"/>
            <a:ext cx="2568743" cy="388800"/>
          </a:xfrm>
          <a:prstGeom prst="chevron">
            <a:avLst>
              <a:gd name="adj" fmla="val 50000"/>
            </a:avLst>
          </a:prstGeom>
          <a:solidFill>
            <a:srgbClr val="F5B5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Prepare</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1" name="Google Shape;622;p6"/>
          <p:cNvSpPr/>
          <p:nvPr/>
        </p:nvSpPr>
        <p:spPr>
          <a:xfrm>
            <a:off x="605087" y="2006203"/>
            <a:ext cx="2287855" cy="388800"/>
          </a:xfrm>
          <a:prstGeom prst="chevron">
            <a:avLst>
              <a:gd name="adj" fmla="val 50000"/>
            </a:avLst>
          </a:prstGeom>
          <a:solidFill>
            <a:srgbClr val="F5B5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Plan</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2" name="Google Shape;623;p6"/>
          <p:cNvSpPr/>
          <p:nvPr/>
        </p:nvSpPr>
        <p:spPr>
          <a:xfrm>
            <a:off x="11551075" y="2006203"/>
            <a:ext cx="1807741" cy="388800"/>
          </a:xfrm>
          <a:prstGeom prst="chevron">
            <a:avLst>
              <a:gd name="adj" fmla="val 50000"/>
            </a:avLst>
          </a:prstGeom>
          <a:solidFill>
            <a:srgbClr val="F5B5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Review</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3" name="Google Shape;624;p6"/>
          <p:cNvSpPr/>
          <p:nvPr/>
        </p:nvSpPr>
        <p:spPr>
          <a:xfrm>
            <a:off x="5338843" y="2006203"/>
            <a:ext cx="6357857" cy="388800"/>
          </a:xfrm>
          <a:prstGeom prst="chevron">
            <a:avLst>
              <a:gd name="adj" fmla="val 50000"/>
            </a:avLst>
          </a:prstGeom>
          <a:solidFill>
            <a:srgbClr val="F5B500"/>
          </a:solidFill>
          <a:ln>
            <a:noFill/>
          </a:ln>
        </p:spPr>
        <p:txBody>
          <a:bodyPr spcFirstLastPara="1" wrap="square" lIns="125600" tIns="62800" rIns="125600" bIns="628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Arial" panose="020B0604020202020204" pitchFamily="34" charset="0"/>
                <a:ea typeface="Georgia"/>
                <a:cs typeface="Arial" panose="020B0604020202020204" pitchFamily="34" charset="0"/>
                <a:sym typeface="Georgia"/>
              </a:rPr>
              <a:t>Deliver</a:t>
            </a:r>
            <a:endParaRPr sz="1200" b="1" i="0" u="none" strike="noStrike" cap="none">
              <a:solidFill>
                <a:srgbClr val="FFFFFF"/>
              </a:solidFill>
              <a:latin typeface="Arial" panose="020B0604020202020204" pitchFamily="34" charset="0"/>
              <a:ea typeface="Georgia"/>
              <a:cs typeface="Arial" panose="020B0604020202020204" pitchFamily="34" charset="0"/>
              <a:sym typeface="Georgia"/>
            </a:endParaRPr>
          </a:p>
        </p:txBody>
      </p:sp>
      <p:sp>
        <p:nvSpPr>
          <p:cNvPr id="34" name="Google Shape;625;p6"/>
          <p:cNvSpPr/>
          <p:nvPr/>
        </p:nvSpPr>
        <p:spPr>
          <a:xfrm>
            <a:off x="444620" y="2539283"/>
            <a:ext cx="204270" cy="4871108"/>
          </a:xfrm>
          <a:prstGeom prst="leftBrace">
            <a:avLst>
              <a:gd name="adj1" fmla="val 53788"/>
              <a:gd name="adj2" fmla="val 50000"/>
            </a:avLst>
          </a:prstGeom>
          <a:noFill/>
          <a:ln w="9525" cap="flat" cmpd="sng">
            <a:solidFill>
              <a:srgbClr val="8116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5" name="Google Shape;626;p6"/>
          <p:cNvSpPr txBox="1"/>
          <p:nvPr/>
        </p:nvSpPr>
        <p:spPr>
          <a:xfrm rot="16200000">
            <a:off x="-428921" y="4847900"/>
            <a:ext cx="1458090" cy="25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627;p6"/>
          <p:cNvSpPr txBox="1"/>
          <p:nvPr/>
        </p:nvSpPr>
        <p:spPr>
          <a:xfrm>
            <a:off x="11583969" y="7259154"/>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37" name="Google Shape;628;p6"/>
          <p:cNvGrpSpPr/>
          <p:nvPr/>
        </p:nvGrpSpPr>
        <p:grpSpPr>
          <a:xfrm>
            <a:off x="8485174" y="7242149"/>
            <a:ext cx="4032504" cy="182763"/>
            <a:chOff x="9031274" y="6872504"/>
            <a:chExt cx="4032504" cy="182763"/>
          </a:xfrm>
        </p:grpSpPr>
        <p:sp>
          <p:nvSpPr>
            <p:cNvPr id="38" name="Google Shape;629;p6"/>
            <p:cNvSpPr/>
            <p:nvPr/>
          </p:nvSpPr>
          <p:spPr>
            <a:xfrm>
              <a:off x="9031274" y="6872504"/>
              <a:ext cx="4032504" cy="18276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39" name="Google Shape;630;p6"/>
            <p:cNvSpPr txBox="1"/>
            <p:nvPr/>
          </p:nvSpPr>
          <p:spPr>
            <a:xfrm>
              <a:off x="9244998" y="6886875"/>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0" name="Google Shape;631;p6"/>
            <p:cNvSpPr txBox="1"/>
            <p:nvPr/>
          </p:nvSpPr>
          <p:spPr>
            <a:xfrm>
              <a:off x="10622951" y="689512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41" name="Google Shape;633;p6"/>
          <p:cNvSpPr/>
          <p:nvPr/>
        </p:nvSpPr>
        <p:spPr>
          <a:xfrm>
            <a:off x="8793243" y="2372615"/>
            <a:ext cx="2893817" cy="4670469"/>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Submit Policy Documents for Approval:</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171450" marR="0" lvl="1" indent="-171450"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Consolidate policy documents including the selected </a:t>
            </a:r>
            <a:r>
              <a:rPr lang="en-US" sz="850" b="0" i="0" u="none" strike="noStrike" cap="none" dirty="0" smtClean="0">
                <a:solidFill>
                  <a:srgbClr val="000000"/>
                </a:solidFill>
                <a:latin typeface="Arial" panose="020B0604020202020204" pitchFamily="34" charset="0"/>
                <a:ea typeface="Georgia"/>
                <a:cs typeface="Arial" panose="020B0604020202020204" pitchFamily="34" charset="0"/>
                <a:sym typeface="Georgia"/>
              </a:rPr>
              <a:t>option </a:t>
            </a:r>
            <a:r>
              <a:rPr lang="en-US" sz="850" b="0" i="0" u="none" strike="noStrike" cap="none" dirty="0" smtClean="0">
                <a:solidFill>
                  <a:schemeClr val="tx1"/>
                </a:solidFill>
                <a:latin typeface="Arial" panose="020B0604020202020204" pitchFamily="34" charset="0"/>
                <a:ea typeface="Georgia"/>
                <a:cs typeface="Arial" panose="020B0604020202020204" pitchFamily="34" charset="0"/>
                <a:sym typeface="Georgia"/>
              </a:rPr>
              <a:t>and evidence</a:t>
            </a:r>
          </a:p>
          <a:p>
            <a:pPr marL="171450" marR="0" lvl="1" indent="-171450" algn="l" rtl="0">
              <a:lnSpc>
                <a:spcPct val="100000"/>
              </a:lnSpc>
              <a:spcBef>
                <a:spcPts val="0"/>
              </a:spcBef>
              <a:spcAft>
                <a:spcPts val="0"/>
              </a:spcAft>
              <a:buClr>
                <a:srgbClr val="000000"/>
              </a:buClr>
              <a:buSzPts val="850"/>
              <a:buFont typeface="Arial"/>
              <a:buChar char="•"/>
            </a:pP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Submit </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for </a:t>
            </a: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approval from </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the Leadership </a:t>
            </a: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Committee, </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and </a:t>
            </a: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raise </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policy recommendation to </a:t>
            </a: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EHRC for approval if needed</a:t>
            </a:r>
            <a:endParaRPr sz="1400" b="0" i="0" u="none" strike="noStrike" cap="none" dirty="0">
              <a:solidFill>
                <a:srgbClr val="611313"/>
              </a:solidFill>
              <a:latin typeface="Arial" panose="020B0604020202020204" pitchFamily="34" charset="0"/>
              <a:cs typeface="Arial" panose="020B0604020202020204" pitchFamily="34" charset="0"/>
              <a:sym typeface="Arial"/>
            </a:endParaRPr>
          </a:p>
          <a:p>
            <a:pPr marL="171450" marR="0" lvl="1" indent="-171450" algn="l" rtl="0">
              <a:lnSpc>
                <a:spcPct val="100000"/>
              </a:lnSpc>
              <a:spcBef>
                <a:spcPts val="0"/>
              </a:spcBef>
              <a:spcAft>
                <a:spcPts val="0"/>
              </a:spcAft>
              <a:buClr>
                <a:srgbClr val="821A1A"/>
              </a:buClr>
              <a:buSzPts val="850"/>
              <a:buFont typeface="Arial"/>
              <a:buChar char="•"/>
            </a:pPr>
            <a:r>
              <a:rPr lang="en-US" sz="850" b="0" i="0" u="none" strike="noStrike" cap="none" dirty="0">
                <a:solidFill>
                  <a:srgbClr val="821A1A"/>
                </a:solidFill>
                <a:latin typeface="Arial" panose="020B0604020202020204" pitchFamily="34" charset="0"/>
                <a:ea typeface="Georgia"/>
                <a:cs typeface="Arial" panose="020B0604020202020204" pitchFamily="34" charset="0"/>
                <a:sym typeface="Georgia"/>
              </a:rPr>
              <a:t>Introduce any required legislation based on approved policy </a:t>
            </a:r>
            <a:endParaRPr sz="850" b="0" i="0" u="none" strike="noStrike" cap="none" dirty="0">
              <a:solidFill>
                <a:srgbClr val="821A1A"/>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Plan for Implementation and Evaluation of Selected Policy Option: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Detail the implementation plan for the selected option with key activities, timelines, dependencies, deliverables, policy implementation decision requirements, prerequisites etc.</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Identify </a:t>
            </a: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resources (people, financial and technical) required </a:t>
            </a: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for implementation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000000"/>
              </a:buClr>
              <a:buSzPts val="850"/>
              <a:buFont typeface="Arial"/>
              <a:buChar char="•"/>
            </a:pPr>
            <a:r>
              <a:rPr lang="en-US" sz="850" b="0" i="0" u="none" strike="noStrike" cap="none" dirty="0">
                <a:solidFill>
                  <a:srgbClr val="000000"/>
                </a:solidFill>
                <a:latin typeface="Arial" panose="020B0604020202020204" pitchFamily="34" charset="0"/>
                <a:ea typeface="Georgia"/>
                <a:cs typeface="Arial" panose="020B0604020202020204" pitchFamily="34" charset="0"/>
                <a:sym typeface="Georgia"/>
              </a:rPr>
              <a:t>Allocate roles and responsibilities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risk and change management plans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communication plan which structures who should be targeted and how</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training plans if necessary for impacted groups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Develop performance measures and monitoring and evaluation approach</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Define the monitoring indicators, tools, systems and data collection methods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5725" marR="0" lvl="1" indent="-85725"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Design policy evaluation to be carried out at the end of the policy implementation or at key milestones (e.g. following a pilot phase) which includes: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Identifying the evaluation audience and objectives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Selecting the evaluation approach</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Identifying the evaluation data requirements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2" indent="-96838"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Identifying the needed resources to carry out the evaluations and any governance requirements   </a:t>
            </a:r>
            <a:endParaRPr lang="en-US" dirty="0">
              <a:latin typeface="Arial" panose="020B0604020202020204" pitchFamily="34" charset="0"/>
              <a:ea typeface="Georgia"/>
              <a:cs typeface="Arial" panose="020B0604020202020204" pitchFamily="34" charset="0"/>
            </a:endParaRPr>
          </a:p>
          <a:p>
            <a:pPr marL="174625" marR="0" lvl="2" algn="l" rtl="0">
              <a:lnSpc>
                <a:spcPct val="100000"/>
              </a:lnSpc>
              <a:spcBef>
                <a:spcPts val="0"/>
              </a:spcBef>
              <a:spcAft>
                <a:spcPts val="0"/>
              </a:spcAft>
              <a:buClr>
                <a:srgbClr val="A37800"/>
              </a:buClr>
              <a:buSzPts val="850"/>
            </a:pPr>
            <a:endParaRPr lang="en-US" sz="850" dirty="0">
              <a:solidFill>
                <a:srgbClr val="821A1A"/>
              </a:solidFill>
              <a:latin typeface="Arial" panose="020B0604020202020204" pitchFamily="34" charset="0"/>
              <a:ea typeface="Georgia"/>
              <a:cs typeface="Arial" panose="020B0604020202020204" pitchFamily="34" charset="0"/>
              <a:sym typeface="Georgia"/>
            </a:endParaRPr>
          </a:p>
        </p:txBody>
      </p:sp>
      <p:sp>
        <p:nvSpPr>
          <p:cNvPr id="42" name="Google Shape;634;p6"/>
          <p:cNvSpPr/>
          <p:nvPr/>
        </p:nvSpPr>
        <p:spPr>
          <a:xfrm>
            <a:off x="2891271" y="2372615"/>
            <a:ext cx="2379913" cy="47651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Engage with Internal and External Entities: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Engage with the following internal and external </a:t>
            </a: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entities as needed:</a:t>
            </a:r>
            <a:endParaRPr sz="1400" b="0" i="0" u="none" strike="noStrike" cap="none" dirty="0">
              <a:solidFill>
                <a:srgbClr val="611313"/>
              </a:solidFill>
              <a:latin typeface="Arial" panose="020B0604020202020204" pitchFamily="34" charset="0"/>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850"/>
              <a:buFont typeface="Arial"/>
              <a:buChar char="•"/>
            </a:pPr>
            <a:r>
              <a:rPr lang="en-US" sz="85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MoEHEA</a:t>
            </a: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 departments for input on required policy change to improve customer journeys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External entities for the purpose of understanding strategic needs of sectors impacted by higher education policy (e.g. Schools, Universities, Ministry of Labor…etc.)   </a:t>
            </a:r>
            <a:endParaRPr sz="8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271463" marR="0" lvl="1"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External entities for the purpose of benchmarking (e.g. leading global ministries)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271463" marR="0" lvl="1" indent="-96838"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The wider public for input on potential required policies (e.g. students, graduates…etc.) </a:t>
            </a:r>
            <a:endParaRPr sz="8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111125" marR="0" lvl="0" indent="-111125"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Establish and Maintain Internal and External SLAs/</a:t>
            </a:r>
            <a:r>
              <a:rPr lang="en-US" sz="850" b="1" i="0" u="none" strike="noStrike" cap="none" dirty="0" err="1">
                <a:solidFill>
                  <a:srgbClr val="000000"/>
                </a:solidFill>
                <a:latin typeface="Arial" panose="020B0604020202020204" pitchFamily="34" charset="0"/>
                <a:ea typeface="Georgia"/>
                <a:cs typeface="Arial" panose="020B0604020202020204" pitchFamily="34" charset="0"/>
                <a:sym typeface="Georgia"/>
              </a:rPr>
              <a:t>MoUs</a:t>
            </a: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/Contracts: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Shared Services, </a:t>
            </a:r>
            <a:r>
              <a:rPr lang="en-US" sz="850" b="0" i="0" u="none" strike="noStrike" cap="none" dirty="0" err="1">
                <a:solidFill>
                  <a:srgbClr val="A37800"/>
                </a:solidFill>
                <a:latin typeface="Arial" panose="020B0604020202020204" pitchFamily="34" charset="0"/>
                <a:ea typeface="Georgia"/>
                <a:cs typeface="Arial" panose="020B0604020202020204" pitchFamily="34" charset="0"/>
                <a:sym typeface="Georgia"/>
              </a:rPr>
              <a:t>MoE</a:t>
            </a: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-Central Education Policy Administration </a:t>
            </a:r>
            <a:endParaRPr sz="850" b="0" i="0" u="none" strike="noStrike" cap="none" dirty="0">
              <a:solidFill>
                <a:srgbClr val="A378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A37800"/>
              </a:buClr>
              <a:buSzPts val="850"/>
              <a:buFont typeface="Arial"/>
              <a:buChar char="•"/>
            </a:pPr>
            <a:r>
              <a:rPr lang="en-US" sz="850" b="0" i="0" u="none" strike="noStrike" cap="none" dirty="0">
                <a:solidFill>
                  <a:srgbClr val="A37800"/>
                </a:solidFill>
                <a:latin typeface="Arial" panose="020B0604020202020204" pitchFamily="34" charset="0"/>
                <a:ea typeface="Georgia"/>
                <a:cs typeface="Arial" panose="020B0604020202020204" pitchFamily="34" charset="0"/>
                <a:sym typeface="Georgia"/>
              </a:rPr>
              <a:t>Develop and/or update other agreements with relevant stakeholders highlighted above as deemed necessary</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Design and Develop Content:</a:t>
            </a:r>
            <a:endParaRPr sz="8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Design and/or update content for the Engagement Plan (including surveys for input on needed policy change) </a:t>
            </a:r>
            <a:endParaRPr sz="8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chemeClr val="dk1"/>
              </a:buClr>
              <a:buSzPts val="850"/>
              <a:buFont typeface="Arial"/>
              <a:buChar char="•"/>
            </a:pPr>
            <a:r>
              <a:rPr lang="en-US" sz="850" b="0" i="0" u="none" strike="noStrike" cap="none" dirty="0">
                <a:solidFill>
                  <a:schemeClr val="dk1"/>
                </a:solidFill>
                <a:latin typeface="Arial" panose="020B0604020202020204" pitchFamily="34" charset="0"/>
                <a:ea typeface="Georgia"/>
                <a:cs typeface="Arial" panose="020B0604020202020204" pitchFamily="34" charset="0"/>
                <a:sym typeface="Georgia"/>
              </a:rPr>
              <a:t>Design and/or update Policy Impact Feedback Survey for entities affected by the relevant policy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38130" marR="0" lvl="0" indent="0" algn="l" rtl="0">
              <a:lnSpc>
                <a:spcPct val="100000"/>
              </a:lnSpc>
              <a:spcBef>
                <a:spcPts val="0"/>
              </a:spcBef>
              <a:spcAft>
                <a:spcPts val="0"/>
              </a:spcAft>
              <a:buClr>
                <a:srgbClr val="000000"/>
              </a:buClr>
              <a:buSzPts val="850"/>
              <a:buFont typeface="Georgia"/>
              <a:buNone/>
            </a:pPr>
            <a:r>
              <a:rPr lang="en-US" sz="850" b="1" i="0" u="none" strike="noStrike" cap="none" dirty="0">
                <a:solidFill>
                  <a:srgbClr val="000000"/>
                </a:solidFill>
                <a:latin typeface="Arial" panose="020B0604020202020204" pitchFamily="34" charset="0"/>
                <a:ea typeface="Georgia"/>
                <a:cs typeface="Arial" panose="020B0604020202020204" pitchFamily="34" charset="0"/>
                <a:sym typeface="Georgia"/>
              </a:rPr>
              <a:t>Setup Resources Required: </a:t>
            </a:r>
            <a:endParaRPr sz="85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Setup and/or update online systems if needed for data collection and feedback monitoring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850"/>
              <a:buFont typeface="Arial"/>
              <a:buChar char="•"/>
            </a:pPr>
            <a:r>
              <a:rPr lang="en-US" sz="850" b="0" i="0" u="none" strike="noStrike" cap="none" dirty="0">
                <a:solidFill>
                  <a:srgbClr val="611313"/>
                </a:solidFill>
                <a:latin typeface="Arial" panose="020B0604020202020204" pitchFamily="34" charset="0"/>
                <a:ea typeface="Georgia"/>
                <a:cs typeface="Arial" panose="020B0604020202020204" pitchFamily="34" charset="0"/>
                <a:sym typeface="Georgia"/>
              </a:rPr>
              <a:t>Select and on board policy research team and train them on</a:t>
            </a:r>
            <a:r>
              <a:rPr lang="en-US" sz="850" b="0" i="0" u="none" strike="noStrike" cap="none" dirty="0">
                <a:solidFill>
                  <a:srgbClr val="FF0000"/>
                </a:solidFill>
                <a:latin typeface="Arial" panose="020B0604020202020204" pitchFamily="34" charset="0"/>
                <a:ea typeface="Georgia"/>
                <a:cs typeface="Arial" panose="020B0604020202020204" pitchFamily="34" charset="0"/>
                <a:sym typeface="Georgia"/>
              </a:rPr>
              <a:t> </a:t>
            </a:r>
            <a:r>
              <a:rPr lang="en-US" sz="850" b="0" i="0" u="none" strike="noStrike" cap="none" dirty="0" smtClean="0">
                <a:solidFill>
                  <a:srgbClr val="611313"/>
                </a:solidFill>
                <a:latin typeface="Arial" panose="020B0604020202020204" pitchFamily="34" charset="0"/>
                <a:ea typeface="Georgia"/>
                <a:cs typeface="Arial" panose="020B0604020202020204" pitchFamily="34" charset="0"/>
                <a:sym typeface="Georgia"/>
              </a:rPr>
              <a:t>approach to policy making and decision structures  </a:t>
            </a:r>
            <a:endParaRPr sz="8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171450" marR="0" lvl="0" indent="-117475" algn="l" rtl="0">
              <a:lnSpc>
                <a:spcPct val="100000"/>
              </a:lnSpc>
              <a:spcBef>
                <a:spcPts val="0"/>
              </a:spcBef>
              <a:spcAft>
                <a:spcPts val="0"/>
              </a:spcAft>
              <a:buClr>
                <a:schemeClr val="dk1"/>
              </a:buClr>
              <a:buSzPts val="850"/>
              <a:buFont typeface="Arial"/>
              <a:buNone/>
            </a:pPr>
            <a:endParaRPr sz="85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168261" marR="0" lvl="0" indent="-76189" algn="l" rtl="0">
              <a:lnSpc>
                <a:spcPct val="100000"/>
              </a:lnSpc>
              <a:spcBef>
                <a:spcPts val="0"/>
              </a:spcBef>
              <a:spcAft>
                <a:spcPts val="0"/>
              </a:spcAft>
              <a:buClr>
                <a:schemeClr val="dk1"/>
              </a:buClr>
              <a:buSzPts val="850"/>
              <a:buFont typeface="Arial"/>
              <a:buNone/>
            </a:pPr>
            <a:endParaRPr sz="850" b="0" i="0" u="none" strike="noStrike" cap="none" dirty="0">
              <a:solidFill>
                <a:srgbClr val="821A1A"/>
              </a:solidFill>
              <a:latin typeface="Arial" panose="020B0604020202020204" pitchFamily="34" charset="0"/>
              <a:ea typeface="Georgia"/>
              <a:cs typeface="Arial" panose="020B0604020202020204" pitchFamily="34" charset="0"/>
              <a:sym typeface="Georgia"/>
            </a:endParaRPr>
          </a:p>
        </p:txBody>
      </p:sp>
      <p:cxnSp>
        <p:nvCxnSpPr>
          <p:cNvPr id="43" name="Google Shape;635;p6"/>
          <p:cNvCxnSpPr/>
          <p:nvPr/>
        </p:nvCxnSpPr>
        <p:spPr>
          <a:xfrm flipH="1">
            <a:off x="701321" y="2234802"/>
            <a:ext cx="12561300" cy="39900"/>
          </a:xfrm>
          <a:prstGeom prst="bentConnector5">
            <a:avLst>
              <a:gd name="adj1" fmla="val -944"/>
              <a:gd name="adj2" fmla="val -966316"/>
              <a:gd name="adj3" fmla="val 101982"/>
            </a:avLst>
          </a:prstGeom>
          <a:noFill/>
          <a:ln w="38100" cap="flat" cmpd="sng">
            <a:solidFill>
              <a:srgbClr val="A5A5A5"/>
            </a:solidFill>
            <a:prstDash val="solid"/>
            <a:round/>
            <a:headEnd type="none" w="sm" len="sm"/>
            <a:tailEnd type="triangle" w="med" len="med"/>
          </a:ln>
        </p:spPr>
      </p:cxnSp>
      <p:sp>
        <p:nvSpPr>
          <p:cNvPr id="44" name="Google Shape;636;p6"/>
          <p:cNvSpPr txBox="1"/>
          <p:nvPr/>
        </p:nvSpPr>
        <p:spPr>
          <a:xfrm>
            <a:off x="5604726" y="1681729"/>
            <a:ext cx="2754452" cy="292388"/>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a:solidFill>
                  <a:srgbClr val="A5A5A5"/>
                </a:solidFill>
                <a:latin typeface="Arial" panose="020B0604020202020204" pitchFamily="34" charset="0"/>
                <a:ea typeface="Georgia"/>
                <a:cs typeface="Arial" panose="020B0604020202020204" pitchFamily="34" charset="0"/>
                <a:sym typeface="Georgia"/>
              </a:rPr>
              <a:t>Continuous Improvement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45" name="Google Shape;638;p6"/>
          <p:cNvGrpSpPr/>
          <p:nvPr/>
        </p:nvGrpSpPr>
        <p:grpSpPr>
          <a:xfrm>
            <a:off x="8485174" y="7242132"/>
            <a:ext cx="4032504" cy="182763"/>
            <a:chOff x="9031274" y="6872504"/>
            <a:chExt cx="4032504" cy="182763"/>
          </a:xfrm>
        </p:grpSpPr>
        <p:sp>
          <p:nvSpPr>
            <p:cNvPr id="46" name="Google Shape;639;p6"/>
            <p:cNvSpPr/>
            <p:nvPr/>
          </p:nvSpPr>
          <p:spPr>
            <a:xfrm>
              <a:off x="9031274" y="6872504"/>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47" name="Google Shape;640;p6"/>
            <p:cNvSpPr txBox="1"/>
            <p:nvPr/>
          </p:nvSpPr>
          <p:spPr>
            <a:xfrm>
              <a:off x="9244997" y="6886875"/>
              <a:ext cx="1621367"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48" name="Google Shape;641;p6"/>
            <p:cNvSpPr txBox="1"/>
            <p:nvPr/>
          </p:nvSpPr>
          <p:spPr>
            <a:xfrm>
              <a:off x="10622951" y="6895129"/>
              <a:ext cx="148433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Tree>
    <p:extLst>
      <p:ext uri="{BB962C8B-B14F-4D97-AF65-F5344CB8AC3E}">
        <p14:creationId xmlns:p14="http://schemas.microsoft.com/office/powerpoint/2010/main" val="221907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0249"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0EAEAFF6-8AA9-D944-8B79-B8C74A1BB021}" type="slidenum">
              <a:rPr lang="en-US" smtClean="0">
                <a:solidFill>
                  <a:srgbClr val="000000"/>
                </a:solidFill>
              </a:rPr>
              <a:pPr/>
              <a:t>7</a:t>
            </a:fld>
            <a:endParaRPr lang="en-US" dirty="0">
              <a:solidFill>
                <a:srgbClr val="000000"/>
              </a:solidFill>
            </a:endParaRPr>
          </a:p>
        </p:txBody>
      </p:sp>
      <p:sp>
        <p:nvSpPr>
          <p:cNvPr id="3" name="Title 2"/>
          <p:cNvSpPr>
            <a:spLocks noGrp="1"/>
          </p:cNvSpPr>
          <p:nvPr>
            <p:ph type="title"/>
          </p:nvPr>
        </p:nvSpPr>
        <p:spPr/>
        <p:txBody>
          <a:bodyPr/>
          <a:lstStyle/>
          <a:p>
            <a:pPr algn="l"/>
            <a:r>
              <a:rPr lang="en-US" dirty="0"/>
              <a:t>2.1 Student Journey</a:t>
            </a:r>
          </a:p>
        </p:txBody>
      </p:sp>
      <p:sp>
        <p:nvSpPr>
          <p:cNvPr id="7" name="Rectangle 6"/>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chemeClr val="bg1"/>
                </a:solidFill>
                <a:latin typeface="Arial Bold" panose="020B0704020202020204" pitchFamily="34" charset="0"/>
                <a:ea typeface="Georgia"/>
                <a:cs typeface="Arial Bold" panose="020B0704020202020204" pitchFamily="34" charset="0"/>
                <a:sym typeface="Georgia"/>
              </a:rPr>
              <a:t>JOURNEY OWNER: DR.SAMER AL SAMAHI </a:t>
            </a:r>
          </a:p>
        </p:txBody>
      </p:sp>
    </p:spTree>
    <p:extLst>
      <p:ext uri="{BB962C8B-B14F-4D97-AF65-F5344CB8AC3E}">
        <p14:creationId xmlns:p14="http://schemas.microsoft.com/office/powerpoint/2010/main" val="2502846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16977811"/>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1273"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Student Journey: High Level To-Be Process (1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rgbClr val="920000"/>
                </a:solidFill>
                <a:latin typeface="Arial Bold" panose="020B0704020202020204" pitchFamily="34" charset="0"/>
                <a:ea typeface="Georgia"/>
                <a:cs typeface="Arial Bold" panose="020B0704020202020204" pitchFamily="34" charset="0"/>
                <a:sym typeface="Georgia"/>
              </a:rPr>
              <a:t>JOURNEY OWNER: DR.SAMER AL SAMAHI </a:t>
            </a:r>
          </a:p>
        </p:txBody>
      </p:sp>
      <p:grpSp>
        <p:nvGrpSpPr>
          <p:cNvPr id="5" name="Group 4"/>
          <p:cNvGrpSpPr/>
          <p:nvPr/>
        </p:nvGrpSpPr>
        <p:grpSpPr>
          <a:xfrm>
            <a:off x="3991236" y="286609"/>
            <a:ext cx="9713537" cy="388735"/>
            <a:chOff x="3991236" y="286609"/>
            <a:chExt cx="9713537" cy="388735"/>
          </a:xfrm>
        </p:grpSpPr>
        <p:sp>
          <p:nvSpPr>
            <p:cNvPr id="49" name="Google Shape;656;p8"/>
            <p:cNvSpPr/>
            <p:nvPr/>
          </p:nvSpPr>
          <p:spPr>
            <a:xfrm>
              <a:off x="8133285"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rgbClr val="A5A5A5"/>
                  </a:solidFill>
                  <a:latin typeface="Arial" panose="020B0604020202020204" pitchFamily="34" charset="0"/>
                  <a:ea typeface="Georgia"/>
                  <a:cs typeface="Arial" panose="020B0604020202020204" pitchFamily="34" charset="0"/>
                  <a:sym typeface="Georgia"/>
                </a:rPr>
                <a:t>Apply &amp; Receive Acceptance</a:t>
              </a:r>
              <a:endParaRPr sz="12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0" name="Google Shape;657;p8"/>
            <p:cNvSpPr/>
            <p:nvPr/>
          </p:nvSpPr>
          <p:spPr>
            <a:xfrm>
              <a:off x="6752602"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rgbClr val="A5A5A5"/>
                  </a:solidFill>
                  <a:latin typeface="Arial" panose="020B0604020202020204" pitchFamily="34" charset="0"/>
                  <a:ea typeface="Georgia"/>
                  <a:cs typeface="Arial" panose="020B0604020202020204" pitchFamily="34" charset="0"/>
                  <a:sym typeface="Georgia"/>
                </a:rPr>
                <a:t>Become Aware &amp; Understand More</a:t>
              </a:r>
              <a:endParaRPr sz="12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51" name="Google Shape;658;p8"/>
            <p:cNvSpPr/>
            <p:nvPr/>
          </p:nvSpPr>
          <p:spPr>
            <a:xfrm>
              <a:off x="12275334"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rgbClr val="A5A5A5"/>
                  </a:solidFill>
                  <a:latin typeface="Arial" panose="020B0604020202020204" pitchFamily="34" charset="0"/>
                  <a:ea typeface="Georgia"/>
                  <a:cs typeface="Arial" panose="020B0604020202020204" pitchFamily="34" charset="0"/>
                  <a:sym typeface="Georgia"/>
                </a:rPr>
                <a:t>Measure &amp; Report</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659;p8"/>
            <p:cNvSpPr/>
            <p:nvPr/>
          </p:nvSpPr>
          <p:spPr>
            <a:xfrm>
              <a:off x="10894651"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rgbClr val="A5A5A5"/>
                  </a:solidFill>
                  <a:latin typeface="Arial" panose="020B0604020202020204" pitchFamily="34" charset="0"/>
                  <a:ea typeface="Georgia"/>
                  <a:cs typeface="Arial" panose="020B0604020202020204" pitchFamily="34" charset="0"/>
                  <a:sym typeface="Georgia"/>
                </a:rPr>
                <a:t>Stay Engaged</a:t>
              </a:r>
              <a:endParaRPr sz="800" b="1" i="0" u="none" strike="noStrike" cap="none" dirty="0">
                <a:solidFill>
                  <a:srgbClr val="A5A5A5"/>
                </a:solidFill>
                <a:latin typeface="Arial" panose="020B0604020202020204" pitchFamily="34" charset="0"/>
                <a:ea typeface="Georgia"/>
                <a:cs typeface="Arial" panose="020B0604020202020204" pitchFamily="34" charset="0"/>
                <a:sym typeface="Georgia"/>
              </a:endParaRPr>
            </a:p>
          </p:txBody>
        </p:sp>
        <p:sp>
          <p:nvSpPr>
            <p:cNvPr id="53" name="Google Shape;660;p8"/>
            <p:cNvSpPr/>
            <p:nvPr/>
          </p:nvSpPr>
          <p:spPr>
            <a:xfrm>
              <a:off x="9513968"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rgbClr val="A5A5A5"/>
                  </a:solidFill>
                  <a:latin typeface="Arial" panose="020B0604020202020204" pitchFamily="34" charset="0"/>
                  <a:ea typeface="Georgia"/>
                  <a:cs typeface="Arial" panose="020B0604020202020204" pitchFamily="34" charset="0"/>
                  <a:sym typeface="Georgia"/>
                </a:rPr>
                <a:t>Study, Receive Support, &amp; Graduate</a:t>
              </a:r>
              <a:endParaRPr sz="800" b="1" i="0" u="none" strike="noStrike" cap="none">
                <a:solidFill>
                  <a:srgbClr val="A5A5A5"/>
                </a:solidFill>
                <a:latin typeface="Arial" panose="020B0604020202020204" pitchFamily="34" charset="0"/>
                <a:ea typeface="Georgia"/>
                <a:cs typeface="Arial" panose="020B0604020202020204" pitchFamily="34" charset="0"/>
                <a:sym typeface="Georgia"/>
              </a:endParaRPr>
            </a:p>
          </p:txBody>
        </p:sp>
        <p:sp>
          <p:nvSpPr>
            <p:cNvPr id="54" name="Google Shape;661;p8"/>
            <p:cNvSpPr/>
            <p:nvPr/>
          </p:nvSpPr>
          <p:spPr>
            <a:xfrm>
              <a:off x="5371919" y="286609"/>
              <a:ext cx="1429439"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chemeClr val="lt1"/>
                  </a:solidFill>
                  <a:latin typeface="Arial" panose="020B0604020202020204" pitchFamily="34" charset="0"/>
                  <a:ea typeface="Georgia"/>
                  <a:cs typeface="Arial" panose="020B0604020202020204" pitchFamily="34" charset="0"/>
                  <a:sym typeface="Georgia"/>
                </a:rPr>
                <a:t>Prepare</a:t>
              </a:r>
              <a:endParaRPr sz="8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55" name="Google Shape;662;p8"/>
            <p:cNvSpPr/>
            <p:nvPr/>
          </p:nvSpPr>
          <p:spPr>
            <a:xfrm>
              <a:off x="3991236" y="286609"/>
              <a:ext cx="1429439"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chemeClr val="lt1"/>
                  </a:solidFill>
                  <a:latin typeface="Arial" panose="020B0604020202020204" pitchFamily="34" charset="0"/>
                  <a:ea typeface="Georgia"/>
                  <a:cs typeface="Arial" panose="020B0604020202020204" pitchFamily="34" charset="0"/>
                  <a:sym typeface="Georgia"/>
                </a:rPr>
                <a:t>Plan</a:t>
              </a:r>
              <a:endParaRPr sz="8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grpSp>
      <p:sp>
        <p:nvSpPr>
          <p:cNvPr id="65" name="Google Shape;663;p8"/>
          <p:cNvSpPr/>
          <p:nvPr/>
        </p:nvSpPr>
        <p:spPr>
          <a:xfrm>
            <a:off x="605088" y="1790701"/>
            <a:ext cx="5084513"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Plan</a:t>
            </a:r>
            <a:endParaRPr sz="12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66" name="Google Shape;664;p8"/>
          <p:cNvSpPr/>
          <p:nvPr/>
        </p:nvSpPr>
        <p:spPr>
          <a:xfrm>
            <a:off x="5838869" y="1790701"/>
            <a:ext cx="6937331" cy="388735"/>
          </a:xfrm>
          <a:prstGeom prst="chevron">
            <a:avLst>
              <a:gd name="adj" fmla="val 50000"/>
            </a:avLst>
          </a:prstGeom>
          <a:solidFill>
            <a:srgbClr val="F6BB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Prepare</a:t>
            </a:r>
            <a:endParaRPr sz="12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67" name="Google Shape;665;p8"/>
          <p:cNvSpPr/>
          <p:nvPr/>
        </p:nvSpPr>
        <p:spPr>
          <a:xfrm>
            <a:off x="648891" y="2215560"/>
            <a:ext cx="5040710" cy="4871123"/>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panose="020B0604020202020204" pitchFamily="34" charset="0"/>
                <a:ea typeface="Georgia"/>
                <a:cs typeface="Arial" panose="020B0604020202020204" pitchFamily="34" charset="0"/>
                <a:sym typeface="Georgia"/>
              </a:rPr>
              <a:t>Cascade Strategic Initiatives: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Assign Student Journey Owner (JO) as per the set JO job description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Cascade strategic initiatives and Higher Education strategy goals, and objectives to Registration and Student Counselling Department, Graduate and Labor Market Skills Department, and Scholarship Department and any other </a:t>
            </a:r>
            <a:r>
              <a:rPr lang="en-US" sz="1000" b="0" i="0" u="none" strike="noStrike" cap="none" dirty="0" err="1">
                <a:solidFill>
                  <a:srgbClr val="611313"/>
                </a:solidFill>
                <a:latin typeface="Arial" panose="020B0604020202020204" pitchFamily="34" charset="0"/>
                <a:ea typeface="Georgia"/>
                <a:cs typeface="Arial" panose="020B0604020202020204" pitchFamily="34" charset="0"/>
                <a:sym typeface="Georgia"/>
              </a:rPr>
              <a:t>MoEHEA</a:t>
            </a: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 department involved in the Student Journey in order to incorporate them in the respective operational annual plans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dirty="0">
                <a:solidFill>
                  <a:srgbClr val="A37800"/>
                </a:solidFill>
                <a:latin typeface="Arial" panose="020B0604020202020204" pitchFamily="34" charset="0"/>
                <a:ea typeface="Georgia"/>
                <a:cs typeface="Arial" panose="020B0604020202020204" pitchFamily="34" charset="0"/>
                <a:sym typeface="Georgia"/>
              </a:rPr>
              <a:t>Develop and assign Student Journey KPIs based on Higher Education strategic priorities and previous cycle gaps to respective departments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Develop and Review Plans for Operations:</a:t>
            </a:r>
            <a:endParaRPr sz="1000" b="1" i="0" u="none" strike="noStrike" cap="none" dirty="0">
              <a:solidFill>
                <a:srgbClr val="000000"/>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Find solutions to previous cycle gaps identified in the lessons learnt session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1"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Develop and/or update annual plans needed for the delivery of the Student Journey which include: </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98312" marR="0" lvl="2"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Student Communication Plan including student unified calendar, outreach and marketing plan for student awareness, roadshows for internships, annual calendar, and Data Collection Plan</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98312" marR="0" lvl="2"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Feedback Plan defining collection methodologies, timelines, and targeted groups of customers and internal and external entities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598312" marR="0" lvl="2"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Secondary Education Equivalency Plan</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598312" marR="0" lvl="2" indent="-88900" algn="l" rtl="0">
              <a:lnSpc>
                <a:spcPct val="100000"/>
              </a:lnSpc>
              <a:spcBef>
                <a:spcPts val="0"/>
              </a:spcBef>
              <a:spcAft>
                <a:spcPts val="0"/>
              </a:spcAft>
              <a:buClr>
                <a:srgbClr val="611313"/>
              </a:buClr>
              <a:buSzPts val="1000"/>
              <a:buFont typeface="Georgia"/>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Labor Market Needs Plan</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C8619"/>
              </a:buClr>
              <a:buSzPts val="1000"/>
              <a:buFont typeface="Arial"/>
              <a:buChar char="•"/>
            </a:pPr>
            <a:r>
              <a:rPr lang="en-US" sz="1000" b="0" i="0" u="none" strike="noStrike" cap="none" dirty="0">
                <a:solidFill>
                  <a:srgbClr val="AC8619"/>
                </a:solidFill>
                <a:latin typeface="Arial" panose="020B0604020202020204" pitchFamily="34" charset="0"/>
                <a:ea typeface="Georgia"/>
                <a:cs typeface="Arial" panose="020B0604020202020204" pitchFamily="34" charset="0"/>
                <a:sym typeface="Georgia"/>
              </a:rPr>
              <a:t>Carry out supply-demand planning using historical data, exam results from </a:t>
            </a:r>
            <a:r>
              <a:rPr lang="en-US" sz="1000" b="0" i="0" u="none" strike="noStrike" cap="none" dirty="0" err="1">
                <a:solidFill>
                  <a:srgbClr val="AC8619"/>
                </a:solidFill>
                <a:latin typeface="Arial" panose="020B0604020202020204" pitchFamily="34" charset="0"/>
                <a:ea typeface="Georgia"/>
                <a:cs typeface="Arial" panose="020B0604020202020204" pitchFamily="34" charset="0"/>
                <a:sym typeface="Georgia"/>
              </a:rPr>
              <a:t>EmSAT</a:t>
            </a:r>
            <a:r>
              <a:rPr lang="en-US" sz="1000" b="0" i="0" u="none" strike="noStrike" cap="none" dirty="0">
                <a:solidFill>
                  <a:srgbClr val="AC8619"/>
                </a:solidFill>
                <a:latin typeface="Arial" panose="020B0604020202020204" pitchFamily="34" charset="0"/>
                <a:ea typeface="Georgia"/>
                <a:cs typeface="Arial" panose="020B0604020202020204" pitchFamily="34" charset="0"/>
                <a:sym typeface="Georgia"/>
              </a:rPr>
              <a:t> and acceptance criteria and inform universities</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Define operational requirements, including resources, to be included in the Internal and External Entities Engagement Plan </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a:p>
            <a:pPr marL="88900" marR="0" lvl="1" indent="-88900" algn="l" rtl="0">
              <a:lnSpc>
                <a:spcPct val="100000"/>
              </a:lnSpc>
              <a:spcBef>
                <a:spcPts val="0"/>
              </a:spcBef>
              <a:spcAft>
                <a:spcPts val="0"/>
              </a:spcAft>
              <a:buClr>
                <a:srgbClr val="AC8619"/>
              </a:buClr>
              <a:buSzPts val="1000"/>
              <a:buFont typeface="Arial"/>
              <a:buChar char="•"/>
            </a:pPr>
            <a:r>
              <a:rPr lang="en-US" sz="1000" b="0" i="0" u="none" strike="noStrike" cap="none" dirty="0">
                <a:solidFill>
                  <a:srgbClr val="AC8619"/>
                </a:solidFill>
                <a:latin typeface="Arial" panose="020B0604020202020204" pitchFamily="34" charset="0"/>
                <a:ea typeface="Georgia"/>
                <a:cs typeface="Arial" panose="020B0604020202020204" pitchFamily="34" charset="0"/>
                <a:sym typeface="Georgia"/>
              </a:rPr>
              <a:t>Identify required SLAs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panose="020B0604020202020204" pitchFamily="34" charset="0"/>
                <a:ea typeface="Georgia"/>
                <a:cs typeface="Arial" panose="020B0604020202020204" pitchFamily="34" charset="0"/>
                <a:sym typeface="Georgia"/>
              </a:rPr>
              <a:t>Develop Budget:</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Determine annual costs based on – but not limited to – historical data, activities scheduled across the journey, and expected number of students that will apply through the unified portal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Set and Review Standards and </a:t>
            </a:r>
            <a:r>
              <a:rPr lang="en-US" sz="1000" b="1" i="0" u="none" strike="noStrike" cap="none" dirty="0" smtClean="0">
                <a:solidFill>
                  <a:srgbClr val="000000"/>
                </a:solidFill>
                <a:latin typeface="Arial" panose="020B0604020202020204" pitchFamily="34" charset="0"/>
                <a:ea typeface="Georgia"/>
                <a:cs typeface="Arial" panose="020B0604020202020204" pitchFamily="34" charset="0"/>
                <a:sym typeface="Georgia"/>
              </a:rPr>
              <a:t>Decision </a:t>
            </a:r>
            <a:r>
              <a:rPr lang="en-US" sz="1000" b="1" i="0" u="none" strike="noStrike" cap="none" dirty="0">
                <a:solidFill>
                  <a:srgbClr val="000000"/>
                </a:solidFill>
                <a:latin typeface="Arial" panose="020B0604020202020204" pitchFamily="34" charset="0"/>
                <a:ea typeface="Georgia"/>
                <a:cs typeface="Arial" panose="020B0604020202020204" pitchFamily="34" charset="0"/>
                <a:sym typeface="Georgia"/>
              </a:rPr>
              <a:t>Structures: </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Set and/or update frameworks, guidelines and standards (e.g. secondary education equivalency guidelines, provisional acceptance standards, career counselling standards), and processes for student application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dirty="0">
                <a:solidFill>
                  <a:srgbClr val="611313"/>
                </a:solidFill>
                <a:latin typeface="Arial" panose="020B0604020202020204" pitchFamily="34" charset="0"/>
                <a:ea typeface="Georgia"/>
                <a:cs typeface="Arial" panose="020B0604020202020204" pitchFamily="34" charset="0"/>
                <a:sym typeface="Georgia"/>
              </a:rPr>
              <a:t>Update decision structures and timelines related to the Student Journey if needed</a:t>
            </a:r>
            <a:endParaRPr sz="1000" b="0" i="0" u="none" strike="noStrike" cap="none" dirty="0">
              <a:solidFill>
                <a:srgbClr val="611313"/>
              </a:solidFill>
              <a:latin typeface="Arial" panose="020B0604020202020204" pitchFamily="34" charset="0"/>
              <a:ea typeface="Georgia"/>
              <a:cs typeface="Arial" panose="020B0604020202020204" pitchFamily="34" charset="0"/>
              <a:sym typeface="Georgia"/>
            </a:endParaRPr>
          </a:p>
        </p:txBody>
      </p:sp>
      <p:sp>
        <p:nvSpPr>
          <p:cNvPr id="68" name="Google Shape;666;p8"/>
          <p:cNvSpPr/>
          <p:nvPr/>
        </p:nvSpPr>
        <p:spPr>
          <a:xfrm>
            <a:off x="5838870" y="2215560"/>
            <a:ext cx="6937330" cy="510991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Engage with Internal and External Entities: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Engage with the following internal and external entities: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MoEHEA departments (Registration and Student Counselling Department, Scholarship Department, Graduate and Labor Market Skills Department, and Equivalency Department)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 General Education (School Operations Sector, Student Counselling Department, EmSAT Department)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MoE Shared Services through Shared Services Coordinators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271463" marR="0" lvl="1"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External entities (school counsellors</a:t>
            </a: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 university counsellors, career centers, training centers, alumni networks, partnered public and private employers, Higher Education Private Sector Council, KHDA, ADEK</a:t>
            </a:r>
            <a:r>
              <a:rPr lang="en-US" sz="1000" b="0" i="0" u="none" strike="noStrike" cap="none">
                <a:solidFill>
                  <a:srgbClr val="AC8619"/>
                </a:solidFill>
                <a:latin typeface="Arial" panose="020B0604020202020204" pitchFamily="34" charset="0"/>
                <a:ea typeface="Georgia"/>
                <a:cs typeface="Arial" panose="020B0604020202020204" pitchFamily="34" charset="0"/>
                <a:sym typeface="Georgia"/>
              </a:rPr>
              <a: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Realign plans based on relevant entities communication and confirm understanding of their respective role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Communicate to relevant internal and external entities any new changes based on plans realignment</a:t>
            </a:r>
            <a:endParaRPr sz="1000" b="0" i="0" u="none" strike="noStrike" cap="none">
              <a:solidFill>
                <a:srgbClr val="AC8619"/>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Establish and Maintain Relationships with Internal and External Entities (e.g. SLAs/ MoUs/ Contracts):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SLAs, including the following as a minimum: MoE General Education and Shared Services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MoUs, including the following as a minimum: public and private sector employers for tailored internships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Agree and/or update contracts, including the following as a minimum: training centers and universities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Develop and/or update other agreements with relevant stakeholders highlighted above as deemed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Design and Develop Content: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90488" marR="0" lvl="0" indent="-90488"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content for the Student Communication Plan, including, “single point of registration” information package for the unified portal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Design and/or update all relevant Student Journey guidance and awareness materials (brochures, Graduate Destination Survey, Employer Survey, website content, etc.) and align on content and messaging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C8619"/>
              </a:buClr>
              <a:buSzPts val="1000"/>
              <a:buFont typeface="Arial"/>
              <a:buChar char="•"/>
            </a:pPr>
            <a:r>
              <a:rPr lang="en-US" sz="1000" b="0" i="0" u="none" strike="noStrike" cap="none">
                <a:solidFill>
                  <a:srgbClr val="AC8619"/>
                </a:solidFill>
                <a:latin typeface="Arial" panose="020B0604020202020204" pitchFamily="34" charset="0"/>
                <a:ea typeface="Georgia"/>
                <a:cs typeface="Arial" panose="020B0604020202020204" pitchFamily="34" charset="0"/>
                <a:sym typeface="Georgia"/>
              </a:rPr>
              <a:t>Design and/or update Student Feedback Surveys </a:t>
            </a:r>
            <a:endParaRPr sz="1000" b="0" i="0" u="none" strike="noStrike" cap="none">
              <a:solidFill>
                <a:srgbClr val="AC8619"/>
              </a:solidFill>
              <a:latin typeface="Arial" panose="020B0604020202020204" pitchFamily="34" charset="0"/>
              <a:ea typeface="Georgia"/>
              <a:cs typeface="Arial" panose="020B0604020202020204" pitchFamily="34" charset="0"/>
              <a:sym typeface="Georgia"/>
            </a:endParaRPr>
          </a:p>
          <a:p>
            <a:pPr marL="3813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Setup Resources Required: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Setup and/or update the student application on the unified portal to enable the single point of registration based on the admissions criteria, equivalency reporting requirements, feedback regarding the application from previous years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C8619"/>
              </a:buClr>
              <a:buSzPts val="1000"/>
              <a:buFont typeface="Arial"/>
              <a:buChar char="•"/>
            </a:pPr>
            <a:r>
              <a:rPr lang="en-US" sz="1000" b="0" i="0" u="none" strike="noStrike" cap="none">
                <a:solidFill>
                  <a:srgbClr val="AC8619"/>
                </a:solidFill>
                <a:latin typeface="Arial" panose="020B0604020202020204" pitchFamily="34" charset="0"/>
                <a:ea typeface="Georgia"/>
                <a:cs typeface="Arial" panose="020B0604020202020204" pitchFamily="34" charset="0"/>
                <a:sym typeface="Georgia"/>
              </a:rPr>
              <a:t>Update the internship opportunities on the unified portal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Hire resources and skills, as needed, to deliver the Student Journey</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Conduct training for the following as a minimum: outreach representatives, school counsellors, and university counsellors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p:txBody>
      </p:sp>
      <p:grpSp>
        <p:nvGrpSpPr>
          <p:cNvPr id="69" name="Google Shape;667;p8"/>
          <p:cNvGrpSpPr/>
          <p:nvPr/>
        </p:nvGrpSpPr>
        <p:grpSpPr>
          <a:xfrm>
            <a:off x="8694688" y="7325471"/>
            <a:ext cx="4583126" cy="182763"/>
            <a:chOff x="9031274" y="6872504"/>
            <a:chExt cx="4583126" cy="182763"/>
          </a:xfrm>
        </p:grpSpPr>
        <p:sp>
          <p:nvSpPr>
            <p:cNvPr id="70" name="Google Shape;668;p8"/>
            <p:cNvSpPr/>
            <p:nvPr/>
          </p:nvSpPr>
          <p:spPr>
            <a:xfrm>
              <a:off x="9031274" y="6872504"/>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71" name="Google Shape;669;p8"/>
            <p:cNvSpPr txBox="1"/>
            <p:nvPr/>
          </p:nvSpPr>
          <p:spPr>
            <a:xfrm>
              <a:off x="9244998" y="6886875"/>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2" name="Google Shape;670;p8"/>
            <p:cNvSpPr txBox="1"/>
            <p:nvPr/>
          </p:nvSpPr>
          <p:spPr>
            <a:xfrm>
              <a:off x="10622951" y="689512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3" name="Google Shape;671;p8"/>
            <p:cNvSpPr txBox="1"/>
            <p:nvPr/>
          </p:nvSpPr>
          <p:spPr>
            <a:xfrm>
              <a:off x="12130069" y="688950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74" name="Google Shape;672;p8"/>
          <p:cNvSpPr/>
          <p:nvPr/>
        </p:nvSpPr>
        <p:spPr>
          <a:xfrm>
            <a:off x="444620" y="2241804"/>
            <a:ext cx="204270" cy="5141842"/>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75" name="Google Shape;673;p8"/>
          <p:cNvSpPr txBox="1"/>
          <p:nvPr/>
        </p:nvSpPr>
        <p:spPr>
          <a:xfrm rot="-5400000">
            <a:off x="-352720" y="4685787"/>
            <a:ext cx="1458090" cy="25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9611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16977811"/>
              </p:ext>
            </p:extLst>
          </p:nvPr>
        </p:nvGraphicFramePr>
        <p:xfrm>
          <a:off x="-2963" y="1801"/>
          <a:ext cx="1799" cy="1799"/>
        </p:xfrm>
        <a:graphic>
          <a:graphicData uri="http://schemas.openxmlformats.org/presentationml/2006/ole">
            <mc:AlternateContent xmlns:mc="http://schemas.openxmlformats.org/markup-compatibility/2006">
              <mc:Choice xmlns:v="urn:schemas-microsoft-com:vml" Requires="v">
                <p:oleObj spid="_x0000_s12297"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2963" y="1801"/>
                        <a:ext cx="1799" cy="1799"/>
                      </a:xfrm>
                      <a:prstGeom prst="rect">
                        <a:avLst/>
                      </a:prstGeom>
                    </p:spPr>
                  </p:pic>
                </p:oleObj>
              </mc:Fallback>
            </mc:AlternateContent>
          </a:graphicData>
        </a:graphic>
      </p:graphicFrame>
      <p:sp>
        <p:nvSpPr>
          <p:cNvPr id="80" name="Title 2"/>
          <p:cNvSpPr txBox="1">
            <a:spLocks/>
          </p:cNvSpPr>
          <p:nvPr/>
        </p:nvSpPr>
        <p:spPr>
          <a:xfrm>
            <a:off x="473871" y="1316229"/>
            <a:ext cx="12742130" cy="813785"/>
          </a:xfrm>
          <a:prstGeom prst="rect">
            <a:avLst/>
          </a:prstGeom>
        </p:spPr>
        <p:txBody>
          <a:bodyPr vert="horz" lIns="0" tIns="0" rIns="0" bIns="0" rtlCol="0" anchor="t">
            <a:noAutofit/>
          </a:bodyPr>
          <a:lstStyle>
            <a:defPPr>
              <a:defRPr lang="en-US"/>
            </a:defPPr>
            <a:lvl1pPr algn="r" rtl="1">
              <a:spcBef>
                <a:spcPct val="0"/>
              </a:spcBef>
              <a:buNone/>
              <a:defRPr sz="2500" b="1" i="0" baseline="0">
                <a:solidFill>
                  <a:srgbClr val="B68A35"/>
                </a:solidFill>
                <a:latin typeface="Arial"/>
                <a:ea typeface="+mj-ea"/>
                <a:cs typeface="Arial"/>
              </a:defRPr>
            </a:lvl1pPr>
            <a:lvl4pPr marL="0" lvl="3" algn="r" rtl="1">
              <a:spcBef>
                <a:spcPct val="0"/>
              </a:spcBef>
              <a:defRPr sz="2800" b="1">
                <a:solidFill>
                  <a:schemeClr val="accent1">
                    <a:lumMod val="50000"/>
                  </a:schemeClr>
                </a:solidFill>
                <a:latin typeface="Sakkal Majalla" panose="02000000000000000000" pitchFamily="2" charset="-78"/>
                <a:ea typeface="+mj-ea"/>
                <a:cs typeface="Sakkal Majalla" panose="02000000000000000000" pitchFamily="2" charset="-78"/>
              </a:defRPr>
            </a:lvl4pPr>
          </a:lstStyle>
          <a:p>
            <a:pPr algn="l" rtl="0"/>
            <a:r>
              <a:rPr lang="en-US" sz="2400" dirty="0"/>
              <a:t>Student Journey: High Level To-Be Process (2 of 3)</a:t>
            </a:r>
            <a:endParaRPr lang="en-US" sz="2200" dirty="0">
              <a:latin typeface="Sakkal Majalla" panose="02000000000000000000" pitchFamily="2" charset="-78"/>
              <a:cs typeface="Sakkal Majalla" panose="02000000000000000000" pitchFamily="2" charset="-78"/>
            </a:endParaRPr>
          </a:p>
        </p:txBody>
      </p:sp>
      <p:sp>
        <p:nvSpPr>
          <p:cNvPr id="104" name="Rectangle 103"/>
          <p:cNvSpPr/>
          <p:nvPr/>
        </p:nvSpPr>
        <p:spPr>
          <a:xfrm>
            <a:off x="9109950" y="977675"/>
            <a:ext cx="4473661" cy="338554"/>
          </a:xfrm>
          <a:prstGeom prst="rect">
            <a:avLst/>
          </a:prstGeom>
        </p:spPr>
        <p:txBody>
          <a:bodyPr wrap="none">
            <a:spAutoFit/>
          </a:bodyPr>
          <a:lstStyle/>
          <a:p>
            <a:pPr lvl="0">
              <a:buClr>
                <a:srgbClr val="000000"/>
              </a:buClr>
              <a:buSzPts val="1100"/>
            </a:pPr>
            <a:r>
              <a:rPr lang="en-US" sz="1600" b="1" dirty="0">
                <a:solidFill>
                  <a:srgbClr val="920000"/>
                </a:solidFill>
                <a:latin typeface="Arial Bold" panose="020B0704020202020204" pitchFamily="34" charset="0"/>
                <a:ea typeface="Georgia"/>
                <a:cs typeface="Arial Bold" panose="020B0704020202020204" pitchFamily="34" charset="0"/>
                <a:sym typeface="Georgia"/>
              </a:rPr>
              <a:t>JOURNEY OWNER: DR.SAMER AL SAMAHI </a:t>
            </a:r>
          </a:p>
        </p:txBody>
      </p:sp>
      <p:grpSp>
        <p:nvGrpSpPr>
          <p:cNvPr id="69" name="Google Shape;667;p8"/>
          <p:cNvGrpSpPr/>
          <p:nvPr/>
        </p:nvGrpSpPr>
        <p:grpSpPr>
          <a:xfrm>
            <a:off x="8694688" y="7325471"/>
            <a:ext cx="4583126" cy="182763"/>
            <a:chOff x="9031274" y="6872504"/>
            <a:chExt cx="4583126" cy="182763"/>
          </a:xfrm>
        </p:grpSpPr>
        <p:sp>
          <p:nvSpPr>
            <p:cNvPr id="70" name="Google Shape;668;p8"/>
            <p:cNvSpPr/>
            <p:nvPr/>
          </p:nvSpPr>
          <p:spPr>
            <a:xfrm>
              <a:off x="9031274" y="6872504"/>
              <a:ext cx="4032504" cy="182763"/>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panose="020B0604020202020204" pitchFamily="34" charset="0"/>
                <a:ea typeface="Georgia"/>
                <a:cs typeface="Arial" panose="020B0604020202020204" pitchFamily="34" charset="0"/>
                <a:sym typeface="Georgia"/>
              </a:endParaRPr>
            </a:p>
          </p:txBody>
        </p:sp>
        <p:sp>
          <p:nvSpPr>
            <p:cNvPr id="71" name="Google Shape;669;p8"/>
            <p:cNvSpPr txBox="1"/>
            <p:nvPr/>
          </p:nvSpPr>
          <p:spPr>
            <a:xfrm>
              <a:off x="9244998" y="6886875"/>
              <a:ext cx="1621368"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New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2" name="Google Shape;670;p8"/>
            <p:cNvSpPr txBox="1"/>
            <p:nvPr/>
          </p:nvSpPr>
          <p:spPr>
            <a:xfrm>
              <a:off x="10622951" y="689512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Partial Journey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73" name="Google Shape;671;p8"/>
            <p:cNvSpPr txBox="1"/>
            <p:nvPr/>
          </p:nvSpPr>
          <p:spPr>
            <a:xfrm>
              <a:off x="12130069" y="6889509"/>
              <a:ext cx="148433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No Change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76" name="Slide Number Placeholder 1"/>
          <p:cNvSpPr>
            <a:spLocks noGrp="1"/>
          </p:cNvSpPr>
          <p:nvPr>
            <p:ph type="sldNum" sz="quarter" idx="12"/>
          </p:nvPr>
        </p:nvSpPr>
        <p:spPr>
          <a:xfrm>
            <a:off x="9895788" y="7203867"/>
            <a:ext cx="3315864" cy="413808"/>
          </a:xfrm>
        </p:spPr>
        <p:txBody>
          <a:bodyPr/>
          <a:lstStyle/>
          <a:p>
            <a:fld id="{0EAEAFF6-8AA9-D944-8B79-B8C74A1BB021}" type="slidenum">
              <a:rPr lang="en-US" smtClean="0">
                <a:solidFill>
                  <a:srgbClr val="000000"/>
                </a:solidFill>
              </a:rPr>
              <a:pPr/>
              <a:t>9</a:t>
            </a:fld>
            <a:endParaRPr lang="en-US" dirty="0">
              <a:solidFill>
                <a:srgbClr val="000000"/>
              </a:solidFill>
            </a:endParaRPr>
          </a:p>
        </p:txBody>
      </p:sp>
      <p:grpSp>
        <p:nvGrpSpPr>
          <p:cNvPr id="2" name="Group 1"/>
          <p:cNvGrpSpPr/>
          <p:nvPr/>
        </p:nvGrpSpPr>
        <p:grpSpPr>
          <a:xfrm>
            <a:off x="3991236" y="286609"/>
            <a:ext cx="9713537" cy="388735"/>
            <a:chOff x="3991236" y="286609"/>
            <a:chExt cx="9713537" cy="388735"/>
          </a:xfrm>
        </p:grpSpPr>
        <p:sp>
          <p:nvSpPr>
            <p:cNvPr id="51" name="Google Shape;658;p8"/>
            <p:cNvSpPr/>
            <p:nvPr/>
          </p:nvSpPr>
          <p:spPr>
            <a:xfrm>
              <a:off x="12275334"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rgbClr val="A5A5A5"/>
                  </a:solidFill>
                  <a:latin typeface="Arial" panose="020B0604020202020204" pitchFamily="34" charset="0"/>
                  <a:ea typeface="Georgia"/>
                  <a:cs typeface="Arial" panose="020B0604020202020204" pitchFamily="34" charset="0"/>
                  <a:sym typeface="Georgia"/>
                </a:rPr>
                <a:t>Measure &amp; Report</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52" name="Google Shape;659;p8"/>
            <p:cNvSpPr/>
            <p:nvPr/>
          </p:nvSpPr>
          <p:spPr>
            <a:xfrm>
              <a:off x="10894651"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rgbClr val="A5A5A5"/>
                  </a:solidFill>
                  <a:latin typeface="Arial" panose="020B0604020202020204" pitchFamily="34" charset="0"/>
                  <a:ea typeface="Georgia"/>
                  <a:cs typeface="Arial" panose="020B0604020202020204" pitchFamily="34" charset="0"/>
                  <a:sym typeface="Georgia"/>
                </a:rPr>
                <a:t>Stay Engaged</a:t>
              </a:r>
              <a:endParaRPr sz="800" b="1" i="0" u="none" strike="noStrike" cap="none" dirty="0">
                <a:solidFill>
                  <a:srgbClr val="A5A5A5"/>
                </a:solidFill>
                <a:latin typeface="Arial" panose="020B0604020202020204" pitchFamily="34" charset="0"/>
                <a:ea typeface="Georgia"/>
                <a:cs typeface="Arial" panose="020B0604020202020204" pitchFamily="34" charset="0"/>
                <a:sym typeface="Georgia"/>
              </a:endParaRPr>
            </a:p>
          </p:txBody>
        </p:sp>
        <p:sp>
          <p:nvSpPr>
            <p:cNvPr id="54" name="Google Shape;661;p8"/>
            <p:cNvSpPr/>
            <p:nvPr/>
          </p:nvSpPr>
          <p:spPr>
            <a:xfrm>
              <a:off x="5371919"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Prepare</a:t>
              </a:r>
              <a:endParaRPr sz="800" b="1">
                <a:solidFill>
                  <a:srgbClr val="A5A5A5"/>
                </a:solidFill>
                <a:latin typeface="Arial" panose="020B0604020202020204" pitchFamily="34" charset="0"/>
                <a:ea typeface="Georgia"/>
                <a:cs typeface="Arial" panose="020B0604020202020204" pitchFamily="34" charset="0"/>
                <a:sym typeface="Georgia"/>
              </a:endParaRPr>
            </a:p>
          </p:txBody>
        </p:sp>
        <p:sp>
          <p:nvSpPr>
            <p:cNvPr id="55" name="Google Shape;662;p8"/>
            <p:cNvSpPr/>
            <p:nvPr/>
          </p:nvSpPr>
          <p:spPr>
            <a:xfrm>
              <a:off x="3991236" y="286609"/>
              <a:ext cx="1429439" cy="388735"/>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900"/>
                <a:buFont typeface="Arial"/>
                <a:buNone/>
              </a:pPr>
              <a:r>
                <a:rPr lang="en-US" sz="800" b="1">
                  <a:solidFill>
                    <a:srgbClr val="A5A5A5"/>
                  </a:solidFill>
                  <a:latin typeface="Arial" panose="020B0604020202020204" pitchFamily="34" charset="0"/>
                  <a:ea typeface="Georgia"/>
                  <a:cs typeface="Arial" panose="020B0604020202020204" pitchFamily="34" charset="0"/>
                  <a:sym typeface="Georgia"/>
                </a:rPr>
                <a:t>Plan</a:t>
              </a:r>
              <a:endParaRPr sz="800" b="1">
                <a:solidFill>
                  <a:srgbClr val="A5A5A5"/>
                </a:solidFill>
                <a:latin typeface="Arial" panose="020B0604020202020204" pitchFamily="34" charset="0"/>
                <a:ea typeface="Georgia"/>
                <a:cs typeface="Arial" panose="020B0604020202020204" pitchFamily="34" charset="0"/>
                <a:sym typeface="Georgia"/>
              </a:endParaRPr>
            </a:p>
          </p:txBody>
        </p:sp>
        <p:sp>
          <p:nvSpPr>
            <p:cNvPr id="31" name="Google Shape;690;p9"/>
            <p:cNvSpPr/>
            <p:nvPr/>
          </p:nvSpPr>
          <p:spPr>
            <a:xfrm>
              <a:off x="8133285" y="286609"/>
              <a:ext cx="1429439"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chemeClr val="lt1"/>
                  </a:solidFill>
                  <a:latin typeface="Arial" panose="020B0604020202020204" pitchFamily="34" charset="0"/>
                  <a:ea typeface="Georgia"/>
                  <a:cs typeface="Arial" panose="020B0604020202020204" pitchFamily="34" charset="0"/>
                  <a:sym typeface="Georgia"/>
                </a:rPr>
                <a:t>Apply &amp; Receive Acceptance</a:t>
              </a:r>
              <a:endParaRPr sz="12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2" name="Google Shape;691;p9"/>
            <p:cNvSpPr/>
            <p:nvPr/>
          </p:nvSpPr>
          <p:spPr>
            <a:xfrm>
              <a:off x="6752602" y="286609"/>
              <a:ext cx="1429439"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dirty="0">
                  <a:solidFill>
                    <a:schemeClr val="lt1"/>
                  </a:solidFill>
                  <a:latin typeface="Arial" panose="020B0604020202020204" pitchFamily="34" charset="0"/>
                  <a:ea typeface="Georgia"/>
                  <a:cs typeface="Arial" panose="020B0604020202020204" pitchFamily="34" charset="0"/>
                  <a:sym typeface="Georgia"/>
                </a:rPr>
                <a:t>Become Aware &amp; Understand More</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33" name="Google Shape;694;p9"/>
            <p:cNvSpPr/>
            <p:nvPr/>
          </p:nvSpPr>
          <p:spPr>
            <a:xfrm>
              <a:off x="9513968" y="286609"/>
              <a:ext cx="1429439"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800" b="1" i="0" u="none" strike="noStrike" cap="none">
                  <a:solidFill>
                    <a:schemeClr val="lt1"/>
                  </a:solidFill>
                  <a:latin typeface="Arial" panose="020B0604020202020204" pitchFamily="34" charset="0"/>
                  <a:ea typeface="Georgia"/>
                  <a:cs typeface="Arial" panose="020B0604020202020204" pitchFamily="34" charset="0"/>
                  <a:sym typeface="Georgia"/>
                </a:rPr>
                <a:t>Study, Receive Support, &amp; Graduate</a:t>
              </a:r>
              <a:endParaRPr sz="12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sp>
        <p:nvSpPr>
          <p:cNvPr id="35" name="Google Shape;682;p9"/>
          <p:cNvSpPr/>
          <p:nvPr/>
        </p:nvSpPr>
        <p:spPr>
          <a:xfrm>
            <a:off x="3158219" y="1790701"/>
            <a:ext cx="4844021"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Apply &amp; Receive Acceptance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683;p9"/>
          <p:cNvSpPr/>
          <p:nvPr/>
        </p:nvSpPr>
        <p:spPr>
          <a:xfrm>
            <a:off x="605088" y="1790701"/>
            <a:ext cx="2560580"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Awareness</a:t>
            </a:r>
            <a:endParaRPr sz="12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37" name="Google Shape;697;p9"/>
          <p:cNvSpPr/>
          <p:nvPr/>
        </p:nvSpPr>
        <p:spPr>
          <a:xfrm>
            <a:off x="605225" y="2222563"/>
            <a:ext cx="2419814" cy="388300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Engage Student in Initial Phase: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Implement Student Communication Plan including </a:t>
            </a:r>
            <a:r>
              <a:rPr lang="en-US" sz="1000" b="0" i="0" u="none" strike="noStrike" cap="none">
                <a:solidFill>
                  <a:srgbClr val="410C0D"/>
                </a:solidFill>
                <a:latin typeface="Arial" panose="020B0604020202020204" pitchFamily="34" charset="0"/>
                <a:ea typeface="Georgia"/>
                <a:cs typeface="Arial" panose="020B0604020202020204" pitchFamily="34" charset="0"/>
                <a:sym typeface="Georgia"/>
              </a:rPr>
              <a:t>Student unified </a:t>
            </a: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calendar dates, outreach and marketing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Distribute guidance material and FAQs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Engage students across different channels (incl. roadshows, website, social media, online open day) with the goal of spreading awareness and information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Provide Student Support:</a:t>
            </a:r>
            <a:endParaRPr sz="10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students (to be provided by outreach representatives, school counsellors, university counsellors and Happiness Center as per their respective training)</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87313" marR="0" lvl="0" indent="-23813" algn="l" rtl="0">
              <a:lnSpc>
                <a:spcPct val="100000"/>
              </a:lnSpc>
              <a:spcBef>
                <a:spcPts val="0"/>
              </a:spcBef>
              <a:spcAft>
                <a:spcPts val="0"/>
              </a:spcAft>
              <a:buClr>
                <a:schemeClr val="dk1"/>
              </a:buClr>
              <a:buSzPts val="1000"/>
              <a:buFont typeface="Arial"/>
              <a:buNone/>
            </a:pP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8" name="Google Shape;698;p9"/>
          <p:cNvSpPr/>
          <p:nvPr/>
        </p:nvSpPr>
        <p:spPr>
          <a:xfrm>
            <a:off x="3164113" y="2222564"/>
            <a:ext cx="4630788" cy="4366596"/>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Launch Application Process: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Go live with student application for public universities on the unified portal</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Receive and manage application requirements and ensure completeness</a:t>
            </a: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 including digitized verification of result records from relevant entities (e.g. KHDA), digitized verification of EmSAT scores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Conduct secondary degree equivalency for students who studied in private schools or abroad</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Verify applications of students and categorize them into buckets for initial indication to universities/programs (i.e. qualifies, partially qualifies, does not qualify) which facilitates filtering and screening of students by universities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Manage tracking mechanism to inform students of application status (complete or incomplete) throughout the process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8097"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Provide Provisional Acceptance:</a:t>
            </a:r>
            <a:endParaRPr sz="1000" b="0"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Manage student applications as per set admission standards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Support universities to communicate provisional-acceptance to students and update status of online application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Update status of application to provisional-acceptance based on university provisional decisions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38097"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Form Final Decision:</a:t>
            </a:r>
            <a:endParaRPr sz="1000" b="1" i="0" u="none" strike="noStrike" cap="none">
              <a:solidFill>
                <a:schemeClr val="dk1"/>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Support universities to collect final documents to issue final decision</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Receive universities’ decisions based on review of final school results against the provisional-acceptance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Support universities to communicate final acceptances and update status of online application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Consolidate list of final students and communicate to relevant internal and external entities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58732"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Provide Student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students (to be provided by school counsellors, university counsellors and Happiness Center as per their respective training)</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39" name="Google Shape;699;p9"/>
          <p:cNvSpPr/>
          <p:nvPr/>
        </p:nvSpPr>
        <p:spPr>
          <a:xfrm>
            <a:off x="8015512" y="1790701"/>
            <a:ext cx="4259822" cy="388735"/>
          </a:xfrm>
          <a:prstGeom prst="chevron">
            <a:avLst>
              <a:gd name="adj" fmla="val 50000"/>
            </a:avLst>
          </a:prstGeom>
          <a:solidFill>
            <a:srgbClr val="92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panose="020B0604020202020204" pitchFamily="34" charset="0"/>
                <a:ea typeface="Georgia"/>
                <a:cs typeface="Arial" panose="020B0604020202020204" pitchFamily="34" charset="0"/>
                <a:sym typeface="Georgia"/>
              </a:rPr>
              <a:t>Study, Receive Support, &amp; Graduate</a:t>
            </a:r>
            <a:endParaRPr sz="1200" b="1" i="0" u="none" strike="noStrike" cap="none">
              <a:solidFill>
                <a:schemeClr val="lt1"/>
              </a:solidFill>
              <a:latin typeface="Arial" panose="020B0604020202020204" pitchFamily="34" charset="0"/>
              <a:ea typeface="Georgia"/>
              <a:cs typeface="Arial" panose="020B0604020202020204" pitchFamily="34" charset="0"/>
              <a:sym typeface="Georgia"/>
            </a:endParaRPr>
          </a:p>
        </p:txBody>
      </p:sp>
      <p:sp>
        <p:nvSpPr>
          <p:cNvPr id="40" name="Google Shape;700;p9"/>
          <p:cNvSpPr/>
          <p:nvPr/>
        </p:nvSpPr>
        <p:spPr>
          <a:xfrm>
            <a:off x="8008133" y="2222563"/>
            <a:ext cx="4099555" cy="4637314"/>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Manage Student Affairs: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Provide information on scholarship opportunities for post-bachelor degree and provide information on labor market demand and post-bachelor degree specializations</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Inform students through university counsellors of any potential opportunities in and out the UAE (volunteer work, upskilling programs, internships, etc.) </a:t>
            </a:r>
            <a:endParaRPr sz="1000" b="0" i="0" u="none" strike="noStrike" cap="none">
              <a:solidFill>
                <a:srgbClr val="A378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Identify Internship Opportunities for University Students:</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Target university counsellors to encourage their students to participate in internship opportunities secured by MoEHEA MoUs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Conduct roadshows for students to get in contact with employers for potential internships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A37800"/>
              </a:buClr>
              <a:buSzPts val="1000"/>
              <a:buFont typeface="Arial"/>
              <a:buChar char="•"/>
            </a:pPr>
            <a:r>
              <a:rPr lang="en-US" sz="1000" b="0" i="0" u="none" strike="noStrike" cap="none">
                <a:solidFill>
                  <a:srgbClr val="A37800"/>
                </a:solidFill>
                <a:latin typeface="Arial" panose="020B0604020202020204" pitchFamily="34" charset="0"/>
                <a:ea typeface="Georgia"/>
                <a:cs typeface="Arial" panose="020B0604020202020204" pitchFamily="34" charset="0"/>
                <a:sym typeface="Georgia"/>
              </a:rPr>
              <a:t>Ensure the internship opportunities on the unified portal are up to date</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panose="020B0604020202020204" pitchFamily="34" charset="0"/>
                <a:ea typeface="Georgia"/>
                <a:cs typeface="Arial" panose="020B0604020202020204" pitchFamily="34" charset="0"/>
                <a:sym typeface="Georgia"/>
              </a:rPr>
              <a:t>Manage Degree Equivalency: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chemeClr val="dk1"/>
              </a:buClr>
              <a:buSzPts val="1000"/>
              <a:buFont typeface="Arial"/>
              <a:buChar char="•"/>
            </a:pPr>
            <a:r>
              <a:rPr lang="en-US" sz="1000" b="0" i="0" u="none" strike="noStrike" cap="none">
                <a:solidFill>
                  <a:schemeClr val="dk1"/>
                </a:solidFill>
                <a:latin typeface="Arial" panose="020B0604020202020204" pitchFamily="34" charset="0"/>
                <a:ea typeface="Georgia"/>
                <a:cs typeface="Arial" panose="020B0604020202020204" pitchFamily="34" charset="0"/>
                <a:sym typeface="Georgia"/>
              </a:rPr>
              <a:t>Manage degree equivalency for university degrees issued from private universities or abroad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Provide Student Support:</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8900" marR="0" lvl="0" indent="-88900"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Offer support to students (to be provided by university counsellors and Happiness Center as per their respective training) </a:t>
            </a:r>
            <a:endParaRPr sz="1000" b="0" i="0" u="none" strike="noStrike" cap="none">
              <a:solidFill>
                <a:srgbClr val="611313"/>
              </a:solidFill>
              <a:latin typeface="Arial" panose="020B0604020202020204" pitchFamily="34" charset="0"/>
              <a:ea typeface="Georgia"/>
              <a:cs typeface="Arial" panose="020B0604020202020204" pitchFamily="34" charset="0"/>
              <a:sym typeface="Georgia"/>
            </a:endParaRPr>
          </a:p>
          <a:p>
            <a:pPr marL="88900" marR="0" lvl="0" indent="-88900" algn="l" rtl="0">
              <a:lnSpc>
                <a:spcPct val="100000"/>
              </a:lnSpc>
              <a:spcBef>
                <a:spcPts val="0"/>
              </a:spcBef>
              <a:spcAft>
                <a:spcPts val="0"/>
              </a:spcAft>
              <a:buClr>
                <a:srgbClr val="000000"/>
              </a:buClr>
              <a:buSzPts val="1000"/>
              <a:buFont typeface="Arial"/>
              <a:buChar char="•"/>
            </a:pPr>
            <a:r>
              <a:rPr lang="en-US" sz="1000" b="0" i="0" u="none" strike="noStrike" cap="none">
                <a:solidFill>
                  <a:srgbClr val="000000"/>
                </a:solidFill>
                <a:latin typeface="Arial" panose="020B0604020202020204" pitchFamily="34" charset="0"/>
                <a:ea typeface="Georgia"/>
                <a:cs typeface="Arial" panose="020B0604020202020204" pitchFamily="34" charset="0"/>
                <a:sym typeface="Georgia"/>
              </a:rPr>
              <a:t>Escalate and resolve issues to relevant departments where necessary</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panose="020B0604020202020204" pitchFamily="34" charset="0"/>
                <a:ea typeface="Georgia"/>
                <a:cs typeface="Arial" panose="020B0604020202020204" pitchFamily="34" charset="0"/>
                <a:sym typeface="Georgia"/>
              </a:rPr>
              <a:t>Gather feedback </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a:p>
            <a:pPr marL="87313" marR="0" lvl="0" indent="-87313" algn="l" rtl="0">
              <a:lnSpc>
                <a:spcPct val="100000"/>
              </a:lnSpc>
              <a:spcBef>
                <a:spcPts val="0"/>
              </a:spcBef>
              <a:spcAft>
                <a:spcPts val="0"/>
              </a:spcAft>
              <a:buClr>
                <a:srgbClr val="611313"/>
              </a:buClr>
              <a:buSzPts val="1000"/>
              <a:buFont typeface="Arial"/>
              <a:buChar char="•"/>
            </a:pPr>
            <a:r>
              <a:rPr lang="en-US" sz="1000" b="0" i="0" u="none" strike="noStrike" cap="none">
                <a:solidFill>
                  <a:srgbClr val="611313"/>
                </a:solidFill>
                <a:latin typeface="Arial" panose="020B0604020202020204" pitchFamily="34" charset="0"/>
                <a:ea typeface="Georgia"/>
                <a:cs typeface="Arial" panose="020B0604020202020204" pitchFamily="34" charset="0"/>
                <a:sym typeface="Georgia"/>
              </a:rPr>
              <a:t>Gather feedback from students and internal and external entities to be used in monitoring, reporting and continuous improvement </a:t>
            </a: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41" name="Google Shape;701;p9"/>
          <p:cNvSpPr/>
          <p:nvPr/>
        </p:nvSpPr>
        <p:spPr>
          <a:xfrm>
            <a:off x="400954" y="2248807"/>
            <a:ext cx="204270" cy="5141842"/>
          </a:xfrm>
          <a:prstGeom prst="leftBrace">
            <a:avLst>
              <a:gd name="adj1" fmla="val 53788"/>
              <a:gd name="adj2" fmla="val 50000"/>
            </a:avLst>
          </a:prstGeom>
          <a:noFill/>
          <a:ln w="127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panose="020B0604020202020204" pitchFamily="34" charset="0"/>
              <a:ea typeface="Georgia"/>
              <a:cs typeface="Arial" panose="020B0604020202020204" pitchFamily="34" charset="0"/>
              <a:sym typeface="Georgia"/>
            </a:endParaRPr>
          </a:p>
        </p:txBody>
      </p:sp>
      <p:sp>
        <p:nvSpPr>
          <p:cNvPr id="42" name="Google Shape;702;p9"/>
          <p:cNvSpPr txBox="1"/>
          <p:nvPr/>
        </p:nvSpPr>
        <p:spPr>
          <a:xfrm rot="-5400000">
            <a:off x="-396386" y="4692790"/>
            <a:ext cx="1458090" cy="25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Arial" panose="020B0604020202020204" pitchFamily="34" charset="0"/>
                <a:ea typeface="Georgia"/>
                <a:cs typeface="Arial" panose="020B0604020202020204" pitchFamily="34" charset="0"/>
                <a:sym typeface="Georgia"/>
              </a:rPr>
              <a:t>Key Activities</a:t>
            </a:r>
            <a:endParaRPr sz="14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15089577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OHESR Presentations Templ  (3)">
  <a:themeElements>
    <a:clrScheme name="UAE GOV PowerPoint Template">
      <a:dk1>
        <a:srgbClr val="000000"/>
      </a:dk1>
      <a:lt1>
        <a:sysClr val="window" lastClr="FFFFFF"/>
      </a:lt1>
      <a:dk2>
        <a:srgbClr val="B68A35"/>
      </a:dk2>
      <a:lt2>
        <a:srgbClr val="C6C6C6"/>
      </a:lt2>
      <a:accent1>
        <a:srgbClr val="B68A35"/>
      </a:accent1>
      <a:accent2>
        <a:srgbClr val="00843D"/>
      </a:accent2>
      <a:accent3>
        <a:srgbClr val="C8102E"/>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Специальное оформление">
  <a:themeElements>
    <a:clrScheme name="koko">
      <a:dk1>
        <a:srgbClr val="B2B2B2"/>
      </a:dk1>
      <a:lt1>
        <a:sysClr val="window" lastClr="FFFFFF"/>
      </a:lt1>
      <a:dk2>
        <a:srgbClr val="595959"/>
      </a:dk2>
      <a:lt2>
        <a:srgbClr val="EEECE1"/>
      </a:lt2>
      <a:accent1>
        <a:srgbClr val="366092"/>
      </a:accent1>
      <a:accent2>
        <a:srgbClr val="779ECC"/>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MOHESR Presentations Templ  (3)</Template>
  <TotalTime>8671</TotalTime>
  <Words>15434</Words>
  <Application>Microsoft Office PowerPoint</Application>
  <PresentationFormat>Custom</PresentationFormat>
  <Paragraphs>1622</Paragraphs>
  <Slides>36</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5" baseType="lpstr">
      <vt:lpstr>Arial</vt:lpstr>
      <vt:lpstr>Arial Bold</vt:lpstr>
      <vt:lpstr>Calibri</vt:lpstr>
      <vt:lpstr>Courier New</vt:lpstr>
      <vt:lpstr>Georgia</vt:lpstr>
      <vt:lpstr>Sakkal Majalla</vt:lpstr>
      <vt:lpstr>MOHESR Presentations Templ  (3)</vt:lpstr>
      <vt:lpstr>Специальное оформление</vt:lpstr>
      <vt:lpstr>think-cell Slide</vt:lpstr>
      <vt:lpstr>PowerPoint Presentation</vt:lpstr>
      <vt:lpstr>PowerPoint Presentation</vt:lpstr>
      <vt:lpstr>1.1. Business Planning and Continuous Improvement: High Level To-Be Process</vt:lpstr>
      <vt:lpstr>PowerPoint Presentation</vt:lpstr>
      <vt:lpstr>1.2 Higher Education Public Policy Process</vt:lpstr>
      <vt:lpstr>PowerPoint Presentation</vt:lpstr>
      <vt:lpstr>2.1 Student Journey</vt:lpstr>
      <vt:lpstr>PowerPoint Presentation</vt:lpstr>
      <vt:lpstr>PowerPoint Presentation</vt:lpstr>
      <vt:lpstr>PowerPoint Presentation</vt:lpstr>
      <vt:lpstr>2.2 Scholarship Student Journey</vt:lpstr>
      <vt:lpstr>PowerPoint Presentation</vt:lpstr>
      <vt:lpstr>PowerPoint Presentation</vt:lpstr>
      <vt:lpstr>PowerPoint Presentation</vt:lpstr>
      <vt:lpstr>2.3 University Journey</vt:lpstr>
      <vt:lpstr>PowerPoint Presentation</vt:lpstr>
      <vt:lpstr>PowerPoint Presentation</vt:lpstr>
      <vt:lpstr>PowerPoint Presentation</vt:lpstr>
      <vt:lpstr>PowerPoint Presentation</vt:lpstr>
      <vt:lpstr>2.4 Education Services Provider  Journey</vt:lpstr>
      <vt:lpstr>PowerPoint Presentation</vt:lpstr>
      <vt:lpstr>PowerPoint Presentation</vt:lpstr>
      <vt:lpstr>PowerPoint Presentation</vt:lpstr>
      <vt:lpstr>PowerPoint Presentation</vt:lpstr>
      <vt:lpstr>2.5 Education Professional Journey</vt:lpstr>
      <vt:lpstr>PowerPoint Presentation</vt:lpstr>
      <vt:lpstr>PowerPoint Presentation</vt:lpstr>
      <vt:lpstr>PowerPoint Presentation</vt:lpstr>
      <vt:lpstr>2.6 Workforce Employee Journey   (Provided by NARIC)</vt:lpstr>
      <vt:lpstr>PowerPoint Presentation</vt:lpstr>
      <vt:lpstr>PowerPoint Presentation</vt:lpstr>
      <vt:lpstr>PowerPoint Presentation</vt:lpstr>
      <vt:lpstr>2.7 Researcher Journey</vt:lpstr>
      <vt:lpstr>PowerPoint Presentation</vt:lpstr>
      <vt:lpstr>3.1 Shared Services Management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Noor Akroush</cp:lastModifiedBy>
  <cp:revision>508</cp:revision>
  <dcterms:created xsi:type="dcterms:W3CDTF">2016-09-30T13:33:48Z</dcterms:created>
  <dcterms:modified xsi:type="dcterms:W3CDTF">2019-09-08T13:34:01Z</dcterms:modified>
</cp:coreProperties>
</file>