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58" r:id="rId4"/>
    <p:sldId id="261" r:id="rId5"/>
    <p:sldId id="259" r:id="rId6"/>
    <p:sldId id="267" r:id="rId7"/>
    <p:sldId id="266" r:id="rId8"/>
    <p:sldId id="264" r:id="rId9"/>
    <p:sldId id="263" r:id="rId10"/>
    <p:sldId id="265" r:id="rId11"/>
    <p:sldId id="268" r:id="rId12"/>
    <p:sldId id="269" r:id="rId13"/>
    <p:sldId id="273" r:id="rId14"/>
    <p:sldId id="281" r:id="rId15"/>
    <p:sldId id="274" r:id="rId16"/>
    <p:sldId id="270" r:id="rId17"/>
    <p:sldId id="271" r:id="rId18"/>
    <p:sldId id="272"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804" y="48"/>
      </p:cViewPr>
      <p:guideLst/>
    </p:cSldViewPr>
  </p:slideViewPr>
  <p:notesTextViewPr>
    <p:cViewPr>
      <p:scale>
        <a:sx n="1" d="1"/>
        <a:sy n="1" d="1"/>
      </p:scale>
      <p:origin x="0" y="0"/>
    </p:cViewPr>
  </p:notesTextViewPr>
  <p:sorterViewPr>
    <p:cViewPr>
      <p:scale>
        <a:sx n="110" d="100"/>
        <a:sy n="110" d="100"/>
      </p:scale>
      <p:origin x="0" y="-9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itle 11"/>
          <p:cNvSpPr txBox="1">
            <a:spLocks/>
          </p:cNvSpPr>
          <p:nvPr userDrawn="1"/>
        </p:nvSpPr>
        <p:spPr bwMode="auto">
          <a:xfrm>
            <a:off x="609600" y="274638"/>
            <a:ext cx="10972800" cy="1143000"/>
          </a:xfrm>
          <a:prstGeom prst="rect">
            <a:avLst/>
          </a:prstGeom>
          <a:ln w="25400" cap="flat" cmpd="sng" algn="ctr">
            <a:solidFill>
              <a:srgbClr val="996633"/>
            </a:solidFill>
            <a:prstDash val="solid"/>
            <a:miter lim="800000"/>
            <a:headEnd/>
            <a:tailEnd/>
          </a:ln>
        </p:spPr>
        <p:style>
          <a:lnRef idx="2">
            <a:schemeClr val="accent2"/>
          </a:lnRef>
          <a:fillRef idx="1">
            <a:schemeClr val="lt1"/>
          </a:fillRef>
          <a:effectRef idx="0">
            <a:schemeClr val="accent2"/>
          </a:effectRef>
          <a:fontRef idx="minor">
            <a:schemeClr val="dk1"/>
          </a:fontRef>
        </p:style>
        <p:txBody>
          <a:bodyPr anchor="ctr">
            <a:normAutofit fontScale="90000" lnSpcReduction="20000"/>
          </a:bodyPr>
          <a:lstStyle/>
          <a:p>
            <a:pPr algn="ctr" fontAlgn="base">
              <a:spcBef>
                <a:spcPct val="0"/>
              </a:spcBef>
              <a:spcAft>
                <a:spcPct val="0"/>
              </a:spcAft>
              <a:defRPr/>
            </a:pPr>
            <a:r>
              <a:rPr lang="en-US" sz="4400">
                <a:solidFill>
                  <a:prstClr val="black"/>
                </a:solidFill>
              </a:rPr>
              <a:t/>
            </a:r>
            <a:br>
              <a:rPr lang="en-US" sz="4400">
                <a:solidFill>
                  <a:prstClr val="black"/>
                </a:solidFill>
              </a:rPr>
            </a:br>
            <a:endParaRPr lang="en-US" sz="4400" dirty="0">
              <a:solidFill>
                <a:prstClr val="black"/>
              </a:solidFill>
            </a:endParaRPr>
          </a:p>
        </p:txBody>
      </p:sp>
      <p:graphicFrame>
        <p:nvGraphicFramePr>
          <p:cNvPr id="5" name="Content Placeholder 7"/>
          <p:cNvGraphicFramePr>
            <a:graphicFrameLocks/>
          </p:cNvGraphicFramePr>
          <p:nvPr/>
        </p:nvGraphicFramePr>
        <p:xfrm>
          <a:off x="609600" y="1752600"/>
          <a:ext cx="10989552" cy="4648200"/>
        </p:xfrm>
        <a:graphic>
          <a:graphicData uri="http://schemas.openxmlformats.org/drawingml/2006/table">
            <a:tbl>
              <a:tblPr>
                <a:effectLst/>
              </a:tblPr>
              <a:tblGrid>
                <a:gridCol w="10989552">
                  <a:extLst>
                    <a:ext uri="{9D8B030D-6E8A-4147-A177-3AD203B41FA5}">
                      <a16:colId xmlns:a16="http://schemas.microsoft.com/office/drawing/2014/main" val="20000"/>
                    </a:ext>
                  </a:extLst>
                </a:gridCol>
              </a:tblGrid>
              <a:tr h="4648200">
                <a:tc>
                  <a:txBody>
                    <a:bodyPr/>
                    <a:lstStyle/>
                    <a:p>
                      <a:endParaRPr lang="en-US" dirty="0">
                        <a:solidFill>
                          <a:srgbClr val="996633"/>
                        </a:solidFill>
                      </a:endParaRPr>
                    </a:p>
                  </a:txBody>
                  <a:tcPr marL="121920" marR="121920">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pic>
        <p:nvPicPr>
          <p:cNvPr id="6" name="Picture 2" descr="MINISTRY OF HIGHER EDUCATION_Letterheads"/>
          <p:cNvPicPr>
            <a:picLocks noChangeAspect="1" noChangeArrowheads="1"/>
          </p:cNvPicPr>
          <p:nvPr userDrawn="1"/>
        </p:nvPicPr>
        <p:blipFill>
          <a:blip r:embed="rId2" cstate="print">
            <a:clrChange>
              <a:clrFrom>
                <a:srgbClr val="FDFDFD"/>
              </a:clrFrom>
              <a:clrTo>
                <a:srgbClr val="FDFDFD">
                  <a:alpha val="0"/>
                </a:srgbClr>
              </a:clrTo>
            </a:clrChange>
          </a:blip>
          <a:srcRect/>
          <a:stretch>
            <a:fillRect/>
          </a:stretch>
        </p:blipFill>
        <p:spPr bwMode="auto">
          <a:xfrm>
            <a:off x="1016000" y="76200"/>
            <a:ext cx="10058400" cy="1447800"/>
          </a:xfrm>
          <a:prstGeom prst="rect">
            <a:avLst/>
          </a:prstGeom>
          <a:noFill/>
          <a:ln w="9525">
            <a:noFill/>
            <a:miter lim="800000"/>
            <a:headEnd/>
            <a:tailEnd/>
          </a:ln>
        </p:spPr>
      </p:pic>
      <p:sp>
        <p:nvSpPr>
          <p:cNvPr id="2" name="Title 1"/>
          <p:cNvSpPr>
            <a:spLocks noGrp="1"/>
          </p:cNvSpPr>
          <p:nvPr>
            <p:ph type="ctrTitle"/>
          </p:nvPr>
        </p:nvSpPr>
        <p:spPr>
          <a:xfrm>
            <a:off x="914400" y="2130426"/>
            <a:ext cx="10363200" cy="1470025"/>
          </a:xfrm>
          <a:prstGeom prst="rect">
            <a:avLst/>
          </a:prstGeom>
        </p:spPr>
        <p:txBody>
          <a:bodyPr/>
          <a:lstStyle>
            <a:lvl1pPr algn="l" rtl="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694C386A-0542-4A8D-9747-7C4235AD8D8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7202624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4598166-ABD9-4C01-939C-2BDE240FE08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7266822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80467DC-8608-4F1D-9DEB-3379F178DA5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675851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lgn="r" rtl="1">
              <a:defRPr/>
            </a:lvl1pPr>
          </a:lstStyle>
          <a:p>
            <a:r>
              <a:rPr lang="en-US" dirty="0"/>
              <a:t>Click to edit Master title style</a:t>
            </a:r>
          </a:p>
        </p:txBody>
      </p:sp>
      <p:sp>
        <p:nvSpPr>
          <p:cNvPr id="3" name="Content Placeholder 2"/>
          <p:cNvSpPr>
            <a:spLocks noGrp="1"/>
          </p:cNvSpPr>
          <p:nvPr>
            <p:ph idx="1"/>
          </p:nvPr>
        </p:nvSpPr>
        <p:spPr>
          <a:xfrm>
            <a:off x="914400" y="3048001"/>
            <a:ext cx="10972800" cy="4525963"/>
          </a:xfrm>
        </p:spPr>
        <p:txBody>
          <a:bodyPr/>
          <a:lstStyle>
            <a:lvl1pPr algn="l" rtl="0">
              <a:defRPr/>
            </a:lvl1pPr>
            <a:lvl2pPr algn="l" rtl="1">
              <a:defRPr/>
            </a:lvl2pPr>
            <a:lvl3pPr algn="l" rtl="1">
              <a:defRPr/>
            </a:lvl3pPr>
            <a:lvl4pPr algn="l" rtl="1">
              <a:defRPr/>
            </a:lvl4pPr>
            <a:lvl5pPr algn="l" rtl="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8252B65-1941-4A28-A0C4-9FC3D6A4FF6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630709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7BD1B98-0659-4D55-B30D-5D6E6CA0A66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9772454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38ECB22-99B1-4917-85EC-1461B7AE7F0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16526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C9D66574-87F7-47CA-84FE-189CA212D3A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9357795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012B7644-B92E-420D-8BAB-6B07440A63C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7739666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7160CBD2-E93F-417E-90B2-F878115797C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9645220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5A87139-C45E-475F-BFAF-C1413A4BB35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3388049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4E7FB62-2BEE-44C4-B415-B91328F059A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0599256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1" fontAlgn="base">
              <a:spcBef>
                <a:spcPct val="0"/>
              </a:spcBef>
              <a:spcAft>
                <a:spcPct val="0"/>
              </a:spcAft>
              <a:defRPr/>
            </a:pPr>
            <a:endParaRPr lang="en-US">
              <a:solidFill>
                <a:prstClr val="black">
                  <a:tint val="75000"/>
                </a:prstClr>
              </a:solidFill>
              <a:latin typeface="Times New Roman" pitchFamily="18" charset="0"/>
              <a:cs typeface="Times New Roman (Arabic)" charset="-78"/>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1" fontAlgn="base">
              <a:spcBef>
                <a:spcPct val="0"/>
              </a:spcBef>
              <a:spcAft>
                <a:spcPct val="0"/>
              </a:spcAft>
              <a:defRPr/>
            </a:pPr>
            <a:endParaRPr lang="en-US">
              <a:solidFill>
                <a:prstClr val="black">
                  <a:tint val="75000"/>
                </a:prstClr>
              </a:solidFill>
              <a:latin typeface="Times New Roman" pitchFamily="18" charset="0"/>
              <a:cs typeface="Times New Roman (Arabic)" charset="-78"/>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1" fontAlgn="base">
              <a:spcBef>
                <a:spcPct val="0"/>
              </a:spcBef>
              <a:spcAft>
                <a:spcPct val="0"/>
              </a:spcAft>
              <a:defRPr/>
            </a:pPr>
            <a:fld id="{D81DFF03-F7AC-48C3-AC03-807E7085D06C}" type="slidenum">
              <a:rPr lang="en-US">
                <a:solidFill>
                  <a:prstClr val="black">
                    <a:tint val="75000"/>
                  </a:prstClr>
                </a:solidFill>
                <a:latin typeface="Times New Roman" pitchFamily="18" charset="0"/>
                <a:cs typeface="Times New Roman (Arabic)" charset="-78"/>
              </a:rPr>
              <a:pPr rtl="1" fontAlgn="base">
                <a:spcBef>
                  <a:spcPct val="0"/>
                </a:spcBef>
                <a:spcAft>
                  <a:spcPct val="0"/>
                </a:spcAft>
                <a:defRPr/>
              </a:pPr>
              <a:t>‹#›</a:t>
            </a:fld>
            <a:endParaRPr lang="en-US">
              <a:solidFill>
                <a:prstClr val="black">
                  <a:tint val="75000"/>
                </a:prstClr>
              </a:solidFill>
              <a:latin typeface="Times New Roman" pitchFamily="18" charset="0"/>
              <a:cs typeface="Times New Roman (Arabic)" charset="-78"/>
            </a:endParaRPr>
          </a:p>
        </p:txBody>
      </p:sp>
      <p:graphicFrame>
        <p:nvGraphicFramePr>
          <p:cNvPr id="15" name="Content Placeholder 7"/>
          <p:cNvGraphicFramePr>
            <a:graphicFrameLocks/>
          </p:cNvGraphicFramePr>
          <p:nvPr/>
        </p:nvGraphicFramePr>
        <p:xfrm>
          <a:off x="609600" y="1752600"/>
          <a:ext cx="10989552" cy="4648200"/>
        </p:xfrm>
        <a:graphic>
          <a:graphicData uri="http://schemas.openxmlformats.org/drawingml/2006/table">
            <a:tbl>
              <a:tblPr>
                <a:effectLst/>
              </a:tblPr>
              <a:tblGrid>
                <a:gridCol w="10989552">
                  <a:extLst>
                    <a:ext uri="{9D8B030D-6E8A-4147-A177-3AD203B41FA5}">
                      <a16:colId xmlns:a16="http://schemas.microsoft.com/office/drawing/2014/main" val="20000"/>
                    </a:ext>
                  </a:extLst>
                </a:gridCol>
              </a:tblGrid>
              <a:tr h="4648200">
                <a:tc>
                  <a:txBody>
                    <a:bodyPr/>
                    <a:lstStyle/>
                    <a:p>
                      <a:endParaRPr lang="en-US" dirty="0">
                        <a:solidFill>
                          <a:srgbClr val="996633"/>
                        </a:solidFill>
                      </a:endParaRPr>
                    </a:p>
                  </a:txBody>
                  <a:tcPr marL="121920" marR="121920">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pic>
        <p:nvPicPr>
          <p:cNvPr id="3084" name="Picture 9" descr="uae-logo1.gif"/>
          <p:cNvPicPr>
            <a:picLocks noChangeAspect="1"/>
          </p:cNvPicPr>
          <p:nvPr userDrawn="1"/>
        </p:nvPicPr>
        <p:blipFill>
          <a:blip r:embed="rId13" cstate="print">
            <a:clrChange>
              <a:clrFrom>
                <a:srgbClr val="FFFFFF"/>
              </a:clrFrom>
              <a:clrTo>
                <a:srgbClr val="FFFFFF">
                  <a:alpha val="0"/>
                </a:srgbClr>
              </a:clrTo>
            </a:clrChange>
          </a:blip>
          <a:srcRect/>
          <a:stretch>
            <a:fillRect/>
          </a:stretch>
        </p:blipFill>
        <p:spPr bwMode="auto">
          <a:xfrm>
            <a:off x="711200" y="381001"/>
            <a:ext cx="812800" cy="688975"/>
          </a:xfrm>
          <a:prstGeom prst="rect">
            <a:avLst/>
          </a:prstGeom>
          <a:noFill/>
          <a:ln w="9525">
            <a:noFill/>
            <a:miter lim="800000"/>
            <a:headEnd/>
            <a:tailEnd/>
          </a:ln>
        </p:spPr>
      </p:pic>
    </p:spTree>
    <p:extLst>
      <p:ext uri="{BB962C8B-B14F-4D97-AF65-F5344CB8AC3E}">
        <p14:creationId xmlns:p14="http://schemas.microsoft.com/office/powerpoint/2010/main" val="3747814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Times New Roman" pitchFamily="18" charset="0"/>
        </a:defRPr>
      </a:lvl2pPr>
      <a:lvl3pPr algn="ctr" rtl="0" eaLnBrk="0" fontAlgn="base" hangingPunct="0">
        <a:spcBef>
          <a:spcPct val="0"/>
        </a:spcBef>
        <a:spcAft>
          <a:spcPct val="0"/>
        </a:spcAft>
        <a:defRPr sz="4400">
          <a:solidFill>
            <a:schemeClr val="tx1"/>
          </a:solidFill>
          <a:latin typeface="Calibri" pitchFamily="34" charset="0"/>
          <a:cs typeface="Times New Roman" pitchFamily="18" charset="0"/>
        </a:defRPr>
      </a:lvl3pPr>
      <a:lvl4pPr algn="ctr" rtl="0" eaLnBrk="0" fontAlgn="base" hangingPunct="0">
        <a:spcBef>
          <a:spcPct val="0"/>
        </a:spcBef>
        <a:spcAft>
          <a:spcPct val="0"/>
        </a:spcAft>
        <a:defRPr sz="4400">
          <a:solidFill>
            <a:schemeClr val="tx1"/>
          </a:solidFill>
          <a:latin typeface="Calibri" pitchFamily="34" charset="0"/>
          <a:cs typeface="Times New Roman" pitchFamily="18" charset="0"/>
        </a:defRPr>
      </a:lvl4pPr>
      <a:lvl5pPr algn="ctr" rtl="0" eaLnBrk="0" fontAlgn="base" hangingPunct="0">
        <a:spcBef>
          <a:spcPct val="0"/>
        </a:spcBef>
        <a:spcAft>
          <a:spcPct val="0"/>
        </a:spcAft>
        <a:defRPr sz="4400">
          <a:solidFill>
            <a:schemeClr val="tx1"/>
          </a:solidFill>
          <a:latin typeface="Calibri" pitchFamily="34" charset="0"/>
          <a:cs typeface="Times New Roman" pitchFamily="18" charset="0"/>
        </a:defRPr>
      </a:lvl5pPr>
      <a:lvl6pPr marL="457200" algn="ctr" rtl="0" fontAlgn="base">
        <a:spcBef>
          <a:spcPct val="0"/>
        </a:spcBef>
        <a:spcAft>
          <a:spcPct val="0"/>
        </a:spcAft>
        <a:defRPr sz="4400">
          <a:solidFill>
            <a:schemeClr val="tx1"/>
          </a:solidFill>
          <a:latin typeface="Calibri" pitchFamily="34" charset="0"/>
          <a:cs typeface="Times New Roman" pitchFamily="18" charset="0"/>
        </a:defRPr>
      </a:lvl6pPr>
      <a:lvl7pPr marL="914400" algn="ctr" rtl="0" fontAlgn="base">
        <a:spcBef>
          <a:spcPct val="0"/>
        </a:spcBef>
        <a:spcAft>
          <a:spcPct val="0"/>
        </a:spcAft>
        <a:defRPr sz="4400">
          <a:solidFill>
            <a:schemeClr val="tx1"/>
          </a:solidFill>
          <a:latin typeface="Calibri" pitchFamily="34" charset="0"/>
          <a:cs typeface="Times New Roman" pitchFamily="18" charset="0"/>
        </a:defRPr>
      </a:lvl7pPr>
      <a:lvl8pPr marL="1371600" algn="ctr" rtl="0" fontAlgn="base">
        <a:spcBef>
          <a:spcPct val="0"/>
        </a:spcBef>
        <a:spcAft>
          <a:spcPct val="0"/>
        </a:spcAft>
        <a:defRPr sz="4400">
          <a:solidFill>
            <a:schemeClr val="tx1"/>
          </a:solidFill>
          <a:latin typeface="Calibri" pitchFamily="34" charset="0"/>
          <a:cs typeface="Times New Roman" pitchFamily="18" charset="0"/>
        </a:defRPr>
      </a:lvl8pPr>
      <a:lvl9pPr marL="1828800" algn="ctr" rtl="0" fontAlgn="base">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defRPr/>
            </a:pPr>
            <a:r>
              <a:rPr lang="en-US" dirty="0"/>
              <a:t/>
            </a:r>
            <a:br>
              <a:rPr lang="en-US" dirty="0"/>
            </a:b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319783797"/>
              </p:ext>
            </p:extLst>
          </p:nvPr>
        </p:nvGraphicFramePr>
        <p:xfrm>
          <a:off x="1309815" y="1752600"/>
          <a:ext cx="9506465" cy="4672914"/>
        </p:xfrm>
        <a:graphic>
          <a:graphicData uri="http://schemas.openxmlformats.org/drawingml/2006/table">
            <a:tbl>
              <a:tblPr>
                <a:effectLst/>
              </a:tblPr>
              <a:tblGrid>
                <a:gridCol w="9506465">
                  <a:extLst>
                    <a:ext uri="{9D8B030D-6E8A-4147-A177-3AD203B41FA5}">
                      <a16:colId xmlns:a16="http://schemas.microsoft.com/office/drawing/2014/main" val="20000"/>
                    </a:ext>
                  </a:extLst>
                </a:gridCol>
              </a:tblGrid>
              <a:tr h="4672914">
                <a:tc>
                  <a:txBody>
                    <a:bodyPr/>
                    <a:lstStyle/>
                    <a:p>
                      <a:pPr algn="ctr" rtl="0"/>
                      <a:endParaRPr lang="en-US" sz="2800" b="1" dirty="0">
                        <a:solidFill>
                          <a:schemeClr val="accent6">
                            <a:lumMod val="50000"/>
                          </a:schemeClr>
                        </a:solidFill>
                      </a:endParaRPr>
                    </a:p>
                    <a:p>
                      <a:pPr marL="0" marR="0" algn="ctr">
                        <a:lnSpc>
                          <a:spcPct val="107000"/>
                        </a:lnSpc>
                        <a:spcBef>
                          <a:spcPts val="0"/>
                        </a:spcBef>
                        <a:spcAft>
                          <a:spcPts val="800"/>
                        </a:spcAft>
                      </a:pPr>
                      <a:r>
                        <a:rPr lang="en-US" sz="2400" b="1" kern="1400" dirty="0">
                          <a:solidFill>
                            <a:srgbClr val="BF8F00"/>
                          </a:solidFill>
                          <a:effectLst/>
                          <a:latin typeface="Calibri" panose="020F0502020204030204" pitchFamily="34" charset="0"/>
                          <a:ea typeface="Times New Roman" panose="02020603050405020304" pitchFamily="18" charset="0"/>
                          <a:cs typeface="Times New Roman" panose="02020603050405020304" pitchFamily="18" charset="0"/>
                        </a:rPr>
                        <a:t>The Standards for Institutional Licensure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2400" b="1" kern="1400" dirty="0">
                          <a:solidFill>
                            <a:srgbClr val="BF8F00"/>
                          </a:solidFill>
                          <a:effectLst/>
                          <a:latin typeface="Calibri" panose="020F0502020204030204" pitchFamily="34" charset="0"/>
                          <a:ea typeface="Times New Roman" panose="02020603050405020304" pitchFamily="18" charset="0"/>
                          <a:cs typeface="Times New Roman" panose="02020603050405020304" pitchFamily="18" charset="0"/>
                        </a:rPr>
                        <a:t>and Program Accreditation 2019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Commission for Academic Accreditation (CAA)</a:t>
                      </a:r>
                    </a:p>
                    <a:p>
                      <a:pPr marL="0" marR="0" algn="ct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Introduction to the Risk Based Approach and Public Information Statements</a:t>
                      </a:r>
                    </a:p>
                    <a:p>
                      <a:pPr marL="0" marR="0" algn="ctr">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Prof. Rhys Rowland-Jones - Commissioner</a:t>
                      </a:r>
                    </a:p>
                    <a:p>
                      <a:pPr marL="0" marR="0" algn="ct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6" name="Slide Number Placeholder 15"/>
          <p:cNvSpPr>
            <a:spLocks noGrp="1"/>
          </p:cNvSpPr>
          <p:nvPr>
            <p:ph type="sldNum" sz="quarter" idx="12"/>
          </p:nvPr>
        </p:nvSpPr>
        <p:spPr/>
        <p:txBody>
          <a:bodyPr/>
          <a:lstStyle/>
          <a:p>
            <a:pPr>
              <a:defRPr/>
            </a:pPr>
            <a:fld id="{AE7697D6-3762-476C-9AAF-82416B482CE6}" type="slidenum">
              <a:rPr lang="en-US" smtClean="0">
                <a:solidFill>
                  <a:prstClr val="black">
                    <a:tint val="75000"/>
                  </a:prstClr>
                </a:solidFill>
              </a:rPr>
              <a:pPr>
                <a:defRPr/>
              </a:pPr>
              <a:t>1</a:t>
            </a:fld>
            <a:endParaRPr lang="en-US">
              <a:solidFill>
                <a:prstClr val="black">
                  <a:tint val="7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800" y="431428"/>
            <a:ext cx="3276600" cy="810570"/>
          </a:xfrm>
          <a:prstGeom prst="rect">
            <a:avLst/>
          </a:prstGeom>
        </p:spPr>
      </p:pic>
    </p:spTree>
    <p:extLst>
      <p:ext uri="{BB962C8B-B14F-4D97-AF65-F5344CB8AC3E}">
        <p14:creationId xmlns:p14="http://schemas.microsoft.com/office/powerpoint/2010/main" val="217306295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INFORMATION STATEMENTS </a:t>
            </a:r>
            <a:br>
              <a:rPr lang="en-US" dirty="0"/>
            </a:br>
            <a:r>
              <a:rPr lang="en-US" dirty="0"/>
              <a:t>(One from each section) </a:t>
            </a:r>
          </a:p>
        </p:txBody>
      </p:sp>
      <p:sp>
        <p:nvSpPr>
          <p:cNvPr id="3" name="Content Placeholder 2"/>
          <p:cNvSpPr>
            <a:spLocks noGrp="1"/>
          </p:cNvSpPr>
          <p:nvPr>
            <p:ph idx="1"/>
          </p:nvPr>
        </p:nvSpPr>
        <p:spPr>
          <a:xfrm>
            <a:off x="609600" y="1754661"/>
            <a:ext cx="10972800" cy="4525963"/>
          </a:xfrm>
        </p:spPr>
        <p:txBody>
          <a:bodyPr/>
          <a:lstStyle/>
          <a:p>
            <a:pPr marL="0" indent="0">
              <a:buNone/>
            </a:pPr>
            <a:r>
              <a:rPr lang="en-GB" sz="1600" b="1" dirty="0"/>
              <a:t>1.	Strategic </a:t>
            </a:r>
            <a:endParaRPr lang="en-US" sz="1600" dirty="0"/>
          </a:p>
          <a:p>
            <a:pPr>
              <a:buAutoNum type="alphaLcParenBoth"/>
            </a:pPr>
            <a:r>
              <a:rPr lang="en-GB" sz="1600" dirty="0"/>
              <a:t>The institution’s framework for managing academic standards and quality assurance successfully meets the </a:t>
            </a:r>
            <a:r>
              <a:rPr lang="en-GB" sz="1600" i="1" dirty="0"/>
              <a:t>Standards.</a:t>
            </a:r>
            <a:endParaRPr lang="en-US" sz="1600" dirty="0"/>
          </a:p>
          <a:p>
            <a:pPr>
              <a:buAutoNum type="alphaLcParenBoth"/>
            </a:pPr>
            <a:r>
              <a:rPr lang="en-GB" sz="1600" dirty="0"/>
              <a:t>The institution’s framework for managing academic standards and quality assurance meets the minimum baseline requirements of the </a:t>
            </a:r>
            <a:r>
              <a:rPr lang="en-GB" sz="1600" i="1" dirty="0"/>
              <a:t>Standards.</a:t>
            </a:r>
            <a:endParaRPr lang="en-US" sz="1600" dirty="0"/>
          </a:p>
          <a:p>
            <a:pPr>
              <a:buAutoNum type="alphaLcParenBoth"/>
            </a:pPr>
            <a:r>
              <a:rPr lang="en-GB" sz="1600" dirty="0"/>
              <a:t>The institution’s framework for managing academic standards and quality assurance requires improvement to meet the </a:t>
            </a:r>
            <a:r>
              <a:rPr lang="en-GB" sz="1600" i="1" dirty="0"/>
              <a:t>Standards. </a:t>
            </a:r>
            <a:endParaRPr lang="en-US" sz="1600" dirty="0"/>
          </a:p>
          <a:p>
            <a:pPr marL="0" indent="0">
              <a:buNone/>
            </a:pPr>
            <a:r>
              <a:rPr lang="en-GB" sz="1600" dirty="0"/>
              <a:t> </a:t>
            </a:r>
            <a:endParaRPr lang="en-US" sz="1600" dirty="0"/>
          </a:p>
          <a:p>
            <a:pPr>
              <a:buAutoNum type="arabicPeriod" startAt="2"/>
            </a:pPr>
            <a:r>
              <a:rPr lang="en-GB" sz="1600" b="1" dirty="0"/>
              <a:t>           Operational </a:t>
            </a:r>
            <a:endParaRPr lang="en-US" sz="1600" dirty="0"/>
          </a:p>
          <a:p>
            <a:pPr>
              <a:buAutoNum type="alphaLcParenBoth"/>
            </a:pPr>
            <a:r>
              <a:rPr lang="en-GB" sz="1600" dirty="0"/>
              <a:t>The quality of the learning environment successfully meets the </a:t>
            </a:r>
            <a:r>
              <a:rPr lang="en-GB" sz="1600" i="1" dirty="0"/>
              <a:t>Standards.</a:t>
            </a:r>
            <a:endParaRPr lang="en-US" sz="1600" dirty="0"/>
          </a:p>
          <a:p>
            <a:pPr>
              <a:buAutoNum type="alphaLcParenBoth"/>
            </a:pPr>
            <a:r>
              <a:rPr lang="en-GB" sz="1600" dirty="0"/>
              <a:t>The quality of the learning environment meets the minimum baseline requirements of the </a:t>
            </a:r>
            <a:r>
              <a:rPr lang="en-GB" sz="1600" i="1" dirty="0"/>
              <a:t>Standards.</a:t>
            </a:r>
            <a:endParaRPr lang="en-US" sz="1600" dirty="0"/>
          </a:p>
          <a:p>
            <a:pPr>
              <a:buAutoNum type="alphaLcParenBoth"/>
            </a:pPr>
            <a:r>
              <a:rPr lang="en-GB" sz="1600" dirty="0"/>
              <a:t>The quality of the learning environment requires improvement to meet the </a:t>
            </a:r>
            <a:r>
              <a:rPr lang="en-GB" sz="1600" i="1" dirty="0"/>
              <a:t>Standards.</a:t>
            </a:r>
            <a:endParaRPr lang="en-US" sz="1600" dirty="0"/>
          </a:p>
          <a:p>
            <a:endParaRPr lang="en-US" sz="1600" dirty="0"/>
          </a:p>
          <a:p>
            <a:pPr marL="0" indent="0">
              <a:buNone/>
            </a:pPr>
            <a:r>
              <a:rPr lang="en-GB" sz="1600" b="1" dirty="0"/>
              <a:t>3.              Legal and Financial</a:t>
            </a:r>
            <a:endParaRPr lang="en-US" sz="1600" dirty="0"/>
          </a:p>
          <a:p>
            <a:pPr>
              <a:buAutoNum type="alphaLcParenBoth"/>
            </a:pPr>
            <a:r>
              <a:rPr lang="en-GB" sz="1600" dirty="0"/>
              <a:t>The legal and financial management of the institution successfully meets the </a:t>
            </a:r>
            <a:r>
              <a:rPr lang="en-GB" sz="1600" i="1" dirty="0"/>
              <a:t>Standards.</a:t>
            </a:r>
            <a:endParaRPr lang="en-US" sz="1600" dirty="0"/>
          </a:p>
          <a:p>
            <a:pPr>
              <a:buAutoNum type="alphaLcParenBoth"/>
            </a:pPr>
            <a:r>
              <a:rPr lang="en-GB" sz="1600" dirty="0"/>
              <a:t>The legal and financial management of the institution meets the minimum baseline requirements of the </a:t>
            </a:r>
            <a:r>
              <a:rPr lang="en-GB" sz="1600" i="1" dirty="0"/>
              <a:t>Standards.</a:t>
            </a:r>
            <a:endParaRPr lang="en-US" sz="1600" dirty="0"/>
          </a:p>
          <a:p>
            <a:pPr>
              <a:buAutoNum type="alphaLcParenBoth"/>
            </a:pPr>
            <a:r>
              <a:rPr lang="en-GB" sz="1600" dirty="0"/>
              <a:t>The legal and financial management of the institution requires improvement to meet the </a:t>
            </a:r>
            <a:r>
              <a:rPr lang="en-GB" sz="1600" i="1" dirty="0"/>
              <a:t>Standards.</a:t>
            </a:r>
            <a:endParaRPr lang="en-US" sz="1600" dirty="0"/>
          </a:p>
        </p:txBody>
      </p:sp>
      <p:sp>
        <p:nvSpPr>
          <p:cNvPr id="4" name="Slide Number Placeholder 3"/>
          <p:cNvSpPr>
            <a:spLocks noGrp="1"/>
          </p:cNvSpPr>
          <p:nvPr>
            <p:ph type="sldNum" sz="quarter" idx="12"/>
          </p:nvPr>
        </p:nvSpPr>
        <p:spPr>
          <a:xfrm>
            <a:off x="8737600" y="6435084"/>
            <a:ext cx="2844800" cy="365125"/>
          </a:xfrm>
        </p:spPr>
        <p:txBody>
          <a:bodyPr/>
          <a:lstStyle/>
          <a:p>
            <a:pPr>
              <a:defRPr/>
            </a:pPr>
            <a:fld id="{68252B65-1941-4A28-A0C4-9FC3D6A4FF6F}" type="slidenum">
              <a:rPr lang="en-US" smtClean="0">
                <a:solidFill>
                  <a:prstClr val="black">
                    <a:tint val="75000"/>
                  </a:prstClr>
                </a:solidFill>
              </a:rPr>
              <a:pPr>
                <a:defRPr/>
              </a:pPr>
              <a:t>10</a:t>
            </a:fld>
            <a:endParaRPr lang="en-US">
              <a:solidFill>
                <a:prstClr val="black">
                  <a:tint val="75000"/>
                </a:prstClr>
              </a:solidFill>
            </a:endParaRPr>
          </a:p>
        </p:txBody>
      </p:sp>
    </p:spTree>
    <p:extLst>
      <p:ext uri="{BB962C8B-B14F-4D97-AF65-F5344CB8AC3E}">
        <p14:creationId xmlns:p14="http://schemas.microsoft.com/office/powerpoint/2010/main" val="34761175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INFORMATION STATEMENTS</a:t>
            </a:r>
            <a:br>
              <a:rPr lang="en-US" dirty="0"/>
            </a:br>
            <a:r>
              <a:rPr lang="en-US" dirty="0"/>
              <a:t>(One from each section) </a:t>
            </a:r>
          </a:p>
        </p:txBody>
      </p:sp>
      <p:sp>
        <p:nvSpPr>
          <p:cNvPr id="3" name="Content Placeholder 2"/>
          <p:cNvSpPr>
            <a:spLocks noGrp="1"/>
          </p:cNvSpPr>
          <p:nvPr>
            <p:ph idx="1"/>
          </p:nvPr>
        </p:nvSpPr>
        <p:spPr>
          <a:xfrm>
            <a:off x="609600" y="1729947"/>
            <a:ext cx="10972800" cy="4525963"/>
          </a:xfrm>
        </p:spPr>
        <p:txBody>
          <a:bodyPr/>
          <a:lstStyle/>
          <a:p>
            <a:pPr marL="0" indent="0">
              <a:buNone/>
            </a:pPr>
            <a:r>
              <a:rPr lang="en-GB" sz="1800" b="1" dirty="0"/>
              <a:t>4.	Academic </a:t>
            </a:r>
            <a:endParaRPr lang="en-US" sz="1800" dirty="0"/>
          </a:p>
          <a:p>
            <a:pPr>
              <a:buAutoNum type="alphaLcParenBoth"/>
            </a:pPr>
            <a:r>
              <a:rPr lang="en-GB" sz="1800" dirty="0"/>
              <a:t>The quality of teaching and learning successfully meets the </a:t>
            </a:r>
            <a:r>
              <a:rPr lang="en-GB" sz="1800" i="1" dirty="0"/>
              <a:t>Standards.</a:t>
            </a:r>
            <a:endParaRPr lang="en-US" sz="1800" dirty="0"/>
          </a:p>
          <a:p>
            <a:pPr>
              <a:buAutoNum type="alphaLcParenBoth"/>
            </a:pPr>
            <a:r>
              <a:rPr lang="en-GB" sz="1800" dirty="0"/>
              <a:t>The quality of teaching and learning meets the minimum baseline requirements of the </a:t>
            </a:r>
            <a:r>
              <a:rPr lang="en-GB" sz="1800" i="1" dirty="0"/>
              <a:t>Standards.</a:t>
            </a:r>
            <a:endParaRPr lang="en-US" sz="1800" dirty="0"/>
          </a:p>
          <a:p>
            <a:pPr>
              <a:buAutoNum type="alphaLcParenBoth"/>
            </a:pPr>
            <a:r>
              <a:rPr lang="en-GB" sz="1800" dirty="0"/>
              <a:t>The quality of teaching and learning requires improvement to meet the </a:t>
            </a:r>
            <a:r>
              <a:rPr lang="en-GB" sz="1800" i="1" dirty="0"/>
              <a:t>Standards.</a:t>
            </a:r>
            <a:endParaRPr lang="en-US" sz="1800" dirty="0"/>
          </a:p>
          <a:p>
            <a:endParaRPr lang="en-US" sz="1800" dirty="0"/>
          </a:p>
          <a:p>
            <a:pPr marL="0" indent="0">
              <a:buNone/>
            </a:pPr>
            <a:r>
              <a:rPr lang="en-GB" sz="1800" b="1" dirty="0"/>
              <a:t>5.	International </a:t>
            </a:r>
            <a:endParaRPr lang="en-US" sz="1800" dirty="0"/>
          </a:p>
          <a:p>
            <a:pPr>
              <a:buAutoNum type="alphaLcParenBoth"/>
            </a:pPr>
            <a:r>
              <a:rPr lang="en-GB" sz="1800" dirty="0"/>
              <a:t>International recognition is fully established.</a:t>
            </a:r>
            <a:endParaRPr lang="en-US" sz="1800" dirty="0"/>
          </a:p>
          <a:p>
            <a:pPr>
              <a:buAutoNum type="alphaLcParenBoth"/>
            </a:pPr>
            <a:r>
              <a:rPr lang="en-GB" sz="1800" dirty="0"/>
              <a:t>International recognition is established.</a:t>
            </a:r>
            <a:endParaRPr lang="en-US" sz="1800" dirty="0"/>
          </a:p>
          <a:p>
            <a:pPr>
              <a:buAutoNum type="alphaLcParenBoth"/>
            </a:pPr>
            <a:r>
              <a:rPr lang="en-GB" sz="1800" dirty="0"/>
              <a:t>International recognition requires improvement</a:t>
            </a:r>
            <a:endParaRPr lang="en-US" sz="1800" dirty="0"/>
          </a:p>
        </p:txBody>
      </p:sp>
      <p:sp>
        <p:nvSpPr>
          <p:cNvPr id="4" name="Slide Number Placeholder 3"/>
          <p:cNvSpPr>
            <a:spLocks noGrp="1"/>
          </p:cNvSpPr>
          <p:nvPr>
            <p:ph type="sldNum" sz="quarter" idx="12"/>
          </p:nvPr>
        </p:nvSpPr>
        <p:spPr/>
        <p:txBody>
          <a:bodyPr/>
          <a:lstStyle/>
          <a:p>
            <a:pPr>
              <a:defRPr/>
            </a:pPr>
            <a:fld id="{68252B65-1941-4A28-A0C4-9FC3D6A4FF6F}" type="slidenum">
              <a:rPr lang="en-US" smtClean="0">
                <a:solidFill>
                  <a:prstClr val="black">
                    <a:tint val="75000"/>
                  </a:prstClr>
                </a:solidFill>
              </a:rPr>
              <a:pPr>
                <a:defRPr/>
              </a:pPr>
              <a:t>11</a:t>
            </a:fld>
            <a:endParaRPr lang="en-US">
              <a:solidFill>
                <a:prstClr val="black">
                  <a:tint val="75000"/>
                </a:prstClr>
              </a:solidFill>
            </a:endParaRPr>
          </a:p>
        </p:txBody>
      </p:sp>
    </p:spTree>
    <p:extLst>
      <p:ext uri="{BB962C8B-B14F-4D97-AF65-F5344CB8AC3E}">
        <p14:creationId xmlns:p14="http://schemas.microsoft.com/office/powerpoint/2010/main" val="244817660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Determination – How it works</a:t>
            </a:r>
          </a:p>
        </p:txBody>
      </p:sp>
      <p:sp>
        <p:nvSpPr>
          <p:cNvPr id="3" name="Content Placeholder 2"/>
          <p:cNvSpPr>
            <a:spLocks noGrp="1"/>
          </p:cNvSpPr>
          <p:nvPr>
            <p:ph idx="1"/>
          </p:nvPr>
        </p:nvSpPr>
        <p:spPr>
          <a:xfrm>
            <a:off x="609600" y="1762898"/>
            <a:ext cx="10972800" cy="4525963"/>
          </a:xfrm>
        </p:spPr>
        <p:txBody>
          <a:bodyPr/>
          <a:lstStyle/>
          <a:p>
            <a:pPr marL="0">
              <a:spcBef>
                <a:spcPts val="0"/>
              </a:spcBef>
            </a:pPr>
            <a:r>
              <a:rPr lang="en-US" sz="1800" dirty="0"/>
              <a:t>The determination of risk is undertaken by the External Review Team (ERT) at the conclusion to the Licensure Review, and is based on two equally weighted elements: </a:t>
            </a:r>
          </a:p>
          <a:p>
            <a:pPr marL="0" indent="0">
              <a:spcBef>
                <a:spcPts val="0"/>
              </a:spcBef>
              <a:buNone/>
            </a:pPr>
            <a:endParaRPr lang="en-US" sz="1800" dirty="0"/>
          </a:p>
          <a:p>
            <a:pPr marL="0">
              <a:spcBef>
                <a:spcPts val="0"/>
              </a:spcBef>
            </a:pPr>
            <a:r>
              <a:rPr lang="en-US" sz="1800" b="1" dirty="0"/>
              <a:t>Part A</a:t>
            </a:r>
            <a:r>
              <a:rPr lang="en-US" sz="1800" dirty="0"/>
              <a:t> of the Risk Evaluation considers the extent to which the HEI (during the Licensure review) has provided evidence of meeting the requirements of the Standards. </a:t>
            </a:r>
          </a:p>
          <a:p>
            <a:pPr marL="0" indent="0">
              <a:spcBef>
                <a:spcPts val="0"/>
              </a:spcBef>
              <a:buNone/>
            </a:pPr>
            <a:endParaRPr lang="en-US" sz="1800" dirty="0"/>
          </a:p>
          <a:p>
            <a:pPr marL="0">
              <a:spcBef>
                <a:spcPts val="0"/>
              </a:spcBef>
            </a:pPr>
            <a:r>
              <a:rPr lang="en-US" sz="1800" b="1" dirty="0"/>
              <a:t>Part B</a:t>
            </a:r>
            <a:r>
              <a:rPr lang="en-US" sz="1800" dirty="0"/>
              <a:t> of the Risk Evaluation evaluates the risk of strategic, operational, legal and financial, academic and international dimensions as applied to specific risk statements, which take into account the risk analysis area. </a:t>
            </a:r>
          </a:p>
          <a:p>
            <a:pPr marL="0">
              <a:spcBef>
                <a:spcPts val="0"/>
              </a:spcBef>
            </a:pPr>
            <a:endParaRPr lang="en-US" sz="1800" dirty="0"/>
          </a:p>
          <a:p>
            <a:pPr marL="0">
              <a:spcBef>
                <a:spcPts val="0"/>
              </a:spcBef>
            </a:pPr>
            <a:r>
              <a:rPr lang="en-US" sz="1800" dirty="0"/>
              <a:t>The ERT will utilize its professional judgement in following this structured approach to evaluate the extent to which risk is determined. </a:t>
            </a:r>
          </a:p>
          <a:p>
            <a:pPr marL="0">
              <a:spcBef>
                <a:spcPts val="0"/>
              </a:spcBef>
            </a:pPr>
            <a:endParaRPr lang="en-US" sz="1800" dirty="0"/>
          </a:p>
          <a:p>
            <a:pPr marL="0">
              <a:spcBef>
                <a:spcPts val="0"/>
              </a:spcBef>
            </a:pPr>
            <a:r>
              <a:rPr lang="en-US" sz="1800" dirty="0"/>
              <a:t>The rationale for the risk-based approach is to provide a qualitative basis for the frequency of the review of Institutional Licensure, and the requirements of the review based on the risk evaluation of the CAA. The higher the institutional score, the less frequently the CAA will be required to undertake review visits to the institution in relation to its Institutional Licensure and Program Review. </a:t>
            </a:r>
          </a:p>
          <a:p>
            <a:endParaRPr lang="en-US" dirty="0"/>
          </a:p>
        </p:txBody>
      </p:sp>
      <p:sp>
        <p:nvSpPr>
          <p:cNvPr id="4" name="Slide Number Placeholder 3"/>
          <p:cNvSpPr>
            <a:spLocks noGrp="1"/>
          </p:cNvSpPr>
          <p:nvPr>
            <p:ph type="sldNum" sz="quarter" idx="12"/>
          </p:nvPr>
        </p:nvSpPr>
        <p:spPr/>
        <p:txBody>
          <a:bodyPr/>
          <a:lstStyle/>
          <a:p>
            <a:pPr>
              <a:defRPr/>
            </a:pPr>
            <a:fld id="{68252B65-1941-4A28-A0C4-9FC3D6A4FF6F}" type="slidenum">
              <a:rPr lang="en-US" smtClean="0">
                <a:solidFill>
                  <a:prstClr val="black">
                    <a:tint val="75000"/>
                  </a:prstClr>
                </a:solidFill>
              </a:rPr>
              <a:pPr>
                <a:defRPr/>
              </a:pPr>
              <a:t>12</a:t>
            </a:fld>
            <a:endParaRPr lang="en-US">
              <a:solidFill>
                <a:prstClr val="black">
                  <a:tint val="75000"/>
                </a:prstClr>
              </a:solidFill>
            </a:endParaRPr>
          </a:p>
        </p:txBody>
      </p:sp>
    </p:spTree>
    <p:extLst>
      <p:ext uri="{BB962C8B-B14F-4D97-AF65-F5344CB8AC3E}">
        <p14:creationId xmlns:p14="http://schemas.microsoft.com/office/powerpoint/2010/main" val="365909561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Evaluation Part A </a:t>
            </a:r>
          </a:p>
        </p:txBody>
      </p:sp>
      <p:sp>
        <p:nvSpPr>
          <p:cNvPr id="3" name="Content Placeholder 2"/>
          <p:cNvSpPr>
            <a:spLocks noGrp="1"/>
          </p:cNvSpPr>
          <p:nvPr>
            <p:ph idx="1"/>
          </p:nvPr>
        </p:nvSpPr>
        <p:spPr>
          <a:xfrm>
            <a:off x="609600" y="1771136"/>
            <a:ext cx="10972800" cy="4525963"/>
          </a:xfrm>
        </p:spPr>
        <p:txBody>
          <a:bodyPr/>
          <a:lstStyle/>
          <a:p>
            <a:r>
              <a:rPr lang="en-US" sz="2400" dirty="0"/>
              <a:t>The quality assurance system evaluation risk metric (Part A) provides the initial assessment of risk based on the appraisal of 25 key areas of Institutional Licensure requirements extracted from the Standards. </a:t>
            </a:r>
          </a:p>
          <a:p>
            <a:r>
              <a:rPr lang="en-US" sz="2400" dirty="0"/>
              <a:t>The requirements are included in Annex 1: Risk Evaluation Metric (Part A). </a:t>
            </a:r>
          </a:p>
          <a:p>
            <a:r>
              <a:rPr lang="en-US" sz="2400" dirty="0"/>
              <a:t>In Part A, the ERT is required to identify the extent to which the HEI (during the Licensure review) has provided evidence of meeting the requirements of the Standards. </a:t>
            </a:r>
          </a:p>
          <a:p>
            <a:r>
              <a:rPr lang="en-US" sz="2400" dirty="0"/>
              <a:t>The scoring allocated for each statement is as follows: fully meets the Standards (score 2), partially meets the Standards (score 1), not meeting the Standards (score 0). There are 25 questions, each worth a maximum of 2 points, providing a maximum possible score of 50 points for Part A. </a:t>
            </a:r>
          </a:p>
          <a:p>
            <a:r>
              <a:rPr lang="en-US" dirty="0"/>
              <a:t> </a:t>
            </a:r>
          </a:p>
        </p:txBody>
      </p:sp>
      <p:sp>
        <p:nvSpPr>
          <p:cNvPr id="4" name="Slide Number Placeholder 3"/>
          <p:cNvSpPr>
            <a:spLocks noGrp="1"/>
          </p:cNvSpPr>
          <p:nvPr>
            <p:ph type="sldNum" sz="quarter" idx="12"/>
          </p:nvPr>
        </p:nvSpPr>
        <p:spPr/>
        <p:txBody>
          <a:bodyPr/>
          <a:lstStyle/>
          <a:p>
            <a:pPr>
              <a:defRPr/>
            </a:pPr>
            <a:fld id="{68252B65-1941-4A28-A0C4-9FC3D6A4FF6F}" type="slidenum">
              <a:rPr lang="en-US" smtClean="0">
                <a:solidFill>
                  <a:prstClr val="black">
                    <a:tint val="75000"/>
                  </a:prstClr>
                </a:solidFill>
              </a:rPr>
              <a:pPr>
                <a:defRPr/>
              </a:pPr>
              <a:t>13</a:t>
            </a:fld>
            <a:endParaRPr lang="en-US">
              <a:solidFill>
                <a:prstClr val="black">
                  <a:tint val="75000"/>
                </a:prstClr>
              </a:solidFill>
            </a:endParaRPr>
          </a:p>
        </p:txBody>
      </p:sp>
    </p:spTree>
    <p:extLst>
      <p:ext uri="{BB962C8B-B14F-4D97-AF65-F5344CB8AC3E}">
        <p14:creationId xmlns:p14="http://schemas.microsoft.com/office/powerpoint/2010/main" val="21841362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Risk Evaluation Metric (Part A)</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a:defRPr/>
            </a:pPr>
            <a:fld id="{68252B65-1941-4A28-A0C4-9FC3D6A4FF6F}" type="slidenum">
              <a:rPr lang="en-US" smtClean="0">
                <a:solidFill>
                  <a:prstClr val="black">
                    <a:tint val="75000"/>
                  </a:prstClr>
                </a:solidFill>
              </a:rPr>
              <a:pPr>
                <a:defRPr/>
              </a:pPr>
              <a:t>14</a:t>
            </a:fld>
            <a:endParaRPr lang="en-US">
              <a:solidFill>
                <a:prstClr val="black">
                  <a:tint val="75000"/>
                </a:prst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061291924"/>
              </p:ext>
            </p:extLst>
          </p:nvPr>
        </p:nvGraphicFramePr>
        <p:xfrm>
          <a:off x="3093377" y="2440931"/>
          <a:ext cx="5725160" cy="3696528"/>
        </p:xfrm>
        <a:graphic>
          <a:graphicData uri="http://schemas.openxmlformats.org/drawingml/2006/table">
            <a:tbl>
              <a:tblPr firstRow="1" firstCol="1" bandRow="1"/>
              <a:tblGrid>
                <a:gridCol w="537210">
                  <a:extLst>
                    <a:ext uri="{9D8B030D-6E8A-4147-A177-3AD203B41FA5}">
                      <a16:colId xmlns:a16="http://schemas.microsoft.com/office/drawing/2014/main" val="20000"/>
                    </a:ext>
                  </a:extLst>
                </a:gridCol>
                <a:gridCol w="2970530">
                  <a:extLst>
                    <a:ext uri="{9D8B030D-6E8A-4147-A177-3AD203B41FA5}">
                      <a16:colId xmlns:a16="http://schemas.microsoft.com/office/drawing/2014/main" val="20001"/>
                    </a:ext>
                  </a:extLst>
                </a:gridCol>
                <a:gridCol w="720090">
                  <a:extLst>
                    <a:ext uri="{9D8B030D-6E8A-4147-A177-3AD203B41FA5}">
                      <a16:colId xmlns:a16="http://schemas.microsoft.com/office/drawing/2014/main" val="20002"/>
                    </a:ext>
                  </a:extLst>
                </a:gridCol>
                <a:gridCol w="72009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tblGrid>
              <a:tr h="0">
                <a:tc gridSpan="5">
                  <a:txBody>
                    <a:bodyPr/>
                    <a:lstStyle/>
                    <a:p>
                      <a:pPr marL="0" marR="0">
                        <a:lnSpc>
                          <a:spcPct val="107000"/>
                        </a:lnSpc>
                        <a:spcBef>
                          <a:spcPts val="0"/>
                        </a:spcBef>
                        <a:spcAft>
                          <a:spcPts val="0"/>
                        </a:spcAft>
                      </a:pPr>
                      <a:r>
                        <a:rPr lang="en-GB" sz="1100" b="1">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GB" sz="1100" b="1">
                          <a:effectLst/>
                          <a:latin typeface="Times New Roman" panose="02020603050405020304" pitchFamily="18" charset="0"/>
                          <a:ea typeface="Calibri" panose="020F0502020204030204" pitchFamily="34" charset="0"/>
                          <a:cs typeface="Arial" panose="020B0604020202020204" pitchFamily="34" charset="0"/>
                        </a:rPr>
                        <a:t>Institution-Level Criteria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The institution has provided evidence of the extent to which it has achieved the following: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Fully</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(score 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Partially</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(score 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Limited/None (score 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The institution has a vision statement that articulates the long-term aspirations of the institution.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The institution has a mission statement that is periodically re-evaluated to assess its currency.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GB" sz="1100" dirty="0">
                          <a:effectLst/>
                          <a:latin typeface="Times New Roman" panose="02020603050405020304" pitchFamily="18" charset="0"/>
                          <a:ea typeface="Calibri" panose="020F0502020204030204" pitchFamily="34" charset="0"/>
                          <a:cs typeface="Arial" panose="020B0604020202020204" pitchFamily="34" charset="0"/>
                        </a:rPr>
                        <a:t>The organization of the institution reflects and supports its mission, and facilitates its efficient operation.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gn="ctr">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The governing body is subject to and operates under By-Laws.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0" algn="ctr">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The governing body regularly evaluates its own effectiveness.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0" marR="0" algn="ctr">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Faculty members have sufficient opportunity to participate in decision making on matters related to the curriculum, assessment, and academic integrity.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GB" sz="1100" dirty="0">
                          <a:effectLst/>
                          <a:latin typeface="Times New Roman" panose="02020603050405020304" pitchFamily="18" charset="0"/>
                          <a:ea typeface="Calibri" panose="020F0502020204030204" pitchFamily="34" charset="0"/>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7" name="TextBox 6"/>
          <p:cNvSpPr txBox="1"/>
          <p:nvPr/>
        </p:nvSpPr>
        <p:spPr>
          <a:xfrm>
            <a:off x="1375719" y="1869989"/>
            <a:ext cx="9135762" cy="369332"/>
          </a:xfrm>
          <a:prstGeom prst="rect">
            <a:avLst/>
          </a:prstGeom>
          <a:noFill/>
        </p:spPr>
        <p:txBody>
          <a:bodyPr wrap="square" rtlCol="0">
            <a:spAutoFit/>
          </a:bodyPr>
          <a:lstStyle/>
          <a:p>
            <a:r>
              <a:rPr lang="en-US" dirty="0"/>
              <a:t>Illustrative example of section from Risk Evaluation Metric (Part A)</a:t>
            </a:r>
          </a:p>
        </p:txBody>
      </p:sp>
    </p:spTree>
    <p:extLst>
      <p:ext uri="{BB962C8B-B14F-4D97-AF65-F5344CB8AC3E}">
        <p14:creationId xmlns:p14="http://schemas.microsoft.com/office/powerpoint/2010/main" val="114820046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Evaluation Part B </a:t>
            </a:r>
          </a:p>
        </p:txBody>
      </p:sp>
      <p:sp>
        <p:nvSpPr>
          <p:cNvPr id="3" name="Content Placeholder 2"/>
          <p:cNvSpPr>
            <a:spLocks noGrp="1"/>
          </p:cNvSpPr>
          <p:nvPr>
            <p:ph idx="1"/>
          </p:nvPr>
        </p:nvSpPr>
        <p:spPr>
          <a:xfrm>
            <a:off x="667265" y="1721709"/>
            <a:ext cx="10972800" cy="4525963"/>
          </a:xfrm>
        </p:spPr>
        <p:txBody>
          <a:bodyPr/>
          <a:lstStyle/>
          <a:p>
            <a:r>
              <a:rPr lang="en-US" sz="2000" dirty="0"/>
              <a:t>Part B of the assessment of risk is based on the appraisal of five risk dimensions, which have been determined to effectively align with the SIL and the SPA. These risk dimensions are: </a:t>
            </a:r>
          </a:p>
          <a:p>
            <a:pPr marL="0" indent="0">
              <a:buNone/>
            </a:pPr>
            <a:r>
              <a:rPr lang="en-US" sz="2000" dirty="0"/>
              <a:t>a. </a:t>
            </a:r>
            <a:r>
              <a:rPr lang="en-US" sz="2000" b="1" dirty="0"/>
              <a:t>Strategic</a:t>
            </a:r>
            <a:r>
              <a:rPr lang="en-US" sz="2000" dirty="0"/>
              <a:t>: </a:t>
            </a:r>
            <a:r>
              <a:rPr lang="en-US" sz="1600" dirty="0"/>
              <a:t>The risk that an event or action may adversely affect an institution’s ability to achieve its strategic objectives as a licensed HEI in the UAE.  </a:t>
            </a:r>
          </a:p>
          <a:p>
            <a:pPr marL="0" indent="0">
              <a:buNone/>
            </a:pPr>
            <a:r>
              <a:rPr lang="en-US" sz="2000" dirty="0"/>
              <a:t>b. </a:t>
            </a:r>
            <a:r>
              <a:rPr lang="en-US" sz="2000" b="1" dirty="0"/>
              <a:t>Operational</a:t>
            </a:r>
            <a:r>
              <a:rPr lang="en-US" sz="2000" dirty="0"/>
              <a:t>: T</a:t>
            </a:r>
            <a:r>
              <a:rPr lang="en-US" sz="1600" dirty="0"/>
              <a:t>he risk that inadequate or failed internal processes, people and/or systems, or external events may adversely affect an institution’s ability to achieve its operational objectives as a licensed HEI in the UAE.  </a:t>
            </a:r>
          </a:p>
          <a:p>
            <a:pPr marL="0" indent="0">
              <a:buNone/>
            </a:pPr>
            <a:r>
              <a:rPr lang="en-US" sz="2000" dirty="0"/>
              <a:t>c. </a:t>
            </a:r>
            <a:r>
              <a:rPr lang="en-US" sz="2000" b="1" dirty="0"/>
              <a:t>Legal and Financial</a:t>
            </a:r>
            <a:r>
              <a:rPr lang="en-US" sz="2000" dirty="0"/>
              <a:t>: </a:t>
            </a:r>
            <a:r>
              <a:rPr lang="en-US" sz="1600" dirty="0"/>
              <a:t>Any risk that will affect the legal status or financial stability of a HEI and its ability to continue as a licensed HEI in the UAE.  </a:t>
            </a:r>
          </a:p>
          <a:p>
            <a:pPr marL="0" indent="0">
              <a:buNone/>
            </a:pPr>
            <a:r>
              <a:rPr lang="en-US" sz="2000" dirty="0"/>
              <a:t>d. </a:t>
            </a:r>
            <a:r>
              <a:rPr lang="en-US" sz="2000" b="1" dirty="0"/>
              <a:t>Academic</a:t>
            </a:r>
            <a:r>
              <a:rPr lang="en-US" sz="2000" dirty="0"/>
              <a:t>: </a:t>
            </a:r>
            <a:r>
              <a:rPr lang="en-US" sz="1600" dirty="0"/>
              <a:t>The risk of failing to achieve academic objectives and the maintenance of academic quality and standards, specifically relating to learning, teaching and research, that will adversely affect the institution’s ability to achieve its strategic objectives as a licensed HEI in the UAE.  </a:t>
            </a:r>
          </a:p>
          <a:p>
            <a:pPr marL="0" indent="0">
              <a:buNone/>
            </a:pPr>
            <a:r>
              <a:rPr lang="en-US" sz="2000" dirty="0"/>
              <a:t>e. </a:t>
            </a:r>
            <a:r>
              <a:rPr lang="en-US" sz="2000" b="1" dirty="0"/>
              <a:t>International</a:t>
            </a:r>
            <a:r>
              <a:rPr lang="en-US" sz="2000" dirty="0"/>
              <a:t>: </a:t>
            </a:r>
            <a:r>
              <a:rPr lang="en-US" sz="1600" dirty="0"/>
              <a:t>The risk of not achieving equitable National Classification, international ranking, or international accreditation as compared to peer institutions within the UAE. </a:t>
            </a:r>
          </a:p>
          <a:p>
            <a:r>
              <a:rPr lang="en-US" sz="2000" dirty="0"/>
              <a:t>The five dimensions are scored on a confidence level assessment of factors which alleviate risk, ranging between 1 (least confidence) and 5 (greatest confidence). </a:t>
            </a:r>
          </a:p>
        </p:txBody>
      </p:sp>
      <p:sp>
        <p:nvSpPr>
          <p:cNvPr id="4" name="Slide Number Placeholder 3"/>
          <p:cNvSpPr>
            <a:spLocks noGrp="1"/>
          </p:cNvSpPr>
          <p:nvPr>
            <p:ph type="sldNum" sz="quarter" idx="12"/>
          </p:nvPr>
        </p:nvSpPr>
        <p:spPr/>
        <p:txBody>
          <a:bodyPr/>
          <a:lstStyle/>
          <a:p>
            <a:pPr>
              <a:defRPr/>
            </a:pPr>
            <a:fld id="{68252B65-1941-4A28-A0C4-9FC3D6A4FF6F}" type="slidenum">
              <a:rPr lang="en-US" smtClean="0">
                <a:solidFill>
                  <a:prstClr val="black">
                    <a:tint val="75000"/>
                  </a:prstClr>
                </a:solidFill>
              </a:rPr>
              <a:pPr>
                <a:defRPr/>
              </a:pPr>
              <a:t>15</a:t>
            </a:fld>
            <a:endParaRPr lang="en-US">
              <a:solidFill>
                <a:prstClr val="black">
                  <a:tint val="75000"/>
                </a:prstClr>
              </a:solidFill>
            </a:endParaRPr>
          </a:p>
        </p:txBody>
      </p:sp>
    </p:spTree>
    <p:extLst>
      <p:ext uri="{BB962C8B-B14F-4D97-AF65-F5344CB8AC3E}">
        <p14:creationId xmlns:p14="http://schemas.microsoft.com/office/powerpoint/2010/main" val="282133563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981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r>
              <a:rPr lang="en-US" sz="2400" b="1" dirty="0">
                <a:blipFill>
                  <a:blip r:embed="rId2"/>
                  <a:tile tx="0" ty="0" sx="100000" sy="100000" flip="none" algn="tl"/>
                </a:blipFill>
                <a:latin typeface="Mistral" pitchFamily="66" charset="0"/>
              </a:rPr>
              <a:t/>
            </a:r>
            <a:br>
              <a:rPr lang="en-US" sz="2400" b="1" dirty="0">
                <a:blipFill>
                  <a:blip r:embed="rId2"/>
                  <a:tile tx="0" ty="0" sx="100000" sy="100000" flip="none" algn="tl"/>
                </a:blipFill>
                <a:latin typeface="Mistral" pitchFamily="66" charset="0"/>
              </a:rPr>
            </a:br>
            <a:r>
              <a:rPr lang="en-US" sz="2400" b="1" dirty="0">
                <a:blipFill>
                  <a:blip r:embed="rId2"/>
                  <a:tile tx="0" ty="0" sx="100000" sy="100000" flip="none" algn="tl"/>
                </a:blipFill>
                <a:latin typeface="Mistral" pitchFamily="66" charset="0"/>
              </a:rPr>
              <a:t/>
            </a: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1981200" y="1752600"/>
          <a:ext cx="8242164" cy="4648200"/>
        </p:xfrm>
        <a:graphic>
          <a:graphicData uri="http://schemas.openxmlformats.org/drawingml/2006/table">
            <a:tbl>
              <a:tblPr>
                <a:effectLst/>
              </a:tblPr>
              <a:tblGrid>
                <a:gridCol w="8242164">
                  <a:extLst>
                    <a:ext uri="{9D8B030D-6E8A-4147-A177-3AD203B41FA5}">
                      <a16:colId xmlns:a16="http://schemas.microsoft.com/office/drawing/2014/main" val="20000"/>
                    </a:ext>
                  </a:extLst>
                </a:gridCol>
              </a:tblGrid>
              <a:tr h="46482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2819400" y="1981200"/>
            <a:ext cx="6934200" cy="4267200"/>
          </a:xfrm>
          <a:prstGeom prst="rect">
            <a:avLst/>
          </a:prstGeom>
        </p:spPr>
        <p:txBody>
          <a:bodyPr>
            <a:normAutofit/>
          </a:bodyPr>
          <a:lstStyle/>
          <a:p>
            <a:pPr marL="342900" indent="-342900" algn="just">
              <a:lnSpc>
                <a:spcPct val="80000"/>
              </a:lnSpc>
              <a:spcBef>
                <a:spcPct val="20000"/>
              </a:spcBef>
              <a:defRPr/>
            </a:pPr>
            <a:endParaRPr lang="en-US" sz="2800" dirty="0"/>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16</a:t>
            </a:fld>
            <a:endParaRPr lang="en-US"/>
          </a:p>
        </p:txBody>
      </p:sp>
      <p:sp>
        <p:nvSpPr>
          <p:cNvPr id="23" name="Title 1"/>
          <p:cNvSpPr txBox="1">
            <a:spLocks/>
          </p:cNvSpPr>
          <p:nvPr/>
        </p:nvSpPr>
        <p:spPr bwMode="auto">
          <a:xfrm>
            <a:off x="3247292" y="548482"/>
            <a:ext cx="67818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eaLnBrk="0" hangingPunct="0"/>
            <a:r>
              <a:rPr lang="en-AU" sz="3200" b="1" dirty="0">
                <a:solidFill>
                  <a:srgbClr val="582A04"/>
                </a:solidFill>
                <a:ea typeface="+mj-ea"/>
                <a:cs typeface="Times New Roman" pitchFamily="18" charset="0"/>
              </a:rPr>
              <a:t>Risk Determination</a:t>
            </a:r>
          </a:p>
        </p:txBody>
      </p:sp>
      <p:sp>
        <p:nvSpPr>
          <p:cNvPr id="17" name="Content Placeholder 2"/>
          <p:cNvSpPr txBox="1">
            <a:spLocks/>
          </p:cNvSpPr>
          <p:nvPr/>
        </p:nvSpPr>
        <p:spPr bwMode="auto">
          <a:xfrm>
            <a:off x="2133600" y="1905000"/>
            <a:ext cx="79248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rtl="0" eaLnBrk="0" hangingPunct="0">
              <a:spcBef>
                <a:spcPct val="20000"/>
              </a:spcBef>
              <a:buClr>
                <a:srgbClr val="C00000"/>
              </a:buClr>
              <a:defRPr/>
            </a:pPr>
            <a:r>
              <a:rPr lang="en-US" sz="2000" b="1" dirty="0">
                <a:cs typeface="Arial" charset="0"/>
              </a:rPr>
              <a:t>Part A</a:t>
            </a:r>
            <a:r>
              <a:rPr lang="en-US" sz="2000" dirty="0">
                <a:cs typeface="Arial" charset="0"/>
              </a:rPr>
              <a:t> – Maximum of 50 points</a:t>
            </a:r>
          </a:p>
          <a:p>
            <a:pPr lvl="0" algn="l" rtl="0" eaLnBrk="0" hangingPunct="0">
              <a:spcBef>
                <a:spcPct val="20000"/>
              </a:spcBef>
              <a:buClr>
                <a:srgbClr val="C00000"/>
              </a:buClr>
              <a:defRPr/>
            </a:pPr>
            <a:r>
              <a:rPr lang="en-US" sz="2000" b="1" dirty="0">
                <a:cs typeface="Arial" charset="0"/>
              </a:rPr>
              <a:t>Part B</a:t>
            </a:r>
            <a:r>
              <a:rPr lang="en-US" sz="2000" dirty="0">
                <a:cs typeface="Arial" charset="0"/>
              </a:rPr>
              <a:t> – Maximum of 25 points (HEI score in Part B multiplied by 2)</a:t>
            </a:r>
          </a:p>
          <a:p>
            <a:pPr lvl="0" algn="l" rtl="0" eaLnBrk="0" hangingPunct="0">
              <a:spcBef>
                <a:spcPct val="20000"/>
              </a:spcBef>
              <a:buClr>
                <a:srgbClr val="C00000"/>
              </a:buClr>
              <a:defRPr/>
            </a:pPr>
            <a:r>
              <a:rPr lang="en-US" sz="2000" b="1" dirty="0">
                <a:cs typeface="Arial" charset="0"/>
              </a:rPr>
              <a:t>Total</a:t>
            </a:r>
            <a:r>
              <a:rPr lang="en-US" sz="2000" dirty="0">
                <a:cs typeface="Arial" charset="0"/>
              </a:rPr>
              <a:t> Part A + Total Adjusted Part B = HEI Score = Possible 100 points</a:t>
            </a:r>
          </a:p>
          <a:p>
            <a:pPr lvl="0" algn="l" rtl="0" eaLnBrk="0" hangingPunct="0">
              <a:spcBef>
                <a:spcPct val="20000"/>
              </a:spcBef>
              <a:buClr>
                <a:srgbClr val="C00000"/>
              </a:buClr>
              <a:defRPr/>
            </a:pPr>
            <a:endParaRPr lang="en-US" sz="2000" dirty="0">
              <a:cs typeface="Arial" charset="0"/>
            </a:endParaRPr>
          </a:p>
          <a:p>
            <a:pPr lvl="0" algn="l" rtl="0" eaLnBrk="0" hangingPunct="0">
              <a:spcBef>
                <a:spcPct val="20000"/>
              </a:spcBef>
              <a:buClr>
                <a:srgbClr val="C00000"/>
              </a:buClr>
              <a:defRPr/>
            </a:pPr>
            <a:endParaRPr lang="en-US" sz="2000" dirty="0">
              <a:cs typeface="Arial" charset="0"/>
            </a:endParaRPr>
          </a:p>
          <a:p>
            <a:pPr lvl="0" algn="l" rtl="0" eaLnBrk="0" hangingPunct="0">
              <a:spcBef>
                <a:spcPct val="20000"/>
              </a:spcBef>
              <a:buClr>
                <a:srgbClr val="C00000"/>
              </a:buClr>
              <a:defRPr/>
            </a:pPr>
            <a:r>
              <a:rPr lang="en-US" dirty="0">
                <a:cs typeface="Arial" charset="0"/>
              </a:rPr>
              <a:t> </a:t>
            </a:r>
          </a:p>
        </p:txBody>
      </p:sp>
      <p:graphicFrame>
        <p:nvGraphicFramePr>
          <p:cNvPr id="2" name="Table 1"/>
          <p:cNvGraphicFramePr>
            <a:graphicFrameLocks noGrp="1"/>
          </p:cNvGraphicFramePr>
          <p:nvPr/>
        </p:nvGraphicFramePr>
        <p:xfrm>
          <a:off x="2667000" y="3810002"/>
          <a:ext cx="6934200" cy="1981201"/>
        </p:xfrm>
        <a:graphic>
          <a:graphicData uri="http://schemas.openxmlformats.org/drawingml/2006/table">
            <a:tbl>
              <a:tblPr firstRow="1" firstCol="1" bandRow="1">
                <a:tableStyleId>{5C22544A-7EE6-4342-B048-85BDC9FD1C3A}</a:tableStyleId>
              </a:tblPr>
              <a:tblGrid>
                <a:gridCol w="3467100">
                  <a:extLst>
                    <a:ext uri="{9D8B030D-6E8A-4147-A177-3AD203B41FA5}">
                      <a16:colId xmlns:a16="http://schemas.microsoft.com/office/drawing/2014/main" val="20000"/>
                    </a:ext>
                  </a:extLst>
                </a:gridCol>
                <a:gridCol w="3467100">
                  <a:extLst>
                    <a:ext uri="{9D8B030D-6E8A-4147-A177-3AD203B41FA5}">
                      <a16:colId xmlns:a16="http://schemas.microsoft.com/office/drawing/2014/main" val="20001"/>
                    </a:ext>
                  </a:extLst>
                </a:gridCol>
              </a:tblGrid>
              <a:tr h="327679">
                <a:tc>
                  <a:txBody>
                    <a:bodyPr/>
                    <a:lstStyle/>
                    <a:p>
                      <a:pPr marL="0" marR="0">
                        <a:lnSpc>
                          <a:spcPct val="107000"/>
                        </a:lnSpc>
                        <a:spcBef>
                          <a:spcPts val="0"/>
                        </a:spcBef>
                        <a:spcAft>
                          <a:spcPts val="0"/>
                        </a:spcAft>
                      </a:pPr>
                      <a:r>
                        <a:rPr lang="en-US" sz="1400" dirty="0">
                          <a:effectLst/>
                        </a:rPr>
                        <a:t>Total Part of A &amp; B</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Frequency of Review</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327679">
                <a:tc>
                  <a:txBody>
                    <a:bodyPr/>
                    <a:lstStyle/>
                    <a:p>
                      <a:pPr marL="0" marR="0" algn="l">
                        <a:lnSpc>
                          <a:spcPct val="107000"/>
                        </a:lnSpc>
                        <a:spcBef>
                          <a:spcPts val="0"/>
                        </a:spcBef>
                        <a:spcAft>
                          <a:spcPts val="0"/>
                        </a:spcAft>
                      </a:pPr>
                      <a:r>
                        <a:rPr lang="en-US" sz="1400" dirty="0">
                          <a:effectLst/>
                        </a:rPr>
                        <a:t>90-100      (Low Risk)</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License up to 7 years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r h="327679">
                <a:tc>
                  <a:txBody>
                    <a:bodyPr/>
                    <a:lstStyle/>
                    <a:p>
                      <a:pPr marL="0" marR="0" algn="l">
                        <a:lnSpc>
                          <a:spcPct val="107000"/>
                        </a:lnSpc>
                        <a:spcBef>
                          <a:spcPts val="0"/>
                        </a:spcBef>
                        <a:spcAft>
                          <a:spcPts val="0"/>
                        </a:spcAft>
                      </a:pPr>
                      <a:r>
                        <a:rPr lang="en-US" sz="1400" dirty="0">
                          <a:effectLst/>
                        </a:rPr>
                        <a:t>70-89.99   (Medium Risk)</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License up to 5 years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r h="327679">
                <a:tc>
                  <a:txBody>
                    <a:bodyPr/>
                    <a:lstStyle/>
                    <a:p>
                      <a:pPr marL="0" marR="0" algn="l">
                        <a:lnSpc>
                          <a:spcPct val="107000"/>
                        </a:lnSpc>
                        <a:spcBef>
                          <a:spcPts val="0"/>
                        </a:spcBef>
                        <a:spcAft>
                          <a:spcPts val="0"/>
                        </a:spcAft>
                      </a:pPr>
                      <a:r>
                        <a:rPr lang="en-US" sz="1400" dirty="0">
                          <a:effectLst/>
                        </a:rPr>
                        <a:t>60-69.99   (High Risk)</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License up to 3 years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3"/>
                  </a:ext>
                </a:extLst>
              </a:tr>
              <a:tr h="670485">
                <a:tc>
                  <a:txBody>
                    <a:bodyPr/>
                    <a:lstStyle/>
                    <a:p>
                      <a:pPr marL="0" marR="0" algn="l">
                        <a:lnSpc>
                          <a:spcPct val="107000"/>
                        </a:lnSpc>
                        <a:spcBef>
                          <a:spcPts val="0"/>
                        </a:spcBef>
                        <a:spcAft>
                          <a:spcPts val="0"/>
                        </a:spcAft>
                      </a:pPr>
                      <a:r>
                        <a:rPr lang="en-US" sz="1400" dirty="0">
                          <a:effectLst/>
                          <a:latin typeface="+mn-lt"/>
                          <a:ea typeface="+mn-ea"/>
                          <a:cs typeface="+mn-cs"/>
                        </a:rPr>
                        <a:t>&lt;</a:t>
                      </a:r>
                      <a:r>
                        <a:rPr lang="en-US" sz="1400" baseline="0" dirty="0">
                          <a:effectLst/>
                          <a:latin typeface="+mn-lt"/>
                          <a:ea typeface="+mn-ea"/>
                          <a:cs typeface="+mn-cs"/>
                        </a:rPr>
                        <a:t> 60            (V High Risk)</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License up to 3 years with additional special visits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836140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981200" y="304800"/>
            <a:ext cx="8229600" cy="1143000"/>
          </a:xfrm>
          <a:noFill/>
          <a:ln>
            <a:solidFill>
              <a:srgbClr val="996633"/>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defRPr/>
            </a:pPr>
            <a:r>
              <a:rPr lang="en-US" sz="2400" b="1" dirty="0">
                <a:blipFill>
                  <a:blip r:embed="rId2"/>
                  <a:tile tx="0" ty="0" sx="100000" sy="100000" flip="none" algn="tl"/>
                </a:blipFill>
                <a:latin typeface="Mistral" pitchFamily="66" charset="0"/>
              </a:rPr>
              <a:t/>
            </a:r>
            <a:br>
              <a:rPr lang="en-US" sz="2400" b="1" dirty="0">
                <a:blipFill>
                  <a:blip r:embed="rId2"/>
                  <a:tile tx="0" ty="0" sx="100000" sy="100000" flip="none" algn="tl"/>
                </a:blipFill>
                <a:latin typeface="Mistral" pitchFamily="66" charset="0"/>
              </a:rPr>
            </a:br>
            <a:r>
              <a:rPr lang="en-US" sz="2400" b="1" dirty="0">
                <a:blipFill>
                  <a:blip r:embed="rId2"/>
                  <a:tile tx="0" ty="0" sx="100000" sy="100000" flip="none" algn="tl"/>
                </a:blipFill>
                <a:latin typeface="Mistral" pitchFamily="66" charset="0"/>
              </a:rPr>
              <a:t/>
            </a:r>
            <a:br>
              <a:rPr lang="en-US" sz="2400" b="1" dirty="0">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graphicFrame>
        <p:nvGraphicFramePr>
          <p:cNvPr id="8" name="Content Placeholder 7"/>
          <p:cNvGraphicFramePr>
            <a:graphicFrameLocks noGrp="1"/>
          </p:cNvGraphicFramePr>
          <p:nvPr>
            <p:ph idx="1"/>
          </p:nvPr>
        </p:nvGraphicFramePr>
        <p:xfrm>
          <a:off x="1981200" y="1752600"/>
          <a:ext cx="8242164" cy="4648200"/>
        </p:xfrm>
        <a:graphic>
          <a:graphicData uri="http://schemas.openxmlformats.org/drawingml/2006/table">
            <a:tbl>
              <a:tblPr>
                <a:effectLst/>
              </a:tblPr>
              <a:tblGrid>
                <a:gridCol w="8242164">
                  <a:extLst>
                    <a:ext uri="{9D8B030D-6E8A-4147-A177-3AD203B41FA5}">
                      <a16:colId xmlns:a16="http://schemas.microsoft.com/office/drawing/2014/main" val="20000"/>
                    </a:ext>
                  </a:extLst>
                </a:gridCol>
              </a:tblGrid>
              <a:tr h="4648200">
                <a:tc>
                  <a:txBody>
                    <a:bodyPr/>
                    <a:lstStyle/>
                    <a:p>
                      <a:endParaRPr lang="en-US" dirty="0">
                        <a:solidFill>
                          <a:srgbClr val="996633"/>
                        </a:solidFill>
                      </a:endParaRPr>
                    </a:p>
                  </a:txBody>
                  <a:tcPr>
                    <a:lnL w="28575" cap="flat" cmpd="sng" algn="ctr">
                      <a:solidFill>
                        <a:srgbClr val="996633"/>
                      </a:solidFill>
                      <a:prstDash val="solid"/>
                      <a:round/>
                      <a:headEnd type="none" w="med" len="med"/>
                      <a:tailEnd type="none" w="med" len="med"/>
                    </a:lnL>
                    <a:lnR w="28575" cap="flat" cmpd="sng" algn="ctr">
                      <a:solidFill>
                        <a:srgbClr val="996633"/>
                      </a:solidFill>
                      <a:prstDash val="solid"/>
                      <a:round/>
                      <a:headEnd type="none" w="med" len="med"/>
                      <a:tailEnd type="none" w="med" len="med"/>
                    </a:lnR>
                    <a:lnT w="28575" cap="flat" cmpd="sng" algn="ctr">
                      <a:solidFill>
                        <a:srgbClr val="996633"/>
                      </a:solidFill>
                      <a:prstDash val="solid"/>
                      <a:round/>
                      <a:headEnd type="none" w="med" len="med"/>
                      <a:tailEnd type="none" w="med" len="med"/>
                    </a:lnT>
                    <a:lnB w="28575" cap="flat" cmpd="sng" algn="ctr">
                      <a:solidFill>
                        <a:srgbClr val="99663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1" name="Rectangle 3"/>
          <p:cNvSpPr txBox="1">
            <a:spLocks noChangeArrowheads="1"/>
          </p:cNvSpPr>
          <p:nvPr/>
        </p:nvSpPr>
        <p:spPr>
          <a:xfrm>
            <a:off x="2819400" y="1981200"/>
            <a:ext cx="6934200" cy="4267200"/>
          </a:xfrm>
          <a:prstGeom prst="rect">
            <a:avLst/>
          </a:prstGeom>
        </p:spPr>
        <p:txBody>
          <a:bodyPr>
            <a:normAutofit/>
          </a:bodyPr>
          <a:lstStyle/>
          <a:p>
            <a:pPr marL="342900" indent="-342900" algn="just">
              <a:lnSpc>
                <a:spcPct val="80000"/>
              </a:lnSpc>
              <a:spcBef>
                <a:spcPct val="20000"/>
              </a:spcBef>
              <a:defRPr/>
            </a:pPr>
            <a:endParaRPr lang="en-US" sz="2800" dirty="0"/>
          </a:p>
        </p:txBody>
      </p:sp>
      <p:sp>
        <p:nvSpPr>
          <p:cNvPr id="16" name="Slide Number Placeholder 15"/>
          <p:cNvSpPr>
            <a:spLocks noGrp="1"/>
          </p:cNvSpPr>
          <p:nvPr>
            <p:ph type="sldNum" sz="quarter" idx="12"/>
          </p:nvPr>
        </p:nvSpPr>
        <p:spPr/>
        <p:txBody>
          <a:bodyPr/>
          <a:lstStyle/>
          <a:p>
            <a:pPr>
              <a:defRPr/>
            </a:pPr>
            <a:fld id="{E7D376FA-A952-4985-8A93-61978A6A683E}" type="slidenum">
              <a:rPr lang="en-US" smtClean="0"/>
              <a:pPr>
                <a:defRPr/>
              </a:pPr>
              <a:t>17</a:t>
            </a:fld>
            <a:endParaRPr lang="en-US"/>
          </a:p>
        </p:txBody>
      </p:sp>
      <p:sp>
        <p:nvSpPr>
          <p:cNvPr id="23" name="Title 1"/>
          <p:cNvSpPr txBox="1">
            <a:spLocks/>
          </p:cNvSpPr>
          <p:nvPr/>
        </p:nvSpPr>
        <p:spPr bwMode="auto">
          <a:xfrm>
            <a:off x="3247292" y="548482"/>
            <a:ext cx="6781800" cy="8231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l"/>
            <a:r>
              <a:rPr lang="en-GB" sz="3200" b="1" dirty="0">
                <a:solidFill>
                  <a:prstClr val="black"/>
                </a:solidFill>
                <a:latin typeface="+mj-lt"/>
              </a:rPr>
              <a:t>Additional Determinants </a:t>
            </a:r>
          </a:p>
        </p:txBody>
      </p:sp>
      <p:sp>
        <p:nvSpPr>
          <p:cNvPr id="17" name="Content Placeholder 2"/>
          <p:cNvSpPr txBox="1">
            <a:spLocks/>
          </p:cNvSpPr>
          <p:nvPr/>
        </p:nvSpPr>
        <p:spPr bwMode="auto">
          <a:xfrm>
            <a:off x="2133600" y="1905000"/>
            <a:ext cx="79248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endParaRPr lang="en-GB" sz="2000" dirty="0">
              <a:solidFill>
                <a:prstClr val="black"/>
              </a:solidFill>
            </a:endParaRPr>
          </a:p>
          <a:p>
            <a:pPr marL="285750" indent="-285750">
              <a:buFont typeface="Wingdings" panose="05000000000000000000" pitchFamily="2" charset="2"/>
              <a:buChar char="§"/>
            </a:pPr>
            <a:r>
              <a:rPr lang="en-GB" sz="2000" dirty="0">
                <a:solidFill>
                  <a:prstClr val="black"/>
                </a:solidFill>
              </a:rPr>
              <a:t>An institution scoring a 1 in any component of Part B will automatically be placed on the 3-year cycle (High Risk).</a:t>
            </a:r>
          </a:p>
          <a:p>
            <a:pPr marL="285750" indent="-285750">
              <a:buFont typeface="Wingdings" panose="05000000000000000000" pitchFamily="2" charset="2"/>
              <a:buChar char="§"/>
            </a:pPr>
            <a:r>
              <a:rPr lang="en-GB" sz="2000" dirty="0"/>
              <a:t>An existing institution who scores a total of less than 60 will placed on Probation and automatically be placed on a 3-year cycle but with additional special visits made to determine improvement activities are underway (V High Risk).</a:t>
            </a:r>
          </a:p>
          <a:p>
            <a:pPr marL="285750" indent="-285750">
              <a:buFont typeface="Wingdings" panose="05000000000000000000" pitchFamily="2" charset="2"/>
              <a:buChar char="§"/>
            </a:pPr>
            <a:r>
              <a:rPr lang="en-GB" sz="2000" dirty="0">
                <a:solidFill>
                  <a:prstClr val="black"/>
                </a:solidFill>
              </a:rPr>
              <a:t>An institution on Initial Licensure review will automatically be placed on a 3-year cycle (High Risk).</a:t>
            </a:r>
          </a:p>
          <a:p>
            <a:pPr marL="285750" indent="-285750">
              <a:buFont typeface="Wingdings" panose="05000000000000000000" pitchFamily="2" charset="2"/>
              <a:buChar char="§"/>
            </a:pPr>
            <a:r>
              <a:rPr lang="en-GB" sz="2000" dirty="0">
                <a:solidFill>
                  <a:prstClr val="black"/>
                </a:solidFill>
              </a:rPr>
              <a:t>An institution on Initial Licensure review scoring less than 60 will be denied licensure (V High Risk).</a:t>
            </a:r>
          </a:p>
          <a:p>
            <a:pPr marL="463550" indent="-463550" eaLnBrk="0" fontAlgn="base" hangingPunct="0">
              <a:spcBef>
                <a:spcPct val="20000"/>
              </a:spcBef>
              <a:spcAft>
                <a:spcPct val="0"/>
              </a:spcAft>
              <a:buClr>
                <a:srgbClr val="C00000"/>
              </a:buClr>
              <a:buFont typeface="Wingdings" pitchFamily="2" charset="2"/>
              <a:buChar char="§"/>
              <a:defRPr/>
            </a:pPr>
            <a:endParaRPr lang="en-AU" dirty="0">
              <a:cs typeface="Arial" charset="0"/>
            </a:endParaRPr>
          </a:p>
        </p:txBody>
      </p:sp>
    </p:spTree>
    <p:extLst>
      <p:ext uri="{BB962C8B-B14F-4D97-AF65-F5344CB8AC3E}">
        <p14:creationId xmlns:p14="http://schemas.microsoft.com/office/powerpoint/2010/main" val="289988585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2827-5418-4B58-B2F8-C1BE6D3A6432}"/>
              </a:ext>
            </a:extLst>
          </p:cNvPr>
          <p:cNvSpPr>
            <a:spLocks noGrp="1"/>
          </p:cNvSpPr>
          <p:nvPr>
            <p:ph type="title"/>
          </p:nvPr>
        </p:nvSpPr>
        <p:spPr>
          <a:xfrm>
            <a:off x="3276600" y="304800"/>
            <a:ext cx="6096000" cy="944562"/>
          </a:xfrm>
        </p:spPr>
        <p:txBody>
          <a:bodyPr/>
          <a:lstStyle/>
          <a:p>
            <a:pPr algn="l"/>
            <a:r>
              <a:rPr lang="en-GB" sz="3200" b="1" dirty="0"/>
              <a:t>Result of the Risk Based Assessment                                </a:t>
            </a:r>
            <a:br>
              <a:rPr lang="en-GB" sz="3200" b="1" dirty="0"/>
            </a:br>
            <a:r>
              <a:rPr lang="en-GB" dirty="0"/>
              <a:t/>
            </a:r>
            <a:br>
              <a:rPr lang="en-GB" dirty="0"/>
            </a:br>
            <a:endParaRPr lang="en-GB" dirty="0"/>
          </a:p>
        </p:txBody>
      </p:sp>
      <p:sp>
        <p:nvSpPr>
          <p:cNvPr id="3" name="Content Placeholder 2">
            <a:extLst>
              <a:ext uri="{FF2B5EF4-FFF2-40B4-BE49-F238E27FC236}">
                <a16:creationId xmlns:a16="http://schemas.microsoft.com/office/drawing/2014/main" id="{48C288FD-D828-44A6-85D5-576EE71B177D}"/>
              </a:ext>
            </a:extLst>
          </p:cNvPr>
          <p:cNvSpPr>
            <a:spLocks noGrp="1"/>
          </p:cNvSpPr>
          <p:nvPr>
            <p:ph idx="1"/>
          </p:nvPr>
        </p:nvSpPr>
        <p:spPr>
          <a:xfrm>
            <a:off x="2073137" y="1719573"/>
            <a:ext cx="7886700" cy="4528827"/>
          </a:xfrm>
        </p:spPr>
        <p:txBody>
          <a:bodyPr>
            <a:noAutofit/>
          </a:bodyPr>
          <a:lstStyle/>
          <a:p>
            <a:pPr marL="0" indent="0">
              <a:buNone/>
            </a:pPr>
            <a:r>
              <a:rPr lang="en-GB" sz="2400" dirty="0"/>
              <a:t>Institutions with low risk results will be having future ‘light touch’ reviews, that include:</a:t>
            </a:r>
          </a:p>
          <a:p>
            <a:endParaRPr lang="en-GB" sz="2000" dirty="0"/>
          </a:p>
          <a:p>
            <a:r>
              <a:rPr lang="en-GB" sz="2000" dirty="0"/>
              <a:t>7-year review cycle for future institutional review</a:t>
            </a:r>
          </a:p>
          <a:p>
            <a:r>
              <a:rPr lang="en-US" sz="2000" dirty="0"/>
              <a:t>7-year review cycle for program accreditation</a:t>
            </a:r>
          </a:p>
          <a:p>
            <a:r>
              <a:rPr lang="en-US" sz="2000" dirty="0"/>
              <a:t>Cluster based programs reviews at the college level</a:t>
            </a:r>
          </a:p>
          <a:p>
            <a:r>
              <a:rPr lang="en-US" sz="2000" dirty="0"/>
              <a:t>Lesser number of ERTs involved in the onsite visit</a:t>
            </a:r>
          </a:p>
          <a:p>
            <a:pPr marL="0" indent="0">
              <a:buNone/>
            </a:pPr>
            <a:endParaRPr lang="en-US" sz="1800" dirty="0"/>
          </a:p>
          <a:p>
            <a:endParaRPr lang="en-GB" sz="1800" dirty="0"/>
          </a:p>
          <a:p>
            <a:pPr marL="0" indent="0">
              <a:buNone/>
            </a:pPr>
            <a:endParaRPr lang="en-GB" sz="1600" dirty="0"/>
          </a:p>
        </p:txBody>
      </p:sp>
      <p:sp>
        <p:nvSpPr>
          <p:cNvPr id="5" name="Title 11"/>
          <p:cNvSpPr txBox="1">
            <a:spLocks/>
          </p:cNvSpPr>
          <p:nvPr/>
        </p:nvSpPr>
        <p:spPr>
          <a:xfrm>
            <a:off x="1981200" y="228600"/>
            <a:ext cx="8229600" cy="1143000"/>
          </a:xfrm>
          <a:prstGeom prst="rect">
            <a:avLst/>
          </a:prstGeom>
          <a:noFill/>
          <a:ln w="25400" cap="flat" cmpd="sng" algn="ctr">
            <a:solidFill>
              <a:srgbClr val="996633"/>
            </a:solidFill>
            <a:prstDash val="solid"/>
          </a:ln>
        </p:spPr>
        <p:style>
          <a:lnRef idx="2">
            <a:schemeClr val="accent2"/>
          </a:lnRef>
          <a:fillRef idx="1">
            <a:schemeClr val="lt1"/>
          </a:fillRef>
          <a:effectRef idx="0">
            <a:schemeClr val="accent2"/>
          </a:effectRef>
          <a:fontRef idx="minor">
            <a:schemeClr val="dk1"/>
          </a:fontRef>
        </p:style>
        <p:txBody>
          <a:bodyPr>
            <a:normAutofit fontScale="97500"/>
          </a:bodyPr>
          <a:lstStyle>
            <a:lvl1pPr algn="r" rtl="1"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algn="ctr">
              <a:defRPr/>
            </a:pPr>
            <a:r>
              <a:rPr lang="en-US" sz="2400" b="1">
                <a:blipFill>
                  <a:blip r:embed="rId2"/>
                  <a:tile tx="0" ty="0" sx="100000" sy="100000" flip="none" algn="tl"/>
                </a:blipFill>
                <a:latin typeface="Mistral" pitchFamily="66" charset="0"/>
              </a:rPr>
              <a:t/>
            </a:r>
            <a:br>
              <a:rPr lang="en-US" sz="2400" b="1">
                <a:blipFill>
                  <a:blip r:embed="rId2"/>
                  <a:tile tx="0" ty="0" sx="100000" sy="100000" flip="none" algn="tl"/>
                </a:blipFill>
                <a:latin typeface="Mistral" pitchFamily="66" charset="0"/>
              </a:rPr>
            </a:br>
            <a:r>
              <a:rPr lang="en-US" sz="2400" b="1">
                <a:blipFill>
                  <a:blip r:embed="rId2"/>
                  <a:tile tx="0" ty="0" sx="100000" sy="100000" flip="none" algn="tl"/>
                </a:blipFill>
                <a:latin typeface="Mistral" pitchFamily="66" charset="0"/>
              </a:rPr>
              <a:t/>
            </a:r>
            <a:br>
              <a:rPr lang="en-US" sz="2400" b="1">
                <a:blipFill>
                  <a:blip r:embed="rId2"/>
                  <a:tile tx="0" ty="0" sx="100000" sy="100000" flip="none" algn="tl"/>
                </a:blipFill>
                <a:latin typeface="Mistral" pitchFamily="66" charset="0"/>
              </a:rPr>
            </a:br>
            <a:endParaRPr lang="en-US" sz="2400" b="1" dirty="0">
              <a:blipFill>
                <a:blip r:embed="rId2"/>
                <a:tile tx="0" ty="0" sx="100000" sy="100000" flip="none" algn="tl"/>
              </a:blipFill>
              <a:latin typeface="Mistral" pitchFamily="66" charset="0"/>
            </a:endParaRPr>
          </a:p>
        </p:txBody>
      </p:sp>
    </p:spTree>
    <p:extLst>
      <p:ext uri="{BB962C8B-B14F-4D97-AF65-F5344CB8AC3E}">
        <p14:creationId xmlns:p14="http://schemas.microsoft.com/office/powerpoint/2010/main" val="334751078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Scoring categories Part B</a:t>
            </a:r>
          </a:p>
        </p:txBody>
      </p:sp>
      <p:sp>
        <p:nvSpPr>
          <p:cNvPr id="3" name="Content Placeholder 2"/>
          <p:cNvSpPr>
            <a:spLocks noGrp="1"/>
          </p:cNvSpPr>
          <p:nvPr>
            <p:ph idx="1"/>
          </p:nvPr>
        </p:nvSpPr>
        <p:spPr>
          <a:xfrm>
            <a:off x="609600" y="1746422"/>
            <a:ext cx="10972800" cy="4525963"/>
          </a:xfrm>
        </p:spPr>
        <p:txBody>
          <a:bodyPr/>
          <a:lstStyle/>
          <a:p>
            <a:r>
              <a:rPr lang="en-US" dirty="0"/>
              <a:t>The Part B scoring categories utilize an adaptation of the EFQM Radar Scoring approach to provide a clear determinant of the level of institutional risk. </a:t>
            </a:r>
          </a:p>
          <a:p>
            <a:r>
              <a:rPr lang="en-US" dirty="0"/>
              <a:t>Each index statement will be considered by the ERT in relation to the five risk statements to provide a confidence level. </a:t>
            </a:r>
          </a:p>
        </p:txBody>
      </p:sp>
      <p:sp>
        <p:nvSpPr>
          <p:cNvPr id="4" name="Slide Number Placeholder 3"/>
          <p:cNvSpPr>
            <a:spLocks noGrp="1"/>
          </p:cNvSpPr>
          <p:nvPr>
            <p:ph type="sldNum" sz="quarter" idx="12"/>
          </p:nvPr>
        </p:nvSpPr>
        <p:spPr/>
        <p:txBody>
          <a:bodyPr/>
          <a:lstStyle/>
          <a:p>
            <a:pPr>
              <a:defRPr/>
            </a:pPr>
            <a:fld id="{68252B65-1941-4A28-A0C4-9FC3D6A4FF6F}" type="slidenum">
              <a:rPr lang="en-US" smtClean="0">
                <a:solidFill>
                  <a:prstClr val="black">
                    <a:tint val="75000"/>
                  </a:prstClr>
                </a:solidFill>
              </a:rPr>
              <a:pPr>
                <a:defRPr/>
              </a:pPr>
              <a:t>19</a:t>
            </a:fld>
            <a:endParaRPr lang="en-US">
              <a:solidFill>
                <a:prstClr val="black">
                  <a:tint val="75000"/>
                </a:prstClr>
              </a:solidFill>
            </a:endParaRPr>
          </a:p>
        </p:txBody>
      </p:sp>
    </p:spTree>
    <p:extLst>
      <p:ext uri="{BB962C8B-B14F-4D97-AF65-F5344CB8AC3E}">
        <p14:creationId xmlns:p14="http://schemas.microsoft.com/office/powerpoint/2010/main" val="329677700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STANDARDS 2019 </a:t>
            </a:r>
          </a:p>
        </p:txBody>
      </p:sp>
      <p:sp>
        <p:nvSpPr>
          <p:cNvPr id="3" name="Content Placeholder 2"/>
          <p:cNvSpPr>
            <a:spLocks noGrp="1"/>
          </p:cNvSpPr>
          <p:nvPr>
            <p:ph idx="1"/>
          </p:nvPr>
        </p:nvSpPr>
        <p:spPr>
          <a:xfrm>
            <a:off x="609600" y="1746423"/>
            <a:ext cx="10972800" cy="4525963"/>
          </a:xfrm>
        </p:spPr>
        <p:txBody>
          <a:bodyPr/>
          <a:lstStyle/>
          <a:p>
            <a:r>
              <a:rPr lang="en-GB" sz="2400" dirty="0"/>
              <a:t>The 2019 Standards continue the trend of transferring responsibility for quality assurance from the Commission to UAE-based higher education institutions themselves.</a:t>
            </a:r>
          </a:p>
          <a:p>
            <a:pPr marL="0" indent="0">
              <a:buNone/>
            </a:pPr>
            <a:endParaRPr lang="en-GB" sz="2400" dirty="0"/>
          </a:p>
          <a:p>
            <a:r>
              <a:rPr lang="en-US" sz="2400" dirty="0"/>
              <a:t>Many of the changes introduced through the 2019 Standards reflect the growing maturity of higher education across the UAE.</a:t>
            </a:r>
          </a:p>
          <a:p>
            <a:pPr marL="0" indent="0">
              <a:buNone/>
            </a:pPr>
            <a:endParaRPr lang="en-US" sz="2400" dirty="0"/>
          </a:p>
          <a:p>
            <a:r>
              <a:rPr lang="en-GB" sz="2400" dirty="0"/>
              <a:t>The challenge across the higher education sector, and for the Commission, is to maintain the quality of the student learning experience and raise performance standards in an educational environment that must respond to the incorporation of advanced technologies and the enhancement of the expectations of the student</a:t>
            </a:r>
          </a:p>
          <a:p>
            <a:endParaRPr lang="en-US" dirty="0"/>
          </a:p>
        </p:txBody>
      </p:sp>
      <p:sp>
        <p:nvSpPr>
          <p:cNvPr id="4" name="Slide Number Placeholder 3"/>
          <p:cNvSpPr>
            <a:spLocks noGrp="1"/>
          </p:cNvSpPr>
          <p:nvPr>
            <p:ph type="sldNum" sz="quarter" idx="12"/>
          </p:nvPr>
        </p:nvSpPr>
        <p:spPr/>
        <p:txBody>
          <a:bodyPr/>
          <a:lstStyle/>
          <a:p>
            <a:pPr>
              <a:defRPr/>
            </a:pPr>
            <a:fld id="{68252B65-1941-4A28-A0C4-9FC3D6A4FF6F}" type="slidenum">
              <a:rPr lang="en-US" smtClean="0">
                <a:solidFill>
                  <a:prstClr val="black">
                    <a:tint val="75000"/>
                  </a:prstClr>
                </a:solidFill>
              </a:rPr>
              <a:pPr>
                <a:defRPr/>
              </a:pPr>
              <a:t>2</a:t>
            </a:fld>
            <a:endParaRPr lang="en-US">
              <a:solidFill>
                <a:prstClr val="black">
                  <a:tint val="75000"/>
                </a:prstClr>
              </a:solidFill>
            </a:endParaRPr>
          </a:p>
        </p:txBody>
      </p:sp>
    </p:spTree>
    <p:extLst>
      <p:ext uri="{BB962C8B-B14F-4D97-AF65-F5344CB8AC3E}">
        <p14:creationId xmlns:p14="http://schemas.microsoft.com/office/powerpoint/2010/main" val="368099810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Index evaluation statements</a:t>
            </a:r>
            <a:br>
              <a:rPr lang="en-US" dirty="0"/>
            </a:br>
            <a:r>
              <a:rPr lang="en-US" sz="2000" dirty="0"/>
              <a:t>There are five statements that are used to provide a maximum possible score of 50 points </a:t>
            </a:r>
            <a:r>
              <a:rPr lang="en-US" sz="1600" dirty="0"/>
              <a:t>for Part B. </a:t>
            </a:r>
          </a:p>
        </p:txBody>
      </p:sp>
      <p:sp>
        <p:nvSpPr>
          <p:cNvPr id="4" name="Slide Number Placeholder 3"/>
          <p:cNvSpPr>
            <a:spLocks noGrp="1"/>
          </p:cNvSpPr>
          <p:nvPr>
            <p:ph type="sldNum" sz="quarter" idx="12"/>
          </p:nvPr>
        </p:nvSpPr>
        <p:spPr/>
        <p:txBody>
          <a:bodyPr/>
          <a:lstStyle/>
          <a:p>
            <a:pPr>
              <a:defRPr/>
            </a:pPr>
            <a:fld id="{68252B65-1941-4A28-A0C4-9FC3D6A4FF6F}" type="slidenum">
              <a:rPr lang="en-US" smtClean="0">
                <a:solidFill>
                  <a:prstClr val="black">
                    <a:tint val="75000"/>
                  </a:prstClr>
                </a:solidFill>
              </a:rPr>
              <a:pPr>
                <a:defRPr/>
              </a:pPr>
              <a:t>20</a:t>
            </a:fld>
            <a:endParaRPr lang="en-US">
              <a:solidFill>
                <a:prstClr val="black">
                  <a:tint val="75000"/>
                </a:prst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4101323172"/>
              </p:ext>
            </p:extLst>
          </p:nvPr>
        </p:nvGraphicFramePr>
        <p:xfrm>
          <a:off x="2614206" y="1880431"/>
          <a:ext cx="6472129" cy="4005188"/>
        </p:xfrm>
        <a:graphic>
          <a:graphicData uri="http://schemas.openxmlformats.org/drawingml/2006/table">
            <a:tbl>
              <a:tblPr firstRow="1" firstCol="1" bandRow="1">
                <a:tableStyleId>{5C22544A-7EE6-4342-B048-85BDC9FD1C3A}</a:tableStyleId>
              </a:tblPr>
              <a:tblGrid>
                <a:gridCol w="5663477">
                  <a:extLst>
                    <a:ext uri="{9D8B030D-6E8A-4147-A177-3AD203B41FA5}">
                      <a16:colId xmlns:a16="http://schemas.microsoft.com/office/drawing/2014/main" val="20000"/>
                    </a:ext>
                  </a:extLst>
                </a:gridCol>
                <a:gridCol w="808652">
                  <a:extLst>
                    <a:ext uri="{9D8B030D-6E8A-4147-A177-3AD203B41FA5}">
                      <a16:colId xmlns:a16="http://schemas.microsoft.com/office/drawing/2014/main" val="20001"/>
                    </a:ext>
                  </a:extLst>
                </a:gridCol>
              </a:tblGrid>
              <a:tr h="408819">
                <a:tc>
                  <a:txBody>
                    <a:bodyPr/>
                    <a:lstStyle/>
                    <a:p>
                      <a:pPr marL="0" marR="0">
                        <a:lnSpc>
                          <a:spcPct val="107000"/>
                        </a:lnSpc>
                        <a:spcBef>
                          <a:spcPts val="0"/>
                        </a:spcBef>
                        <a:spcAft>
                          <a:spcPts val="0"/>
                        </a:spcAft>
                      </a:pPr>
                      <a:r>
                        <a:rPr lang="en-GB" sz="1100">
                          <a:effectLst/>
                        </a:rPr>
                        <a:t>Index statement – Factors which alleviate risk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1100">
                          <a:effectLst/>
                        </a:rPr>
                        <a:t>Confidence Level Score*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1022048">
                <a:tc>
                  <a:txBody>
                    <a:bodyPr/>
                    <a:lstStyle/>
                    <a:p>
                      <a:pPr marL="0" marR="0">
                        <a:lnSpc>
                          <a:spcPct val="107000"/>
                        </a:lnSpc>
                        <a:spcBef>
                          <a:spcPts val="0"/>
                        </a:spcBef>
                        <a:spcAft>
                          <a:spcPts val="0"/>
                        </a:spcAft>
                      </a:pPr>
                      <a:r>
                        <a:rPr lang="en-GB" sz="1100">
                          <a:effectLst/>
                        </a:rPr>
                        <a:t>There is:</a:t>
                      </a:r>
                      <a:endParaRPr lang="en-US" sz="1100">
                        <a:effectLst/>
                      </a:endParaRPr>
                    </a:p>
                    <a:p>
                      <a:pPr marL="0" marR="0" algn="just">
                        <a:lnSpc>
                          <a:spcPct val="107000"/>
                        </a:lnSpc>
                        <a:spcBef>
                          <a:spcPts val="0"/>
                        </a:spcBef>
                        <a:spcAft>
                          <a:spcPts val="0"/>
                        </a:spcAft>
                      </a:pPr>
                      <a:r>
                        <a:rPr lang="en-GB" sz="1100">
                          <a:effectLst/>
                        </a:rPr>
                        <a:t>Clear evidence of soundly based systematic approaches and procedures. Clear evidence of refinement, improved effectiveness through review cycles. Approach has become totally integrated into normal working patterns. Applied to full potential in all relevant areas and activities.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11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r h="817638">
                <a:tc>
                  <a:txBody>
                    <a:bodyPr/>
                    <a:lstStyle/>
                    <a:p>
                      <a:pPr marL="0" marR="0" algn="just">
                        <a:lnSpc>
                          <a:spcPct val="107000"/>
                        </a:lnSpc>
                        <a:spcBef>
                          <a:spcPts val="0"/>
                        </a:spcBef>
                        <a:spcAft>
                          <a:spcPts val="0"/>
                        </a:spcAft>
                      </a:pPr>
                      <a:r>
                        <a:rPr lang="en-GB" sz="1100">
                          <a:effectLst/>
                        </a:rPr>
                        <a:t>Clear evidence of soundly based systematic approaches and procedures. Clear evidence of refinement and improved effectiveness through review cycles. Good integration of approach into normal operations and planning. Applied to about three quarters of the potential when considering all relevant areas and activities.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11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r h="817638">
                <a:tc>
                  <a:txBody>
                    <a:bodyPr/>
                    <a:lstStyle/>
                    <a:p>
                      <a:pPr marL="0" marR="0" algn="just">
                        <a:lnSpc>
                          <a:spcPct val="107000"/>
                        </a:lnSpc>
                        <a:spcBef>
                          <a:spcPts val="0"/>
                        </a:spcBef>
                        <a:spcAft>
                          <a:spcPts val="0"/>
                        </a:spcAft>
                      </a:pPr>
                      <a:r>
                        <a:rPr lang="en-GB" sz="1100">
                          <a:effectLst/>
                        </a:rPr>
                        <a:t>Evidence of soundly based systematic approaches and systems. Subject to regular review with respect to effectiveness. Integration into normal operations and planning well established. Applied to about half the potential when considering all relevant areas and activities.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11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3"/>
                  </a:ext>
                </a:extLst>
              </a:tr>
              <a:tr h="613229">
                <a:tc>
                  <a:txBody>
                    <a:bodyPr/>
                    <a:lstStyle/>
                    <a:p>
                      <a:pPr marL="0" marR="0" algn="just">
                        <a:lnSpc>
                          <a:spcPct val="107000"/>
                        </a:lnSpc>
                        <a:spcBef>
                          <a:spcPts val="0"/>
                        </a:spcBef>
                        <a:spcAft>
                          <a:spcPts val="0"/>
                        </a:spcAft>
                      </a:pPr>
                      <a:r>
                        <a:rPr lang="en-GB" sz="1100">
                          <a:effectLst/>
                        </a:rPr>
                        <a:t>Some evidence of soundly based approaches and systems. Subject to occasional review. Some areas of integration into normal operations. Applied to about one quarter of the potential when considering all relevant areas and activities.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11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4"/>
                  </a:ext>
                </a:extLst>
              </a:tr>
              <a:tr h="204410">
                <a:tc>
                  <a:txBody>
                    <a:bodyPr/>
                    <a:lstStyle/>
                    <a:p>
                      <a:pPr marL="0" marR="0" algn="just">
                        <a:lnSpc>
                          <a:spcPct val="107000"/>
                        </a:lnSpc>
                        <a:spcBef>
                          <a:spcPts val="0"/>
                        </a:spcBef>
                        <a:spcAft>
                          <a:spcPts val="0"/>
                        </a:spcAft>
                      </a:pPr>
                      <a:r>
                        <a:rPr lang="en-GB" sz="1100">
                          <a:effectLst/>
                        </a:rPr>
                        <a:t>Anecdotal or non-value adding.  Little effective usage.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1100" dirty="0">
                          <a:effectLst/>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5"/>
                  </a:ext>
                </a:extLst>
              </a:tr>
            </a:tbl>
          </a:graphicData>
        </a:graphic>
      </p:graphicFrame>
      <p:sp>
        <p:nvSpPr>
          <p:cNvPr id="10" name="Rectangle 1"/>
          <p:cNvSpPr>
            <a:spLocks noChangeArrowheads="1"/>
          </p:cNvSpPr>
          <p:nvPr/>
        </p:nvSpPr>
        <p:spPr bwMode="auto">
          <a:xfrm>
            <a:off x="3961418" y="5994149"/>
            <a:ext cx="65432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100" b="1"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Confidence level Scores are multiplied by 2 to provide a possible maximum score of 10 per statement</a:t>
            </a:r>
            <a:r>
              <a:rPr kumimoji="0" lang="en-US" altLang="en-US" sz="11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407335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Part B Risk Evaluation Criterion</a:t>
            </a:r>
            <a:br>
              <a:rPr lang="en-US" sz="4000" dirty="0"/>
            </a:br>
            <a:r>
              <a:rPr lang="en-US" sz="4000" dirty="0"/>
              <a:t>Example 4 – Academic Criterion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97157563"/>
              </p:ext>
            </p:extLst>
          </p:nvPr>
        </p:nvGraphicFramePr>
        <p:xfrm>
          <a:off x="2034746" y="2016983"/>
          <a:ext cx="8122507" cy="4339367"/>
        </p:xfrm>
        <a:graphic>
          <a:graphicData uri="http://schemas.openxmlformats.org/drawingml/2006/table">
            <a:tbl>
              <a:tblPr firstRow="1" firstCol="1" bandRow="1"/>
              <a:tblGrid>
                <a:gridCol w="1483920">
                  <a:extLst>
                    <a:ext uri="{9D8B030D-6E8A-4147-A177-3AD203B41FA5}">
                      <a16:colId xmlns:a16="http://schemas.microsoft.com/office/drawing/2014/main" val="20000"/>
                    </a:ext>
                  </a:extLst>
                </a:gridCol>
                <a:gridCol w="2758702">
                  <a:extLst>
                    <a:ext uri="{9D8B030D-6E8A-4147-A177-3AD203B41FA5}">
                      <a16:colId xmlns:a16="http://schemas.microsoft.com/office/drawing/2014/main" val="20001"/>
                    </a:ext>
                  </a:extLst>
                </a:gridCol>
                <a:gridCol w="3879885">
                  <a:extLst>
                    <a:ext uri="{9D8B030D-6E8A-4147-A177-3AD203B41FA5}">
                      <a16:colId xmlns:a16="http://schemas.microsoft.com/office/drawing/2014/main" val="20002"/>
                    </a:ext>
                  </a:extLst>
                </a:gridCol>
              </a:tblGrid>
              <a:tr h="1502089">
                <a:tc>
                  <a:txBody>
                    <a:bodyPr/>
                    <a:lstStyle/>
                    <a:p>
                      <a:pPr marL="0" marR="0">
                        <a:lnSpc>
                          <a:spcPct val="107000"/>
                        </a:lnSpc>
                        <a:spcBef>
                          <a:spcPts val="0"/>
                        </a:spcBef>
                        <a:spcAft>
                          <a:spcPts val="0"/>
                        </a:spcAft>
                      </a:pPr>
                      <a:r>
                        <a:rPr lang="en-GB" sz="1100" b="1" dirty="0">
                          <a:effectLst/>
                          <a:latin typeface="Times New Roman" panose="02020603050405020304" pitchFamily="18" charset="0"/>
                          <a:ea typeface="Calibri" panose="020F0502020204030204" pitchFamily="34" charset="0"/>
                          <a:cs typeface="Arial" panose="020B0604020202020204" pitchFamily="34" charset="0"/>
                        </a:rPr>
                        <a:t>4. Academic</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6549" marR="665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GB" sz="1100" dirty="0">
                          <a:effectLst/>
                          <a:latin typeface="Times New Roman" panose="02020603050405020304" pitchFamily="18" charset="0"/>
                          <a:ea typeface="Calibri" panose="020F0502020204030204" pitchFamily="34" charset="0"/>
                          <a:cs typeface="Arial" panose="020B0604020202020204" pitchFamily="34" charset="0"/>
                        </a:rPr>
                        <a:t>The risk of failing to achieve academic objectives and the maintenance of academic quality and standards, specifically relating to learning, teaching and research, that will adversely affect the institution’s ability to achieve its strategic objectives as a licensed HEI in the UAE.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6549" marR="665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GB" sz="1100" dirty="0">
                          <a:effectLst/>
                          <a:latin typeface="Times New Roman" panose="02020603050405020304" pitchFamily="18" charset="0"/>
                          <a:ea typeface="Calibri" panose="020F0502020204030204" pitchFamily="34" charset="0"/>
                          <a:cs typeface="Arial" panose="020B0604020202020204" pitchFamily="34" charset="0"/>
                        </a:rPr>
                        <a:t>Does the HEI maintain a definitive record of each program and qualification for which it has achieved accreditation, and of subsequent changes to it, which constitutes the reference point for delivery and assessment of the program, for its monitoring and review, and for the provision of records of study to students and alumni.</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6549" marR="665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34494">
                <a:tc>
                  <a:txBody>
                    <a:bodyPr/>
                    <a:lstStyle/>
                    <a:p>
                      <a:pPr marL="0" marR="0">
                        <a:lnSpc>
                          <a:spcPct val="107000"/>
                        </a:lnSpc>
                        <a:spcBef>
                          <a:spcPts val="0"/>
                        </a:spcBef>
                        <a:spcAft>
                          <a:spcPts val="0"/>
                        </a:spcAft>
                      </a:pPr>
                      <a:r>
                        <a:rPr lang="en-GB" sz="1100" b="1">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6549" marR="665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6549" marR="665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The extent to which programs at the HEI consistently utilize program and course learning outcomes that match the level of the QF</a:t>
                      </a:r>
                      <a:r>
                        <a:rPr lang="en-GB" sz="1100" i="1">
                          <a:effectLst/>
                          <a:latin typeface="Times New Roman" panose="02020603050405020304" pitchFamily="18" charset="0"/>
                          <a:ea typeface="Calibri" panose="020F0502020204030204" pitchFamily="34" charset="0"/>
                          <a:cs typeface="Arial" panose="020B0604020202020204" pitchFamily="34" charset="0"/>
                        </a:rPr>
                        <a:t>Emirates</a:t>
                      </a:r>
                      <a:r>
                        <a:rPr lang="en-GB" sz="1100">
                          <a:effectLst/>
                          <a:latin typeface="Times New Roman" panose="02020603050405020304" pitchFamily="18" charset="0"/>
                          <a:ea typeface="Calibri" panose="020F0502020204030204" pitchFamily="34" charset="0"/>
                          <a:cs typeface="Arial" panose="020B0604020202020204" pitchFamily="34" charset="0"/>
                        </a:rPr>
                        <a:t> at which the qualification is located.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6549" marR="665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01392">
                <a:tc>
                  <a:txBody>
                    <a:bodyPr/>
                    <a:lstStyle/>
                    <a:p>
                      <a:pPr marL="0" marR="0">
                        <a:lnSpc>
                          <a:spcPct val="107000"/>
                        </a:lnSpc>
                        <a:spcBef>
                          <a:spcPts val="0"/>
                        </a:spcBef>
                        <a:spcAft>
                          <a:spcPts val="0"/>
                        </a:spcAft>
                      </a:pPr>
                      <a:r>
                        <a:rPr lang="en-GB" sz="1100" b="1">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6549" marR="665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6549" marR="665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How the content and structure of each program, and its assessment strategy, provide students with the opportunities for learning and assessment they need to enable them to demonstrate they have achieved the program learning outcomes at the requisite level.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6549" marR="665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01392">
                <a:tc>
                  <a:txBody>
                    <a:bodyPr/>
                    <a:lstStyle/>
                    <a:p>
                      <a:pPr marL="0" marR="0">
                        <a:lnSpc>
                          <a:spcPct val="107000"/>
                        </a:lnSpc>
                        <a:spcBef>
                          <a:spcPts val="0"/>
                        </a:spcBef>
                        <a:spcAft>
                          <a:spcPts val="0"/>
                        </a:spcAft>
                      </a:pPr>
                      <a:r>
                        <a:rPr lang="en-GB" sz="1100" b="1">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6549" marR="665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GB" sz="1100">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6549" marR="665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GB" sz="1100" dirty="0">
                          <a:effectLst/>
                          <a:latin typeface="Times New Roman" panose="02020603050405020304" pitchFamily="18" charset="0"/>
                          <a:ea typeface="Calibri" panose="020F0502020204030204" pitchFamily="34" charset="0"/>
                          <a:cs typeface="Arial" panose="020B0604020202020204" pitchFamily="34" charset="0"/>
                        </a:rPr>
                        <a:t>The extent to which the HEI uses external and/or independent expertise, and/or professional bodies, to advise on whether threshold academic standards are set, delivered and achieved that meet international norms and expectations.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6549" marR="665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pPr>
              <a:defRPr/>
            </a:pPr>
            <a:fld id="{012B7644-B92E-420D-8BAB-6B07440A63C0}" type="slidenum">
              <a:rPr lang="en-US" smtClean="0">
                <a:solidFill>
                  <a:prstClr val="black">
                    <a:tint val="75000"/>
                  </a:prstClr>
                </a:solidFill>
              </a:rPr>
              <a:pPr>
                <a:defRPr/>
              </a:pPr>
              <a:t>21</a:t>
            </a:fld>
            <a:endParaRPr lang="en-US">
              <a:solidFill>
                <a:prstClr val="black">
                  <a:tint val="75000"/>
                </a:prst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7895539"/>
              </p:ext>
            </p:extLst>
          </p:nvPr>
        </p:nvGraphicFramePr>
        <p:xfrm>
          <a:off x="2034747" y="1837595"/>
          <a:ext cx="8122506" cy="171450"/>
        </p:xfrm>
        <a:graphic>
          <a:graphicData uri="http://schemas.openxmlformats.org/drawingml/2006/table">
            <a:tbl>
              <a:tblPr firstRow="1" firstCol="1" bandRow="1">
                <a:tableStyleId>{5C22544A-7EE6-4342-B048-85BDC9FD1C3A}</a:tableStyleId>
              </a:tblPr>
              <a:tblGrid>
                <a:gridCol w="1483920">
                  <a:extLst>
                    <a:ext uri="{9D8B030D-6E8A-4147-A177-3AD203B41FA5}">
                      <a16:colId xmlns:a16="http://schemas.microsoft.com/office/drawing/2014/main" val="20000"/>
                    </a:ext>
                  </a:extLst>
                </a:gridCol>
                <a:gridCol w="2758701">
                  <a:extLst>
                    <a:ext uri="{9D8B030D-6E8A-4147-A177-3AD203B41FA5}">
                      <a16:colId xmlns:a16="http://schemas.microsoft.com/office/drawing/2014/main" val="20001"/>
                    </a:ext>
                  </a:extLst>
                </a:gridCol>
                <a:gridCol w="3879885">
                  <a:extLst>
                    <a:ext uri="{9D8B030D-6E8A-4147-A177-3AD203B41FA5}">
                      <a16:colId xmlns:a16="http://schemas.microsoft.com/office/drawing/2014/main" val="20002"/>
                    </a:ext>
                  </a:extLst>
                </a:gridCol>
              </a:tblGrid>
              <a:tr h="0">
                <a:tc>
                  <a:txBody>
                    <a:bodyPr/>
                    <a:lstStyle/>
                    <a:p>
                      <a:pPr marL="0" marR="0">
                        <a:lnSpc>
                          <a:spcPct val="107000"/>
                        </a:lnSpc>
                        <a:spcBef>
                          <a:spcPts val="0"/>
                        </a:spcBef>
                        <a:spcAft>
                          <a:spcPts val="0"/>
                        </a:spcAft>
                      </a:pPr>
                      <a:r>
                        <a:rPr lang="en-GB" sz="1100">
                          <a:effectLst/>
                        </a:rPr>
                        <a:t>Risk Dimension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GB" sz="1100">
                          <a:effectLst/>
                        </a:rPr>
                        <a:t>Risk Statement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GB" sz="1100" dirty="0">
                          <a:effectLst/>
                        </a:rPr>
                        <a:t>Risk Analysis Area</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4184707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Publicly Available Risk Statement  </a:t>
            </a:r>
          </a:p>
        </p:txBody>
      </p:sp>
      <p:sp>
        <p:nvSpPr>
          <p:cNvPr id="3" name="Content Placeholder 2"/>
          <p:cNvSpPr>
            <a:spLocks noGrp="1"/>
          </p:cNvSpPr>
          <p:nvPr>
            <p:ph idx="1"/>
          </p:nvPr>
        </p:nvSpPr>
        <p:spPr>
          <a:xfrm>
            <a:off x="683741" y="1721708"/>
            <a:ext cx="10898659" cy="4525963"/>
          </a:xfrm>
        </p:spPr>
        <p:txBody>
          <a:bodyPr/>
          <a:lstStyle/>
          <a:p>
            <a:r>
              <a:rPr lang="en-GB" sz="1800" dirty="0"/>
              <a:t>A general statement of the result of the institutional risk assessment will also be published on the CAA website:</a:t>
            </a:r>
          </a:p>
          <a:p>
            <a:pPr marL="0" marR="0" indent="0" algn="ctr">
              <a:lnSpc>
                <a:spcPct val="107000"/>
              </a:lnSpc>
              <a:spcBef>
                <a:spcPts val="0"/>
              </a:spcBef>
              <a:spcAft>
                <a:spcPts val="0"/>
              </a:spcAft>
              <a:buNone/>
            </a:pPr>
            <a:r>
              <a:rPr lang="en-GB" sz="1800" b="1" i="1" dirty="0">
                <a:ea typeface="Times New Roman" panose="02020603050405020304" pitchFamily="18" charset="0"/>
                <a:cs typeface="Arial" panose="020B0604020202020204" pitchFamily="34" charset="0"/>
              </a:rPr>
              <a:t>For Low Risk:</a:t>
            </a:r>
            <a:r>
              <a:rPr lang="en-GB" sz="1800" b="1" dirty="0">
                <a:ea typeface="Calibri" panose="020F0502020204030204" pitchFamily="34" charset="0"/>
                <a:cs typeface="Arial" panose="020B0604020202020204" pitchFamily="34" charset="0"/>
              </a:rPr>
              <a:t> </a:t>
            </a:r>
            <a:r>
              <a:rPr lang="en-GB" sz="1800" b="1" i="1" dirty="0">
                <a:ea typeface="Times New Roman" panose="02020603050405020304" pitchFamily="18" charset="0"/>
                <a:cs typeface="Arial" panose="020B0604020202020204" pitchFamily="34" charset="0"/>
              </a:rPr>
              <a:t>Confidence Level 5</a:t>
            </a:r>
            <a:endParaRPr lang="en-US" sz="1800" b="1" dirty="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GB" sz="1800" dirty="0">
                <a:ea typeface="Times New Roman" panose="02020603050405020304" pitchFamily="18" charset="0"/>
                <a:cs typeface="Arial" panose="020B0604020202020204" pitchFamily="34" charset="0"/>
              </a:rPr>
              <a:t>The institution provides high confidence in its ability to continually meet the requirements of the </a:t>
            </a:r>
            <a:r>
              <a:rPr lang="en-GB" sz="1800" i="1" dirty="0">
                <a:ea typeface="Times New Roman" panose="02020603050405020304" pitchFamily="18" charset="0"/>
                <a:cs typeface="Arial" panose="020B0604020202020204" pitchFamily="34" charset="0"/>
              </a:rPr>
              <a:t>Standards for Institutional Licensure and Program Accreditation 2019</a:t>
            </a:r>
            <a:r>
              <a:rPr lang="en-GB" sz="1800" dirty="0">
                <a:ea typeface="Times New Roman" panose="02020603050405020304" pitchFamily="18" charset="0"/>
                <a:cs typeface="Arial" panose="020B0604020202020204" pitchFamily="34" charset="0"/>
              </a:rPr>
              <a:t>.</a:t>
            </a:r>
            <a:endParaRPr lang="en-US" sz="1800" dirty="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endParaRPr lang="en-US" sz="1800" dirty="0">
              <a:ea typeface="Calibri" panose="020F0502020204030204" pitchFamily="34" charset="0"/>
              <a:cs typeface="Arial" panose="020B0604020202020204" pitchFamily="34" charset="0"/>
            </a:endParaRPr>
          </a:p>
          <a:p>
            <a:pPr marL="0" marR="0" indent="0" algn="ctr">
              <a:lnSpc>
                <a:spcPct val="107000"/>
              </a:lnSpc>
              <a:spcBef>
                <a:spcPts val="0"/>
              </a:spcBef>
              <a:spcAft>
                <a:spcPts val="0"/>
              </a:spcAft>
              <a:buNone/>
            </a:pPr>
            <a:r>
              <a:rPr lang="en-GB" sz="1800" b="1" i="1" dirty="0">
                <a:ea typeface="Times New Roman" panose="02020603050405020304" pitchFamily="18" charset="0"/>
                <a:cs typeface="Arial" panose="020B0604020202020204" pitchFamily="34" charset="0"/>
              </a:rPr>
              <a:t>For Medium Risk</a:t>
            </a:r>
            <a:r>
              <a:rPr lang="en-GB" sz="1800" b="1" dirty="0">
                <a:ea typeface="Times New Roman" panose="02020603050405020304" pitchFamily="18" charset="0"/>
                <a:cs typeface="Arial" panose="020B0604020202020204" pitchFamily="34" charset="0"/>
              </a:rPr>
              <a:t>:</a:t>
            </a:r>
            <a:r>
              <a:rPr lang="en-GB" sz="1800" b="1" dirty="0">
                <a:ea typeface="Calibri" panose="020F0502020204030204" pitchFamily="34" charset="0"/>
                <a:cs typeface="Arial" panose="020B0604020202020204" pitchFamily="34" charset="0"/>
              </a:rPr>
              <a:t> </a:t>
            </a:r>
            <a:r>
              <a:rPr lang="en-GB" sz="1800" b="1" i="1" dirty="0">
                <a:ea typeface="Times New Roman" panose="02020603050405020304" pitchFamily="18" charset="0"/>
                <a:cs typeface="Arial" panose="020B0604020202020204" pitchFamily="34" charset="0"/>
              </a:rPr>
              <a:t>Confidence Levels 4 and 3</a:t>
            </a:r>
            <a:endParaRPr lang="en-US" sz="1800" b="1" dirty="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GB" sz="1800" dirty="0">
                <a:ea typeface="Times New Roman" panose="02020603050405020304" pitchFamily="18" charset="0"/>
                <a:cs typeface="Arial" panose="020B0604020202020204" pitchFamily="34" charset="0"/>
              </a:rPr>
              <a:t>The institution provides confidence in its ability to continually meet the requirements of the </a:t>
            </a:r>
            <a:r>
              <a:rPr lang="en-GB" sz="1800" i="1" dirty="0">
                <a:ea typeface="Times New Roman" panose="02020603050405020304" pitchFamily="18" charset="0"/>
                <a:cs typeface="Arial" panose="020B0604020202020204" pitchFamily="34" charset="0"/>
              </a:rPr>
              <a:t>Standards for Institutional Licensure and Program Accreditation 2019.</a:t>
            </a:r>
            <a:endParaRPr lang="en-US" sz="1800" dirty="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endParaRPr lang="en-US" sz="1800" dirty="0">
              <a:ea typeface="Calibri" panose="020F0502020204030204" pitchFamily="34" charset="0"/>
              <a:cs typeface="Arial" panose="020B0604020202020204" pitchFamily="34" charset="0"/>
            </a:endParaRPr>
          </a:p>
          <a:p>
            <a:pPr marL="0" marR="0" indent="0" algn="ctr">
              <a:lnSpc>
                <a:spcPct val="107000"/>
              </a:lnSpc>
              <a:spcBef>
                <a:spcPts val="0"/>
              </a:spcBef>
              <a:spcAft>
                <a:spcPts val="0"/>
              </a:spcAft>
              <a:buNone/>
            </a:pPr>
            <a:r>
              <a:rPr lang="en-GB" sz="1800" b="1" i="1" dirty="0">
                <a:ea typeface="Times New Roman" panose="02020603050405020304" pitchFamily="18" charset="0"/>
                <a:cs typeface="Arial" panose="020B0604020202020204" pitchFamily="34" charset="0"/>
              </a:rPr>
              <a:t>For High Risk: Confidence Levels 2 and 1</a:t>
            </a:r>
            <a:endParaRPr lang="en-US" sz="1800" b="1" dirty="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GB" sz="1800" dirty="0">
                <a:ea typeface="Times New Roman" panose="02020603050405020304" pitchFamily="18" charset="0"/>
                <a:cs typeface="Arial" panose="020B0604020202020204" pitchFamily="34" charset="0"/>
              </a:rPr>
              <a:t>The institution provides limited confidence in its ability to continually meet the requirements of the </a:t>
            </a:r>
            <a:r>
              <a:rPr lang="en-GB" sz="1800" i="1" dirty="0">
                <a:ea typeface="Times New Roman" panose="02020603050405020304" pitchFamily="18" charset="0"/>
                <a:cs typeface="Arial" panose="020B0604020202020204" pitchFamily="34" charset="0"/>
              </a:rPr>
              <a:t>Standards for Institutional Licensure and Program Accreditation 2019</a:t>
            </a:r>
            <a:r>
              <a:rPr lang="en-GB" sz="1800" dirty="0">
                <a:ea typeface="Times New Roman" panose="02020603050405020304" pitchFamily="18" charset="0"/>
                <a:cs typeface="Arial" panose="020B0604020202020204" pitchFamily="34" charset="0"/>
              </a:rPr>
              <a:t>.</a:t>
            </a:r>
            <a:endParaRPr lang="en-US" sz="1800" dirty="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endParaRPr lang="en-US" sz="1800" dirty="0">
              <a:ea typeface="Calibri" panose="020F0502020204030204" pitchFamily="34" charset="0"/>
              <a:cs typeface="Arial" panose="020B0604020202020204" pitchFamily="34" charset="0"/>
            </a:endParaRPr>
          </a:p>
          <a:p>
            <a:pPr marL="0" marR="0" indent="0" algn="just">
              <a:lnSpc>
                <a:spcPct val="107000"/>
              </a:lnSpc>
              <a:spcBef>
                <a:spcPts val="0"/>
              </a:spcBef>
              <a:spcAft>
                <a:spcPts val="0"/>
              </a:spcAft>
              <a:buNone/>
            </a:pPr>
            <a:r>
              <a:rPr lang="en-GB" sz="1800" dirty="0">
                <a:ea typeface="Times New Roman" panose="02020603050405020304" pitchFamily="18" charset="0"/>
                <a:cs typeface="Arial" panose="020B0604020202020204" pitchFamily="34" charset="0"/>
              </a:rPr>
              <a:t>In addition, one statement from each dimension of the Part B risk evaluation will be included on the website, to offer a more informative overview of the findings of the review. As each dimension is independently assessed, the published comment statements may differ from overall assessment outcome determination.</a:t>
            </a:r>
            <a:endParaRPr lang="en-US" sz="1800" dirty="0">
              <a:ea typeface="Calibri" panose="020F0502020204030204" pitchFamily="34" charset="0"/>
              <a:cs typeface="Arial" panose="020B0604020202020204" pitchFamily="34" charset="0"/>
            </a:endParaRPr>
          </a:p>
          <a:p>
            <a:endParaRPr lang="en-US" sz="1800" dirty="0"/>
          </a:p>
        </p:txBody>
      </p:sp>
      <p:sp>
        <p:nvSpPr>
          <p:cNvPr id="4" name="Slide Number Placeholder 3"/>
          <p:cNvSpPr>
            <a:spLocks noGrp="1"/>
          </p:cNvSpPr>
          <p:nvPr>
            <p:ph type="sldNum" sz="quarter" idx="12"/>
          </p:nvPr>
        </p:nvSpPr>
        <p:spPr/>
        <p:txBody>
          <a:bodyPr/>
          <a:lstStyle/>
          <a:p>
            <a:pPr>
              <a:defRPr/>
            </a:pPr>
            <a:fld id="{68252B65-1941-4A28-A0C4-9FC3D6A4FF6F}" type="slidenum">
              <a:rPr lang="en-US" smtClean="0">
                <a:solidFill>
                  <a:prstClr val="black">
                    <a:tint val="75000"/>
                  </a:prstClr>
                </a:solidFill>
              </a:rPr>
              <a:pPr>
                <a:defRPr/>
              </a:pPr>
              <a:t>22</a:t>
            </a:fld>
            <a:endParaRPr lang="en-US">
              <a:solidFill>
                <a:prstClr val="black">
                  <a:tint val="75000"/>
                </a:prstClr>
              </a:solidFill>
            </a:endParaRPr>
          </a:p>
        </p:txBody>
      </p:sp>
    </p:spTree>
    <p:extLst>
      <p:ext uri="{BB962C8B-B14F-4D97-AF65-F5344CB8AC3E}">
        <p14:creationId xmlns:p14="http://schemas.microsoft.com/office/powerpoint/2010/main" val="284029986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609600" y="1729947"/>
            <a:ext cx="10972800" cy="4525963"/>
          </a:xfrm>
        </p:spPr>
        <p:txBody>
          <a:bodyPr/>
          <a:lstStyle/>
          <a:p>
            <a:r>
              <a:rPr lang="en-US" sz="2800" dirty="0"/>
              <a:t>The 2019 Standards provide a new Risk Based Approach to Institutional Licensure and Program Accreditation</a:t>
            </a:r>
          </a:p>
          <a:p>
            <a:r>
              <a:rPr lang="en-US" sz="2800" dirty="0"/>
              <a:t>Risk is based on two assessments </a:t>
            </a:r>
            <a:r>
              <a:rPr lang="en-GB" sz="2800" b="1" dirty="0"/>
              <a:t>Risk Evaluation Part A, </a:t>
            </a:r>
            <a:r>
              <a:rPr lang="en-GB" sz="2800" dirty="0"/>
              <a:t>and </a:t>
            </a:r>
            <a:r>
              <a:rPr lang="en-GB" sz="2800" b="1" dirty="0"/>
              <a:t>Risk Evaluation Part B</a:t>
            </a:r>
            <a:endParaRPr lang="en-US" sz="2800" dirty="0"/>
          </a:p>
          <a:p>
            <a:r>
              <a:rPr lang="en-US" sz="2800" dirty="0"/>
              <a:t>Each institution will have publicly available statements on its assessment published on the CAA Website</a:t>
            </a:r>
          </a:p>
          <a:p>
            <a:r>
              <a:rPr lang="en-US" sz="2800" dirty="0"/>
              <a:t>HEI’s with a high confidence level as determined by the CAA will benefit from longer periods between reviews, and a ‘lighter touch’ to the review.</a:t>
            </a:r>
          </a:p>
        </p:txBody>
      </p:sp>
      <p:sp>
        <p:nvSpPr>
          <p:cNvPr id="4" name="Slide Number Placeholder 3"/>
          <p:cNvSpPr>
            <a:spLocks noGrp="1"/>
          </p:cNvSpPr>
          <p:nvPr>
            <p:ph type="sldNum" sz="quarter" idx="12"/>
          </p:nvPr>
        </p:nvSpPr>
        <p:spPr/>
        <p:txBody>
          <a:bodyPr/>
          <a:lstStyle/>
          <a:p>
            <a:pPr>
              <a:defRPr/>
            </a:pPr>
            <a:fld id="{68252B65-1941-4A28-A0C4-9FC3D6A4FF6F}" type="slidenum">
              <a:rPr lang="en-US" smtClean="0">
                <a:solidFill>
                  <a:prstClr val="black">
                    <a:tint val="75000"/>
                  </a:prstClr>
                </a:solidFill>
              </a:rPr>
              <a:pPr>
                <a:defRPr/>
              </a:pPr>
              <a:t>23</a:t>
            </a:fld>
            <a:endParaRPr lang="en-US">
              <a:solidFill>
                <a:prstClr val="black">
                  <a:tint val="75000"/>
                </a:prstClr>
              </a:solidFill>
            </a:endParaRPr>
          </a:p>
        </p:txBody>
      </p:sp>
    </p:spTree>
    <p:extLst>
      <p:ext uri="{BB962C8B-B14F-4D97-AF65-F5344CB8AC3E}">
        <p14:creationId xmlns:p14="http://schemas.microsoft.com/office/powerpoint/2010/main" val="404823357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a:xfrm>
            <a:off x="535459" y="1762898"/>
            <a:ext cx="10972800" cy="4525963"/>
          </a:xfrm>
        </p:spPr>
        <p:txBody>
          <a:bodyPr/>
          <a:lstStyle/>
          <a:p>
            <a:pPr marL="0" indent="0">
              <a:buNone/>
            </a:pPr>
            <a:r>
              <a:rPr lang="en-US" dirty="0"/>
              <a:t>	</a:t>
            </a:r>
          </a:p>
          <a:p>
            <a:pPr marL="0" indent="0">
              <a:buNone/>
            </a:pPr>
            <a:endParaRPr lang="en-US" dirty="0"/>
          </a:p>
          <a:p>
            <a:pPr marL="0" indent="0">
              <a:buNone/>
            </a:pPr>
            <a:r>
              <a:rPr lang="en-US" dirty="0"/>
              <a:t>	There is a specific item for questions arranged for 12-30pm, 	please can you keep your questions for that time.</a:t>
            </a:r>
          </a:p>
          <a:p>
            <a:endParaRPr lang="en-US" dirty="0"/>
          </a:p>
          <a:p>
            <a:pPr marL="0" indent="0">
              <a:buNone/>
            </a:pPr>
            <a:r>
              <a:rPr lang="en-US" dirty="0"/>
              <a:t>		Many thanks</a:t>
            </a:r>
          </a:p>
        </p:txBody>
      </p:sp>
      <p:sp>
        <p:nvSpPr>
          <p:cNvPr id="4" name="Slide Number Placeholder 3"/>
          <p:cNvSpPr>
            <a:spLocks noGrp="1"/>
          </p:cNvSpPr>
          <p:nvPr>
            <p:ph type="sldNum" sz="quarter" idx="12"/>
          </p:nvPr>
        </p:nvSpPr>
        <p:spPr/>
        <p:txBody>
          <a:bodyPr/>
          <a:lstStyle/>
          <a:p>
            <a:pPr>
              <a:defRPr/>
            </a:pPr>
            <a:fld id="{68252B65-1941-4A28-A0C4-9FC3D6A4FF6F}" type="slidenum">
              <a:rPr lang="en-US" smtClean="0">
                <a:solidFill>
                  <a:prstClr val="black">
                    <a:tint val="75000"/>
                  </a:prstClr>
                </a:solidFill>
              </a:rPr>
              <a:pPr>
                <a:defRPr/>
              </a:pPr>
              <a:t>24</a:t>
            </a:fld>
            <a:endParaRPr lang="en-US">
              <a:solidFill>
                <a:prstClr val="black">
                  <a:tint val="75000"/>
                </a:prstClr>
              </a:solidFill>
            </a:endParaRPr>
          </a:p>
        </p:txBody>
      </p:sp>
    </p:spTree>
    <p:extLst>
      <p:ext uri="{BB962C8B-B14F-4D97-AF65-F5344CB8AC3E}">
        <p14:creationId xmlns:p14="http://schemas.microsoft.com/office/powerpoint/2010/main" val="14028304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Today’s Presentation Overview</a:t>
            </a:r>
          </a:p>
        </p:txBody>
      </p:sp>
      <p:sp>
        <p:nvSpPr>
          <p:cNvPr id="6" name="Content Placeholder 5"/>
          <p:cNvSpPr>
            <a:spLocks noGrp="1"/>
          </p:cNvSpPr>
          <p:nvPr>
            <p:ph idx="1"/>
          </p:nvPr>
        </p:nvSpPr>
        <p:spPr>
          <a:xfrm>
            <a:off x="609600" y="1746422"/>
            <a:ext cx="10972800" cy="4525963"/>
          </a:xfrm>
        </p:spPr>
        <p:txBody>
          <a:bodyPr/>
          <a:lstStyle/>
          <a:p>
            <a:r>
              <a:rPr lang="en-US" dirty="0"/>
              <a:t>The Concept of Risk Within Higher Education Provision</a:t>
            </a:r>
          </a:p>
          <a:p>
            <a:r>
              <a:rPr lang="en-US" dirty="0"/>
              <a:t>What does it mean to each HEI? What will the public be told?</a:t>
            </a:r>
          </a:p>
          <a:p>
            <a:r>
              <a:rPr lang="en-US" dirty="0"/>
              <a:t>How will it work?</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68252B65-1941-4A28-A0C4-9FC3D6A4FF6F}" type="slidenum">
              <a:rPr lang="en-US" smtClean="0">
                <a:solidFill>
                  <a:prstClr val="black">
                    <a:tint val="75000"/>
                  </a:prstClr>
                </a:solidFill>
              </a:rPr>
              <a:pPr>
                <a:defRPr/>
              </a:pPr>
              <a:t>3</a:t>
            </a:fld>
            <a:endParaRPr lang="en-US">
              <a:solidFill>
                <a:prstClr val="black">
                  <a:tint val="75000"/>
                </a:prstClr>
              </a:solidFill>
            </a:endParaRPr>
          </a:p>
        </p:txBody>
      </p:sp>
    </p:spTree>
    <p:extLst>
      <p:ext uri="{BB962C8B-B14F-4D97-AF65-F5344CB8AC3E}">
        <p14:creationId xmlns:p14="http://schemas.microsoft.com/office/powerpoint/2010/main" val="204730153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B602A-61ED-4A62-8EF9-66C1075D2035}"/>
              </a:ext>
            </a:extLst>
          </p:cNvPr>
          <p:cNvSpPr>
            <a:spLocks noGrp="1"/>
          </p:cNvSpPr>
          <p:nvPr>
            <p:ph type="title"/>
          </p:nvPr>
        </p:nvSpPr>
        <p:spPr/>
        <p:txBody>
          <a:bodyPr/>
          <a:lstStyle/>
          <a:p>
            <a:r>
              <a:rPr lang="en-GB" dirty="0"/>
              <a:t>A New Addition to the Standards</a:t>
            </a:r>
          </a:p>
        </p:txBody>
      </p:sp>
      <p:sp>
        <p:nvSpPr>
          <p:cNvPr id="3" name="Content Placeholder 2">
            <a:extLst>
              <a:ext uri="{FF2B5EF4-FFF2-40B4-BE49-F238E27FC236}">
                <a16:creationId xmlns:a16="http://schemas.microsoft.com/office/drawing/2014/main" id="{46A996FF-648F-4B7F-9E19-AE3EB7FA6952}"/>
              </a:ext>
            </a:extLst>
          </p:cNvPr>
          <p:cNvSpPr>
            <a:spLocks noGrp="1"/>
          </p:cNvSpPr>
          <p:nvPr>
            <p:ph idx="1"/>
          </p:nvPr>
        </p:nvSpPr>
        <p:spPr>
          <a:xfrm>
            <a:off x="1841967" y="2332037"/>
            <a:ext cx="8229600" cy="4525963"/>
          </a:xfrm>
        </p:spPr>
        <p:txBody>
          <a:bodyPr/>
          <a:lstStyle/>
          <a:p>
            <a:r>
              <a:rPr lang="en-GB" sz="2400" dirty="0"/>
              <a:t>The introduction of a ‘</a:t>
            </a:r>
            <a:r>
              <a:rPr lang="en-GB" sz="2400" b="1" i="1" dirty="0"/>
              <a:t>risk-based approach</a:t>
            </a:r>
            <a:r>
              <a:rPr lang="en-GB" sz="2400" dirty="0"/>
              <a:t>’ to institutional licensure and program accreditation by the CAA. </a:t>
            </a:r>
          </a:p>
          <a:p>
            <a:r>
              <a:rPr lang="en-GB" sz="2400" dirty="0"/>
              <a:t>This is a context-sensitive assessment of institutional performance, and is determined against baseline regulatory requirements. </a:t>
            </a:r>
          </a:p>
          <a:p>
            <a:r>
              <a:rPr lang="en-GB" sz="2400" dirty="0"/>
              <a:t>The risk level of institutions is identified according to the threshold risk level as determined by the CAA. </a:t>
            </a:r>
          </a:p>
          <a:p>
            <a:endParaRPr lang="en-GB" dirty="0"/>
          </a:p>
        </p:txBody>
      </p:sp>
      <p:sp>
        <p:nvSpPr>
          <p:cNvPr id="4" name="Slide Number Placeholder 3">
            <a:extLst>
              <a:ext uri="{FF2B5EF4-FFF2-40B4-BE49-F238E27FC236}">
                <a16:creationId xmlns:a16="http://schemas.microsoft.com/office/drawing/2014/main" id="{2461F1CD-767A-4644-AF0F-779056F39429}"/>
              </a:ext>
            </a:extLst>
          </p:cNvPr>
          <p:cNvSpPr>
            <a:spLocks noGrp="1"/>
          </p:cNvSpPr>
          <p:nvPr>
            <p:ph type="sldNum" sz="quarter" idx="12"/>
          </p:nvPr>
        </p:nvSpPr>
        <p:spPr/>
        <p:txBody>
          <a:bodyPr/>
          <a:lstStyle/>
          <a:p>
            <a:pPr>
              <a:defRPr/>
            </a:pPr>
            <a:fld id="{68252B65-1941-4A28-A0C4-9FC3D6A4FF6F}" type="slidenum">
              <a:rPr lang="en-US" smtClean="0"/>
              <a:pPr>
                <a:defRPr/>
              </a:pPr>
              <a:t>4</a:t>
            </a:fld>
            <a:endParaRPr lang="en-US"/>
          </a:p>
        </p:txBody>
      </p:sp>
    </p:spTree>
    <p:extLst>
      <p:ext uri="{BB962C8B-B14F-4D97-AF65-F5344CB8AC3E}">
        <p14:creationId xmlns:p14="http://schemas.microsoft.com/office/powerpoint/2010/main" val="154396750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lvl="0" indent="-342900" rtl="0">
              <a:spcBef>
                <a:spcPct val="20000"/>
              </a:spcBef>
            </a:pPr>
            <a:r>
              <a:rPr lang="en-US" sz="3200" dirty="0">
                <a:solidFill>
                  <a:prstClr val="black"/>
                </a:solidFill>
                <a:ea typeface="+mn-ea"/>
                <a:cs typeface="+mn-cs"/>
              </a:rPr>
              <a:t>The Concept of Risk Within Higher Education Provision</a:t>
            </a:r>
            <a:br>
              <a:rPr lang="en-US" sz="3200" dirty="0">
                <a:solidFill>
                  <a:prstClr val="black"/>
                </a:solidFill>
                <a:ea typeface="+mn-ea"/>
                <a:cs typeface="+mn-cs"/>
              </a:rPr>
            </a:br>
            <a:endParaRPr lang="en-US" dirty="0"/>
          </a:p>
        </p:txBody>
      </p:sp>
      <p:sp>
        <p:nvSpPr>
          <p:cNvPr id="3" name="Content Placeholder 2"/>
          <p:cNvSpPr>
            <a:spLocks noGrp="1"/>
          </p:cNvSpPr>
          <p:nvPr>
            <p:ph idx="1"/>
          </p:nvPr>
        </p:nvSpPr>
        <p:spPr>
          <a:xfrm>
            <a:off x="609600" y="1746423"/>
            <a:ext cx="10972800" cy="4525963"/>
          </a:xfrm>
        </p:spPr>
        <p:txBody>
          <a:bodyPr/>
          <a:lstStyle/>
          <a:p>
            <a:r>
              <a:rPr lang="en-GB" dirty="0"/>
              <a:t>The risk-based approach undertaken during institutional licensure acknowledges the level of importance the CAA attaches to the development of institutions, and the maintenance of academic standards. </a:t>
            </a:r>
          </a:p>
          <a:p>
            <a:r>
              <a:rPr lang="en-GB" dirty="0"/>
              <a:t>The CAA risk-based approach is centred on providing a full understanding of the implications of the risk evaluation for different providers, their students and other stakeholders.</a:t>
            </a:r>
            <a:endParaRPr lang="en-US" dirty="0"/>
          </a:p>
        </p:txBody>
      </p:sp>
      <p:sp>
        <p:nvSpPr>
          <p:cNvPr id="4" name="Slide Number Placeholder 3"/>
          <p:cNvSpPr>
            <a:spLocks noGrp="1"/>
          </p:cNvSpPr>
          <p:nvPr>
            <p:ph type="sldNum" sz="quarter" idx="12"/>
          </p:nvPr>
        </p:nvSpPr>
        <p:spPr/>
        <p:txBody>
          <a:bodyPr/>
          <a:lstStyle/>
          <a:p>
            <a:pPr>
              <a:defRPr/>
            </a:pPr>
            <a:fld id="{68252B65-1941-4A28-A0C4-9FC3D6A4FF6F}" type="slidenum">
              <a:rPr lang="en-US" smtClean="0">
                <a:solidFill>
                  <a:prstClr val="black">
                    <a:tint val="75000"/>
                  </a:prstClr>
                </a:solidFill>
              </a:rPr>
              <a:pPr>
                <a:defRPr/>
              </a:pPr>
              <a:t>5</a:t>
            </a:fld>
            <a:endParaRPr lang="en-US">
              <a:solidFill>
                <a:prstClr val="black">
                  <a:tint val="75000"/>
                </a:prstClr>
              </a:solidFill>
            </a:endParaRPr>
          </a:p>
        </p:txBody>
      </p:sp>
    </p:spTree>
    <p:extLst>
      <p:ext uri="{BB962C8B-B14F-4D97-AF65-F5344CB8AC3E}">
        <p14:creationId xmlns:p14="http://schemas.microsoft.com/office/powerpoint/2010/main" val="19492091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Determination</a:t>
            </a:r>
          </a:p>
        </p:txBody>
      </p:sp>
      <p:sp>
        <p:nvSpPr>
          <p:cNvPr id="3" name="Content Placeholder 2"/>
          <p:cNvSpPr>
            <a:spLocks noGrp="1"/>
          </p:cNvSpPr>
          <p:nvPr>
            <p:ph idx="1"/>
          </p:nvPr>
        </p:nvSpPr>
        <p:spPr>
          <a:xfrm>
            <a:off x="609600" y="1754661"/>
            <a:ext cx="10972800" cy="4525963"/>
          </a:xfrm>
        </p:spPr>
        <p:txBody>
          <a:bodyPr/>
          <a:lstStyle/>
          <a:p>
            <a:r>
              <a:rPr lang="en-GB" sz="2000" dirty="0"/>
              <a:t>The determination of risk is undertaken by the External Review Tem (ERT) at the conclusion to the licensure review, and is based on two equally weighted elements:</a:t>
            </a:r>
            <a:endParaRPr lang="en-US" sz="2000" dirty="0"/>
          </a:p>
          <a:p>
            <a:endParaRPr lang="en-US" sz="2000" dirty="0"/>
          </a:p>
          <a:p>
            <a:r>
              <a:rPr lang="en-GB" sz="2000" b="1" dirty="0"/>
              <a:t>Risk Evaluation Part A:</a:t>
            </a:r>
            <a:r>
              <a:rPr lang="en-GB" sz="2000" dirty="0"/>
              <a:t> considers the extent to which the HEI (during the licensure visit) has provided evidence of meeting the requirements of the </a:t>
            </a:r>
            <a:r>
              <a:rPr lang="en-GB" sz="2000" i="1" dirty="0"/>
              <a:t>Standards</a:t>
            </a:r>
            <a:r>
              <a:rPr lang="en-GB" sz="2000" dirty="0"/>
              <a:t>.</a:t>
            </a:r>
            <a:endParaRPr lang="en-US" sz="2000" dirty="0"/>
          </a:p>
          <a:p>
            <a:endParaRPr lang="en-US" sz="2000" dirty="0"/>
          </a:p>
          <a:p>
            <a:r>
              <a:rPr lang="en-GB" sz="2000" b="1" dirty="0"/>
              <a:t>Risk Evaluation Part B:</a:t>
            </a:r>
            <a:r>
              <a:rPr lang="en-GB" sz="2000" dirty="0"/>
              <a:t> evaluates the risk of strategic, operational, legal and financial, academic and international dimensions as applied to specific risk statements. The five risk dimensions have been determined to effectively fit across the </a:t>
            </a:r>
            <a:r>
              <a:rPr lang="en-GB" sz="2000" i="1" dirty="0"/>
              <a:t>SIL</a:t>
            </a:r>
            <a:r>
              <a:rPr lang="en-GB" sz="2000" dirty="0"/>
              <a:t> and the </a:t>
            </a:r>
            <a:r>
              <a:rPr lang="en-GB" sz="2000" i="1" dirty="0"/>
              <a:t>SPA</a:t>
            </a:r>
            <a:r>
              <a:rPr lang="en-GB" sz="2000" dirty="0"/>
              <a:t>. </a:t>
            </a:r>
            <a:endParaRPr lang="en-US" sz="2000" dirty="0"/>
          </a:p>
          <a:p>
            <a:endParaRPr lang="en-US" sz="2000" dirty="0"/>
          </a:p>
          <a:p>
            <a:r>
              <a:rPr lang="en-GB" sz="2000" dirty="0"/>
              <a:t>The ERT will use its professional judgment in following this structured approach to evaluate the extent to which an institution’s risk level is determined as low, medium or high risk.</a:t>
            </a:r>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68252B65-1941-4A28-A0C4-9FC3D6A4FF6F}" type="slidenum">
              <a:rPr lang="en-US" smtClean="0">
                <a:solidFill>
                  <a:prstClr val="black">
                    <a:tint val="75000"/>
                  </a:prstClr>
                </a:solidFill>
              </a:rPr>
              <a:pPr>
                <a:defRPr/>
              </a:pPr>
              <a:t>6</a:t>
            </a:fld>
            <a:endParaRPr lang="en-US">
              <a:solidFill>
                <a:prstClr val="black">
                  <a:tint val="75000"/>
                </a:prstClr>
              </a:solidFill>
            </a:endParaRPr>
          </a:p>
        </p:txBody>
      </p:sp>
    </p:spTree>
    <p:extLst>
      <p:ext uri="{BB962C8B-B14F-4D97-AF65-F5344CB8AC3E}">
        <p14:creationId xmlns:p14="http://schemas.microsoft.com/office/powerpoint/2010/main" val="269280833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REVIEW CYCLE </a:t>
            </a:r>
          </a:p>
        </p:txBody>
      </p:sp>
      <p:sp>
        <p:nvSpPr>
          <p:cNvPr id="3" name="Content Placeholder 2"/>
          <p:cNvSpPr>
            <a:spLocks noGrp="1"/>
          </p:cNvSpPr>
          <p:nvPr>
            <p:ph idx="1"/>
          </p:nvPr>
        </p:nvSpPr>
        <p:spPr>
          <a:xfrm>
            <a:off x="667265" y="2578444"/>
            <a:ext cx="10972800" cy="4525963"/>
          </a:xfrm>
        </p:spPr>
        <p:txBody>
          <a:bodyPr/>
          <a:lstStyle/>
          <a:p>
            <a:r>
              <a:rPr lang="en-GB" dirty="0"/>
              <a:t>The risk </a:t>
            </a:r>
            <a:r>
              <a:rPr lang="en-GB"/>
              <a:t>levels </a:t>
            </a:r>
            <a:r>
              <a:rPr lang="en-GB" smtClean="0"/>
              <a:t>established </a:t>
            </a:r>
            <a:r>
              <a:rPr lang="en-GB" dirty="0"/>
              <a:t>during the licensure (initial or renewal) determines the ongoing licensure and accreditation review arrangements for HEIs.</a:t>
            </a:r>
          </a:p>
          <a:p>
            <a:r>
              <a:rPr lang="en-US" dirty="0"/>
              <a:t>The CAA reserves the right to re-classify an institution’s risk status as a sanction for violations of the Standards</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68252B65-1941-4A28-A0C4-9FC3D6A4FF6F}" type="slidenum">
              <a:rPr lang="en-US" smtClean="0">
                <a:solidFill>
                  <a:prstClr val="black">
                    <a:tint val="75000"/>
                  </a:prstClr>
                </a:solidFill>
              </a:rPr>
              <a:pPr>
                <a:defRPr/>
              </a:pPr>
              <a:t>7</a:t>
            </a:fld>
            <a:endParaRPr lang="en-US">
              <a:solidFill>
                <a:prstClr val="black">
                  <a:tint val="75000"/>
                </a:prstClr>
              </a:solidFill>
            </a:endParaRPr>
          </a:p>
        </p:txBody>
      </p:sp>
    </p:spTree>
    <p:extLst>
      <p:ext uri="{BB962C8B-B14F-4D97-AF65-F5344CB8AC3E}">
        <p14:creationId xmlns:p14="http://schemas.microsoft.com/office/powerpoint/2010/main" val="105974851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9427-62FD-425B-B291-6E19C79D6AA9}"/>
              </a:ext>
            </a:extLst>
          </p:cNvPr>
          <p:cNvSpPr>
            <a:spLocks noGrp="1"/>
          </p:cNvSpPr>
          <p:nvPr>
            <p:ph type="title"/>
          </p:nvPr>
        </p:nvSpPr>
        <p:spPr/>
        <p:txBody>
          <a:bodyPr/>
          <a:lstStyle/>
          <a:p>
            <a:r>
              <a:rPr lang="en-GB" dirty="0"/>
              <a:t>Institutional Licensure</a:t>
            </a:r>
          </a:p>
        </p:txBody>
      </p:sp>
      <p:sp>
        <p:nvSpPr>
          <p:cNvPr id="3" name="Content Placeholder 2">
            <a:extLst>
              <a:ext uri="{FF2B5EF4-FFF2-40B4-BE49-F238E27FC236}">
                <a16:creationId xmlns:a16="http://schemas.microsoft.com/office/drawing/2014/main" id="{F2E19B6B-DC62-47F0-A631-040676957840}"/>
              </a:ext>
            </a:extLst>
          </p:cNvPr>
          <p:cNvSpPr>
            <a:spLocks noGrp="1"/>
          </p:cNvSpPr>
          <p:nvPr>
            <p:ph idx="1"/>
          </p:nvPr>
        </p:nvSpPr>
        <p:spPr>
          <a:xfrm>
            <a:off x="1981200" y="1830388"/>
            <a:ext cx="8229600" cy="4525963"/>
          </a:xfrm>
        </p:spPr>
        <p:txBody>
          <a:bodyPr/>
          <a:lstStyle/>
          <a:p>
            <a:r>
              <a:rPr lang="en-GB" sz="2800" dirty="0"/>
              <a:t>The CAA directs the institutional review, to determine whether the institution meets the academic and educational requirements set out in the </a:t>
            </a:r>
            <a:r>
              <a:rPr lang="en-GB" sz="2800" i="1" dirty="0"/>
              <a:t>SIL</a:t>
            </a:r>
            <a:r>
              <a:rPr lang="en-GB" sz="2800" dirty="0"/>
              <a:t>. </a:t>
            </a:r>
          </a:p>
          <a:p>
            <a:r>
              <a:rPr lang="en-GB" sz="2800" dirty="0"/>
              <a:t>Once an institutional review has confirmed that the Stipulations of the </a:t>
            </a:r>
            <a:r>
              <a:rPr lang="en-GB" sz="2800" i="1" dirty="0"/>
              <a:t>SIL</a:t>
            </a:r>
            <a:r>
              <a:rPr lang="en-GB" sz="2800" dirty="0"/>
              <a:t> are successfully met, it will receive the </a:t>
            </a:r>
            <a:r>
              <a:rPr lang="en-GB" sz="2800" dirty="0" err="1"/>
              <a:t>MoE's</a:t>
            </a:r>
            <a:r>
              <a:rPr lang="en-GB" sz="2800" dirty="0"/>
              <a:t> licence and be admitted to the National Register. </a:t>
            </a:r>
          </a:p>
          <a:p>
            <a:r>
              <a:rPr lang="en-GB" sz="2800" dirty="0"/>
              <a:t>Recognition of programs through accreditation can only take place in licensed institutions.</a:t>
            </a:r>
          </a:p>
          <a:p>
            <a:endParaRPr lang="en-GB" dirty="0"/>
          </a:p>
        </p:txBody>
      </p:sp>
      <p:sp>
        <p:nvSpPr>
          <p:cNvPr id="4" name="Slide Number Placeholder 3">
            <a:extLst>
              <a:ext uri="{FF2B5EF4-FFF2-40B4-BE49-F238E27FC236}">
                <a16:creationId xmlns:a16="http://schemas.microsoft.com/office/drawing/2014/main" id="{4908227B-9800-443F-AEA8-22ABFE9463A2}"/>
              </a:ext>
            </a:extLst>
          </p:cNvPr>
          <p:cNvSpPr>
            <a:spLocks noGrp="1"/>
          </p:cNvSpPr>
          <p:nvPr>
            <p:ph type="sldNum" sz="quarter" idx="12"/>
          </p:nvPr>
        </p:nvSpPr>
        <p:spPr/>
        <p:txBody>
          <a:bodyPr/>
          <a:lstStyle/>
          <a:p>
            <a:pPr>
              <a:defRPr/>
            </a:pPr>
            <a:fld id="{68252B65-1941-4A28-A0C4-9FC3D6A4FF6F}" type="slidenum">
              <a:rPr lang="en-US" smtClean="0"/>
              <a:pPr>
                <a:defRPr/>
              </a:pPr>
              <a:t>8</a:t>
            </a:fld>
            <a:endParaRPr lang="en-US"/>
          </a:p>
        </p:txBody>
      </p:sp>
    </p:spTree>
    <p:extLst>
      <p:ext uri="{BB962C8B-B14F-4D97-AF65-F5344CB8AC3E}">
        <p14:creationId xmlns:p14="http://schemas.microsoft.com/office/powerpoint/2010/main" val="312385132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181C-04B9-4D17-8877-AC9337AA7D80}"/>
              </a:ext>
            </a:extLst>
          </p:cNvPr>
          <p:cNvSpPr>
            <a:spLocks noGrp="1"/>
          </p:cNvSpPr>
          <p:nvPr>
            <p:ph type="title"/>
          </p:nvPr>
        </p:nvSpPr>
        <p:spPr/>
        <p:txBody>
          <a:bodyPr/>
          <a:lstStyle/>
          <a:p>
            <a:r>
              <a:rPr lang="en-GB" sz="4000" dirty="0"/>
              <a:t>National Register of Licensed HEI’s</a:t>
            </a:r>
          </a:p>
        </p:txBody>
      </p:sp>
      <p:sp>
        <p:nvSpPr>
          <p:cNvPr id="3" name="Content Placeholder 2">
            <a:extLst>
              <a:ext uri="{FF2B5EF4-FFF2-40B4-BE49-F238E27FC236}">
                <a16:creationId xmlns:a16="http://schemas.microsoft.com/office/drawing/2014/main" id="{37BE76A4-A0CF-4746-850D-6ADAD833E97B}"/>
              </a:ext>
            </a:extLst>
          </p:cNvPr>
          <p:cNvSpPr>
            <a:spLocks noGrp="1"/>
          </p:cNvSpPr>
          <p:nvPr>
            <p:ph idx="1"/>
          </p:nvPr>
        </p:nvSpPr>
        <p:spPr>
          <a:xfrm>
            <a:off x="1981200" y="1748010"/>
            <a:ext cx="8229600" cy="4525963"/>
          </a:xfrm>
        </p:spPr>
        <p:txBody>
          <a:bodyPr/>
          <a:lstStyle/>
          <a:p>
            <a:r>
              <a:rPr lang="en-GB" sz="2400" dirty="0"/>
              <a:t>Maintained by the Ministry of Education (</a:t>
            </a:r>
            <a:r>
              <a:rPr lang="en-GB" sz="2400" dirty="0" err="1"/>
              <a:t>MoE</a:t>
            </a:r>
            <a:r>
              <a:rPr lang="en-GB" sz="2400" dirty="0"/>
              <a:t>) and published on the Ministry’s website</a:t>
            </a:r>
          </a:p>
          <a:p>
            <a:r>
              <a:rPr lang="en-GB" sz="2400" dirty="0"/>
              <a:t>Licensure and accreditation are the gateway to the sector. By controlling entry to the Register, the CAA assure the threshold quality of higher education provision and minimise the risks to students and to the reputation of the higher education sector and the UAE.</a:t>
            </a:r>
          </a:p>
          <a:p>
            <a:r>
              <a:rPr lang="en-GB" sz="2400" dirty="0"/>
              <a:t> </a:t>
            </a:r>
            <a:r>
              <a:rPr lang="en-US" sz="2400" dirty="0"/>
              <a:t>Successful applications for Institutional Licensure or Program Accreditation will be shown on the CAA website. </a:t>
            </a:r>
          </a:p>
          <a:p>
            <a:r>
              <a:rPr lang="en-GB" sz="2400" dirty="0"/>
              <a:t>One statement from each section of the Risk Evaluation Part B will be included on the CAA website to provide a public overview of the findings of the review.</a:t>
            </a:r>
            <a:endParaRPr lang="en-US" sz="2400" dirty="0"/>
          </a:p>
          <a:p>
            <a:endParaRPr lang="en-GB" sz="1800" dirty="0"/>
          </a:p>
        </p:txBody>
      </p:sp>
      <p:sp>
        <p:nvSpPr>
          <p:cNvPr id="4" name="Slide Number Placeholder 3">
            <a:extLst>
              <a:ext uri="{FF2B5EF4-FFF2-40B4-BE49-F238E27FC236}">
                <a16:creationId xmlns:a16="http://schemas.microsoft.com/office/drawing/2014/main" id="{5D737408-2958-43F0-A319-EE8A61242668}"/>
              </a:ext>
            </a:extLst>
          </p:cNvPr>
          <p:cNvSpPr>
            <a:spLocks noGrp="1"/>
          </p:cNvSpPr>
          <p:nvPr>
            <p:ph type="sldNum" sz="quarter" idx="12"/>
          </p:nvPr>
        </p:nvSpPr>
        <p:spPr/>
        <p:txBody>
          <a:bodyPr/>
          <a:lstStyle/>
          <a:p>
            <a:pPr>
              <a:defRPr/>
            </a:pPr>
            <a:fld id="{68252B65-1941-4A28-A0C4-9FC3D6A4FF6F}" type="slidenum">
              <a:rPr lang="en-US" smtClean="0"/>
              <a:pPr>
                <a:defRPr/>
              </a:pPr>
              <a:t>9</a:t>
            </a:fld>
            <a:endParaRPr lang="en-US"/>
          </a:p>
        </p:txBody>
      </p:sp>
    </p:spTree>
    <p:extLst>
      <p:ext uri="{BB962C8B-B14F-4D97-AF65-F5344CB8AC3E}">
        <p14:creationId xmlns:p14="http://schemas.microsoft.com/office/powerpoint/2010/main" val="29477608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2417</Words>
  <Application>Microsoft Office PowerPoint</Application>
  <PresentationFormat>Widescreen</PresentationFormat>
  <Paragraphs>249</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Mistral</vt:lpstr>
      <vt:lpstr>Times New Roman</vt:lpstr>
      <vt:lpstr>Times New Roman (Arabic)</vt:lpstr>
      <vt:lpstr>Wingdings</vt:lpstr>
      <vt:lpstr>1_Office Theme</vt:lpstr>
      <vt:lpstr> </vt:lpstr>
      <vt:lpstr>THE STANDARDS 2019 </vt:lpstr>
      <vt:lpstr>Today’s Presentation Overview</vt:lpstr>
      <vt:lpstr>A New Addition to the Standards</vt:lpstr>
      <vt:lpstr>The Concept of Risk Within Higher Education Provision </vt:lpstr>
      <vt:lpstr>Risk Determination</vt:lpstr>
      <vt:lpstr>THE REVIEW CYCLE </vt:lpstr>
      <vt:lpstr>Institutional Licensure</vt:lpstr>
      <vt:lpstr>National Register of Licensed HEI’s</vt:lpstr>
      <vt:lpstr>PUBLIC INFORMATION STATEMENTS  (One from each section) </vt:lpstr>
      <vt:lpstr>PUBLIC INFORMATION STATEMENTS (One from each section) </vt:lpstr>
      <vt:lpstr>Risk Determination – How it works</vt:lpstr>
      <vt:lpstr>Risk Evaluation Part A </vt:lpstr>
      <vt:lpstr>Risk Evaluation Metric (Part A) </vt:lpstr>
      <vt:lpstr>Risk Evaluation Part B </vt:lpstr>
      <vt:lpstr>  </vt:lpstr>
      <vt:lpstr>  </vt:lpstr>
      <vt:lpstr>Result of the Risk Based Assessment                                  </vt:lpstr>
      <vt:lpstr>Scoring categories Part B</vt:lpstr>
      <vt:lpstr>Index evaluation statements There are five statements that are used to provide a maximum possible score of 50 points for Part B. </vt:lpstr>
      <vt:lpstr>Part B Risk Evaluation Criterion Example 4 – Academic Criterion</vt:lpstr>
      <vt:lpstr>General Publicly Available Risk Statement  </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Rhys Rowland Jones</dc:creator>
  <cp:lastModifiedBy>User</cp:lastModifiedBy>
  <cp:revision>18</cp:revision>
  <dcterms:created xsi:type="dcterms:W3CDTF">2019-06-12T07:42:51Z</dcterms:created>
  <dcterms:modified xsi:type="dcterms:W3CDTF">2019-06-13T04:56:50Z</dcterms:modified>
</cp:coreProperties>
</file>