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87" r:id="rId4"/>
    <p:sldId id="284" r:id="rId5"/>
    <p:sldId id="259" r:id="rId6"/>
    <p:sldId id="288" r:id="rId7"/>
    <p:sldId id="285" r:id="rId8"/>
    <p:sldId id="290" r:id="rId9"/>
    <p:sldId id="268" r:id="rId10"/>
    <p:sldId id="267" r:id="rId11"/>
    <p:sldId id="282" r:id="rId12"/>
    <p:sldId id="269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C7A15D"/>
    <a:srgbClr val="C1974B"/>
    <a:srgbClr val="7F7F7F"/>
    <a:srgbClr val="D4B782"/>
    <a:srgbClr val="D00000"/>
    <a:srgbClr val="E20000"/>
    <a:srgbClr val="EE0000"/>
    <a:srgbClr val="FFFFFF"/>
    <a:srgbClr val="FD7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1562" autoAdjust="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506FC-B100-4DF9-8348-12AFBF57636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E1C3-7A1D-4E86-88AE-6A6179BE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BD31-2AFF-440D-BA34-69E2974CECA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BBD31-2AFF-440D-BA34-69E2974CECA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5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19895-8AA6-480D-A2D0-6373A3D86FF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0183-7127-47DA-A330-7D8BD85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 rot="296097">
            <a:off x="250393" y="-489168"/>
            <a:ext cx="12213019" cy="7881390"/>
          </a:xfrm>
          <a:custGeom>
            <a:avLst/>
            <a:gdLst>
              <a:gd name="connsiteX0" fmla="*/ 10248512 w 12213019"/>
              <a:gd name="connsiteY0" fmla="*/ 118685 h 7881390"/>
              <a:gd name="connsiteX1" fmla="*/ 11623062 w 12213019"/>
              <a:gd name="connsiteY1" fmla="*/ 0 h 7881390"/>
              <a:gd name="connsiteX2" fmla="*/ 12213019 w 12213019"/>
              <a:gd name="connsiteY2" fmla="*/ 6832578 h 7881390"/>
              <a:gd name="connsiteX3" fmla="*/ 66215 w 12213019"/>
              <a:gd name="connsiteY3" fmla="*/ 7881390 h 7881390"/>
              <a:gd name="connsiteX4" fmla="*/ 0 w 12213019"/>
              <a:gd name="connsiteY4" fmla="*/ 7114528 h 788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3019" h="7881390">
                <a:moveTo>
                  <a:pt x="10248512" y="118685"/>
                </a:moveTo>
                <a:lnTo>
                  <a:pt x="11623062" y="0"/>
                </a:lnTo>
                <a:lnTo>
                  <a:pt x="12213019" y="6832578"/>
                </a:lnTo>
                <a:lnTo>
                  <a:pt x="66215" y="7881390"/>
                </a:lnTo>
                <a:lnTo>
                  <a:pt x="0" y="7114528"/>
                </a:lnTo>
                <a:close/>
              </a:path>
            </a:pathLst>
          </a:custGeom>
          <a:solidFill>
            <a:srgbClr val="B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0181" y="0"/>
            <a:ext cx="12192000" cy="6858000"/>
          </a:xfrm>
          <a:custGeom>
            <a:avLst/>
            <a:gdLst>
              <a:gd name="connsiteX0" fmla="*/ 10824564 w 12192000"/>
              <a:gd name="connsiteY0" fmla="*/ 0 h 6858000"/>
              <a:gd name="connsiteX1" fmla="*/ 12191892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0824564" y="0"/>
                </a:moveTo>
                <a:lnTo>
                  <a:pt x="12191892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695183" y="2652567"/>
            <a:ext cx="6096000" cy="3031315"/>
            <a:chOff x="5695183" y="2601051"/>
            <a:chExt cx="6096000" cy="3031315"/>
          </a:xfrm>
        </p:grpSpPr>
        <p:sp>
          <p:nvSpPr>
            <p:cNvPr id="11" name="Rectangle 10"/>
            <p:cNvSpPr/>
            <p:nvPr/>
          </p:nvSpPr>
          <p:spPr>
            <a:xfrm>
              <a:off x="5995851" y="2601051"/>
              <a:ext cx="5782453" cy="17697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4500" b="1" spc="350" dirty="0">
                  <a:solidFill>
                    <a:srgbClr val="C7A15D"/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PROPOSAL</a:t>
              </a:r>
              <a:r>
                <a:rPr lang="en-US" sz="3600" b="1" spc="300" dirty="0" smtClean="0">
                  <a:solidFill>
                    <a:srgbClr val="C7A15D"/>
                  </a:solidFill>
                  <a:latin typeface="Raleway Black" panose="020B0A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</a:p>
            <a:p>
              <a:pPr algn="r"/>
              <a:r>
                <a:rPr lang="en-US" sz="3200" b="1" spc="300" dirty="0" smtClean="0">
                  <a:solidFill>
                    <a:schemeClr val="bg1"/>
                  </a:solidFill>
                  <a:latin typeface="Raleway Black" panose="020B0A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INTEGRATED HIGHER EDUCATION PLATFORM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95183" y="4247371"/>
              <a:ext cx="6096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spc="350" dirty="0">
                  <a:solidFill>
                    <a:schemeClr val="bg1"/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FOR</a:t>
              </a:r>
              <a:r>
                <a:rPr lang="en-US" sz="2800" b="1" spc="300" dirty="0">
                  <a:solidFill>
                    <a:schemeClr val="bg1"/>
                  </a:solidFill>
                  <a:latin typeface="Raleway Black" panose="020B0A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</a:p>
            <a:p>
              <a:pPr algn="r"/>
              <a:r>
                <a:rPr lang="en-US" sz="2800" b="1" spc="350" dirty="0" smtClean="0">
                  <a:solidFill>
                    <a:schemeClr val="bg1"/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MINISTRY OF EDUCATION</a:t>
              </a:r>
            </a:p>
            <a:p>
              <a:pPr algn="r"/>
              <a:r>
                <a:rPr lang="en-US" sz="2800" b="1" spc="350" dirty="0" smtClean="0">
                  <a:solidFill>
                    <a:schemeClr val="bg1"/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HIGHER EDUCATION AFFAIRS</a:t>
              </a:r>
              <a:endParaRPr lang="en-US" sz="2800" b="1" spc="350" dirty="0">
                <a:solidFill>
                  <a:schemeClr val="bg1"/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97" y="1343778"/>
            <a:ext cx="2886725" cy="768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563" y="6068602"/>
            <a:ext cx="366074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pc="300" dirty="0" smtClean="0">
                <a:solidFill>
                  <a:srgbClr val="C7A15D"/>
                </a:solidFill>
                <a:latin typeface="Tw Cen MT" panose="020B0602020104020603" pitchFamily="34" charset="0"/>
              </a:rPr>
              <a:t>UNITED ARAB EMIRATES</a:t>
            </a:r>
          </a:p>
          <a:p>
            <a:pPr algn="r"/>
            <a:r>
              <a:rPr lang="en-US" spc="210" dirty="0" smtClean="0">
                <a:solidFill>
                  <a:srgbClr val="C7A15D"/>
                </a:solidFill>
                <a:latin typeface="Tw Cen MT" panose="020B0602020104020603" pitchFamily="34" charset="0"/>
              </a:rPr>
              <a:t>MINISTRY OF EDUCATION</a:t>
            </a:r>
            <a:endParaRPr lang="en-US" spc="210" dirty="0">
              <a:solidFill>
                <a:srgbClr val="C7A15D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9" name="Isosceles Triangle 8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91781" y="252193"/>
            <a:ext cx="7091156" cy="6607526"/>
            <a:chOff x="3453430" y="252193"/>
            <a:chExt cx="7091156" cy="6607526"/>
          </a:xfrm>
        </p:grpSpPr>
        <p:sp>
          <p:nvSpPr>
            <p:cNvPr id="2" name="Rectangle 1"/>
            <p:cNvSpPr/>
            <p:nvPr/>
          </p:nvSpPr>
          <p:spPr>
            <a:xfrm>
              <a:off x="3648147" y="2011939"/>
              <a:ext cx="4009363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2000" b="1" spc="30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BUSINESS REQUIREMENTS DOCUMENT</a:t>
              </a:r>
            </a:p>
            <a:p>
              <a:pPr>
                <a:lnSpc>
                  <a:spcPts val="1900"/>
                </a:lnSpc>
              </a:pPr>
              <a:r>
                <a:rPr lang="en-US" sz="2000" b="1" spc="30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DESIGN PROTOTYPE</a:t>
              </a:r>
              <a:endParaRPr lang="en-US" sz="2000" b="1" spc="30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5" t="11122" r="16080"/>
            <a:stretch/>
          </p:blipFill>
          <p:spPr>
            <a:xfrm>
              <a:off x="7090176" y="252193"/>
              <a:ext cx="3454410" cy="660752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37914" y="830865"/>
              <a:ext cx="3050312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2000" b="1" spc="30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PROJECT CHARTER</a:t>
              </a:r>
            </a:p>
            <a:p>
              <a:pPr>
                <a:lnSpc>
                  <a:spcPts val="1900"/>
                </a:lnSpc>
              </a:pPr>
              <a:r>
                <a:rPr lang="en-US" sz="2000" b="1" spc="30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PROJECT MANAGEMENT PLAN</a:t>
              </a:r>
              <a:endParaRPr lang="en-US" sz="2000" b="1" spc="30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7914" y="3218771"/>
              <a:ext cx="2771515" cy="341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endParaRPr lang="en-US" sz="2000" b="1" spc="30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44212" y="4440606"/>
              <a:ext cx="3183396" cy="585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2000" b="1" spc="30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PLATFORM DEPLOYMENT </a:t>
              </a:r>
            </a:p>
            <a:p>
              <a:pPr>
                <a:lnSpc>
                  <a:spcPts val="1900"/>
                </a:lnSpc>
              </a:pPr>
              <a:r>
                <a:rPr lang="en-US" sz="2000" b="1" spc="30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POST GO LIVE SUPPORT </a:t>
              </a:r>
              <a:endParaRPr lang="en-US" sz="2000" b="1" spc="30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8147" y="5637287"/>
              <a:ext cx="3453529" cy="585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2000" b="1" spc="300" dirty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PROJECT STATUS REPORTS</a:t>
              </a:r>
            </a:p>
            <a:p>
              <a:pPr>
                <a:lnSpc>
                  <a:spcPts val="1900"/>
                </a:lnSpc>
              </a:pPr>
              <a:r>
                <a:rPr lang="en-US" sz="2000" b="1" spc="300" dirty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RISK / ISSUE / ACTION LOG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67806" y="689935"/>
              <a:ext cx="0" cy="825548"/>
            </a:xfrm>
            <a:prstGeom prst="line">
              <a:avLst/>
            </a:prstGeom>
            <a:ln w="50800">
              <a:solidFill>
                <a:srgbClr val="7CB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56306" y="1912008"/>
              <a:ext cx="0" cy="825548"/>
            </a:xfrm>
            <a:prstGeom prst="line">
              <a:avLst/>
            </a:prstGeom>
            <a:ln w="50800">
              <a:solidFill>
                <a:srgbClr val="FFB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53430" y="3108398"/>
              <a:ext cx="0" cy="825548"/>
            </a:xfrm>
            <a:prstGeom prst="line">
              <a:avLst/>
            </a:prstGeom>
            <a:ln w="50800">
              <a:solidFill>
                <a:srgbClr val="00AC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53430" y="4311816"/>
              <a:ext cx="0" cy="825548"/>
            </a:xfrm>
            <a:prstGeom prst="line">
              <a:avLst/>
            </a:prstGeom>
            <a:ln w="50800">
              <a:solidFill>
                <a:srgbClr val="546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67806" y="5531820"/>
              <a:ext cx="0" cy="825548"/>
            </a:xfrm>
            <a:prstGeom prst="line">
              <a:avLst/>
            </a:prstGeom>
            <a:ln w="50800">
              <a:solidFill>
                <a:srgbClr val="FF70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9035" y="3013818"/>
            <a:ext cx="373167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3600" b="1" dirty="0" smtClean="0">
                <a:solidFill>
                  <a:srgbClr val="B8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</a:t>
            </a:r>
            <a:r>
              <a:rPr lang="en-US" sz="3600" b="1" dirty="0" smtClean="0"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/>
            </a:r>
            <a:br>
              <a:rPr lang="en-US" sz="3600" b="1" dirty="0" smtClean="0"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3500" dirty="0" smtClean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DELIVERABLES</a:t>
            </a:r>
            <a:endParaRPr lang="en-US" sz="3500" dirty="0">
              <a:solidFill>
                <a:srgbClr val="B2873D"/>
              </a:solidFill>
              <a:latin typeface="Raleway Light" panose="020B04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6499" y="3217792"/>
            <a:ext cx="3179460" cy="66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Aft>
                <a:spcPts val="600"/>
              </a:spcAft>
            </a:pPr>
            <a:r>
              <a:rPr lang="en-US" sz="2000" b="1" spc="300" dirty="0" smtClean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SPRINT SRS</a:t>
            </a:r>
          </a:p>
          <a:p>
            <a:pPr>
              <a:lnSpc>
                <a:spcPts val="1900"/>
              </a:lnSpc>
              <a:spcAft>
                <a:spcPts val="600"/>
              </a:spcAft>
            </a:pPr>
            <a:r>
              <a:rPr lang="en-US" sz="2000" b="1" spc="300" dirty="0" smtClean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 &amp; TRAINING</a:t>
            </a:r>
          </a:p>
        </p:txBody>
      </p:sp>
    </p:spTree>
    <p:extLst>
      <p:ext uri="{BB962C8B-B14F-4D97-AF65-F5344CB8AC3E}">
        <p14:creationId xmlns:p14="http://schemas.microsoft.com/office/powerpoint/2010/main" val="20251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36063" y="1446084"/>
            <a:ext cx="3821373" cy="5276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183195" y="1446084"/>
            <a:ext cx="3825610" cy="5276688"/>
            <a:chOff x="4183195" y="1446084"/>
            <a:chExt cx="3825610" cy="5276688"/>
          </a:xfrm>
        </p:grpSpPr>
        <p:grpSp>
          <p:nvGrpSpPr>
            <p:cNvPr id="21" name="Group 20"/>
            <p:cNvGrpSpPr/>
            <p:nvPr/>
          </p:nvGrpSpPr>
          <p:grpSpPr>
            <a:xfrm>
              <a:off x="4183195" y="1446084"/>
              <a:ext cx="3825610" cy="5276688"/>
              <a:chOff x="313899" y="1665027"/>
              <a:chExt cx="3825610" cy="482764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3899" y="1665027"/>
                <a:ext cx="3821373" cy="4827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3899" y="1665028"/>
                <a:ext cx="3825610" cy="596424"/>
              </a:xfrm>
              <a:prstGeom prst="rect">
                <a:avLst/>
              </a:prstGeom>
              <a:solidFill>
                <a:srgbClr val="C7A1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88735" y="2097986"/>
              <a:ext cx="0" cy="462478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225678" y="1446084"/>
            <a:ext cx="3825610" cy="5276688"/>
            <a:chOff x="8225678" y="1446084"/>
            <a:chExt cx="3825610" cy="5276688"/>
          </a:xfrm>
        </p:grpSpPr>
        <p:grpSp>
          <p:nvGrpSpPr>
            <p:cNvPr id="32" name="Group 31"/>
            <p:cNvGrpSpPr/>
            <p:nvPr/>
          </p:nvGrpSpPr>
          <p:grpSpPr>
            <a:xfrm>
              <a:off x="8225678" y="1446084"/>
              <a:ext cx="3825610" cy="5276688"/>
              <a:chOff x="313899" y="1665027"/>
              <a:chExt cx="3825610" cy="482764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13899" y="1665027"/>
                <a:ext cx="3821373" cy="4827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3899" y="1665028"/>
                <a:ext cx="3825610" cy="5964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8238557" y="2097986"/>
              <a:ext cx="0" cy="462478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5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1420" y="250170"/>
            <a:ext cx="5449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B8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  <a:r>
              <a:rPr lang="en-US" sz="2600" b="1" dirty="0" smtClean="0">
                <a:solidFill>
                  <a:srgbClr val="C7A15D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3500" dirty="0" smtClean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TEAM LEADS </a:t>
            </a:r>
            <a:endParaRPr lang="en-US" sz="3500" dirty="0">
              <a:solidFill>
                <a:srgbClr val="B2873D"/>
              </a:solidFill>
              <a:latin typeface="Raleway Light" panose="020B04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01229" y="1575089"/>
            <a:ext cx="2459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spc="300" dirty="0" smtClean="0">
                <a:solidFill>
                  <a:schemeClr val="bg1"/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 MANAGER </a:t>
            </a:r>
            <a:endParaRPr lang="en-US" sz="2000" b="1" spc="300" dirty="0">
              <a:solidFill>
                <a:schemeClr val="bg1"/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972143" y="1588737"/>
            <a:ext cx="2459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spc="300" dirty="0" smtClean="0">
                <a:solidFill>
                  <a:schemeClr val="bg1"/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CONSULTANT </a:t>
            </a:r>
            <a:endParaRPr lang="en-US" sz="2000" b="1" spc="300" dirty="0">
              <a:solidFill>
                <a:schemeClr val="bg1"/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83377" y="2245353"/>
            <a:ext cx="38852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PROJECT MANAGEMENT AND OPERATIONS PROFESSIONAL WITH OVER 21+ YEARS’ OF EXPERIENCE</a:t>
            </a:r>
          </a:p>
          <a:p>
            <a:pPr algn="ctr">
              <a:lnSpc>
                <a:spcPts val="1800"/>
              </a:lnSpc>
            </a:pPr>
            <a:endParaRPr lang="en-US" sz="1400" dirty="0" smtClean="0"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>
              <a:lnSpc>
                <a:spcPts val="18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CERTIFICATIONS</a:t>
            </a:r>
            <a:endParaRPr lang="en-US" sz="1400" b="1" dirty="0">
              <a:solidFill>
                <a:srgbClr val="C00000"/>
              </a:solidFill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>
              <a:lnSpc>
                <a:spcPts val="1800"/>
              </a:lnSpc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PFMP®, PMI®, PMP®, PMI® , PSMI (SCRUM MASTER), PMOC, CGEIT® , ITIL V3 , COBIT®</a:t>
            </a:r>
            <a:b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</a:b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/>
            </a:r>
            <a:b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</a:b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AREAS </a:t>
            </a:r>
            <a:r>
              <a:rPr lang="en-US" sz="1400" b="1" dirty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OF </a:t>
            </a: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EXPERTISE</a:t>
            </a:r>
            <a:endParaRPr lang="en-US" sz="1400" b="1" dirty="0">
              <a:solidFill>
                <a:srgbClr val="C00000"/>
              </a:solidFill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PROJECT &amp; PROGRAMME MANAGEMENT 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AUDIT &amp; ASSESSMENTS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PROCESS MAPPING &amp; DESIGN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ENTERPRISE WIDE IMPLEMENTATIONS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REQUIREMENTS &amp; ROI ANALYSIS</a:t>
            </a:r>
            <a:endParaRPr lang="en-US" sz="1400" dirty="0">
              <a:latin typeface="Colaborate-Thin" panose="02000506050000020004" pitchFamily="50" charset="0"/>
              <a:ea typeface="Roboto Thin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49856" y="2245352"/>
            <a:ext cx="388525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TECHNOLOGY PROFESSIONAL WITH OVER 18+ YEARS’ OF EXPERIENCE</a:t>
            </a:r>
          </a:p>
          <a:p>
            <a:pPr algn="ctr">
              <a:lnSpc>
                <a:spcPts val="1800"/>
              </a:lnSpc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/>
            </a:r>
            <a:b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</a:br>
            <a:endParaRPr lang="en-US" sz="1400" dirty="0" smtClean="0"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>
              <a:lnSpc>
                <a:spcPts val="18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CERTIFICATIONS </a:t>
            </a:r>
            <a:r>
              <a:rPr lang="en-US" sz="1400" b="1" dirty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latin typeface="Colaborate-Thin" panose="02000506050000020004" pitchFamily="50" charset="0"/>
                <a:ea typeface="Roboto Thin" panose="02000000000000000000" pitchFamily="2" charset="0"/>
              </a:rPr>
              <a:t>BTECH, MBA, </a:t>
            </a: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PMP</a:t>
            </a:r>
            <a:b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</a:b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/>
            </a:r>
            <a:b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</a:b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AREAS </a:t>
            </a:r>
            <a:r>
              <a:rPr lang="en-US" sz="1400" b="1" dirty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OF </a:t>
            </a: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EXPERTISE:</a:t>
            </a:r>
            <a:endParaRPr lang="en-US" sz="1400" b="1" dirty="0">
              <a:solidFill>
                <a:srgbClr val="C00000"/>
              </a:solidFill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ENTERPRISE LEADERSHIP/DIRECTION FOR IT SYSTEMS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FULL STACK APPLICATION DEV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DATA ANALYTICS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BUSINESS INTELLIGENCE (BI) 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BUSINESS PROCESS ROLLOUT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PROJECT MANAGEMENT 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BUSINESS SYSTEMS INTEGRATION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DATA VISUALIZATIONS</a:t>
            </a:r>
            <a:endParaRPr lang="en-US" sz="1400" dirty="0">
              <a:latin typeface="Colaborate-Thin" panose="02000506050000020004" pitchFamily="50" charset="0"/>
              <a:ea typeface="Roboto Thin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6475" y="2097986"/>
            <a:ext cx="0" cy="46247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36475" y="1446086"/>
            <a:ext cx="3825610" cy="651901"/>
          </a:xfrm>
          <a:prstGeom prst="rect">
            <a:avLst/>
          </a:prstGeom>
          <a:solidFill>
            <a:srgbClr val="B8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8169" y="1575765"/>
            <a:ext cx="3526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spc="300" dirty="0" smtClean="0">
                <a:solidFill>
                  <a:schemeClr val="bg1"/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BUSINESS ANALYSIS </a:t>
            </a:r>
            <a:r>
              <a:rPr lang="en-US" sz="2000" b="1" spc="300" dirty="0">
                <a:solidFill>
                  <a:schemeClr val="bg1"/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CONSULTANT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6249" y="2243847"/>
            <a:ext cx="38852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MANAGEMENT CONSULTANT WITH 20+ YEARS OF EXTENSIVE EXPERIENCE</a:t>
            </a:r>
            <a:b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</a:br>
            <a:endParaRPr lang="en-US" sz="1400" dirty="0" smtClean="0"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>
              <a:lnSpc>
                <a:spcPts val="18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CERTIFICATIONS</a:t>
            </a:r>
            <a:endParaRPr lang="en-US" sz="1400" b="1" dirty="0">
              <a:solidFill>
                <a:srgbClr val="C00000"/>
              </a:solidFill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>
              <a:lnSpc>
                <a:spcPts val="1800"/>
              </a:lnSpc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CMA </a:t>
            </a:r>
            <a:r>
              <a:rPr lang="en-US" sz="1400" dirty="0">
                <a:latin typeface="Colaborate-Thin" panose="02000506050000020004" pitchFamily="50" charset="0"/>
                <a:ea typeface="Roboto Thin" panose="02000000000000000000" pitchFamily="2" charset="0"/>
              </a:rPr>
              <a:t>CERTIFIED MANAGEMENT ACCOUNTANT, AUSTRALIA </a:t>
            </a:r>
            <a:endParaRPr lang="en-US" sz="1400" dirty="0" smtClean="0"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>
              <a:lnSpc>
                <a:spcPts val="1800"/>
              </a:lnSpc>
            </a:pPr>
            <a:r>
              <a:rPr lang="en-US" sz="1400" dirty="0">
                <a:latin typeface="Colaborate-Thin" panose="02000506050000020004" pitchFamily="50" charset="0"/>
                <a:ea typeface="Roboto Thin" panose="02000000000000000000" pitchFamily="2" charset="0"/>
              </a:rPr>
              <a:t>SIX SIGMA GREEN </a:t>
            </a: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BELT</a:t>
            </a:r>
          </a:p>
          <a:p>
            <a:pPr>
              <a:lnSpc>
                <a:spcPts val="1800"/>
              </a:lnSpc>
            </a:pPr>
            <a:endParaRPr lang="en-US" sz="1400" dirty="0"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>
              <a:lnSpc>
                <a:spcPts val="1800"/>
              </a:lnSpc>
            </a:pPr>
            <a:endParaRPr lang="en-US" sz="1400" dirty="0"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 lvl="0">
              <a:lnSpc>
                <a:spcPts val="1800"/>
              </a:lnSpc>
              <a:defRPr/>
            </a:pP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AREAS </a:t>
            </a:r>
            <a:r>
              <a:rPr lang="en-US" sz="1400" b="1" dirty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OF </a:t>
            </a:r>
            <a:r>
              <a:rPr lang="en-US" sz="1400" b="1" dirty="0" smtClean="0">
                <a:solidFill>
                  <a:srgbClr val="C00000"/>
                </a:solidFill>
                <a:latin typeface="Colaborate-Thin" panose="02000506050000020004" pitchFamily="50" charset="0"/>
                <a:ea typeface="Roboto Thin" panose="02000000000000000000" pitchFamily="2" charset="0"/>
              </a:rPr>
              <a:t>EXPERTISE</a:t>
            </a:r>
            <a:endParaRPr lang="en-US" sz="1400" b="1" dirty="0">
              <a:solidFill>
                <a:srgbClr val="C00000"/>
              </a:solidFill>
              <a:latin typeface="Colaborate-Thin" panose="02000506050000020004" pitchFamily="50" charset="0"/>
              <a:ea typeface="Roboto Thin" panose="02000000000000000000" pitchFamily="2" charset="0"/>
            </a:endParaRP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PROCESS </a:t>
            </a:r>
            <a:r>
              <a:rPr lang="en-US" sz="1400" dirty="0">
                <a:latin typeface="Colaborate-Thin" panose="02000506050000020004" pitchFamily="50" charset="0"/>
                <a:ea typeface="Roboto Thin" panose="02000000000000000000" pitchFamily="2" charset="0"/>
              </a:rPr>
              <a:t>IMPROVEMENT – CMM &amp; LEAN STRATEGIES</a:t>
            </a:r>
          </a:p>
          <a:p>
            <a:pPr lvl="0">
              <a:lnSpc>
                <a:spcPts val="1800"/>
              </a:lnSpc>
              <a:defRPr/>
            </a:pPr>
            <a:r>
              <a:rPr lang="en-US" sz="1400" dirty="0" smtClean="0">
                <a:latin typeface="Colaborate-Thin" panose="02000506050000020004" pitchFamily="50" charset="0"/>
                <a:ea typeface="Roboto Thin" panose="02000000000000000000" pitchFamily="2" charset="0"/>
              </a:rPr>
              <a:t>MANAGEMENT CONSULTANCY</a:t>
            </a:r>
          </a:p>
          <a:p>
            <a:pPr>
              <a:lnSpc>
                <a:spcPts val="1800"/>
              </a:lnSpc>
              <a:defRPr/>
            </a:pPr>
            <a:r>
              <a:rPr lang="en-US" sz="1400" dirty="0">
                <a:latin typeface="Colaborate-Thin" panose="02000506050000020004" pitchFamily="50" charset="0"/>
                <a:ea typeface="Roboto Thin" panose="02000000000000000000" pitchFamily="2" charset="0"/>
              </a:rPr>
              <a:t>BUDGET PLANNING, MONITORING AND CONTROL</a:t>
            </a:r>
          </a:p>
          <a:p>
            <a:pPr lvl="0">
              <a:lnSpc>
                <a:spcPts val="1800"/>
              </a:lnSpc>
              <a:defRPr/>
            </a:pPr>
            <a:endParaRPr lang="en-US" sz="1400" dirty="0">
              <a:latin typeface="Colaborate-Thin" panose="02000506050000020004" pitchFamily="50" charset="0"/>
              <a:ea typeface="Roboto Thin" panose="02000000000000000000" pitchFamily="2" charset="0"/>
            </a:endParaRPr>
          </a:p>
        </p:txBody>
      </p:sp>
      <p:sp>
        <p:nvSpPr>
          <p:cNvPr id="19" name="Pentagon 18"/>
          <p:cNvSpPr/>
          <p:nvPr/>
        </p:nvSpPr>
        <p:spPr>
          <a:xfrm rot="10800000">
            <a:off x="3322350" y="6040192"/>
            <a:ext cx="652614" cy="694683"/>
          </a:xfrm>
          <a:prstGeom prst="homePlate">
            <a:avLst/>
          </a:prstGeom>
          <a:solidFill>
            <a:srgbClr val="B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entagon 49"/>
          <p:cNvSpPr/>
          <p:nvPr/>
        </p:nvSpPr>
        <p:spPr>
          <a:xfrm rot="10800000">
            <a:off x="7383104" y="6027313"/>
            <a:ext cx="652614" cy="694683"/>
          </a:xfrm>
          <a:prstGeom prst="homePlate">
            <a:avLst/>
          </a:prstGeom>
          <a:solidFill>
            <a:srgbClr val="C7A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entagon 50"/>
          <p:cNvSpPr/>
          <p:nvPr/>
        </p:nvSpPr>
        <p:spPr>
          <a:xfrm rot="10800000">
            <a:off x="11413074" y="6026926"/>
            <a:ext cx="652614" cy="694683"/>
          </a:xfrm>
          <a:prstGeom prst="homePlat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8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1560" y="-1"/>
            <a:ext cx="11437080" cy="6858000"/>
            <a:chOff x="309093" y="-1"/>
            <a:chExt cx="11437080" cy="6858000"/>
          </a:xfrm>
        </p:grpSpPr>
        <p:sp>
          <p:nvSpPr>
            <p:cNvPr id="27" name="Freeform 26"/>
            <p:cNvSpPr/>
            <p:nvPr/>
          </p:nvSpPr>
          <p:spPr>
            <a:xfrm>
              <a:off x="309093" y="296214"/>
              <a:ext cx="6270388" cy="6362163"/>
            </a:xfrm>
            <a:custGeom>
              <a:avLst/>
              <a:gdLst>
                <a:gd name="connsiteX0" fmla="*/ 0 w 6270388"/>
                <a:gd name="connsiteY0" fmla="*/ 0 h 6362163"/>
                <a:gd name="connsiteX1" fmla="*/ 6270388 w 6270388"/>
                <a:gd name="connsiteY1" fmla="*/ 0 h 6362163"/>
                <a:gd name="connsiteX2" fmla="*/ 3801233 w 6270388"/>
                <a:gd name="connsiteY2" fmla="*/ 6362163 h 6362163"/>
                <a:gd name="connsiteX3" fmla="*/ 0 w 6270388"/>
                <a:gd name="connsiteY3" fmla="*/ 6362163 h 636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0388" h="6362163">
                  <a:moveTo>
                    <a:pt x="0" y="0"/>
                  </a:moveTo>
                  <a:lnTo>
                    <a:pt x="6270388" y="0"/>
                  </a:lnTo>
                  <a:lnTo>
                    <a:pt x="3801233" y="6362163"/>
                  </a:lnTo>
                  <a:lnTo>
                    <a:pt x="0" y="6362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4032852" y="-1"/>
              <a:ext cx="7713321" cy="6858000"/>
            </a:xfrm>
            <a:prstGeom prst="parallelogram">
              <a:avLst>
                <a:gd name="adj" fmla="val 38810"/>
              </a:avLst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 Box 43"/>
          <p:cNvSpPr txBox="1"/>
          <p:nvPr/>
        </p:nvSpPr>
        <p:spPr>
          <a:xfrm>
            <a:off x="7245088" y="781043"/>
            <a:ext cx="4448405" cy="29661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Globally Accredited Software Consultation Partner</a:t>
            </a:r>
            <a:endParaRPr lang="en-US" sz="1600" dirty="0">
              <a:solidFill>
                <a:schemeClr val="bg1"/>
              </a:solidFill>
              <a:latin typeface="Raleway Medium" panose="020B06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5111701" y="5775711"/>
            <a:ext cx="4408442" cy="54317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Spearheaded by a team of Technology and  Management Leaders</a:t>
            </a:r>
          </a:p>
        </p:txBody>
      </p:sp>
      <p:sp>
        <p:nvSpPr>
          <p:cNvPr id="45" name="Text Box 43"/>
          <p:cNvSpPr txBox="1"/>
          <p:nvPr/>
        </p:nvSpPr>
        <p:spPr>
          <a:xfrm>
            <a:off x="5624704" y="4297112"/>
            <a:ext cx="4705547" cy="59360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Domain specialists in </a:t>
            </a:r>
            <a:r>
              <a:rPr lang="en-US" sz="1600" dirty="0" smtClean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Finance, </a:t>
            </a:r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Retail, Logistics, Construction, Fashion, Manufacturing, Hospitality, Automotive, Government &amp; Healthcare</a:t>
            </a:r>
          </a:p>
        </p:txBody>
      </p:sp>
      <p:sp>
        <p:nvSpPr>
          <p:cNvPr id="47" name="Text Box 43"/>
          <p:cNvSpPr txBox="1"/>
          <p:nvPr/>
        </p:nvSpPr>
        <p:spPr>
          <a:xfrm>
            <a:off x="6163060" y="3097628"/>
            <a:ext cx="4367929" cy="42572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Nearly two decades of development experience to Global Corporates and Government</a:t>
            </a:r>
          </a:p>
        </p:txBody>
      </p:sp>
      <p:sp>
        <p:nvSpPr>
          <p:cNvPr id="49" name="Text Box 43"/>
          <p:cNvSpPr txBox="1"/>
          <p:nvPr/>
        </p:nvSpPr>
        <p:spPr>
          <a:xfrm>
            <a:off x="6645473" y="1795596"/>
            <a:ext cx="4372290" cy="6551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Strategy, Application Development, Maintenance and Testing Services, Information Management, Digital Marketing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2947" y="2417131"/>
            <a:ext cx="4282376" cy="2860859"/>
            <a:chOff x="384044" y="1677654"/>
            <a:chExt cx="3777632" cy="2860859"/>
          </a:xfrm>
        </p:grpSpPr>
        <p:sp>
          <p:nvSpPr>
            <p:cNvPr id="52" name="Rectangle 51"/>
            <p:cNvSpPr/>
            <p:nvPr/>
          </p:nvSpPr>
          <p:spPr>
            <a:xfrm>
              <a:off x="386006" y="1677654"/>
              <a:ext cx="3133051" cy="733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3600" b="1" dirty="0" smtClean="0">
                  <a:solidFill>
                    <a:srgbClr val="B80000"/>
                  </a:solidFill>
                  <a:latin typeface="Raleway Black" panose="020B0A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WHY</a:t>
              </a:r>
              <a:r>
                <a:rPr lang="en-US" sz="3500" b="1" spc="-150" dirty="0" smtClean="0">
                  <a:solidFill>
                    <a:srgbClr val="B80000"/>
                  </a:solidFill>
                  <a:latin typeface="Raleway ExtraBold" panose="020B09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r>
                <a:rPr lang="en-US" sz="3500" dirty="0" smtClean="0">
                  <a:solidFill>
                    <a:srgbClr val="B2873D"/>
                  </a:solidFill>
                  <a:latin typeface="Raleway Light" panose="020B04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VERBAT</a:t>
              </a:r>
              <a:endParaRPr lang="en-US" sz="3500" dirty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4044" y="2486605"/>
              <a:ext cx="3777632" cy="2051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dirty="0">
                  <a:latin typeface="Raleway Medium" panose="020B06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Verbat is a Digital Technology Services company with over 19+ years of experience in delivering Internet and Mobile Solutions to Enterprises, through Agile Development and Application Management </a:t>
              </a:r>
              <a:r>
                <a:rPr lang="en-US" dirty="0" smtClean="0">
                  <a:latin typeface="Raleway Medium" panose="020B0603030101060003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Methodologies</a:t>
              </a:r>
              <a:endParaRPr lang="en-US" dirty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87940" y="1766889"/>
            <a:ext cx="870726" cy="750626"/>
            <a:chOff x="5268089" y="1724587"/>
            <a:chExt cx="870726" cy="750626"/>
          </a:xfrm>
        </p:grpSpPr>
        <p:sp>
          <p:nvSpPr>
            <p:cNvPr id="55" name="Hexagon 54"/>
            <p:cNvSpPr/>
            <p:nvPr/>
          </p:nvSpPr>
          <p:spPr>
            <a:xfrm>
              <a:off x="5268089" y="1724587"/>
              <a:ext cx="870726" cy="750626"/>
            </a:xfrm>
            <a:prstGeom prst="hexagon">
              <a:avLst/>
            </a:prstGeom>
            <a:solidFill>
              <a:schemeClr val="tx1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110" y="1786754"/>
              <a:ext cx="638684" cy="63282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287555" y="598792"/>
            <a:ext cx="870726" cy="750626"/>
            <a:chOff x="5925088" y="598792"/>
            <a:chExt cx="870726" cy="750626"/>
          </a:xfrm>
        </p:grpSpPr>
        <p:sp>
          <p:nvSpPr>
            <p:cNvPr id="37" name="Hexagon 36"/>
            <p:cNvSpPr/>
            <p:nvPr/>
          </p:nvSpPr>
          <p:spPr>
            <a:xfrm>
              <a:off x="5925088" y="598792"/>
              <a:ext cx="870726" cy="750626"/>
            </a:xfrm>
            <a:prstGeom prst="hexagon">
              <a:avLst/>
            </a:prstGeom>
            <a:solidFill>
              <a:schemeClr val="tx1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360" y="746387"/>
              <a:ext cx="449969" cy="44996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706915" y="4283667"/>
            <a:ext cx="870726" cy="750626"/>
            <a:chOff x="4344448" y="4283667"/>
            <a:chExt cx="870726" cy="750626"/>
          </a:xfrm>
        </p:grpSpPr>
        <p:sp>
          <p:nvSpPr>
            <p:cNvPr id="57" name="Hexagon 56"/>
            <p:cNvSpPr/>
            <p:nvPr/>
          </p:nvSpPr>
          <p:spPr>
            <a:xfrm>
              <a:off x="4344448" y="4283667"/>
              <a:ext cx="870726" cy="750626"/>
            </a:xfrm>
            <a:prstGeom prst="hexagon">
              <a:avLst/>
            </a:prstGeom>
            <a:solidFill>
              <a:schemeClr val="tx1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63" y="4395842"/>
              <a:ext cx="526959" cy="52695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163601" y="5622536"/>
            <a:ext cx="870726" cy="750626"/>
            <a:chOff x="3801134" y="5622536"/>
            <a:chExt cx="870726" cy="750626"/>
          </a:xfrm>
        </p:grpSpPr>
        <p:sp>
          <p:nvSpPr>
            <p:cNvPr id="54" name="Hexagon 53"/>
            <p:cNvSpPr/>
            <p:nvPr/>
          </p:nvSpPr>
          <p:spPr>
            <a:xfrm>
              <a:off x="3801134" y="5622536"/>
              <a:ext cx="870726" cy="750626"/>
            </a:xfrm>
            <a:prstGeom prst="hexagon">
              <a:avLst/>
            </a:prstGeom>
            <a:solidFill>
              <a:schemeClr val="tx1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045" y="5759257"/>
              <a:ext cx="538837" cy="57608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205527" y="3015264"/>
            <a:ext cx="870726" cy="750626"/>
            <a:chOff x="4843060" y="3015264"/>
            <a:chExt cx="870726" cy="750626"/>
          </a:xfrm>
        </p:grpSpPr>
        <p:sp>
          <p:nvSpPr>
            <p:cNvPr id="56" name="Hexagon 55"/>
            <p:cNvSpPr/>
            <p:nvPr/>
          </p:nvSpPr>
          <p:spPr>
            <a:xfrm>
              <a:off x="4843060" y="3015264"/>
              <a:ext cx="870726" cy="750626"/>
            </a:xfrm>
            <a:prstGeom prst="hexagon">
              <a:avLst/>
            </a:prstGeom>
            <a:solidFill>
              <a:schemeClr val="tx1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401" y="3213253"/>
              <a:ext cx="470300" cy="4003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35" name="Isosceles Triangle 34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Freeform 39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63166" y="751879"/>
            <a:ext cx="7507736" cy="5165353"/>
            <a:chOff x="1735132" y="223845"/>
            <a:chExt cx="7507736" cy="5165353"/>
          </a:xfrm>
        </p:grpSpPr>
        <p:sp>
          <p:nvSpPr>
            <p:cNvPr id="5" name="TextBox 4"/>
            <p:cNvSpPr txBox="1"/>
            <p:nvPr/>
          </p:nvSpPr>
          <p:spPr>
            <a:xfrm>
              <a:off x="1735132" y="223845"/>
              <a:ext cx="883756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0" spc="-150" dirty="0">
                  <a:solidFill>
                    <a:srgbClr val="B800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[</a:t>
              </a:r>
              <a:endParaRPr lang="en-US" sz="30000" spc="850" dirty="0">
                <a:solidFill>
                  <a:srgbClr val="B8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>
              <a:off x="8359112" y="680217"/>
              <a:ext cx="883756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0" spc="-150" dirty="0">
                  <a:solidFill>
                    <a:srgbClr val="B800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[</a:t>
              </a:r>
              <a:endParaRPr lang="en-US" sz="30000" spc="850" dirty="0">
                <a:solidFill>
                  <a:srgbClr val="B8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0559" y="982925"/>
              <a:ext cx="5778311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spc="-300" dirty="0">
                  <a:solidFill>
                    <a:srgbClr val="C7A15D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r>
                <a:rPr lang="en-US" sz="23900" spc="-3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r>
                <a:rPr lang="en-US" sz="23900" spc="-300" dirty="0">
                  <a:solidFill>
                    <a:srgbClr val="C7A15D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</a:t>
              </a:r>
              <a:endParaRPr lang="en-US" sz="9600" spc="-300" dirty="0">
                <a:solidFill>
                  <a:srgbClr val="C7A15D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1584" y="2180696"/>
              <a:ext cx="11046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spc="-300" dirty="0" smtClean="0">
                  <a:solidFill>
                    <a:prstClr val="white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en-US" sz="6000" b="1" spc="-300" dirty="0" smtClean="0">
                  <a:solidFill>
                    <a:srgbClr val="B800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</a:t>
              </a:r>
              <a:endParaRPr lang="en-US" sz="3600" b="1" spc="-300" dirty="0">
                <a:solidFill>
                  <a:srgbClr val="B8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12" name="Isosceles Triangle 11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 15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860062" y="0"/>
            <a:ext cx="789131" cy="68580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63866" y="301752"/>
            <a:ext cx="4307892" cy="62544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6311" y="0"/>
            <a:ext cx="59002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7056" y="964693"/>
            <a:ext cx="39883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At Verbat, we are committed to make IT services a pleasant experience. As such we always welcome your enquires, feedback and suggestions</a:t>
            </a: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7036237" y="2885186"/>
            <a:ext cx="2762857" cy="64662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Font typeface="Arial" pitchFamily="34" charset="0"/>
              <a:buNone/>
            </a:pPr>
            <a:r>
              <a:rPr lang="en-US" sz="1500" dirty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217, </a:t>
            </a:r>
            <a:r>
              <a:rPr lang="en-US" sz="1500" dirty="0" smtClean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Sheikh Rashid Building</a:t>
            </a:r>
            <a:r>
              <a:rPr lang="en-US" sz="1500" dirty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/>
            </a:r>
            <a:br>
              <a:rPr lang="en-US" sz="1500" dirty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</a:br>
            <a:r>
              <a:rPr lang="en-US" sz="1500" dirty="0" smtClean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PO Box </a:t>
            </a:r>
            <a:r>
              <a:rPr lang="en-US" sz="1500" dirty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56272, </a:t>
            </a:r>
            <a:r>
              <a:rPr lang="en-US" sz="1500" dirty="0" smtClean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Dubai</a:t>
            </a:r>
            <a:endParaRPr lang="en-IN" sz="1500" dirty="0">
              <a:solidFill>
                <a:prstClr val="white">
                  <a:lumMod val="95000"/>
                </a:prstClr>
              </a:solidFill>
              <a:latin typeface="Raleway Medium" panose="020B0603030101060003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7043676" y="4182805"/>
            <a:ext cx="2198446" cy="3892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Font typeface="Arial" pitchFamily="34" charset="0"/>
              <a:buNone/>
            </a:pPr>
            <a:r>
              <a:rPr lang="en-US" sz="1500" dirty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+971 4 2973236</a:t>
            </a:r>
            <a:endParaRPr lang="en-IN" sz="1500" dirty="0">
              <a:solidFill>
                <a:prstClr val="white">
                  <a:lumMod val="95000"/>
                </a:prstClr>
              </a:solidFill>
              <a:latin typeface="Raleway Medium" panose="020B0603030101060003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36237" y="5391921"/>
            <a:ext cx="3078708" cy="3892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buFont typeface="Arial" pitchFamily="34" charset="0"/>
              <a:buNone/>
            </a:pPr>
            <a:r>
              <a:rPr lang="en-US" sz="1500" dirty="0" smtClean="0">
                <a:solidFill>
                  <a:prstClr val="white">
                    <a:lumMod val="95000"/>
                  </a:prstClr>
                </a:solidFill>
                <a:latin typeface="Raleway Medium" panose="020B0603030101060003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Hashim.haleem@verbat.com</a:t>
            </a:r>
            <a:endParaRPr lang="en-IN" sz="1500" dirty="0">
              <a:solidFill>
                <a:prstClr val="white">
                  <a:lumMod val="95000"/>
                </a:prstClr>
              </a:solidFill>
              <a:latin typeface="Raleway Medium" panose="020B0603030101060003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27699" y="1689978"/>
            <a:ext cx="4545155" cy="831866"/>
            <a:chOff x="9390846" y="3948166"/>
            <a:chExt cx="2703568" cy="831866"/>
          </a:xfrm>
        </p:grpSpPr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0151883" y="4364111"/>
              <a:ext cx="1942531" cy="4159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8984" indent="-188984" algn="l" defTabSz="755934" rtl="0" eaLnBrk="1" latinLnBrk="0" hangingPunct="1">
                <a:lnSpc>
                  <a:spcPct val="90000"/>
                </a:lnSpc>
                <a:spcBef>
                  <a:spcPts val="827"/>
                </a:spcBef>
                <a:buFont typeface="Arial" panose="020B0604020202020204" pitchFamily="34" charset="0"/>
                <a:buChar char="•"/>
                <a:defRPr sz="231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6951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44918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6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22885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00853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8820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56787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4754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2722" indent="-188984" algn="l" defTabSz="755934" rtl="0" eaLnBrk="1" latinLnBrk="0" hangingPunct="1">
                <a:lnSpc>
                  <a:spcPct val="90000"/>
                </a:lnSpc>
                <a:spcBef>
                  <a:spcPts val="413"/>
                </a:spcBef>
                <a:buFont typeface="Arial" panose="020B0604020202020204" pitchFamily="34" charset="0"/>
                <a:buChar char="•"/>
                <a:defRPr sz="14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IN" sz="2600" dirty="0">
                  <a:solidFill>
                    <a:srgbClr val="C00000"/>
                  </a:solidFill>
                  <a:latin typeface="Raleway ExtraBold" panose="020B0903030101060003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Get in Touch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90846" y="3948166"/>
              <a:ext cx="26620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Raleway ExtraBold" panose="020B0903030101060003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Let’s Hear From You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0631" y="4825422"/>
            <a:ext cx="4560973" cy="1194223"/>
            <a:chOff x="7884262" y="4256957"/>
            <a:chExt cx="4100846" cy="1194223"/>
          </a:xfrm>
        </p:grpSpPr>
        <p:sp>
          <p:nvSpPr>
            <p:cNvPr id="27" name="Title 1"/>
            <p:cNvSpPr txBox="1">
              <a:spLocks/>
            </p:cNvSpPr>
            <p:nvPr/>
          </p:nvSpPr>
          <p:spPr>
            <a:xfrm>
              <a:off x="9989101" y="4259601"/>
              <a:ext cx="1996007" cy="1096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900"/>
                </a:lnSpc>
              </a:pPr>
              <a:r>
                <a:rPr lang="en-US" sz="2000" dirty="0">
                  <a:latin typeface="Archivo Black" panose="020B0A03020202020B04" pitchFamily="34" charset="0"/>
                  <a:ea typeface="+mn-ea"/>
                  <a:cs typeface="+mn-cs"/>
                </a:rPr>
                <a:t>INDIA</a:t>
              </a:r>
              <a: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  <a:t/>
              </a:r>
              <a:b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</a:br>
              <a: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  <a:t/>
              </a:r>
              <a:b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</a:br>
              <a:r>
                <a:rPr lang="en-IN" sz="1400" b="1" dirty="0">
                  <a:latin typeface="Raleway Light" panose="020B0403030101060003" pitchFamily="34" charset="0"/>
                  <a:ea typeface="+mn-ea"/>
                  <a:cs typeface="+mn-cs"/>
                </a:rPr>
                <a:t>Level III, PTC Tower,</a:t>
              </a:r>
              <a:br>
                <a:rPr lang="en-IN" sz="1400" b="1" dirty="0">
                  <a:latin typeface="Raleway Light" panose="020B0403030101060003" pitchFamily="34" charset="0"/>
                  <a:ea typeface="+mn-ea"/>
                  <a:cs typeface="+mn-cs"/>
                </a:rPr>
              </a:br>
              <a:r>
                <a:rPr lang="en-IN" sz="1400" b="1" dirty="0">
                  <a:latin typeface="Raleway Light" panose="020B0403030101060003" pitchFamily="34" charset="0"/>
                  <a:ea typeface="+mn-ea"/>
                  <a:cs typeface="+mn-cs"/>
                </a:rPr>
                <a:t>Nanthancode, Trivandrum, Kerala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7884262" y="4256957"/>
              <a:ext cx="1926267" cy="1096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900"/>
                </a:lnSpc>
                <a:spcBef>
                  <a:spcPts val="0"/>
                </a:spcBef>
              </a:pPr>
              <a:r>
                <a:rPr lang="en-US" sz="2000" dirty="0">
                  <a:latin typeface="Archivo Black" panose="020B0A03020202020B04" pitchFamily="34" charset="0"/>
                  <a:ea typeface="+mn-ea"/>
                  <a:cs typeface="+mn-cs"/>
                </a:rPr>
                <a:t>USA</a:t>
              </a:r>
              <a: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  <a:t/>
              </a:r>
              <a:b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</a:br>
              <a: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  <a:t/>
              </a:r>
              <a:br>
                <a:rPr lang="en-US" sz="2000" b="1" dirty="0">
                  <a:latin typeface="Raleway Light" panose="020B0403030101060003" pitchFamily="34" charset="0"/>
                  <a:ea typeface="+mn-ea"/>
                  <a:cs typeface="+mn-cs"/>
                </a:rPr>
              </a:br>
              <a:r>
                <a:rPr lang="en-US" sz="1400" b="1" dirty="0">
                  <a:latin typeface="Raleway Light" panose="020B0403030101060003" pitchFamily="34" charset="0"/>
                  <a:ea typeface="+mn-ea"/>
                  <a:cs typeface="+mn-cs"/>
                </a:rPr>
                <a:t>600 Eagle View Blvd, Suite 300</a:t>
              </a:r>
            </a:p>
            <a:p>
              <a:pPr algn="l">
                <a:lnSpc>
                  <a:spcPts val="1900"/>
                </a:lnSpc>
                <a:spcBef>
                  <a:spcPts val="0"/>
                </a:spcBef>
              </a:pPr>
              <a:r>
                <a:rPr lang="en-US" sz="1400" b="1" dirty="0">
                  <a:latin typeface="Raleway Light" panose="020B0403030101060003" pitchFamily="34" charset="0"/>
                  <a:ea typeface="+mn-ea"/>
                  <a:cs typeface="+mn-cs"/>
                </a:rPr>
                <a:t>Exton Pa 19341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766371" y="4316692"/>
              <a:ext cx="0" cy="11344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46330" y="2816951"/>
            <a:ext cx="870726" cy="750626"/>
            <a:chOff x="6044453" y="2805094"/>
            <a:chExt cx="870726" cy="750626"/>
          </a:xfrm>
        </p:grpSpPr>
        <p:sp>
          <p:nvSpPr>
            <p:cNvPr id="25" name="Hexagon 24"/>
            <p:cNvSpPr/>
            <p:nvPr/>
          </p:nvSpPr>
          <p:spPr>
            <a:xfrm>
              <a:off x="6044453" y="2805094"/>
              <a:ext cx="870726" cy="750626"/>
            </a:xfrm>
            <a:prstGeom prst="hexagon">
              <a:avLst/>
            </a:prstGeom>
            <a:solidFill>
              <a:schemeClr val="tx1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13" y="2983786"/>
              <a:ext cx="384055" cy="37734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013174" y="4015784"/>
            <a:ext cx="870726" cy="750626"/>
            <a:chOff x="6013174" y="4015784"/>
            <a:chExt cx="870726" cy="750626"/>
          </a:xfrm>
          <a:solidFill>
            <a:schemeClr val="tx1"/>
          </a:solidFill>
        </p:grpSpPr>
        <p:sp>
          <p:nvSpPr>
            <p:cNvPr id="51" name="Hexagon 50"/>
            <p:cNvSpPr/>
            <p:nvPr/>
          </p:nvSpPr>
          <p:spPr>
            <a:xfrm>
              <a:off x="6013174" y="4015784"/>
              <a:ext cx="870726" cy="750626"/>
            </a:xfrm>
            <a:prstGeom prst="hexagon">
              <a:avLst/>
            </a:prstGeom>
            <a:grp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519" y="4181213"/>
              <a:ext cx="391103" cy="403865"/>
            </a:xfrm>
            <a:prstGeom prst="rect">
              <a:avLst/>
            </a:prstGeom>
            <a:grpFill/>
          </p:spPr>
        </p:pic>
      </p:grpSp>
      <p:grpSp>
        <p:nvGrpSpPr>
          <p:cNvPr id="11" name="Group 10"/>
          <p:cNvGrpSpPr/>
          <p:nvPr/>
        </p:nvGrpSpPr>
        <p:grpSpPr>
          <a:xfrm>
            <a:off x="6009782" y="5187131"/>
            <a:ext cx="870726" cy="750626"/>
            <a:chOff x="6009782" y="5187131"/>
            <a:chExt cx="870726" cy="750626"/>
          </a:xfrm>
          <a:solidFill>
            <a:schemeClr val="tx1"/>
          </a:solidFill>
        </p:grpSpPr>
        <p:sp>
          <p:nvSpPr>
            <p:cNvPr id="55" name="Hexagon 54"/>
            <p:cNvSpPr/>
            <p:nvPr/>
          </p:nvSpPr>
          <p:spPr>
            <a:xfrm>
              <a:off x="6009782" y="5187131"/>
              <a:ext cx="870726" cy="750626"/>
            </a:xfrm>
            <a:prstGeom prst="hexagon">
              <a:avLst/>
            </a:prstGeom>
            <a:grp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21" y="5385227"/>
              <a:ext cx="342695" cy="342695"/>
            </a:xfrm>
            <a:prstGeom prst="rect">
              <a:avLst/>
            </a:prstGeom>
            <a:grpFill/>
          </p:spPr>
        </p:pic>
      </p:grpSp>
      <p:cxnSp>
        <p:nvCxnSpPr>
          <p:cNvPr id="37" name="Straight Connector 36"/>
          <p:cNvCxnSpPr/>
          <p:nvPr/>
        </p:nvCxnSpPr>
        <p:spPr>
          <a:xfrm>
            <a:off x="4222365" y="2940078"/>
            <a:ext cx="788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48760" y="2155470"/>
            <a:ext cx="732747" cy="7327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27490" y="2823496"/>
            <a:ext cx="431094" cy="43109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36" name="Isosceles Triangle 35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Freeform 38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4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93875" y="2974161"/>
            <a:ext cx="3129752" cy="1744559"/>
            <a:chOff x="1127436" y="1328052"/>
            <a:chExt cx="3129752" cy="1744559"/>
          </a:xfrm>
        </p:grpSpPr>
        <p:sp>
          <p:nvSpPr>
            <p:cNvPr id="11" name="Rectangle 10"/>
            <p:cNvSpPr/>
            <p:nvPr/>
          </p:nvSpPr>
          <p:spPr>
            <a:xfrm>
              <a:off x="1296425" y="1328052"/>
              <a:ext cx="982639" cy="125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8968" y="1453502"/>
              <a:ext cx="309822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400" spc="550" dirty="0" smtClean="0">
                  <a:solidFill>
                    <a:srgbClr val="C00000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A VERBAT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7436" y="2241614"/>
              <a:ext cx="310662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spc="150" dirty="0">
                  <a:solidFill>
                    <a:srgbClr val="C7A15D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PRESENTATION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8052" y="2407290"/>
            <a:ext cx="5608451" cy="3175421"/>
            <a:chOff x="5599813" y="2008407"/>
            <a:chExt cx="5608451" cy="3175421"/>
          </a:xfrm>
        </p:grpSpPr>
        <p:grpSp>
          <p:nvGrpSpPr>
            <p:cNvPr id="25" name="Group 24"/>
            <p:cNvGrpSpPr/>
            <p:nvPr/>
          </p:nvGrpSpPr>
          <p:grpSpPr>
            <a:xfrm>
              <a:off x="5599813" y="2008407"/>
              <a:ext cx="5608451" cy="2673896"/>
              <a:chOff x="5599813" y="2008407"/>
              <a:chExt cx="5608451" cy="2673896"/>
            </a:xfrm>
          </p:grpSpPr>
          <p:sp>
            <p:nvSpPr>
              <p:cNvPr id="28" name="Rectangle 1"/>
              <p:cNvSpPr/>
              <p:nvPr/>
            </p:nvSpPr>
            <p:spPr>
              <a:xfrm>
                <a:off x="5599813" y="2008407"/>
                <a:ext cx="5608451" cy="2673896"/>
              </a:xfrm>
              <a:custGeom>
                <a:avLst/>
                <a:gdLst>
                  <a:gd name="connsiteX0" fmla="*/ 0 w 5569815"/>
                  <a:gd name="connsiteY0" fmla="*/ 0 h 2236014"/>
                  <a:gd name="connsiteX1" fmla="*/ 5569815 w 5569815"/>
                  <a:gd name="connsiteY1" fmla="*/ 0 h 2236014"/>
                  <a:gd name="connsiteX2" fmla="*/ 5569815 w 5569815"/>
                  <a:gd name="connsiteY2" fmla="*/ 2236014 h 2236014"/>
                  <a:gd name="connsiteX3" fmla="*/ 0 w 5569815"/>
                  <a:gd name="connsiteY3" fmla="*/ 2236014 h 2236014"/>
                  <a:gd name="connsiteX4" fmla="*/ 0 w 5569815"/>
                  <a:gd name="connsiteY4" fmla="*/ 0 h 2236014"/>
                  <a:gd name="connsiteX0" fmla="*/ 0 w 5569815"/>
                  <a:gd name="connsiteY0" fmla="*/ 0 h 2648138"/>
                  <a:gd name="connsiteX1" fmla="*/ 5569815 w 5569815"/>
                  <a:gd name="connsiteY1" fmla="*/ 0 h 2648138"/>
                  <a:gd name="connsiteX2" fmla="*/ 5569815 w 5569815"/>
                  <a:gd name="connsiteY2" fmla="*/ 2236014 h 2648138"/>
                  <a:gd name="connsiteX3" fmla="*/ 798490 w 5569815"/>
                  <a:gd name="connsiteY3" fmla="*/ 2648138 h 2648138"/>
                  <a:gd name="connsiteX4" fmla="*/ 0 w 5569815"/>
                  <a:gd name="connsiteY4" fmla="*/ 0 h 2648138"/>
                  <a:gd name="connsiteX0" fmla="*/ 0 w 5582694"/>
                  <a:gd name="connsiteY0" fmla="*/ 0 h 2648138"/>
                  <a:gd name="connsiteX1" fmla="*/ 5569815 w 5582694"/>
                  <a:gd name="connsiteY1" fmla="*/ 0 h 2648138"/>
                  <a:gd name="connsiteX2" fmla="*/ 5582694 w 5582694"/>
                  <a:gd name="connsiteY2" fmla="*/ 1926921 h 2648138"/>
                  <a:gd name="connsiteX3" fmla="*/ 798490 w 5582694"/>
                  <a:gd name="connsiteY3" fmla="*/ 2648138 h 2648138"/>
                  <a:gd name="connsiteX4" fmla="*/ 0 w 5582694"/>
                  <a:gd name="connsiteY4" fmla="*/ 0 h 2648138"/>
                  <a:gd name="connsiteX0" fmla="*/ 0 w 5608451"/>
                  <a:gd name="connsiteY0" fmla="*/ 0 h 2648138"/>
                  <a:gd name="connsiteX1" fmla="*/ 5569815 w 5608451"/>
                  <a:gd name="connsiteY1" fmla="*/ 0 h 2648138"/>
                  <a:gd name="connsiteX2" fmla="*/ 5608451 w 5608451"/>
                  <a:gd name="connsiteY2" fmla="*/ 1926921 h 2648138"/>
                  <a:gd name="connsiteX3" fmla="*/ 798490 w 5608451"/>
                  <a:gd name="connsiteY3" fmla="*/ 2648138 h 2648138"/>
                  <a:gd name="connsiteX4" fmla="*/ 0 w 5608451"/>
                  <a:gd name="connsiteY4" fmla="*/ 0 h 2648138"/>
                  <a:gd name="connsiteX0" fmla="*/ 0 w 5608451"/>
                  <a:gd name="connsiteY0" fmla="*/ 25758 h 2673896"/>
                  <a:gd name="connsiteX1" fmla="*/ 5569815 w 5608451"/>
                  <a:gd name="connsiteY1" fmla="*/ 0 h 2673896"/>
                  <a:gd name="connsiteX2" fmla="*/ 5608451 w 5608451"/>
                  <a:gd name="connsiteY2" fmla="*/ 1952679 h 2673896"/>
                  <a:gd name="connsiteX3" fmla="*/ 798490 w 5608451"/>
                  <a:gd name="connsiteY3" fmla="*/ 2673896 h 2673896"/>
                  <a:gd name="connsiteX4" fmla="*/ 0 w 5608451"/>
                  <a:gd name="connsiteY4" fmla="*/ 25758 h 2673896"/>
                  <a:gd name="connsiteX0" fmla="*/ 0 w 5608451"/>
                  <a:gd name="connsiteY0" fmla="*/ 25758 h 2673896"/>
                  <a:gd name="connsiteX1" fmla="*/ 5569815 w 5608451"/>
                  <a:gd name="connsiteY1" fmla="*/ 0 h 2673896"/>
                  <a:gd name="connsiteX2" fmla="*/ 5608451 w 5608451"/>
                  <a:gd name="connsiteY2" fmla="*/ 1952679 h 2673896"/>
                  <a:gd name="connsiteX3" fmla="*/ 798490 w 5608451"/>
                  <a:gd name="connsiteY3" fmla="*/ 2673896 h 2673896"/>
                  <a:gd name="connsiteX4" fmla="*/ 0 w 5608451"/>
                  <a:gd name="connsiteY4" fmla="*/ 25758 h 267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8451" h="2673896">
                    <a:moveTo>
                      <a:pt x="0" y="25758"/>
                    </a:moveTo>
                    <a:lnTo>
                      <a:pt x="5569815" y="0"/>
                    </a:lnTo>
                    <a:lnTo>
                      <a:pt x="5608451" y="1952679"/>
                    </a:lnTo>
                    <a:lnTo>
                      <a:pt x="798490" y="2673896"/>
                    </a:lnTo>
                    <a:lnTo>
                      <a:pt x="0" y="2575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21152873">
                <a:off x="6864966" y="2658690"/>
                <a:ext cx="328545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200" dirty="0" smtClean="0">
                    <a:solidFill>
                      <a:prstClr val="white"/>
                    </a:solidFill>
                    <a:latin typeface="Bebas Neue" panose="020B0606020202050201" pitchFamily="34" charset="0"/>
                    <a:ea typeface="Gungsuh" panose="02030600000101010101" pitchFamily="18" charset="-127"/>
                    <a:cs typeface="Open Sans Semibold" panose="020B0706030804020204" pitchFamily="34" charset="0"/>
                  </a:rPr>
                  <a:t>THANK YOU</a:t>
                </a:r>
                <a:endParaRPr lang="en-US" sz="7200" dirty="0">
                  <a:solidFill>
                    <a:prstClr val="white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endParaRPr>
              </a:p>
            </p:txBody>
          </p:sp>
        </p:grpSp>
        <p:sp>
          <p:nvSpPr>
            <p:cNvPr id="26" name="Right Triangle 2"/>
            <p:cNvSpPr/>
            <p:nvPr/>
          </p:nvSpPr>
          <p:spPr>
            <a:xfrm rot="18422894">
              <a:off x="9533365" y="4200560"/>
              <a:ext cx="1026871" cy="939665"/>
            </a:xfrm>
            <a:custGeom>
              <a:avLst/>
              <a:gdLst>
                <a:gd name="connsiteX0" fmla="*/ 0 w 706386"/>
                <a:gd name="connsiteY0" fmla="*/ 665516 h 665516"/>
                <a:gd name="connsiteX1" fmla="*/ 0 w 706386"/>
                <a:gd name="connsiteY1" fmla="*/ 0 h 665516"/>
                <a:gd name="connsiteX2" fmla="*/ 706386 w 706386"/>
                <a:gd name="connsiteY2" fmla="*/ 665516 h 665516"/>
                <a:gd name="connsiteX3" fmla="*/ 0 w 706386"/>
                <a:gd name="connsiteY3" fmla="*/ 665516 h 665516"/>
                <a:gd name="connsiteX0" fmla="*/ 0 w 952549"/>
                <a:gd name="connsiteY0" fmla="*/ 665516 h 882231"/>
                <a:gd name="connsiteX1" fmla="*/ 0 w 952549"/>
                <a:gd name="connsiteY1" fmla="*/ 0 h 882231"/>
                <a:gd name="connsiteX2" fmla="*/ 952549 w 952549"/>
                <a:gd name="connsiteY2" fmla="*/ 882231 h 882231"/>
                <a:gd name="connsiteX3" fmla="*/ 0 w 952549"/>
                <a:gd name="connsiteY3" fmla="*/ 665516 h 882231"/>
                <a:gd name="connsiteX0" fmla="*/ 152120 w 952549"/>
                <a:gd name="connsiteY0" fmla="*/ 839684 h 882231"/>
                <a:gd name="connsiteX1" fmla="*/ 0 w 952549"/>
                <a:gd name="connsiteY1" fmla="*/ 0 h 882231"/>
                <a:gd name="connsiteX2" fmla="*/ 952549 w 952549"/>
                <a:gd name="connsiteY2" fmla="*/ 882231 h 882231"/>
                <a:gd name="connsiteX3" fmla="*/ 152120 w 952549"/>
                <a:gd name="connsiteY3" fmla="*/ 839684 h 882231"/>
                <a:gd name="connsiteX0" fmla="*/ 176937 w 977366"/>
                <a:gd name="connsiteY0" fmla="*/ 872558 h 915105"/>
                <a:gd name="connsiteX1" fmla="*/ 0 w 977366"/>
                <a:gd name="connsiteY1" fmla="*/ 0 h 915105"/>
                <a:gd name="connsiteX2" fmla="*/ 977366 w 977366"/>
                <a:gd name="connsiteY2" fmla="*/ 915105 h 915105"/>
                <a:gd name="connsiteX3" fmla="*/ 176937 w 977366"/>
                <a:gd name="connsiteY3" fmla="*/ 872558 h 915105"/>
                <a:gd name="connsiteX0" fmla="*/ 176937 w 1003795"/>
                <a:gd name="connsiteY0" fmla="*/ 872558 h 936442"/>
                <a:gd name="connsiteX1" fmla="*/ 0 w 1003795"/>
                <a:gd name="connsiteY1" fmla="*/ 0 h 936442"/>
                <a:gd name="connsiteX2" fmla="*/ 1003795 w 1003795"/>
                <a:gd name="connsiteY2" fmla="*/ 936442 h 936442"/>
                <a:gd name="connsiteX3" fmla="*/ 176937 w 1003795"/>
                <a:gd name="connsiteY3" fmla="*/ 872558 h 936442"/>
                <a:gd name="connsiteX0" fmla="*/ 200013 w 1026871"/>
                <a:gd name="connsiteY0" fmla="*/ 875781 h 939665"/>
                <a:gd name="connsiteX1" fmla="*/ 0 w 1026871"/>
                <a:gd name="connsiteY1" fmla="*/ 0 h 939665"/>
                <a:gd name="connsiteX2" fmla="*/ 1026871 w 1026871"/>
                <a:gd name="connsiteY2" fmla="*/ 939665 h 939665"/>
                <a:gd name="connsiteX3" fmla="*/ 200013 w 1026871"/>
                <a:gd name="connsiteY3" fmla="*/ 875781 h 93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871" h="939665">
                  <a:moveTo>
                    <a:pt x="200013" y="875781"/>
                  </a:moveTo>
                  <a:lnTo>
                    <a:pt x="0" y="0"/>
                  </a:lnTo>
                  <a:lnTo>
                    <a:pt x="1026871" y="939665"/>
                  </a:lnTo>
                  <a:lnTo>
                    <a:pt x="200013" y="87578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Parallelogram 3"/>
            <p:cNvSpPr/>
            <p:nvPr/>
          </p:nvSpPr>
          <p:spPr>
            <a:xfrm>
              <a:off x="9887465" y="3957372"/>
              <a:ext cx="1320799" cy="724931"/>
            </a:xfrm>
            <a:custGeom>
              <a:avLst/>
              <a:gdLst>
                <a:gd name="connsiteX0" fmla="*/ 0 w 1339334"/>
                <a:gd name="connsiteY0" fmla="*/ 601363 h 601363"/>
                <a:gd name="connsiteX1" fmla="*/ 150341 w 1339334"/>
                <a:gd name="connsiteY1" fmla="*/ 0 h 601363"/>
                <a:gd name="connsiteX2" fmla="*/ 1339334 w 1339334"/>
                <a:gd name="connsiteY2" fmla="*/ 0 h 601363"/>
                <a:gd name="connsiteX3" fmla="*/ 1188993 w 1339334"/>
                <a:gd name="connsiteY3" fmla="*/ 601363 h 601363"/>
                <a:gd name="connsiteX4" fmla="*/ 0 w 1339334"/>
                <a:gd name="connsiteY4" fmla="*/ 601363 h 601363"/>
                <a:gd name="connsiteX0" fmla="*/ 0 w 1339334"/>
                <a:gd name="connsiteY0" fmla="*/ 601363 h 601363"/>
                <a:gd name="connsiteX1" fmla="*/ 35011 w 1339334"/>
                <a:gd name="connsiteY1" fmla="*/ 24713 h 601363"/>
                <a:gd name="connsiteX2" fmla="*/ 1339334 w 1339334"/>
                <a:gd name="connsiteY2" fmla="*/ 0 h 601363"/>
                <a:gd name="connsiteX3" fmla="*/ 1188993 w 1339334"/>
                <a:gd name="connsiteY3" fmla="*/ 601363 h 601363"/>
                <a:gd name="connsiteX4" fmla="*/ 0 w 1339334"/>
                <a:gd name="connsiteY4" fmla="*/ 601363 h 601363"/>
                <a:gd name="connsiteX0" fmla="*/ 0 w 1355810"/>
                <a:gd name="connsiteY0" fmla="*/ 774358 h 774358"/>
                <a:gd name="connsiteX1" fmla="*/ 35011 w 1355810"/>
                <a:gd name="connsiteY1" fmla="*/ 197708 h 774358"/>
                <a:gd name="connsiteX2" fmla="*/ 1355810 w 1355810"/>
                <a:gd name="connsiteY2" fmla="*/ 0 h 774358"/>
                <a:gd name="connsiteX3" fmla="*/ 1188993 w 1355810"/>
                <a:gd name="connsiteY3" fmla="*/ 774358 h 774358"/>
                <a:gd name="connsiteX4" fmla="*/ 0 w 1355810"/>
                <a:gd name="connsiteY4" fmla="*/ 774358 h 774358"/>
                <a:gd name="connsiteX0" fmla="*/ 0 w 1355810"/>
                <a:gd name="connsiteY0" fmla="*/ 774358 h 774358"/>
                <a:gd name="connsiteX1" fmla="*/ 35011 w 1355810"/>
                <a:gd name="connsiteY1" fmla="*/ 197708 h 774358"/>
                <a:gd name="connsiteX2" fmla="*/ 1355810 w 1355810"/>
                <a:gd name="connsiteY2" fmla="*/ 0 h 774358"/>
                <a:gd name="connsiteX3" fmla="*/ 941858 w 1355810"/>
                <a:gd name="connsiteY3" fmla="*/ 642553 h 774358"/>
                <a:gd name="connsiteX4" fmla="*/ 0 w 1355810"/>
                <a:gd name="connsiteY4" fmla="*/ 774358 h 774358"/>
                <a:gd name="connsiteX0" fmla="*/ 137983 w 1320799"/>
                <a:gd name="connsiteY0" fmla="*/ 642553 h 642553"/>
                <a:gd name="connsiteX1" fmla="*/ 0 w 1320799"/>
                <a:gd name="connsiteY1" fmla="*/ 197708 h 642553"/>
                <a:gd name="connsiteX2" fmla="*/ 1320799 w 1320799"/>
                <a:gd name="connsiteY2" fmla="*/ 0 h 642553"/>
                <a:gd name="connsiteX3" fmla="*/ 906847 w 1320799"/>
                <a:gd name="connsiteY3" fmla="*/ 642553 h 642553"/>
                <a:gd name="connsiteX4" fmla="*/ 137983 w 1320799"/>
                <a:gd name="connsiteY4" fmla="*/ 642553 h 642553"/>
                <a:gd name="connsiteX0" fmla="*/ 113270 w 1320799"/>
                <a:gd name="connsiteY0" fmla="*/ 691980 h 691980"/>
                <a:gd name="connsiteX1" fmla="*/ 0 w 1320799"/>
                <a:gd name="connsiteY1" fmla="*/ 197708 h 691980"/>
                <a:gd name="connsiteX2" fmla="*/ 1320799 w 1320799"/>
                <a:gd name="connsiteY2" fmla="*/ 0 h 691980"/>
                <a:gd name="connsiteX3" fmla="*/ 906847 w 1320799"/>
                <a:gd name="connsiteY3" fmla="*/ 642553 h 691980"/>
                <a:gd name="connsiteX4" fmla="*/ 113270 w 1320799"/>
                <a:gd name="connsiteY4" fmla="*/ 691980 h 691980"/>
                <a:gd name="connsiteX0" fmla="*/ 113270 w 1320799"/>
                <a:gd name="connsiteY0" fmla="*/ 724931 h 724931"/>
                <a:gd name="connsiteX1" fmla="*/ 0 w 1320799"/>
                <a:gd name="connsiteY1" fmla="*/ 197708 h 724931"/>
                <a:gd name="connsiteX2" fmla="*/ 1320799 w 1320799"/>
                <a:gd name="connsiteY2" fmla="*/ 0 h 724931"/>
                <a:gd name="connsiteX3" fmla="*/ 906847 w 1320799"/>
                <a:gd name="connsiteY3" fmla="*/ 642553 h 724931"/>
                <a:gd name="connsiteX4" fmla="*/ 113270 w 1320799"/>
                <a:gd name="connsiteY4" fmla="*/ 724931 h 724931"/>
                <a:gd name="connsiteX0" fmla="*/ 113270 w 1320799"/>
                <a:gd name="connsiteY0" fmla="*/ 724931 h 724931"/>
                <a:gd name="connsiteX1" fmla="*/ 0 w 1320799"/>
                <a:gd name="connsiteY1" fmla="*/ 197708 h 724931"/>
                <a:gd name="connsiteX2" fmla="*/ 1320799 w 1320799"/>
                <a:gd name="connsiteY2" fmla="*/ 0 h 724931"/>
                <a:gd name="connsiteX3" fmla="*/ 832707 w 1320799"/>
                <a:gd name="connsiteY3" fmla="*/ 601363 h 724931"/>
                <a:gd name="connsiteX4" fmla="*/ 113270 w 1320799"/>
                <a:gd name="connsiteY4" fmla="*/ 724931 h 7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799" h="724931">
                  <a:moveTo>
                    <a:pt x="113270" y="724931"/>
                  </a:moveTo>
                  <a:lnTo>
                    <a:pt x="0" y="197708"/>
                  </a:lnTo>
                  <a:lnTo>
                    <a:pt x="1320799" y="0"/>
                  </a:lnTo>
                  <a:lnTo>
                    <a:pt x="832707" y="601363"/>
                  </a:lnTo>
                  <a:lnTo>
                    <a:pt x="113270" y="724931"/>
                  </a:ln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20" name="Isosceles Triangle 19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4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84896" y="-1001852"/>
            <a:ext cx="8595894" cy="7859853"/>
            <a:chOff x="3684896" y="-1001852"/>
            <a:chExt cx="8595894" cy="7859853"/>
          </a:xfrm>
        </p:grpSpPr>
        <p:sp>
          <p:nvSpPr>
            <p:cNvPr id="8" name="Freeform 7"/>
            <p:cNvSpPr/>
            <p:nvPr/>
          </p:nvSpPr>
          <p:spPr>
            <a:xfrm rot="3439497">
              <a:off x="9393390" y="-869043"/>
              <a:ext cx="3020209" cy="2754591"/>
            </a:xfrm>
            <a:custGeom>
              <a:avLst/>
              <a:gdLst>
                <a:gd name="connsiteX0" fmla="*/ 1749368 w 3020209"/>
                <a:gd name="connsiteY0" fmla="*/ 0 h 2754591"/>
                <a:gd name="connsiteX1" fmla="*/ 2895998 w 3020209"/>
                <a:gd name="connsiteY1" fmla="*/ 735418 h 2754591"/>
                <a:gd name="connsiteX2" fmla="*/ 3020209 w 3020209"/>
                <a:gd name="connsiteY2" fmla="*/ 2754591 h 2754591"/>
                <a:gd name="connsiteX3" fmla="*/ 0 w 3020209"/>
                <a:gd name="connsiteY3" fmla="*/ 2754590 h 27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209" h="2754591">
                  <a:moveTo>
                    <a:pt x="1749368" y="0"/>
                  </a:moveTo>
                  <a:lnTo>
                    <a:pt x="2895998" y="735418"/>
                  </a:lnTo>
                  <a:lnTo>
                    <a:pt x="3020209" y="2754591"/>
                  </a:lnTo>
                  <a:lnTo>
                    <a:pt x="0" y="2754590"/>
                  </a:lnTo>
                  <a:close/>
                </a:path>
              </a:pathLst>
            </a:custGeom>
            <a:solidFill>
              <a:srgbClr val="C7A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684896" y="1"/>
              <a:ext cx="8507104" cy="6858000"/>
            </a:xfrm>
            <a:prstGeom prst="triangle">
              <a:avLst>
                <a:gd name="adj" fmla="val 100000"/>
              </a:avLst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57536" y="925870"/>
            <a:ext cx="2888774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EXECUTIVE</a:t>
            </a:r>
            <a:r>
              <a:rPr lang="en-US" sz="2800" b="1" dirty="0" smtClean="0">
                <a:solidFill>
                  <a:srgbClr val="C0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3500" dirty="0" smtClean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SUMMARY</a:t>
            </a:r>
            <a:endParaRPr lang="en-US" sz="3500" dirty="0">
              <a:solidFill>
                <a:srgbClr val="B2873D"/>
              </a:solidFill>
              <a:latin typeface="Raleway Light" panose="020B04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9332" y="5052697"/>
            <a:ext cx="5013278" cy="397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dirty="0" smtClean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Raleway Medium" panose="020B06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2283" y="4890625"/>
            <a:ext cx="409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“</a:t>
            </a:r>
            <a:endParaRPr lang="en-US" sz="5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>
            <a:off x="11718876" y="5532656"/>
            <a:ext cx="409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“</a:t>
            </a:r>
            <a:endParaRPr lang="en-US" sz="5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2893" y="2756987"/>
            <a:ext cx="6235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Design</a:t>
            </a:r>
            <a:r>
              <a:rPr lang="en-GB" dirty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Development and Implementation of an</a:t>
            </a:r>
            <a:endParaRPr lang="en-US" dirty="0">
              <a:latin typeface="Raleway Medium" panose="020B06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GB" dirty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Integrated Higher Education Platform </a:t>
            </a:r>
            <a:endParaRPr lang="en-US" dirty="0">
              <a:latin typeface="Raleway Medium" panose="020B06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GB" dirty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(Systems &amp; Smart Services)</a:t>
            </a:r>
            <a:endParaRPr lang="en-US" dirty="0">
              <a:latin typeface="Raleway Medium" panose="020B06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74045" y="4268196"/>
            <a:ext cx="4263495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 smtClean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Overall system requirement analysis and assessment of  </a:t>
            </a:r>
            <a:r>
              <a:rPr lang="en-US" dirty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</a:t>
            </a:r>
            <a:r>
              <a:rPr lang="en-US" dirty="0" smtClean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operating </a:t>
            </a:r>
            <a:r>
              <a:rPr lang="en-US" dirty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model, to </a:t>
            </a:r>
            <a:r>
              <a:rPr lang="en-US" dirty="0" smtClean="0"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develop seamless integrated platform</a:t>
            </a:r>
            <a:endParaRPr lang="en-US" dirty="0">
              <a:latin typeface="Raleway Medium" panose="020B06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897487" y="2821382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857536" y="4321095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25492" y="49359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Integrated </a:t>
            </a:r>
            <a:r>
              <a:rPr lang="en-GB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Higher Education Platform of new operational systems, eservices portal and smart services to support </a:t>
            </a:r>
            <a:r>
              <a:rPr lang="en-GB" dirty="0" smtClean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MOEHEA </a:t>
            </a:r>
            <a:r>
              <a:rPr lang="en-GB" dirty="0">
                <a:solidFill>
                  <a:schemeClr val="bg1"/>
                </a:solidFill>
                <a:latin typeface="Raleway Medium" panose="020B06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business operation. </a:t>
            </a:r>
            <a:endParaRPr lang="en-US" dirty="0">
              <a:solidFill>
                <a:schemeClr val="bg1"/>
              </a:solidFill>
              <a:latin typeface="Raleway Medium" panose="020B06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63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95857" y="272101"/>
            <a:ext cx="62143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UNIFIED </a:t>
            </a:r>
            <a:r>
              <a:rPr lang="en-US" sz="3500" dirty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PLATFORM 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19932" y="2436061"/>
            <a:ext cx="9160099" cy="3090930"/>
            <a:chOff x="1619933" y="2176528"/>
            <a:chExt cx="9160099" cy="30909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8" t="30147" r="19467" b="32984"/>
            <a:stretch/>
          </p:blipFill>
          <p:spPr>
            <a:xfrm>
              <a:off x="1619933" y="2176528"/>
              <a:ext cx="9160099" cy="309093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65776" y="3783548"/>
              <a:ext cx="111158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200" b="1" spc="300" dirty="0">
                  <a:solidFill>
                    <a:schemeClr val="bg1"/>
                  </a:solidFill>
                  <a:latin typeface="Simplifica" panose="02000000000000000000" pitchFamily="2" charset="0"/>
                  <a:ea typeface="SimHei" panose="02010609060101010101" pitchFamily="49" charset="-122"/>
                  <a:cs typeface="Open Sans Extrabold" panose="020B0906030804020204" pitchFamily="34" charset="0"/>
                </a:rPr>
                <a:t>STUDENT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15610" y="3783548"/>
              <a:ext cx="1119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200" b="1" spc="300" dirty="0">
                  <a:solidFill>
                    <a:schemeClr val="bg1"/>
                  </a:solidFill>
                  <a:latin typeface="Simplifica" panose="02000000000000000000" pitchFamily="2" charset="0"/>
                  <a:ea typeface="SimHei" panose="02010609060101010101" pitchFamily="49" charset="-122"/>
                  <a:cs typeface="Open Sans Extrabold" panose="020B0906030804020204" pitchFamily="34" charset="0"/>
                </a:rPr>
                <a:t>TEACHER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99738" y="3783548"/>
              <a:ext cx="139974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200" b="1" spc="300" dirty="0">
                  <a:solidFill>
                    <a:schemeClr val="bg1"/>
                  </a:solidFill>
                  <a:latin typeface="Simplifica" panose="02000000000000000000" pitchFamily="2" charset="0"/>
                  <a:ea typeface="SimHei" panose="02010609060101010101" pitchFamily="49" charset="-122"/>
                  <a:cs typeface="Open Sans Extrabold" panose="020B0906030804020204" pitchFamily="34" charset="0"/>
                </a:rPr>
                <a:t>UNIVERSITY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80468" y="3783548"/>
              <a:ext cx="123764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200" b="1" spc="300" dirty="0">
                  <a:solidFill>
                    <a:schemeClr val="bg1"/>
                  </a:solidFill>
                  <a:latin typeface="Simplifica" panose="02000000000000000000" pitchFamily="2" charset="0"/>
                  <a:ea typeface="SimHei" panose="02010609060101010101" pitchFamily="49" charset="-122"/>
                  <a:cs typeface="Open Sans Extrabold" panose="020B0906030804020204" pitchFamily="34" charset="0"/>
                </a:rPr>
                <a:t>INSTITUTE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60" y="3126384"/>
              <a:ext cx="454101" cy="5698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292" y="3113504"/>
              <a:ext cx="569852" cy="5698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078" y="3100626"/>
              <a:ext cx="644030" cy="58742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265" y="3140740"/>
              <a:ext cx="565534" cy="565534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50591" y="867629"/>
            <a:ext cx="2304247" cy="887664"/>
            <a:chOff x="457017" y="1324382"/>
            <a:chExt cx="2304247" cy="88766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17" y="1324382"/>
              <a:ext cx="2304247" cy="887664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628355" y="1548397"/>
              <a:ext cx="1049775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SERVICES</a:t>
              </a:r>
              <a:endParaRPr lang="en-US" sz="17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0591" y="5959413"/>
            <a:ext cx="2304247" cy="887664"/>
            <a:chOff x="567439" y="5383518"/>
            <a:chExt cx="2304247" cy="88766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39" y="5383518"/>
              <a:ext cx="2304247" cy="887664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601836" y="5560274"/>
              <a:ext cx="1375832" cy="507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7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INTERNAL PROCESSES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38330" y="5880958"/>
            <a:ext cx="2304247" cy="887664"/>
            <a:chOff x="9627908" y="5560274"/>
            <a:chExt cx="2304247" cy="88766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27908" y="5560274"/>
              <a:ext cx="2304247" cy="88766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0604581" y="5862255"/>
              <a:ext cx="1274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INTEGRATION</a:t>
              </a:r>
              <a:endParaRPr lang="en-US" sz="16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27908" y="816765"/>
            <a:ext cx="2414669" cy="887664"/>
            <a:chOff x="9517486" y="1501138"/>
            <a:chExt cx="2414669" cy="88766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517486" y="1501138"/>
              <a:ext cx="2304247" cy="88766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10540186" y="1743201"/>
              <a:ext cx="1391969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b="1" spc="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PLAN, BUDGET, MEASURE</a:t>
              </a:r>
              <a:endParaRPr lang="en-US" sz="1600" spc="200" dirty="0"/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1378039" y="2388802"/>
            <a:ext cx="9401992" cy="2994716"/>
          </a:xfrm>
          <a:prstGeom prst="roundRect">
            <a:avLst>
              <a:gd name="adj" fmla="val 8926"/>
            </a:avLst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6200000">
            <a:off x="10178112" y="1769770"/>
            <a:ext cx="420239" cy="52475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200000">
            <a:off x="1454971" y="1763136"/>
            <a:ext cx="420239" cy="52475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 flipV="1">
            <a:off x="10223875" y="5416245"/>
            <a:ext cx="420239" cy="52475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 flipV="1">
            <a:off x="1500734" y="5435369"/>
            <a:ext cx="420239" cy="52475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17" name="Isosceles Triangle 16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478974" y="1464283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A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94302" y="2530803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B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65326" y="3624527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C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94302" y="4694097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5326" y="5769382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E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5" t="19778" r="19005" b="5993"/>
          <a:stretch/>
        </p:blipFill>
        <p:spPr>
          <a:xfrm>
            <a:off x="846162" y="1144295"/>
            <a:ext cx="4722125" cy="56453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5" t="19778" r="19005" b="5993"/>
          <a:stretch/>
        </p:blipFill>
        <p:spPr>
          <a:xfrm flipH="1">
            <a:off x="6580496" y="1144295"/>
            <a:ext cx="4722125" cy="564536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164356" y="1781066"/>
            <a:ext cx="3000472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</a:rPr>
              <a:t>SCHOLARSHIPS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3406" y="1643651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30702" y="3026104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02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03406" y="4401709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03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17054" y="5769382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04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310019" y="1643651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05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10019" y="3012456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06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10019" y="4401709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07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23667" y="5769382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08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64356" y="3006904"/>
            <a:ext cx="230832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STUDENT REGISTRATION &amp;</a:t>
            </a:r>
          </a:p>
          <a:p>
            <a:pPr>
              <a:lnSpc>
                <a:spcPts val="17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COUNSELLING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72938" y="4424017"/>
            <a:ext cx="2751361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GRADUATE AFFAIRS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68220" y="5877586"/>
            <a:ext cx="2585423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TEACHER LICENSING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12675" y="1727712"/>
            <a:ext cx="2617448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EQUIVALENCY &amp; ATTESTATION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27520" y="3147772"/>
            <a:ext cx="2804301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EVALUATION &amp; QUALITY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52027" y="4531777"/>
            <a:ext cx="2975331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LICENSING &amp; ACCREDITATION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83118" y="5908810"/>
            <a:ext cx="2644240" cy="30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SCIENTIFIC RESEARCH</a:t>
            </a:r>
            <a:endParaRPr lang="en-US" b="1" spc="2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47600" y="206255"/>
            <a:ext cx="8507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</a:t>
            </a:r>
            <a:r>
              <a:rPr lang="en-US" sz="3500" dirty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SERVICES PLATFORM</a:t>
            </a:r>
          </a:p>
        </p:txBody>
      </p:sp>
    </p:spTree>
    <p:extLst>
      <p:ext uri="{BB962C8B-B14F-4D97-AF65-F5344CB8AC3E}">
        <p14:creationId xmlns:p14="http://schemas.microsoft.com/office/powerpoint/2010/main" val="122874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160041" y="416871"/>
            <a:ext cx="8112035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APPLICATION </a:t>
            </a:r>
            <a:r>
              <a:rPr lang="en-US" sz="3500" dirty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 A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9814" y="1898109"/>
            <a:ext cx="2866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b="1" spc="160" dirty="0" smtClean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PLAN &amp; BUDGET CONTROL</a:t>
            </a:r>
            <a:endParaRPr lang="en-US" b="1" spc="160" dirty="0">
              <a:latin typeface="Simplifica" panose="02000000000000000000" pitchFamily="2" charset="0"/>
              <a:ea typeface="SimHei" panose="02010609060101010101" pitchFamily="49" charset="-122"/>
              <a:cs typeface="Open Sans Extrabold" panose="020B09060308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402" y="5709947"/>
            <a:ext cx="3317577" cy="31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1700"/>
              </a:lnSpc>
            </a:pPr>
            <a:r>
              <a:rPr lang="en-US" b="1" spc="160" dirty="0" smtClean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ACTION &amp; NOTIFICATION</a:t>
            </a:r>
            <a:endParaRPr lang="en-US" b="1" spc="160" dirty="0">
              <a:latin typeface="Simplifica" panose="02000000000000000000" pitchFamily="2" charset="0"/>
              <a:ea typeface="SimHei" panose="02010609060101010101" pitchFamily="49" charset="-122"/>
              <a:cs typeface="Open Sans Extrabold" panose="020B09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195" y="4396245"/>
            <a:ext cx="3498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160" dirty="0" smtClean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RESPONSIBILIY ASSIGNMENT</a:t>
            </a:r>
            <a:endParaRPr lang="en-US" b="1" spc="160" dirty="0">
              <a:latin typeface="Simplifica" panose="02000000000000000000" pitchFamily="2" charset="0"/>
              <a:ea typeface="SimHei" panose="02010609060101010101" pitchFamily="49" charset="-122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959" y="3154584"/>
            <a:ext cx="2975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b="1" spc="160" dirty="0" smtClean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INTERNAL COMMITTEE REVIEW</a:t>
            </a:r>
            <a:endParaRPr lang="en-US" b="1" spc="160" dirty="0">
              <a:latin typeface="Simplifica" panose="02000000000000000000" pitchFamily="2" charset="0"/>
              <a:ea typeface="SimHei" panose="02010609060101010101" pitchFamily="49" charset="-122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4273" y="1812300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....................................................................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6514" y="2983215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.........................................................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6864" y="4300669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.............................................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60041" y="5608866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...................................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28" name="Isosceles Triangle 27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 29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42117" y="1544617"/>
            <a:ext cx="4242050" cy="5313383"/>
            <a:chOff x="7142117" y="1544617"/>
            <a:chExt cx="4242050" cy="53133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83" t="15319" r="5414" b="15036"/>
            <a:stretch/>
          </p:blipFill>
          <p:spPr>
            <a:xfrm>
              <a:off x="7142117" y="1544617"/>
              <a:ext cx="4242050" cy="531338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7381319" y="5658547"/>
              <a:ext cx="4456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spc="-15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04</a:t>
              </a:r>
              <a:endParaRPr lang="en-US" sz="2800" spc="-15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816030" y="3012399"/>
              <a:ext cx="48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02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48256" y="1843970"/>
              <a:ext cx="48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01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20860" y="4331037"/>
              <a:ext cx="48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03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762705" y="1700817"/>
            <a:ext cx="0" cy="825548"/>
          </a:xfrm>
          <a:prstGeom prst="line">
            <a:avLst/>
          </a:prstGeom>
          <a:ln w="50800">
            <a:solidFill>
              <a:srgbClr val="2EB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62705" y="2940795"/>
            <a:ext cx="0" cy="825548"/>
          </a:xfrm>
          <a:prstGeom prst="line">
            <a:avLst/>
          </a:prstGeom>
          <a:ln w="50800">
            <a:solidFill>
              <a:srgbClr val="15B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62705" y="4155429"/>
            <a:ext cx="0" cy="825548"/>
          </a:xfrm>
          <a:prstGeom prst="line">
            <a:avLst/>
          </a:prstGeom>
          <a:ln w="50800">
            <a:solidFill>
              <a:srgbClr val="FD7E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51603" y="5465851"/>
            <a:ext cx="0" cy="825548"/>
          </a:xfrm>
          <a:prstGeom prst="line">
            <a:avLst/>
          </a:prstGeom>
          <a:ln w="50800">
            <a:solidFill>
              <a:srgbClr val="FD4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40602" y="1829852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35605" y="3039556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40602" y="4321434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35605" y="5595533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5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851207" y="2064314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.............................................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7997" y="743881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...................................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45825" y="-9089"/>
            <a:ext cx="4242050" cy="5313383"/>
            <a:chOff x="7145825" y="-9089"/>
            <a:chExt cx="4242050" cy="531338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83" t="15319" r="5414" b="15036"/>
            <a:stretch/>
          </p:blipFill>
          <p:spPr>
            <a:xfrm rot="10800000" flipH="1">
              <a:off x="7145825" y="-9089"/>
              <a:ext cx="4242050" cy="531338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9572010" y="4602249"/>
              <a:ext cx="4456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spc="-15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04</a:t>
              </a:r>
              <a:endParaRPr lang="en-US" sz="2800" spc="-15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833545" y="3428046"/>
              <a:ext cx="48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03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18693" y="2104776"/>
              <a:ext cx="48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02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08630" y="788415"/>
              <a:ext cx="4864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6020202050201" pitchFamily="34" charset="0"/>
                  <a:ea typeface="Gungsuh" panose="02030600000101010101" pitchFamily="18" charset="-127"/>
                  <a:cs typeface="Open Sans Semibold" panose="020B0706030804020204" pitchFamily="34" charset="0"/>
                </a:rPr>
                <a:t>01</a:t>
              </a:r>
              <a:endParaRPr lang="en-US" sz="2800" dirty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212548" y="4573223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....................................................................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89285" y="3393278"/>
            <a:ext cx="53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.........................................................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4946" y="4610195"/>
            <a:ext cx="2965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160" dirty="0" smtClean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CATALOG &amp; INDEXING </a:t>
            </a:r>
            <a:endParaRPr lang="en-US" b="1" spc="160" dirty="0">
              <a:latin typeface="Simplifica" panose="02000000000000000000" pitchFamily="2" charset="0"/>
              <a:ea typeface="SimHei" panose="02010609060101010101" pitchFamily="49" charset="-122"/>
              <a:cs typeface="Open Sans Extrabold" panose="020B09060308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05693" y="3419036"/>
            <a:ext cx="176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pc="160" dirty="0" smtClean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VARIANCE ANALYSIS</a:t>
            </a:r>
            <a:endParaRPr lang="en-US" b="1" spc="160" dirty="0">
              <a:latin typeface="Simplifica" panose="02000000000000000000" pitchFamily="2" charset="0"/>
              <a:ea typeface="SimHei" panose="02010609060101010101" pitchFamily="49" charset="-122"/>
              <a:cs typeface="Open Sans Extrabold" panose="020B0906030804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819" y="2097362"/>
            <a:ext cx="2975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b="1" spc="160" dirty="0" smtClean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SEARCH &amp; RETRIEVE</a:t>
            </a:r>
            <a:endParaRPr lang="en-US" b="1" spc="160" dirty="0">
              <a:latin typeface="Simplifica" panose="02000000000000000000" pitchFamily="2" charset="0"/>
              <a:ea typeface="SimHei" panose="02010609060101010101" pitchFamily="49" charset="-122"/>
              <a:cs typeface="Open Sans Extrabold" panose="020B09060308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21" name="Isosceles Triangle 20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 22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712407" y="608186"/>
            <a:ext cx="0" cy="825548"/>
          </a:xfrm>
          <a:prstGeom prst="line">
            <a:avLst/>
          </a:prstGeom>
          <a:ln w="50800">
            <a:solidFill>
              <a:srgbClr val="FD4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12407" y="1877348"/>
            <a:ext cx="0" cy="825548"/>
          </a:xfrm>
          <a:prstGeom prst="line">
            <a:avLst/>
          </a:prstGeom>
          <a:ln w="50800">
            <a:solidFill>
              <a:srgbClr val="FD7E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12407" y="3218442"/>
            <a:ext cx="0" cy="825548"/>
          </a:xfrm>
          <a:prstGeom prst="line">
            <a:avLst/>
          </a:prstGeom>
          <a:ln w="50800">
            <a:solidFill>
              <a:srgbClr val="15B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01305" y="4402404"/>
            <a:ext cx="0" cy="825548"/>
          </a:xfrm>
          <a:prstGeom prst="line">
            <a:avLst/>
          </a:prstGeom>
          <a:ln w="50800">
            <a:solidFill>
              <a:srgbClr val="2EB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94245" y="788415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89248" y="1998119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94245" y="3279997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image.flaticon.com/sprites/share/packs/245876-finance-icons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3777" r="36121" b="74547"/>
          <a:stretch/>
        </p:blipFill>
        <p:spPr bwMode="auto">
          <a:xfrm>
            <a:off x="3989248" y="4554096"/>
            <a:ext cx="517336" cy="5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2155650" y="5892496"/>
            <a:ext cx="788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INTEGRATED </a:t>
            </a:r>
            <a:r>
              <a:rPr lang="en-US" sz="3500" dirty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STATISTICS ENGINE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3280" y="845376"/>
            <a:ext cx="171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spc="160" dirty="0">
                <a:latin typeface="Simplifica" panose="02000000000000000000" pitchFamily="2" charset="0"/>
                <a:ea typeface="SimHei" panose="02010609060101010101" pitchFamily="49" charset="-122"/>
                <a:cs typeface="Open Sans Extrabold" panose="020B0906030804020204" pitchFamily="34" charset="0"/>
              </a:rPr>
              <a:t>KPIs &amp; STATISTICS </a:t>
            </a:r>
          </a:p>
        </p:txBody>
      </p:sp>
    </p:spTree>
    <p:extLst>
      <p:ext uri="{BB962C8B-B14F-4D97-AF65-F5344CB8AC3E}">
        <p14:creationId xmlns:p14="http://schemas.microsoft.com/office/powerpoint/2010/main" val="429727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6559" y="2860413"/>
            <a:ext cx="471934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B8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TECHNICAL SYSTEM </a:t>
            </a:r>
            <a:r>
              <a:rPr lang="en-US" sz="3500" dirty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CONSIDERATIONS</a:t>
            </a:r>
            <a:r>
              <a:rPr lang="en-US" sz="2600" b="1" dirty="0" smtClean="0">
                <a:solidFill>
                  <a:srgbClr val="C7A15D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endParaRPr lang="en-US" sz="3200" b="1" spc="600" dirty="0">
              <a:solidFill>
                <a:schemeClr val="bg1"/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17" name="Isosceles Triangle 16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94110" y="614149"/>
            <a:ext cx="6664102" cy="5732060"/>
            <a:chOff x="5294110" y="614149"/>
            <a:chExt cx="6664102" cy="57320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2" t="10390" r="2014" b="8616"/>
            <a:stretch/>
          </p:blipFill>
          <p:spPr>
            <a:xfrm>
              <a:off x="5294110" y="614149"/>
              <a:ext cx="6664102" cy="573206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649044" y="5456216"/>
              <a:ext cx="1788986" cy="322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sz="2000" b="1" spc="21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SCALABILITY</a:t>
              </a:r>
              <a:endParaRPr lang="en-US" sz="2000" b="1" spc="21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49044" y="1027547"/>
              <a:ext cx="199253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spc="21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TECHNICAL</a:t>
              </a:r>
            </a:p>
            <a:p>
              <a:r>
                <a:rPr lang="en-US" sz="2000" b="1" spc="21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RECOMMENDATIONS</a:t>
              </a:r>
              <a:endParaRPr lang="en-US" sz="2000" b="1" spc="21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9010" y="3291781"/>
              <a:ext cx="1374415" cy="3222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sz="2000" b="1" spc="21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ECO SYSTEM </a:t>
              </a:r>
              <a:endParaRPr lang="en-US" sz="2000" b="1" spc="21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63541" y="2150492"/>
              <a:ext cx="1796903" cy="52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sz="2000" b="1" spc="21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INTEGRATION METHODOLOGIES </a:t>
              </a:r>
              <a:endParaRPr lang="en-US" sz="2000" b="1" spc="21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22550" y="4257361"/>
              <a:ext cx="1221488" cy="540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sz="2000" b="1" spc="21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SUPPORT &amp;</a:t>
              </a:r>
            </a:p>
            <a:p>
              <a:pPr>
                <a:lnSpc>
                  <a:spcPts val="1700"/>
                </a:lnSpc>
              </a:pPr>
              <a:r>
                <a:rPr lang="en-US" sz="2000" b="1" spc="210" dirty="0" smtClean="0">
                  <a:latin typeface="Simplifica" panose="020000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HANDOVER</a:t>
              </a:r>
              <a:endParaRPr lang="en-US" sz="2000" b="1" spc="210" dirty="0"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478974" y="1027547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A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94302" y="2094067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B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65326" y="3187791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C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94302" y="4257361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5326" y="5332646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E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93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17" name="Isosceles Triangle 16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478974" y="1027547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A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65326" y="3187791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C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65326" y="5332646"/>
            <a:ext cx="516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E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2"/>
          <a:stretch/>
        </p:blipFill>
        <p:spPr>
          <a:xfrm>
            <a:off x="2455623" y="0"/>
            <a:ext cx="7138948" cy="67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01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4113" y="2942653"/>
            <a:ext cx="3734873" cy="249099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0" y="2252892"/>
            <a:ext cx="10524434" cy="390923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445504" y="6013602"/>
            <a:ext cx="746496" cy="865933"/>
            <a:chOff x="11445504" y="6013602"/>
            <a:chExt cx="746496" cy="865933"/>
          </a:xfrm>
        </p:grpSpPr>
        <p:sp>
          <p:nvSpPr>
            <p:cNvPr id="8" name="Isosceles Triangle 7"/>
            <p:cNvSpPr/>
            <p:nvPr/>
          </p:nvSpPr>
          <p:spPr>
            <a:xfrm rot="16200000">
              <a:off x="11385786" y="6073322"/>
              <a:ext cx="865933" cy="746494"/>
            </a:xfrm>
            <a:prstGeom prst="triangle">
              <a:avLst/>
            </a:prstGeom>
            <a:solidFill>
              <a:srgbClr val="B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11420309" y="6517866"/>
              <a:ext cx="365330" cy="31493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8696685">
            <a:off x="-624098" y="-70378"/>
            <a:ext cx="1749379" cy="868578"/>
          </a:xfrm>
          <a:custGeom>
            <a:avLst/>
            <a:gdLst>
              <a:gd name="connsiteX0" fmla="*/ 977910 w 1749379"/>
              <a:gd name="connsiteY0" fmla="*/ 0 h 868578"/>
              <a:gd name="connsiteX1" fmla="*/ 1749379 w 1749379"/>
              <a:gd name="connsiteY1" fmla="*/ 868578 h 868578"/>
              <a:gd name="connsiteX2" fmla="*/ 0 w 1749379"/>
              <a:gd name="connsiteY2" fmla="*/ 868578 h 8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379" h="868578">
                <a:moveTo>
                  <a:pt x="977910" y="0"/>
                </a:moveTo>
                <a:lnTo>
                  <a:pt x="1749379" y="868578"/>
                </a:lnTo>
                <a:lnTo>
                  <a:pt x="0" y="868578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1983" y="1722717"/>
            <a:ext cx="313979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BUSINESS REVIEW &amp; </a:t>
            </a:r>
            <a:endParaRPr lang="en-US" sz="1600" b="1" spc="3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>
              <a:lnSpc>
                <a:spcPts val="1600"/>
              </a:lnSpc>
            </a:pPr>
            <a:r>
              <a:rPr lang="en-US" sz="1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REQUIREMENT </a:t>
            </a:r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ANALYSIS</a:t>
            </a:r>
            <a:endParaRPr lang="en-US" sz="1600" b="1" spc="300" dirty="0"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4786" y="6065054"/>
            <a:ext cx="3694289" cy="50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DETAILED DESIGN OF INTEGRATED PLATFORM</a:t>
            </a:r>
            <a:endParaRPr lang="en-US" sz="1600" b="1" spc="3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3000" y="1722540"/>
            <a:ext cx="32340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DEVELOP </a:t>
            </a:r>
            <a:r>
              <a:rPr lang="en-US" sz="1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 ROADMAP</a:t>
            </a:r>
            <a:endParaRPr lang="en-US" sz="1600" b="1" spc="3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47087" y="6151061"/>
            <a:ext cx="2833211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BUILD, TEST &amp; DELIVER</a:t>
            </a:r>
            <a:endParaRPr lang="en-US" sz="1600" b="1" spc="3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07646" y="1722540"/>
            <a:ext cx="2631056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plifica" panose="02000000000000000000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ROLL OUT &amp; SUPPORT</a:t>
            </a:r>
            <a:endParaRPr lang="en-US" sz="1600" b="1" spc="300" dirty="0">
              <a:solidFill>
                <a:schemeClr val="tx1">
                  <a:lumMod val="85000"/>
                  <a:lumOff val="15000"/>
                </a:schemeClr>
              </a:solidFill>
              <a:latin typeface="Simplifica" panose="02000000000000000000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82815" y="3889290"/>
            <a:ext cx="499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-15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04</a:t>
            </a:r>
            <a:endParaRPr lang="en-US" sz="3600" spc="-15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1458" y="3924919"/>
            <a:ext cx="5455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03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0101" y="3876385"/>
            <a:ext cx="5455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02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30596" y="3889290"/>
            <a:ext cx="5455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73264" y="3889290"/>
            <a:ext cx="499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-150" dirty="0" smtClean="0">
                <a:solidFill>
                  <a:schemeClr val="bg1"/>
                </a:solidFill>
                <a:latin typeface="Bebas Neue" panose="020B0606020202050201" pitchFamily="34" charset="0"/>
                <a:ea typeface="Gungsuh" panose="02030600000101010101" pitchFamily="18" charset="-127"/>
                <a:cs typeface="Open Sans Semibold" panose="020B0706030804020204" pitchFamily="34" charset="0"/>
              </a:rPr>
              <a:t>05</a:t>
            </a:r>
            <a:endParaRPr lang="en-US" sz="3600" spc="-150" dirty="0">
              <a:solidFill>
                <a:schemeClr val="bg1"/>
              </a:solidFill>
              <a:latin typeface="Bebas Neue" panose="020B0606020202050201" pitchFamily="34" charset="0"/>
              <a:ea typeface="Gungsuh" panose="0203060000010101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0101" y="412659"/>
            <a:ext cx="422585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Raleway Black" panose="020B0A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</a:t>
            </a:r>
            <a:r>
              <a:rPr lang="en-US" sz="4000" b="1" spc="-150" dirty="0" smtClean="0">
                <a:solidFill>
                  <a:srgbClr val="C00000"/>
                </a:solidFill>
                <a:latin typeface="Raleway ExtraBold" panose="020B09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3500" dirty="0" smtClean="0">
                <a:solidFill>
                  <a:srgbClr val="B2873D"/>
                </a:solidFill>
                <a:latin typeface="Raleway Light" panose="020B0403030101060003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ACTION PLAN </a:t>
            </a:r>
            <a:endParaRPr lang="en-US" sz="3500" dirty="0">
              <a:solidFill>
                <a:srgbClr val="B2873D"/>
              </a:solidFill>
              <a:latin typeface="Raleway Light" panose="020B04030301010600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471</Words>
  <Application>Microsoft Office PowerPoint</Application>
  <PresentationFormat>Widescreen</PresentationFormat>
  <Paragraphs>173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Archivo Black</vt:lpstr>
      <vt:lpstr>Arial</vt:lpstr>
      <vt:lpstr>Bebas Neue</vt:lpstr>
      <vt:lpstr>Calibri</vt:lpstr>
      <vt:lpstr>Calibri Light</vt:lpstr>
      <vt:lpstr>Colaborate-Thin</vt:lpstr>
      <vt:lpstr>Gungsuh</vt:lpstr>
      <vt:lpstr>Open Sans Extrabold</vt:lpstr>
      <vt:lpstr>Open Sans Semibold</vt:lpstr>
      <vt:lpstr>Raleway Black</vt:lpstr>
      <vt:lpstr>Raleway ExtraBold</vt:lpstr>
      <vt:lpstr>Raleway Light</vt:lpstr>
      <vt:lpstr>Raleway Medium</vt:lpstr>
      <vt:lpstr>Roboto Thin</vt:lpstr>
      <vt:lpstr>SimHei</vt:lpstr>
      <vt:lpstr>Simplifica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snair007in-pc</dc:creator>
  <cp:lastModifiedBy>Windows User</cp:lastModifiedBy>
  <cp:revision>178</cp:revision>
  <dcterms:created xsi:type="dcterms:W3CDTF">2019-09-21T14:28:27Z</dcterms:created>
  <dcterms:modified xsi:type="dcterms:W3CDTF">2019-10-10T05:40:09Z</dcterms:modified>
</cp:coreProperties>
</file>