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94" r:id="rId4"/>
    <p:sldId id="258" r:id="rId5"/>
    <p:sldId id="295" r:id="rId6"/>
    <p:sldId id="260" r:id="rId7"/>
    <p:sldId id="282" r:id="rId8"/>
    <p:sldId id="264" r:id="rId9"/>
    <p:sldId id="277" r:id="rId10"/>
    <p:sldId id="285" r:id="rId11"/>
    <p:sldId id="291" r:id="rId12"/>
    <p:sldId id="271" r:id="rId13"/>
    <p:sldId id="278" r:id="rId14"/>
    <p:sldId id="270" r:id="rId15"/>
    <p:sldId id="289" r:id="rId16"/>
    <p:sldId id="293" r:id="rId17"/>
    <p:sldId id="275"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5D6"/>
    <a:srgbClr val="FDF3ED"/>
    <a:srgbClr val="740026"/>
    <a:srgbClr val="F9B29E"/>
    <a:srgbClr val="1C1C1C"/>
    <a:srgbClr val="5DE1AF"/>
    <a:srgbClr val="39ACB6"/>
    <a:srgbClr val="C5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snapToGrid="0">
      <p:cViewPr varScale="1">
        <p:scale>
          <a:sx n="80" d="100"/>
          <a:sy n="80" d="100"/>
        </p:scale>
        <p:origin x="4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2/10/2017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10-02-2017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10-02-2017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10-02-2017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10-02-2017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10-02-2017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10-02-2017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10-02-2017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10-02-2017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10-02-2017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US" sz="2800" b="1" dirty="0" smtClean="0">
                <a:solidFill>
                  <a:srgbClr val="1C1C1C"/>
                </a:solidFill>
              </a:rPr>
              <a:t>Task Management System</a:t>
            </a:r>
            <a:endParaRPr lang="en-US" sz="2800" b="1" dirty="0">
              <a:solidFill>
                <a:srgbClr val="1C1C1C"/>
              </a:solidFill>
            </a:endParaRPr>
          </a:p>
          <a:p>
            <a:pPr algn="r"/>
            <a:endParaRPr lang="en-US" sz="1800" b="1" dirty="0">
              <a:solidFill>
                <a:srgbClr val="1C1C1C"/>
              </a:solidFill>
            </a:endParaRPr>
          </a:p>
          <a:p>
            <a:pPr algn="r"/>
            <a:r>
              <a:rPr lang="en-US" sz="2000" b="1" dirty="0" smtClean="0">
                <a:solidFill>
                  <a:srgbClr val="1C1C1C"/>
                </a:solidFill>
              </a:rPr>
              <a:t>Feb</a:t>
            </a:r>
            <a:r>
              <a:rPr lang="en-US" sz="2000" b="1" dirty="0" smtClean="0">
                <a:solidFill>
                  <a:srgbClr val="1C1C1C"/>
                </a:solidFill>
              </a:rPr>
              <a:t> </a:t>
            </a:r>
            <a:r>
              <a:rPr lang="en-US" sz="2000" b="1" dirty="0" smtClean="0">
                <a:solidFill>
                  <a:srgbClr val="1C1C1C"/>
                </a:solidFill>
              </a:rPr>
              <a:t>2017</a:t>
            </a:r>
            <a:endParaRPr lang="en-IN" sz="20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a:t>
            </a:r>
            <a:r>
              <a:rPr lang="en-IN" sz="900" dirty="0" smtClean="0"/>
              <a:t>2017. </a:t>
            </a:r>
            <a:r>
              <a:rPr lang="en-IN" sz="900" dirty="0"/>
              <a:t>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07674" y="1056334"/>
            <a:ext cx="9507826" cy="400110"/>
          </a:xfrm>
          <a:prstGeom prst="rect">
            <a:avLst/>
          </a:prstGeom>
        </p:spPr>
        <p:txBody>
          <a:bodyPr wrap="square">
            <a:spAutoFit/>
          </a:bodyPr>
          <a:lstStyle/>
          <a:p>
            <a:r>
              <a:rPr lang="en-AU" sz="2000" dirty="0"/>
              <a:t>The time estimated for delivering the application </a:t>
            </a:r>
            <a:r>
              <a:rPr lang="en-AU" sz="2000" dirty="0" smtClean="0"/>
              <a:t>is </a:t>
            </a:r>
            <a:r>
              <a:rPr lang="en-AU" sz="2000" b="1" dirty="0" smtClean="0"/>
              <a:t>45 working man </a:t>
            </a:r>
            <a:r>
              <a:rPr lang="en-AU" sz="2000" b="1" dirty="0"/>
              <a:t>days</a:t>
            </a:r>
            <a:endParaRPr lang="en-IN" sz="2000" b="1" dirty="0"/>
          </a:p>
        </p:txBody>
      </p:sp>
      <p:sp>
        <p:nvSpPr>
          <p:cNvPr id="5" name="Rectangle 4"/>
          <p:cNvSpPr/>
          <p:nvPr/>
        </p:nvSpPr>
        <p:spPr>
          <a:xfrm>
            <a:off x="7442752" y="1753957"/>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cxnSp>
        <p:nvCxnSpPr>
          <p:cNvPr id="7" name="Straight Connector 6"/>
          <p:cNvCxnSpPr/>
          <p:nvPr/>
        </p:nvCxnSpPr>
        <p:spPr>
          <a:xfrm>
            <a:off x="7186161" y="1507099"/>
            <a:ext cx="1975" cy="4749323"/>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442752" y="2432853"/>
            <a:ext cx="4545496" cy="1759456"/>
          </a:xfrm>
          <a:prstGeom prst="rect">
            <a:avLst/>
          </a:prstGeom>
        </p:spPr>
        <p:txBody>
          <a:bodyPr wrap="square">
            <a:spAutoFit/>
          </a:bodyPr>
          <a:lstStyle/>
          <a:p>
            <a:pPr marL="360000" lvl="1" indent="-342900">
              <a:lnSpc>
                <a:spcPts val="2600"/>
              </a:lnSpc>
              <a:buFont typeface="Wingdings" panose="05000000000000000000" pitchFamily="2" charset="2"/>
              <a:buChar char="§"/>
            </a:pPr>
            <a:r>
              <a:rPr lang="en-US" dirty="0" smtClean="0"/>
              <a:t>Selection &amp; Purchase of Template</a:t>
            </a:r>
          </a:p>
          <a:p>
            <a:pPr marL="360000" lvl="1" indent="-342900">
              <a:lnSpc>
                <a:spcPts val="2600"/>
              </a:lnSpc>
              <a:buFont typeface="Wingdings" panose="05000000000000000000" pitchFamily="2" charset="2"/>
              <a:buChar char="§"/>
            </a:pPr>
            <a:r>
              <a:rPr lang="en-US" dirty="0" smtClean="0"/>
              <a:t>Running Prototype</a:t>
            </a:r>
          </a:p>
          <a:p>
            <a:pPr marL="360000" lvl="1" indent="-342900">
              <a:lnSpc>
                <a:spcPts val="2600"/>
              </a:lnSpc>
              <a:buFont typeface="Wingdings" panose="05000000000000000000" pitchFamily="2" charset="2"/>
              <a:buChar char="§"/>
            </a:pPr>
            <a:r>
              <a:rPr lang="en-US" dirty="0" smtClean="0"/>
              <a:t>Test Content Upload</a:t>
            </a:r>
            <a:endParaRPr lang="en-US" dirty="0"/>
          </a:p>
          <a:p>
            <a:pPr marL="360000" lvl="1" indent="-342900">
              <a:lnSpc>
                <a:spcPts val="2600"/>
              </a:lnSpc>
              <a:buFont typeface="Wingdings" panose="05000000000000000000" pitchFamily="2" charset="2"/>
              <a:buChar char="§"/>
            </a:pPr>
            <a:r>
              <a:rPr lang="en-US" dirty="0" smtClean="0"/>
              <a:t>Fully </a:t>
            </a:r>
            <a:r>
              <a:rPr lang="en-US" dirty="0"/>
              <a:t>developed and tested </a:t>
            </a:r>
            <a:r>
              <a:rPr lang="en-US" dirty="0" smtClean="0"/>
              <a:t>Portal for </a:t>
            </a:r>
            <a:r>
              <a:rPr lang="en-US" dirty="0"/>
              <a:t>deployment</a:t>
            </a:r>
          </a:p>
        </p:txBody>
      </p:sp>
      <p:sp>
        <p:nvSpPr>
          <p:cNvPr id="9" name="Subtitle 2"/>
          <p:cNvSpPr txBox="1">
            <a:spLocks/>
          </p:cNvSpPr>
          <p:nvPr/>
        </p:nvSpPr>
        <p:spPr>
          <a:xfrm>
            <a:off x="207674" y="234204"/>
            <a:ext cx="5626456"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a:t>
            </a:r>
            <a:r>
              <a:rPr lang="en-US" sz="3200" dirty="0" smtClean="0">
                <a:solidFill>
                  <a:schemeClr val="bg1"/>
                </a:solidFill>
              </a:rPr>
              <a:t>Timeline </a:t>
            </a:r>
            <a:r>
              <a:rPr lang="en-US" sz="3200" dirty="0">
                <a:solidFill>
                  <a:schemeClr val="bg1"/>
                </a:solidFill>
              </a:rPr>
              <a:t>&amp; Deliverables</a:t>
            </a:r>
          </a:p>
        </p:txBody>
      </p:sp>
      <p:sp>
        <p:nvSpPr>
          <p:cNvPr id="10"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3994899008"/>
              </p:ext>
            </p:extLst>
          </p:nvPr>
        </p:nvGraphicFramePr>
        <p:xfrm>
          <a:off x="207675" y="1708635"/>
          <a:ext cx="6746917" cy="4030427"/>
        </p:xfrm>
        <a:graphic>
          <a:graphicData uri="http://schemas.openxmlformats.org/drawingml/2006/table">
            <a:tbl>
              <a:tblPr firstRow="1" bandRow="1">
                <a:tableStyleId>{F5AB1C69-6EDB-4FF4-983F-18BD219EF322}</a:tableStyleId>
              </a:tblPr>
              <a:tblGrid>
                <a:gridCol w="4207914">
                  <a:extLst>
                    <a:ext uri="{9D8B030D-6E8A-4147-A177-3AD203B41FA5}">
                      <a16:colId xmlns="" xmlns:a16="http://schemas.microsoft.com/office/drawing/2014/main" val="3302362225"/>
                    </a:ext>
                  </a:extLst>
                </a:gridCol>
                <a:gridCol w="1167654"/>
                <a:gridCol w="1371349">
                  <a:extLst>
                    <a:ext uri="{9D8B030D-6E8A-4147-A177-3AD203B41FA5}">
                      <a16:colId xmlns="" xmlns:a16="http://schemas.microsoft.com/office/drawing/2014/main" val="20002"/>
                    </a:ext>
                  </a:extLst>
                </a:gridCol>
              </a:tblGrid>
              <a:tr h="898668">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tc>
                <a:tc>
                  <a:txBody>
                    <a:bodyPr/>
                    <a:lstStyle/>
                    <a:p>
                      <a:pPr algn="just">
                        <a:lnSpc>
                          <a:spcPct val="150000"/>
                        </a:lnSpc>
                        <a:spcAft>
                          <a:spcPts val="600"/>
                        </a:spcAft>
                      </a:pPr>
                      <a:r>
                        <a:rPr lang="en-IN" sz="1600" b="1" kern="1200" dirty="0" smtClean="0">
                          <a:solidFill>
                            <a:schemeClr val="lt1"/>
                          </a:solidFill>
                          <a:effectLst/>
                          <a:latin typeface="+mn-lt"/>
                          <a:ea typeface="+mn-ea"/>
                          <a:cs typeface="+mn-cs"/>
                        </a:rPr>
                        <a:t>Effort</a:t>
                      </a:r>
                      <a:endParaRPr lang="en-IN" sz="1600" b="1" kern="1200" dirty="0">
                        <a:solidFill>
                          <a:schemeClr val="lt1"/>
                        </a:solidFill>
                        <a:effectLst/>
                        <a:latin typeface="+mn-lt"/>
                        <a:ea typeface="+mn-ea"/>
                        <a:cs typeface="+mn-cs"/>
                      </a:endParaRPr>
                    </a:p>
                  </a:txBody>
                  <a:tcPr marL="68580" marR="68580" marT="0" marB="0"/>
                </a:tc>
                <a:tc>
                  <a:txBody>
                    <a:bodyPr/>
                    <a:lstStyle/>
                    <a:p>
                      <a:pPr algn="ctr">
                        <a:lnSpc>
                          <a:spcPct val="150000"/>
                        </a:lnSpc>
                        <a:spcAft>
                          <a:spcPts val="600"/>
                        </a:spcAft>
                        <a:tabLst>
                          <a:tab pos="1137920" algn="l"/>
                        </a:tabLst>
                      </a:pPr>
                      <a:r>
                        <a:rPr lang="en-IN" sz="1600" kern="1200" dirty="0" smtClean="0">
                          <a:effectLst/>
                        </a:rPr>
                        <a:t>Effort Total </a:t>
                      </a:r>
                      <a:r>
                        <a:rPr lang="en-IN" sz="1600" kern="1200" dirty="0">
                          <a:effectLst/>
                        </a:rPr>
                        <a:t>(Man Days)</a:t>
                      </a:r>
                      <a:endParaRPr lang="en-IN" sz="1600" b="0" kern="1200" dirty="0">
                        <a:solidFill>
                          <a:schemeClr val="bg1"/>
                        </a:solidFill>
                        <a:effectLst/>
                        <a:latin typeface="+mn-lt"/>
                        <a:ea typeface="+mn-ea"/>
                        <a:cs typeface="+mn-cs"/>
                      </a:endParaRPr>
                    </a:p>
                  </a:txBody>
                  <a:tcPr marL="68580" marR="68580" marT="0" marB="0"/>
                </a:tc>
                <a:extLst>
                  <a:ext uri="{0D108BD9-81ED-4DB2-BD59-A6C34878D82A}">
                    <a16:rowId xmlns="" xmlns:a16="http://schemas.microsoft.com/office/drawing/2014/main" val="2007264945"/>
                  </a:ext>
                </a:extLst>
              </a:tr>
              <a:tr h="467783">
                <a:tc>
                  <a:txBody>
                    <a:bodyPr/>
                    <a:lstStyle/>
                    <a:p>
                      <a:pPr algn="l">
                        <a:lnSpc>
                          <a:spcPct val="115000"/>
                        </a:lnSpc>
                        <a:spcAft>
                          <a:spcPts val="600"/>
                        </a:spcAft>
                      </a:pPr>
                      <a:r>
                        <a:rPr lang="en-US" sz="1400" b="1" kern="1200" baseline="0" dirty="0" smtClean="0">
                          <a:solidFill>
                            <a:schemeClr val="dk1"/>
                          </a:solidFill>
                          <a:effectLst/>
                          <a:latin typeface="+mn-lt"/>
                          <a:ea typeface="+mn-ea"/>
                          <a:cs typeface="+mn-cs"/>
                        </a:rPr>
                        <a:t>Prototyping</a:t>
                      </a:r>
                    </a:p>
                  </a:txBody>
                  <a:tcPr marL="68580" marR="68580" marT="0" marB="0" anchor="ctr"/>
                </a:tc>
                <a:tc>
                  <a:txBody>
                    <a:bodyPr/>
                    <a:lstStyle/>
                    <a:p>
                      <a:pPr algn="l">
                        <a:lnSpc>
                          <a:spcPct val="115000"/>
                        </a:lnSpc>
                        <a:spcAft>
                          <a:spcPts val="600"/>
                        </a:spcAft>
                      </a:pPr>
                      <a:endParaRPr lang="en-US" sz="1400" kern="1200" baseline="0" dirty="0" smtClean="0">
                        <a:solidFill>
                          <a:schemeClr val="dk1"/>
                        </a:solidFill>
                        <a:effectLst/>
                        <a:latin typeface="+mn-lt"/>
                        <a:ea typeface="+mn-ea"/>
                        <a:cs typeface="+mn-cs"/>
                      </a:endParaRPr>
                    </a:p>
                  </a:txBody>
                  <a:tcPr marL="68580" marR="68580" marT="0" marB="0" anchor="ctr"/>
                </a:tc>
                <a:tc>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tc>
              </a:tr>
              <a:tr h="273911">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Theme purchase, customization &amp; running prototype</a:t>
                      </a:r>
                    </a:p>
                  </a:txBody>
                  <a:tcPr marL="68580" marR="68580" marT="0" marB="0" anchor="ctr"/>
                </a:tc>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12</a:t>
                      </a:r>
                    </a:p>
                  </a:txBody>
                  <a:tcPr marL="68580" marR="68580" marT="0" marB="0" anchor="ctr"/>
                </a:tc>
                <a:tc rowSpan="7">
                  <a:txBody>
                    <a:bodyPr/>
                    <a:lstStyle/>
                    <a:p>
                      <a:pPr algn="ctr">
                        <a:spcAft>
                          <a:spcPts val="0"/>
                        </a:spcAft>
                      </a:pPr>
                      <a:r>
                        <a:rPr lang="en-IN" sz="1600" b="0" kern="1200" dirty="0" smtClean="0">
                          <a:solidFill>
                            <a:schemeClr val="dk1"/>
                          </a:solidFill>
                          <a:effectLst/>
                          <a:latin typeface="+mn-lt"/>
                          <a:ea typeface="+mn-ea"/>
                          <a:cs typeface="+mn-cs"/>
                        </a:rPr>
                        <a:t>89</a:t>
                      </a:r>
                      <a:endParaRPr lang="en-IN" sz="1600" b="1" kern="1200" dirty="0">
                        <a:solidFill>
                          <a:schemeClr val="tx1"/>
                        </a:solidFill>
                        <a:effectLst/>
                        <a:latin typeface="+mn-lt"/>
                        <a:ea typeface="+mn-ea"/>
                        <a:cs typeface="+mn-cs"/>
                      </a:endParaRPr>
                    </a:p>
                  </a:txBody>
                  <a:tcPr marL="68580" marR="68580" marT="0" marB="0" anchor="ctr"/>
                </a:tc>
                <a:extLst>
                  <a:ext uri="{0D108BD9-81ED-4DB2-BD59-A6C34878D82A}">
                    <a16:rowId xmlns="" xmlns:a16="http://schemas.microsoft.com/office/drawing/2014/main" val="1056298204"/>
                  </a:ext>
                </a:extLst>
              </a:tr>
              <a:tr h="383464">
                <a:tc gridSpan="2">
                  <a:txBody>
                    <a:bodyPr/>
                    <a:lstStyle/>
                    <a:p>
                      <a:pPr algn="l">
                        <a:lnSpc>
                          <a:spcPct val="115000"/>
                        </a:lnSpc>
                        <a:spcAft>
                          <a:spcPts val="600"/>
                        </a:spcAft>
                      </a:pPr>
                      <a:r>
                        <a:rPr lang="en-US" sz="1400" b="1" kern="1200" baseline="0" dirty="0" smtClean="0">
                          <a:solidFill>
                            <a:schemeClr val="dk1"/>
                          </a:solidFill>
                          <a:effectLst/>
                          <a:latin typeface="+mn-lt"/>
                          <a:ea typeface="+mn-ea"/>
                          <a:cs typeface="+mn-cs"/>
                        </a:rPr>
                        <a:t>Development</a:t>
                      </a:r>
                    </a:p>
                  </a:txBody>
                  <a:tcPr marL="68580" marR="68580" marT="0" marB="0" anchor="ctr"/>
                </a:tc>
                <a:tc hMerge="1">
                  <a:txBody>
                    <a:bodyPr/>
                    <a:lstStyle/>
                    <a:p>
                      <a:pPr algn="l">
                        <a:lnSpc>
                          <a:spcPct val="115000"/>
                        </a:lnSpc>
                        <a:spcAft>
                          <a:spcPts val="600"/>
                        </a:spcAft>
                      </a:pPr>
                      <a:endParaRPr lang="en-US" sz="1400" kern="1200" baseline="0" dirty="0" smtClean="0">
                        <a:solidFill>
                          <a:schemeClr val="dk1"/>
                        </a:solidFill>
                        <a:effectLst/>
                        <a:latin typeface="+mn-lt"/>
                        <a:ea typeface="+mn-ea"/>
                        <a:cs typeface="+mn-cs"/>
                      </a:endParaRPr>
                    </a:p>
                  </a:txBody>
                  <a:tcPr marL="68580" marR="68580" marT="0" marB="0" anchor="ctr"/>
                </a:tc>
                <a:tc vMerge="1">
                  <a:txBody>
                    <a:bodyPr/>
                    <a:lstStyle/>
                    <a:p>
                      <a:endParaRPr lang="en-US"/>
                    </a:p>
                  </a:txBody>
                  <a:tcPr/>
                </a:tc>
              </a:tr>
              <a:tr h="273911">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Admin Module</a:t>
                      </a:r>
                    </a:p>
                  </a:txBody>
                  <a:tcPr marL="68580" marR="68580" marT="0" marB="0" anchor="ctr"/>
                </a:tc>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10</a:t>
                      </a:r>
                    </a:p>
                  </a:txBody>
                  <a:tcPr marL="68580" marR="68580" marT="0" marB="0" anchor="ct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 xmlns:a16="http://schemas.microsoft.com/office/drawing/2014/main" val="2507006805"/>
                  </a:ext>
                </a:extLst>
              </a:tr>
              <a:tr h="273911">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Home page  and User Logins</a:t>
                      </a:r>
                    </a:p>
                  </a:txBody>
                  <a:tcPr marL="68580" marR="68580" marT="0" marB="0" anchor="ctr"/>
                </a:tc>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9</a:t>
                      </a:r>
                    </a:p>
                  </a:txBody>
                  <a:tcPr marL="68580" marR="68580" marT="0" marB="0" anchor="ct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 xmlns:a16="http://schemas.microsoft.com/office/drawing/2014/main" val="1858029503"/>
                  </a:ext>
                </a:extLst>
              </a:tr>
              <a:tr h="564917">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Company, Human Resources, Information Technology, Resources, My contents &amp; InFocus magazine</a:t>
                      </a:r>
                    </a:p>
                  </a:txBody>
                  <a:tcPr marL="68580" marR="68580" marT="0" marB="0" anchor="ctr"/>
                </a:tc>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36</a:t>
                      </a:r>
                    </a:p>
                  </a:txBody>
                  <a:tcPr marL="68580" marR="68580" marT="0" marB="0" anchor="ctr"/>
                </a:tc>
                <a:tc vMerge="1">
                  <a:txBody>
                    <a:bodyPr/>
                    <a:lstStyle/>
                    <a:p>
                      <a:endParaRPr lang="en-US"/>
                    </a:p>
                  </a:txBody>
                  <a:tcPr/>
                </a:tc>
                <a:extLst>
                  <a:ext uri="{0D108BD9-81ED-4DB2-BD59-A6C34878D82A}">
                    <a16:rowId xmlns="" xmlns:a16="http://schemas.microsoft.com/office/drawing/2014/main" val="10005"/>
                  </a:ext>
                </a:extLst>
              </a:tr>
              <a:tr h="291006">
                <a:tc gridSpan="2">
                  <a:txBody>
                    <a:bodyPr/>
                    <a:lstStyle/>
                    <a:p>
                      <a:pPr algn="l">
                        <a:lnSpc>
                          <a:spcPct val="115000"/>
                        </a:lnSpc>
                        <a:spcAft>
                          <a:spcPts val="600"/>
                        </a:spcAft>
                      </a:pPr>
                      <a:r>
                        <a:rPr lang="en-US" sz="1400" b="1" kern="1200" baseline="0" dirty="0" smtClean="0">
                          <a:solidFill>
                            <a:schemeClr val="dk1"/>
                          </a:solidFill>
                          <a:effectLst/>
                          <a:latin typeface="+mn-lt"/>
                          <a:ea typeface="+mn-ea"/>
                          <a:cs typeface="+mn-cs"/>
                        </a:rPr>
                        <a:t>QA &amp;UAT</a:t>
                      </a:r>
                    </a:p>
                  </a:txBody>
                  <a:tcPr marL="68580" marR="68580" marT="0" marB="0" anchor="ctr"/>
                </a:tc>
                <a:tc hMerge="1">
                  <a:txBody>
                    <a:bodyPr/>
                    <a:lstStyle/>
                    <a:p>
                      <a:pPr algn="l">
                        <a:lnSpc>
                          <a:spcPct val="115000"/>
                        </a:lnSpc>
                        <a:spcAft>
                          <a:spcPts val="600"/>
                        </a:spcAft>
                      </a:pPr>
                      <a:endParaRPr lang="en-US" sz="1400" kern="1200" baseline="0" dirty="0" smtClean="0">
                        <a:solidFill>
                          <a:schemeClr val="dk1"/>
                        </a:solidFill>
                        <a:effectLst/>
                        <a:latin typeface="+mn-lt"/>
                        <a:ea typeface="+mn-ea"/>
                        <a:cs typeface="+mn-cs"/>
                      </a:endParaRPr>
                    </a:p>
                  </a:txBody>
                  <a:tcPr marL="68580" marR="68580" marT="0" marB="0" anchor="ctr"/>
                </a:tc>
                <a:tc vMerge="1">
                  <a:txBody>
                    <a:bodyPr/>
                    <a:lstStyle/>
                    <a:p>
                      <a:endParaRPr lang="en-US"/>
                    </a:p>
                  </a:txBody>
                  <a:tcPr/>
                </a:tc>
              </a:tr>
              <a:tr h="602856">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Quality Analysis (QA), UAT, Support, Implementation &amp; Go live</a:t>
                      </a:r>
                    </a:p>
                  </a:txBody>
                  <a:tcPr marL="68580" marR="68580" marT="0" marB="0" anchor="ctr"/>
                </a:tc>
                <a:tc>
                  <a:txBody>
                    <a:bodyPr/>
                    <a:lstStyle/>
                    <a:p>
                      <a:pPr algn="l">
                        <a:lnSpc>
                          <a:spcPct val="115000"/>
                        </a:lnSpc>
                        <a:spcAft>
                          <a:spcPts val="600"/>
                        </a:spcAft>
                      </a:pPr>
                      <a:r>
                        <a:rPr lang="en-US" sz="1400" kern="1200" baseline="0" dirty="0" smtClean="0">
                          <a:solidFill>
                            <a:schemeClr val="dk1"/>
                          </a:solidFill>
                          <a:effectLst/>
                          <a:latin typeface="+mn-lt"/>
                          <a:ea typeface="+mn-ea"/>
                          <a:cs typeface="+mn-cs"/>
                        </a:rPr>
                        <a:t>22</a:t>
                      </a:r>
                    </a:p>
                  </a:txBody>
                  <a:tcPr marL="68580" marR="68580" marT="0" marB="0" anchor="ct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bl>
          </a:graphicData>
        </a:graphic>
      </p:graphicFrame>
      <p:sp>
        <p:nvSpPr>
          <p:cNvPr id="2" name="TextBox 1"/>
          <p:cNvSpPr txBox="1"/>
          <p:nvPr/>
        </p:nvSpPr>
        <p:spPr>
          <a:xfrm>
            <a:off x="254710" y="5887090"/>
            <a:ext cx="3326423" cy="369332"/>
          </a:xfrm>
          <a:prstGeom prst="rect">
            <a:avLst/>
          </a:prstGeom>
          <a:noFill/>
        </p:spPr>
        <p:txBody>
          <a:bodyPr wrap="none" rtlCol="0">
            <a:spAutoFit/>
          </a:bodyPr>
          <a:lstStyle/>
          <a:p>
            <a:r>
              <a:rPr lang="en-US" dirty="0" smtClean="0"/>
              <a:t>* See Assumptions for exclusions </a:t>
            </a:r>
          </a:p>
        </p:txBody>
      </p:sp>
    </p:spTree>
    <p:extLst>
      <p:ext uri="{BB962C8B-B14F-4D97-AF65-F5344CB8AC3E}">
        <p14:creationId xmlns:p14="http://schemas.microsoft.com/office/powerpoint/2010/main" val="3233275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spTree>
    <p:extLst>
      <p:ext uri="{BB962C8B-B14F-4D97-AF65-F5344CB8AC3E}">
        <p14:creationId xmlns:p14="http://schemas.microsoft.com/office/powerpoint/2010/main" val="2577768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4122249641"/>
              </p:ext>
            </p:extLst>
          </p:nvPr>
        </p:nvGraphicFramePr>
        <p:xfrm>
          <a:off x="397922" y="1754523"/>
          <a:ext cx="11272360" cy="1671257"/>
        </p:xfrm>
        <a:graphic>
          <a:graphicData uri="http://schemas.openxmlformats.org/drawingml/2006/table">
            <a:tbl>
              <a:tblPr firstRow="1" bandRow="1">
                <a:tableStyleId>{21E4AEA4-8DFA-4A89-87EB-49C32662AFE0}</a:tableStyleId>
              </a:tblPr>
              <a:tblGrid>
                <a:gridCol w="737027">
                  <a:extLst>
                    <a:ext uri="{9D8B030D-6E8A-4147-A177-3AD203B41FA5}">
                      <a16:colId xmlns="" xmlns:a16="http://schemas.microsoft.com/office/drawing/2014/main" val="3486086168"/>
                    </a:ext>
                  </a:extLst>
                </a:gridCol>
                <a:gridCol w="7631712">
                  <a:extLst>
                    <a:ext uri="{9D8B030D-6E8A-4147-A177-3AD203B41FA5}">
                      <a16:colId xmlns="" xmlns:a16="http://schemas.microsoft.com/office/drawing/2014/main" val="75094513"/>
                    </a:ext>
                  </a:extLst>
                </a:gridCol>
                <a:gridCol w="2903621">
                  <a:extLst>
                    <a:ext uri="{9D8B030D-6E8A-4147-A177-3AD203B41FA5}">
                      <a16:colId xmlns="" xmlns:a16="http://schemas.microsoft.com/office/drawing/2014/main" val="8521761"/>
                    </a:ext>
                  </a:extLst>
                </a:gridCol>
              </a:tblGrid>
              <a:tr h="445219">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 xmlns:a16="http://schemas.microsoft.com/office/drawing/2014/main" val="3343099413"/>
                  </a:ext>
                </a:extLst>
              </a:tr>
              <a:tr h="1226038">
                <a:tc>
                  <a:txBody>
                    <a:bodyPr/>
                    <a:lstStyle/>
                    <a:p>
                      <a:r>
                        <a:rPr lang="en-IN" sz="2000" b="0" kern="1200" dirty="0">
                          <a:solidFill>
                            <a:srgbClr val="1C1C1C"/>
                          </a:solidFill>
                          <a:latin typeface="+mn-lt"/>
                          <a:ea typeface="+mn-ea"/>
                          <a:cs typeface="+mn-cs"/>
                        </a:rPr>
                        <a:t>01.</a:t>
                      </a:r>
                    </a:p>
                  </a:txBody>
                  <a:tcPr anchor="ctr">
                    <a:solidFill>
                      <a:schemeClr val="accent2">
                        <a:lumMod val="20000"/>
                        <a:lumOff val="80000"/>
                      </a:schemeClr>
                    </a:solidFill>
                  </a:tcPr>
                </a:tc>
                <a:tc>
                  <a:txBody>
                    <a:bodyPr/>
                    <a:lstStyle/>
                    <a:p>
                      <a:r>
                        <a:rPr lang="en-IN" sz="2000" b="0" kern="1200" dirty="0">
                          <a:solidFill>
                            <a:srgbClr val="1C1C1C"/>
                          </a:solidFill>
                          <a:latin typeface="+mn-lt"/>
                          <a:ea typeface="+mn-ea"/>
                          <a:cs typeface="+mn-cs"/>
                        </a:rPr>
                        <a:t>Development of </a:t>
                      </a:r>
                      <a:r>
                        <a:rPr lang="en-IN" sz="2000" b="0" kern="1200" dirty="0" err="1" smtClean="0">
                          <a:solidFill>
                            <a:srgbClr val="1C1C1C"/>
                          </a:solidFill>
                          <a:latin typeface="+mn-lt"/>
                          <a:ea typeface="+mn-ea"/>
                          <a:cs typeface="+mn-cs"/>
                        </a:rPr>
                        <a:t>ASP.Net</a:t>
                      </a:r>
                      <a:r>
                        <a:rPr lang="en-IN" sz="2000" b="0" kern="1200" baseline="0" dirty="0" smtClean="0">
                          <a:solidFill>
                            <a:srgbClr val="1C1C1C"/>
                          </a:solidFill>
                          <a:latin typeface="+mn-lt"/>
                          <a:ea typeface="+mn-ea"/>
                          <a:cs typeface="+mn-cs"/>
                        </a:rPr>
                        <a:t> / PHP based Intranet Portal integrated with Yammer and Office365</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smtClean="0">
                          <a:solidFill>
                            <a:srgbClr val="1C1C1C"/>
                          </a:solidFill>
                          <a:latin typeface="+mn-lt"/>
                          <a:ea typeface="+mn-ea"/>
                          <a:cs typeface="+mn-cs"/>
                        </a:rPr>
                        <a:t>AED 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 xmlns:a16="http://schemas.microsoft.com/office/drawing/2014/main" val="3097143864"/>
                  </a:ext>
                </a:extLst>
              </a:tr>
            </a:tbl>
          </a:graphicData>
        </a:graphic>
      </p:graphicFrame>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1605653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Assumptions &amp; Out of Scope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Tree>
    <p:extLst>
      <p:ext uri="{BB962C8B-B14F-4D97-AF65-F5344CB8AC3E}">
        <p14:creationId xmlns:p14="http://schemas.microsoft.com/office/powerpoint/2010/main" val="4083511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207674" y="1353704"/>
            <a:ext cx="11428954" cy="5093702"/>
          </a:xfrm>
          <a:prstGeom prst="rect">
            <a:avLst/>
          </a:prstGeom>
        </p:spPr>
        <p:txBody>
          <a:bodyPr wrap="square">
            <a:spAutoFit/>
          </a:bodyPr>
          <a:lstStyle/>
          <a:p>
            <a:pPr marL="285750" indent="-285750">
              <a:lnSpc>
                <a:spcPts val="3000"/>
              </a:lnSpc>
              <a:buFont typeface="Arial" panose="020B0604020202020204" pitchFamily="34" charset="0"/>
              <a:buChar char="•"/>
            </a:pPr>
            <a:r>
              <a:rPr lang="en-US" sz="2000" dirty="0" smtClean="0"/>
              <a:t>Intranet Portal shall be done using purchased Template. Verbat shall purchase the template, agreed and signed off by the client </a:t>
            </a:r>
          </a:p>
          <a:p>
            <a:pPr marL="285750" indent="-285750">
              <a:lnSpc>
                <a:spcPts val="3000"/>
              </a:lnSpc>
              <a:buFont typeface="Arial" panose="020B0604020202020204" pitchFamily="34" charset="0"/>
              <a:buChar char="•"/>
            </a:pPr>
            <a:r>
              <a:rPr lang="en-US" sz="2000" dirty="0" smtClean="0"/>
              <a:t>Client shall provide licensed images </a:t>
            </a:r>
            <a:r>
              <a:rPr lang="en-US" sz="2000" dirty="0"/>
              <a:t>in specified size &amp; format</a:t>
            </a:r>
          </a:p>
          <a:p>
            <a:pPr marL="285750" indent="-285750">
              <a:lnSpc>
                <a:spcPts val="3000"/>
              </a:lnSpc>
              <a:buFont typeface="Arial" panose="020B0604020202020204" pitchFamily="34" charset="0"/>
              <a:buChar char="•"/>
            </a:pPr>
            <a:r>
              <a:rPr lang="en-US" sz="2000" dirty="0"/>
              <a:t>Client </a:t>
            </a:r>
            <a:r>
              <a:rPr lang="en-US" sz="2000" dirty="0" smtClean="0"/>
              <a:t>shall provide </a:t>
            </a:r>
            <a:r>
              <a:rPr lang="en-US" sz="2000" dirty="0"/>
              <a:t>the branding guidelines </a:t>
            </a:r>
            <a:endParaRPr lang="en-US" sz="2000" dirty="0" smtClean="0"/>
          </a:p>
          <a:p>
            <a:pPr marL="285750" indent="-285750">
              <a:lnSpc>
                <a:spcPts val="3000"/>
              </a:lnSpc>
              <a:buFont typeface="Arial" panose="020B0604020202020204" pitchFamily="34" charset="0"/>
              <a:buChar char="•"/>
            </a:pPr>
            <a:r>
              <a:rPr lang="en-US" sz="2000" dirty="0" smtClean="0"/>
              <a:t>Client shall provide the necessary server for hosting, and it shall adhere to the server &amp; hosting specification mentioned in the proposal</a:t>
            </a:r>
          </a:p>
          <a:p>
            <a:pPr marL="285750" indent="-285750">
              <a:lnSpc>
                <a:spcPts val="3000"/>
              </a:lnSpc>
              <a:buFont typeface="Arial" panose="020B0604020202020204" pitchFamily="34" charset="0"/>
              <a:buChar char="•"/>
            </a:pPr>
            <a:r>
              <a:rPr lang="en-US" sz="2000" dirty="0"/>
              <a:t>Client shall provide remote access to the server for installation</a:t>
            </a:r>
          </a:p>
          <a:p>
            <a:pPr marL="285750" indent="-285750">
              <a:lnSpc>
                <a:spcPts val="3000"/>
              </a:lnSpc>
              <a:buFont typeface="Arial" panose="020B0604020202020204" pitchFamily="34" charset="0"/>
              <a:buChar char="•"/>
            </a:pPr>
            <a:r>
              <a:rPr lang="en-US" sz="2000" b="1" dirty="0" smtClean="0"/>
              <a:t>Estimate does not include </a:t>
            </a:r>
          </a:p>
          <a:p>
            <a:pPr marL="742950" lvl="1" indent="-285750">
              <a:lnSpc>
                <a:spcPts val="3000"/>
              </a:lnSpc>
              <a:buFont typeface="Arial" panose="020B0604020202020204" pitchFamily="34" charset="0"/>
              <a:buChar char="•"/>
            </a:pPr>
            <a:r>
              <a:rPr lang="en-US" sz="2000" dirty="0" smtClean="0"/>
              <a:t>Form Submission</a:t>
            </a:r>
          </a:p>
          <a:p>
            <a:pPr marL="742950" lvl="1" indent="-285750">
              <a:lnSpc>
                <a:spcPts val="3000"/>
              </a:lnSpc>
              <a:buFont typeface="Arial" panose="020B0604020202020204" pitchFamily="34" charset="0"/>
              <a:buChar char="•"/>
            </a:pPr>
            <a:r>
              <a:rPr lang="en-US" sz="2000" dirty="0" smtClean="0"/>
              <a:t>Book meeting room, Find staff, New employee induction</a:t>
            </a:r>
          </a:p>
          <a:p>
            <a:pPr marL="742950" lvl="1" indent="-285750">
              <a:lnSpc>
                <a:spcPts val="3000"/>
              </a:lnSpc>
              <a:buFont typeface="Arial" panose="020B0604020202020204" pitchFamily="34" charset="0"/>
              <a:buChar char="•"/>
            </a:pPr>
            <a:r>
              <a:rPr lang="en-US" sz="2000" dirty="0" smtClean="0"/>
              <a:t>Leave application, Business trip advice, Expense claim, Passport release</a:t>
            </a:r>
          </a:p>
          <a:p>
            <a:pPr marL="285750" indent="-285750">
              <a:lnSpc>
                <a:spcPts val="3000"/>
              </a:lnSpc>
              <a:buFont typeface="Arial" panose="020B0604020202020204" pitchFamily="34" charset="0"/>
              <a:buChar char="•"/>
            </a:pPr>
            <a:r>
              <a:rPr lang="en-US" sz="2000" dirty="0" smtClean="0"/>
              <a:t>English will be the only language supported</a:t>
            </a:r>
          </a:p>
          <a:p>
            <a:pPr marL="285750" indent="-285750">
              <a:lnSpc>
                <a:spcPts val="3000"/>
              </a:lnSpc>
              <a:buFont typeface="Arial" panose="020B0604020202020204" pitchFamily="34" charset="0"/>
              <a:buChar char="•"/>
            </a:pPr>
            <a:r>
              <a:rPr lang="en-US" sz="2000" b="1" dirty="0" smtClean="0"/>
              <a:t>PHP implementation will not support single sign on</a:t>
            </a:r>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Assumptions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2057743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17841" y="1357014"/>
            <a:ext cx="11428954" cy="3170099"/>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language other than English </a:t>
            </a:r>
          </a:p>
          <a:p>
            <a:pPr marL="285750" indent="-285750">
              <a:lnSpc>
                <a:spcPts val="3000"/>
              </a:lnSpc>
              <a:buFont typeface="Arial" panose="020B0604020202020204" pitchFamily="34" charset="0"/>
              <a:buChar char="•"/>
            </a:pPr>
            <a:r>
              <a:rPr lang="en-US" sz="2400" dirty="0" smtClean="0"/>
              <a:t>Database </a:t>
            </a:r>
            <a:r>
              <a:rPr lang="en-US" sz="2400" dirty="0"/>
              <a:t>migration</a:t>
            </a:r>
          </a:p>
          <a:p>
            <a:pPr marL="285750" indent="-285750">
              <a:lnSpc>
                <a:spcPts val="3000"/>
              </a:lnSpc>
              <a:buFont typeface="Arial" panose="020B0604020202020204" pitchFamily="34" charset="0"/>
              <a:buChar char="•"/>
            </a:pPr>
            <a:r>
              <a:rPr lang="en-US" sz="2400" dirty="0"/>
              <a:t>Physical deployment at client’s site</a:t>
            </a:r>
          </a:p>
          <a:p>
            <a:pPr marL="285750" indent="-285750">
              <a:lnSpc>
                <a:spcPts val="3000"/>
              </a:lnSpc>
              <a:buFont typeface="Arial" panose="020B0604020202020204" pitchFamily="34" charset="0"/>
              <a:buChar char="•"/>
            </a:pPr>
            <a:r>
              <a:rPr lang="en-US" sz="2400" dirty="0"/>
              <a:t>Backup solution and Disaster recovery for </a:t>
            </a:r>
            <a:r>
              <a:rPr lang="en-US" sz="2400" dirty="0" smtClean="0"/>
              <a:t>hosting</a:t>
            </a:r>
          </a:p>
          <a:p>
            <a:pPr marL="285750" indent="-285750">
              <a:lnSpc>
                <a:spcPts val="3000"/>
              </a:lnSpc>
              <a:buFont typeface="Arial" panose="020B0604020202020204" pitchFamily="34" charset="0"/>
              <a:buChar char="•"/>
            </a:pPr>
            <a:r>
              <a:rPr lang="en-US" sz="2400" dirty="0" smtClean="0"/>
              <a:t>No Emails with the hosting </a:t>
            </a:r>
            <a:endParaRPr lang="en-US" sz="1400" dirty="0"/>
          </a:p>
          <a:p>
            <a:pPr marL="285750" indent="-285750">
              <a:lnSpc>
                <a:spcPts val="3000"/>
              </a:lnSpc>
              <a:buFont typeface="Arial" panose="020B0604020202020204" pitchFamily="34" charset="0"/>
              <a:buChar char="•"/>
            </a:pPr>
            <a:r>
              <a:rPr lang="en-US" sz="2400" dirty="0"/>
              <a:t>Content writing	</a:t>
            </a:r>
          </a:p>
          <a:p>
            <a:pPr marL="285750" indent="-285750">
              <a:lnSpc>
                <a:spcPts val="3000"/>
              </a:lnSpc>
              <a:buFont typeface="Arial" panose="020B0604020202020204" pitchFamily="34" charset="0"/>
              <a:buChar char="•"/>
            </a:pPr>
            <a:r>
              <a:rPr lang="en-US" sz="2400" dirty="0"/>
              <a:t>Annual Maintenance Contract</a:t>
            </a:r>
          </a:p>
          <a:p>
            <a:pPr marL="285750" indent="-285750">
              <a:lnSpc>
                <a:spcPts val="3000"/>
              </a:lnSpc>
              <a:buFont typeface="Arial" panose="020B0604020202020204" pitchFamily="34" charset="0"/>
              <a:buChar char="•"/>
            </a:pPr>
            <a:r>
              <a:rPr lang="en-US" sz="2400" dirty="0"/>
              <a:t>Theme </a:t>
            </a:r>
            <a:r>
              <a:rPr lang="en-US" sz="2400" dirty="0" smtClean="0"/>
              <a:t>customization (Layout &amp; Element Placements)</a:t>
            </a: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3564072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404560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5478423"/>
          </a:xfrm>
          <a:prstGeom prst="rect">
            <a:avLst/>
          </a:prstGeom>
        </p:spPr>
        <p:txBody>
          <a:bodyPr wrap="square">
            <a:spAutoFit/>
          </a:bodyPr>
          <a:lstStyle/>
          <a:p>
            <a:pPr marL="285750" indent="-285750">
              <a:lnSpc>
                <a:spcPts val="2800"/>
              </a:lnSpc>
              <a:buFont typeface="Arial" panose="020B0604020202020204" pitchFamily="34" charset="0"/>
              <a:buChar char="•"/>
            </a:pPr>
            <a:r>
              <a:rPr lang="en-US" dirty="0"/>
              <a:t>Offer Valid for 30 calendar days from the date of submission of the Proposal</a:t>
            </a:r>
          </a:p>
          <a:p>
            <a:pPr marL="285750" indent="-285750">
              <a:lnSpc>
                <a:spcPts val="2800"/>
              </a:lnSpc>
              <a:buFont typeface="Arial" panose="020B0604020202020204" pitchFamily="34" charset="0"/>
              <a:buChar char="•"/>
            </a:pPr>
            <a:r>
              <a:rPr lang="en-IN" dirty="0"/>
              <a:t>An average of 20 working days are assumed in a month</a:t>
            </a:r>
            <a:endParaRPr lang="en-US" dirty="0"/>
          </a:p>
          <a:p>
            <a:pPr marL="285750" indent="-285750">
              <a:lnSpc>
                <a:spcPts val="2800"/>
              </a:lnSpc>
              <a:buFont typeface="Arial" panose="020B0604020202020204" pitchFamily="34" charset="0"/>
              <a:buChar char="•"/>
            </a:pPr>
            <a:r>
              <a:rPr lang="en-IN"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dirty="0"/>
              <a:t>The </a:t>
            </a:r>
            <a:r>
              <a:rPr lang="en-IN" dirty="0" smtClean="0"/>
              <a:t>intranet portal will </a:t>
            </a:r>
            <a:r>
              <a:rPr lang="en-IN" dirty="0"/>
              <a:t>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US" dirty="0" smtClean="0"/>
              <a:t>Acceptance </a:t>
            </a:r>
            <a:r>
              <a:rPr lang="en-US" dirty="0"/>
              <a:t>criteria will be based on the clauses which were mutually discussed between Verbat and client at the Requirement Analysis phase and the same will be documented and approved by both parties through official </a:t>
            </a:r>
            <a:r>
              <a:rPr lang="en-US" dirty="0" smtClean="0"/>
              <a:t>emails</a:t>
            </a:r>
          </a:p>
          <a:p>
            <a:pPr marL="285750" indent="-285750">
              <a:lnSpc>
                <a:spcPts val="2800"/>
              </a:lnSpc>
              <a:buFont typeface="Arial" panose="020B0604020202020204" pitchFamily="34" charset="0"/>
              <a:buChar char="•"/>
            </a:pPr>
            <a:r>
              <a:rPr lang="en-IN" dirty="0"/>
              <a:t>Verbat will provide a bug ﬁx warranty at no additional cost for 30 days from the date of acceptance of the project, for correction of any errors in the developed application that may be attributed to Verbat</a:t>
            </a:r>
          </a:p>
          <a:p>
            <a:pPr marL="285750" indent="-285750">
              <a:lnSpc>
                <a:spcPts val="2800"/>
              </a:lnSpc>
              <a:buFont typeface="Arial" panose="020B0604020202020204" pitchFamily="34" charset="0"/>
              <a:buChar char="•"/>
            </a:pPr>
            <a:r>
              <a:rPr lang="en-US" dirty="0" smtClean="0"/>
              <a:t>Final </a:t>
            </a:r>
            <a:r>
              <a:rPr lang="en-US" dirty="0"/>
              <a:t>deployment to </a:t>
            </a:r>
            <a:r>
              <a:rPr lang="en-US" dirty="0" smtClean="0"/>
              <a:t>Live server </a:t>
            </a:r>
            <a:r>
              <a:rPr lang="en-US" dirty="0"/>
              <a:t>pursuant to completion of all payments</a:t>
            </a:r>
            <a:endParaRPr lang="en-IN"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17</a:t>
            </a:fld>
            <a:endParaRPr lang="en-IN" dirty="0"/>
          </a:p>
        </p:txBody>
      </p:sp>
    </p:spTree>
    <p:extLst>
      <p:ext uri="{BB962C8B-B14F-4D97-AF65-F5344CB8AC3E}">
        <p14:creationId xmlns:p14="http://schemas.microsoft.com/office/powerpoint/2010/main" val="2759154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a:t>
            </a:r>
            <a:r>
              <a:rPr lang="en-US" sz="2000" dirty="0" smtClean="0">
                <a:solidFill>
                  <a:schemeClr val="tx1">
                    <a:lumMod val="85000"/>
                    <a:lumOff val="15000"/>
                  </a:schemeClr>
                </a:solidFill>
              </a:rPr>
              <a:t>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tx1">
                    <a:lumMod val="85000"/>
                    <a:lumOff val="15000"/>
                  </a:schemeClr>
                </a:solidFill>
              </a:rPr>
              <a:t>Joyce.daniel@verbat.com</a:t>
            </a:r>
            <a:endParaRPr lang="en-GB" sz="2000" dirty="0">
              <a:solidFill>
                <a:schemeClr val="tx1">
                  <a:lumMod val="85000"/>
                  <a:lumOff val="15000"/>
                </a:schemeClr>
              </a:solidFill>
            </a:endParaRP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smtClean="0">
                  <a:solidFill>
                    <a:schemeClr val="bg1"/>
                  </a:solidFill>
                  <a:latin typeface="+mn-lt"/>
                  <a:ea typeface="+mn-ea"/>
                  <a:cs typeface="+mn-cs"/>
                </a:rPr>
                <a:t>Level </a:t>
              </a:r>
              <a:r>
                <a:rPr lang="en-US" sz="2000" dirty="0">
                  <a:solidFill>
                    <a:schemeClr val="bg1"/>
                  </a:solidFill>
                  <a:latin typeface="+mn-lt"/>
                  <a:ea typeface="+mn-ea"/>
                  <a:cs typeface="+mn-cs"/>
                </a:rPr>
                <a:t>3, PTC </a:t>
              </a:r>
              <a:r>
                <a:rPr lang="en-US" sz="2000" dirty="0" smtClean="0">
                  <a:solidFill>
                    <a:schemeClr val="bg1"/>
                  </a:solidFill>
                  <a:latin typeface="+mn-lt"/>
                  <a:ea typeface="+mn-ea"/>
                  <a:cs typeface="+mn-cs"/>
                </a:rPr>
                <a:t>Tower</a:t>
              </a:r>
            </a:p>
            <a:p>
              <a:pPr lvl="0" algn="l" defTabSz="457200">
                <a:spcBef>
                  <a:spcPts val="0"/>
                </a:spcBef>
              </a:pPr>
              <a:r>
                <a:rPr lang="en-US" sz="2000" dirty="0" err="1" smtClean="0">
                  <a:solidFill>
                    <a:schemeClr val="bg1"/>
                  </a:solidFill>
                  <a:latin typeface="+mn-lt"/>
                  <a:ea typeface="+mn-ea"/>
                  <a:cs typeface="+mn-cs"/>
                </a:rPr>
                <a:t>Nanthancode</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18</a:t>
            </a:fld>
            <a:endParaRPr lang="en-IN" dirty="0"/>
          </a:p>
        </p:txBody>
      </p:sp>
    </p:spTree>
    <p:extLst>
      <p:ext uri="{BB962C8B-B14F-4D97-AF65-F5344CB8AC3E}">
        <p14:creationId xmlns:p14="http://schemas.microsoft.com/office/powerpoint/2010/main" val="663346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smtClean="0"/>
              <a:t>2017. </a:t>
            </a:r>
            <a:r>
              <a:rPr lang="en-IN" sz="1200" dirty="0"/>
              <a:t>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19</a:t>
            </a:fld>
            <a:endParaRPr lang="en-IN" dirty="0"/>
          </a:p>
        </p:txBody>
      </p:sp>
    </p:spTree>
    <p:extLst>
      <p:ext uri="{BB962C8B-B14F-4D97-AF65-F5344CB8AC3E}">
        <p14:creationId xmlns:p14="http://schemas.microsoft.com/office/powerpoint/2010/main" val="4280562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sp>
        <p:nvSpPr>
          <p:cNvPr id="5" name="AutoShape 6"/>
          <p:cNvSpPr>
            <a:spLocks noChangeArrowheads="1"/>
          </p:cNvSpPr>
          <p:nvPr/>
        </p:nvSpPr>
        <p:spPr bwMode="auto">
          <a:xfrm>
            <a:off x="2667083" y="1658894"/>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smtClean="0">
                <a:solidFill>
                  <a:schemeClr val="tx1">
                    <a:lumMod val="95000"/>
                    <a:lumOff val="5000"/>
                  </a:schemeClr>
                </a:solidFill>
                <a:latin typeface="Gill Sans MT" panose="020B0502020104020203" pitchFamily="34" charset="0"/>
                <a:cs typeface="Arial" pitchFamily="34" charset="0"/>
              </a:rPr>
              <a:t>Background</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6" name="AutoShape 6"/>
          <p:cNvSpPr>
            <a:spLocks noChangeArrowheads="1"/>
          </p:cNvSpPr>
          <p:nvPr/>
        </p:nvSpPr>
        <p:spPr bwMode="auto">
          <a:xfrm>
            <a:off x="2667083" y="2580742"/>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Technology Specification</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2" name="AutoShape 6"/>
          <p:cNvSpPr>
            <a:spLocks noChangeArrowheads="1"/>
          </p:cNvSpPr>
          <p:nvPr/>
        </p:nvSpPr>
        <p:spPr bwMode="auto">
          <a:xfrm>
            <a:off x="2649870" y="305894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a:t>
            </a:r>
            <a:r>
              <a:rPr lang="en-US" sz="1400"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3" name="Rectangle 12"/>
          <p:cNvSpPr>
            <a:spLocks noChangeArrowheads="1"/>
          </p:cNvSpPr>
          <p:nvPr/>
        </p:nvSpPr>
        <p:spPr bwMode="auto">
          <a:xfrm>
            <a:off x="1860652" y="166437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259991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3</a:t>
            </a:r>
            <a:endParaRPr lang="en-US" sz="1400" dirty="0">
              <a:solidFill>
                <a:schemeClr val="bg1"/>
              </a:solidFill>
              <a:latin typeface="Arial" pitchFamily="34" charset="0"/>
              <a:cs typeface="Arial" pitchFamily="34" charset="0"/>
            </a:endParaRPr>
          </a:p>
        </p:txBody>
      </p:sp>
      <p:sp>
        <p:nvSpPr>
          <p:cNvPr id="20" name="Rectangle 19"/>
          <p:cNvSpPr>
            <a:spLocks noChangeArrowheads="1"/>
          </p:cNvSpPr>
          <p:nvPr/>
        </p:nvSpPr>
        <p:spPr bwMode="auto">
          <a:xfrm>
            <a:off x="1875095" y="3072572"/>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4</a:t>
            </a:r>
            <a:endParaRPr lang="en-US" sz="1400" dirty="0">
              <a:solidFill>
                <a:schemeClr val="bg1"/>
              </a:solidFill>
              <a:latin typeface="Arial" pitchFamily="34" charset="0"/>
              <a:cs typeface="Arial" pitchFamily="34" charset="0"/>
            </a:endParaRPr>
          </a:p>
        </p:txBody>
      </p:sp>
      <p:sp>
        <p:nvSpPr>
          <p:cNvPr id="21" name="AutoShape 6"/>
          <p:cNvSpPr>
            <a:spLocks noChangeArrowheads="1"/>
          </p:cNvSpPr>
          <p:nvPr/>
        </p:nvSpPr>
        <p:spPr bwMode="auto">
          <a:xfrm>
            <a:off x="2643243" y="3524914"/>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22" name="AutoShape 6"/>
          <p:cNvSpPr>
            <a:spLocks noChangeArrowheads="1"/>
          </p:cNvSpPr>
          <p:nvPr/>
        </p:nvSpPr>
        <p:spPr bwMode="auto">
          <a:xfrm>
            <a:off x="2643243" y="400743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Assumptions &amp; Out of scope</a:t>
            </a:r>
          </a:p>
        </p:txBody>
      </p:sp>
      <p:sp>
        <p:nvSpPr>
          <p:cNvPr id="26" name="AutoShape 6"/>
          <p:cNvSpPr>
            <a:spLocks noChangeArrowheads="1"/>
          </p:cNvSpPr>
          <p:nvPr/>
        </p:nvSpPr>
        <p:spPr bwMode="auto">
          <a:xfrm>
            <a:off x="2643243" y="4492490"/>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27" name="Rectangle 26"/>
          <p:cNvSpPr>
            <a:spLocks noChangeArrowheads="1"/>
          </p:cNvSpPr>
          <p:nvPr/>
        </p:nvSpPr>
        <p:spPr bwMode="auto">
          <a:xfrm>
            <a:off x="1866176" y="3528935"/>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5</a:t>
            </a:r>
            <a:endParaRPr lang="en-US" sz="1400" dirty="0">
              <a:solidFill>
                <a:schemeClr val="bg1"/>
              </a:solidFill>
              <a:latin typeface="Arial" pitchFamily="34" charset="0"/>
              <a:cs typeface="Arial" pitchFamily="34" charset="0"/>
            </a:endParaRPr>
          </a:p>
        </p:txBody>
      </p:sp>
      <p:sp>
        <p:nvSpPr>
          <p:cNvPr id="28" name="Rectangle 27"/>
          <p:cNvSpPr>
            <a:spLocks noChangeArrowheads="1"/>
          </p:cNvSpPr>
          <p:nvPr/>
        </p:nvSpPr>
        <p:spPr bwMode="auto">
          <a:xfrm>
            <a:off x="1888347" y="401279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6</a:t>
            </a:r>
            <a:endParaRPr lang="en-US" sz="1400" dirty="0">
              <a:solidFill>
                <a:schemeClr val="bg1"/>
              </a:solidFill>
              <a:latin typeface="Arial" pitchFamily="34" charset="0"/>
              <a:cs typeface="Arial" pitchFamily="34" charset="0"/>
            </a:endParaRPr>
          </a:p>
        </p:txBody>
      </p:sp>
      <p:sp>
        <p:nvSpPr>
          <p:cNvPr id="29" name="Rectangle 28"/>
          <p:cNvSpPr>
            <a:spLocks noChangeArrowheads="1"/>
          </p:cNvSpPr>
          <p:nvPr/>
        </p:nvSpPr>
        <p:spPr bwMode="auto">
          <a:xfrm>
            <a:off x="1866176" y="450890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smtClean="0">
                <a:solidFill>
                  <a:schemeClr val="bg1"/>
                </a:solidFill>
                <a:latin typeface="Arial" pitchFamily="34" charset="0"/>
                <a:cs typeface="Arial" pitchFamily="34" charset="0"/>
              </a:rPr>
              <a:t>7</a:t>
            </a:r>
            <a:endParaRPr lang="en-US" sz="1400" dirty="0">
              <a:solidFill>
                <a:schemeClr val="bg1"/>
              </a:solidFill>
              <a:latin typeface="Arial" pitchFamily="34" charset="0"/>
              <a:cs typeface="Arial" pitchFamily="34" charset="0"/>
            </a:endParaRPr>
          </a:p>
        </p:txBody>
      </p:sp>
      <p:sp>
        <p:nvSpPr>
          <p:cNvPr id="15" name="AutoShape 6"/>
          <p:cNvSpPr>
            <a:spLocks noChangeArrowheads="1"/>
          </p:cNvSpPr>
          <p:nvPr/>
        </p:nvSpPr>
        <p:spPr bwMode="auto">
          <a:xfrm>
            <a:off x="2681526" y="2114947"/>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Project Scope</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6" name="Rectangle 15"/>
          <p:cNvSpPr>
            <a:spLocks noChangeArrowheads="1"/>
          </p:cNvSpPr>
          <p:nvPr/>
        </p:nvSpPr>
        <p:spPr bwMode="auto">
          <a:xfrm>
            <a:off x="1875095" y="213412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Tree>
    <p:extLst>
      <p:ext uri="{BB962C8B-B14F-4D97-AF65-F5344CB8AC3E}">
        <p14:creationId xmlns:p14="http://schemas.microsoft.com/office/powerpoint/2010/main" val="3126300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smtClean="0">
                <a:solidFill>
                  <a:schemeClr val="tx1">
                    <a:lumMod val="95000"/>
                    <a:lumOff val="5000"/>
                  </a:schemeClr>
                </a:solidFill>
                <a:latin typeface="Gill Sans MT" panose="020B0502020104020203" pitchFamily="34" charset="0"/>
                <a:cs typeface="Arial" pitchFamily="34" charset="0"/>
              </a:rPr>
              <a:t>Background &amp; Scope</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900129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Background</a:t>
            </a:r>
            <a:endParaRPr lang="en-IN" sz="3200" dirty="0">
              <a:solidFill>
                <a:schemeClr val="bg1"/>
              </a:solidFill>
            </a:endParaRPr>
          </a:p>
        </p:txBody>
      </p:sp>
      <p:sp>
        <p:nvSpPr>
          <p:cNvPr id="5" name="TextBox 4"/>
          <p:cNvSpPr txBox="1"/>
          <p:nvPr/>
        </p:nvSpPr>
        <p:spPr>
          <a:xfrm>
            <a:off x="285321" y="1541454"/>
            <a:ext cx="11595132" cy="5332229"/>
          </a:xfrm>
          <a:prstGeom prst="rect">
            <a:avLst/>
          </a:prstGeom>
          <a:noFill/>
        </p:spPr>
        <p:txBody>
          <a:bodyPr wrap="square" rtlCol="0">
            <a:spAutoFit/>
          </a:bodyPr>
          <a:lstStyle/>
          <a:p>
            <a:pPr>
              <a:lnSpc>
                <a:spcPct val="150000"/>
              </a:lnSpc>
            </a:pPr>
            <a:r>
              <a:rPr lang="en-US" sz="1900" dirty="0" smtClean="0"/>
              <a:t>The client has </a:t>
            </a:r>
            <a:r>
              <a:rPr lang="en-US" sz="1900" dirty="0"/>
              <a:t>contacted Verbat Technologies to develop </a:t>
            </a:r>
            <a:r>
              <a:rPr lang="en-US" sz="1900" dirty="0" smtClean="0"/>
              <a:t>a ASP.net </a:t>
            </a:r>
            <a:r>
              <a:rPr lang="en-US" sz="1900" dirty="0" smtClean="0"/>
              <a:t>based </a:t>
            </a:r>
            <a:r>
              <a:rPr lang="en-US" sz="1900" dirty="0" smtClean="0"/>
              <a:t>Intranet </a:t>
            </a:r>
            <a:r>
              <a:rPr lang="en-US" sz="1900" dirty="0" smtClean="0"/>
              <a:t>application</a:t>
            </a:r>
            <a:r>
              <a:rPr lang="en-US" sz="1900" dirty="0" smtClean="0"/>
              <a:t> </a:t>
            </a:r>
            <a:r>
              <a:rPr lang="en-US" sz="1900" dirty="0" smtClean="0"/>
              <a:t>for </a:t>
            </a:r>
            <a:r>
              <a:rPr lang="en-US" sz="1900" dirty="0" smtClean="0"/>
              <a:t>managing the process’ within the organization. The proposed application will be a Task Management Software that assists in the dissemination of large blocks of work into  manageable pieces by enabling team members to </a:t>
            </a:r>
            <a:r>
              <a:rPr lang="en-US" dirty="0" smtClean="0"/>
              <a:t>Create</a:t>
            </a:r>
            <a:r>
              <a:rPr lang="en-US" dirty="0"/>
              <a:t>, Plan &amp; </a:t>
            </a:r>
            <a:r>
              <a:rPr lang="en-US" dirty="0" smtClean="0"/>
              <a:t>Collaborate with each other.</a:t>
            </a:r>
          </a:p>
          <a:p>
            <a:pPr>
              <a:lnSpc>
                <a:spcPct val="150000"/>
              </a:lnSpc>
            </a:pPr>
            <a:r>
              <a:rPr lang="en-US" sz="1900" dirty="0"/>
              <a:t>Client had indicated to </a:t>
            </a:r>
            <a:r>
              <a:rPr lang="en-US" sz="1900" dirty="0" smtClean="0"/>
              <a:t>Verbat that they would like to incorporate features from some of the leading project management applications available in the market. Verbat has taken cues from some mainstream products available in the market to develop a best of the breed application.</a:t>
            </a:r>
          </a:p>
          <a:p>
            <a:pPr>
              <a:lnSpc>
                <a:spcPct val="150000"/>
              </a:lnSpc>
            </a:pPr>
            <a:r>
              <a:rPr lang="en-US" sz="1900" dirty="0" smtClean="0"/>
              <a:t>To manage the development of the application, Verbat will split the development into three phases, with the objective of delivering a minimum viable project in Phase 1 followed by an incremental approach to deliver the complete product.</a:t>
            </a:r>
            <a:endParaRPr lang="en-US" sz="1900" dirty="0"/>
          </a:p>
          <a:p>
            <a:pPr>
              <a:lnSpc>
                <a:spcPct val="150000"/>
              </a:lnSpc>
            </a:pPr>
            <a:endParaRPr lang="en-US" sz="1900" dirty="0" smtClean="0"/>
          </a:p>
          <a:p>
            <a:pPr>
              <a:lnSpc>
                <a:spcPct val="150000"/>
              </a:lnSpc>
            </a:pPr>
            <a:endParaRPr lang="en-US" sz="19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Tree>
    <p:extLst>
      <p:ext uri="{BB962C8B-B14F-4D97-AF65-F5344CB8AC3E}">
        <p14:creationId xmlns:p14="http://schemas.microsoft.com/office/powerpoint/2010/main" val="794971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Project Scope</a:t>
            </a:r>
            <a:endParaRPr lang="en-IN" sz="3200" dirty="0">
              <a:solidFill>
                <a:schemeClr val="bg1"/>
              </a:solidFill>
            </a:endParaRPr>
          </a:p>
        </p:txBody>
      </p:sp>
      <p:sp>
        <p:nvSpPr>
          <p:cNvPr id="5" name="TextBox 4"/>
          <p:cNvSpPr txBox="1"/>
          <p:nvPr/>
        </p:nvSpPr>
        <p:spPr>
          <a:xfrm>
            <a:off x="220926" y="1156443"/>
            <a:ext cx="11595132" cy="5516895"/>
          </a:xfrm>
          <a:prstGeom prst="rect">
            <a:avLst/>
          </a:prstGeom>
          <a:noFill/>
        </p:spPr>
        <p:txBody>
          <a:bodyPr wrap="square" rtlCol="0">
            <a:spAutoFit/>
          </a:bodyPr>
          <a:lstStyle/>
          <a:p>
            <a:pPr>
              <a:lnSpc>
                <a:spcPct val="150000"/>
              </a:lnSpc>
            </a:pPr>
            <a:r>
              <a:rPr lang="en-US" sz="1900" dirty="0" smtClean="0"/>
              <a:t>The </a:t>
            </a:r>
            <a:r>
              <a:rPr lang="en-US" sz="1900" dirty="0"/>
              <a:t>main features of the application are listed below</a:t>
            </a:r>
          </a:p>
          <a:p>
            <a:pPr>
              <a:lnSpc>
                <a:spcPct val="150000"/>
              </a:lnSpc>
            </a:pPr>
            <a:r>
              <a:rPr lang="en-US" sz="2000" b="1" dirty="0"/>
              <a:t>Create</a:t>
            </a:r>
          </a:p>
          <a:p>
            <a:pPr marL="742950" lvl="1" indent="-285750">
              <a:lnSpc>
                <a:spcPct val="150000"/>
              </a:lnSpc>
              <a:buFont typeface="Wingdings" panose="05000000000000000000" pitchFamily="2" charset="2"/>
              <a:buChar char="v"/>
            </a:pPr>
            <a:r>
              <a:rPr lang="en-US" sz="1600" b="1" dirty="0"/>
              <a:t>Create High Level Tasks (Projects, Folders, Tasks &amp; </a:t>
            </a:r>
            <a:r>
              <a:rPr lang="en-US" sz="1600" b="1" dirty="0" err="1"/>
              <a:t>SubTasks</a:t>
            </a:r>
            <a:r>
              <a:rPr lang="en-US" sz="1600" b="1" dirty="0"/>
              <a:t>)</a:t>
            </a:r>
          </a:p>
          <a:p>
            <a:pPr marL="800100" lvl="1" indent="-342900">
              <a:lnSpc>
                <a:spcPct val="150000"/>
              </a:lnSpc>
              <a:buFont typeface="Wingdings" panose="05000000000000000000" pitchFamily="2" charset="2"/>
              <a:buChar char="v"/>
            </a:pPr>
            <a:r>
              <a:rPr lang="en-US" sz="1600" b="1" dirty="0"/>
              <a:t>Request forms to initiate work</a:t>
            </a:r>
          </a:p>
          <a:p>
            <a:pPr marL="800100" lvl="1" indent="-342900">
              <a:lnSpc>
                <a:spcPct val="150000"/>
              </a:lnSpc>
              <a:buFont typeface="Wingdings" panose="05000000000000000000" pitchFamily="2" charset="2"/>
              <a:buChar char="v"/>
            </a:pPr>
            <a:r>
              <a:rPr lang="en-US" sz="1600" b="1" dirty="0"/>
              <a:t>File management</a:t>
            </a:r>
          </a:p>
          <a:p>
            <a:pPr>
              <a:lnSpc>
                <a:spcPct val="150000"/>
              </a:lnSpc>
            </a:pPr>
            <a:r>
              <a:rPr lang="en-US" sz="2000" b="1" dirty="0"/>
              <a:t>Plan</a:t>
            </a:r>
          </a:p>
          <a:p>
            <a:pPr marL="742950" lvl="1" indent="-285750">
              <a:lnSpc>
                <a:spcPct val="150000"/>
              </a:lnSpc>
              <a:buFont typeface="Wingdings" panose="05000000000000000000" pitchFamily="2" charset="2"/>
              <a:buChar char="v"/>
            </a:pPr>
            <a:r>
              <a:rPr lang="en-US" b="1" dirty="0"/>
              <a:t>Resource management</a:t>
            </a:r>
          </a:p>
          <a:p>
            <a:pPr marL="742950" lvl="1" indent="-285750">
              <a:lnSpc>
                <a:spcPct val="150000"/>
              </a:lnSpc>
              <a:buFont typeface="Wingdings" panose="05000000000000000000" pitchFamily="2" charset="2"/>
              <a:buChar char="v"/>
            </a:pPr>
            <a:r>
              <a:rPr lang="en-US" b="1" dirty="0"/>
              <a:t>Time Tracking</a:t>
            </a:r>
          </a:p>
          <a:p>
            <a:pPr marL="742950" lvl="1" indent="-285750">
              <a:lnSpc>
                <a:spcPct val="150000"/>
              </a:lnSpc>
              <a:buFont typeface="Wingdings" panose="05000000000000000000" pitchFamily="2" charset="2"/>
              <a:buChar char="v"/>
            </a:pPr>
            <a:r>
              <a:rPr lang="en-US" b="1" dirty="0"/>
              <a:t>Gant </a:t>
            </a:r>
            <a:r>
              <a:rPr lang="en-US" b="1" dirty="0" smtClean="0"/>
              <a:t>Charts</a:t>
            </a:r>
          </a:p>
          <a:p>
            <a:pPr>
              <a:lnSpc>
                <a:spcPct val="150000"/>
              </a:lnSpc>
            </a:pPr>
            <a:endParaRPr lang="en-US" b="1" dirty="0"/>
          </a:p>
          <a:p>
            <a:pPr marL="800100" lvl="1" indent="-342900">
              <a:lnSpc>
                <a:spcPct val="150000"/>
              </a:lnSpc>
              <a:buFont typeface="Wingdings" panose="05000000000000000000" pitchFamily="2" charset="2"/>
              <a:buChar char="v"/>
            </a:pPr>
            <a:endParaRPr lang="en-US" b="1" dirty="0" smtClean="0"/>
          </a:p>
          <a:p>
            <a:pPr>
              <a:lnSpc>
                <a:spcPct val="150000"/>
              </a:lnSpc>
            </a:pPr>
            <a:endParaRPr lang="en-US" sz="1900" dirty="0" smtClean="0"/>
          </a:p>
          <a:p>
            <a:pPr>
              <a:lnSpc>
                <a:spcPct val="150000"/>
              </a:lnSpc>
            </a:pPr>
            <a:endParaRPr lang="en-US" sz="19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Tree>
    <p:extLst>
      <p:ext uri="{BB962C8B-B14F-4D97-AF65-F5344CB8AC3E}">
        <p14:creationId xmlns:p14="http://schemas.microsoft.com/office/powerpoint/2010/main" val="2480874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Project Scope</a:t>
            </a:r>
            <a:endParaRPr lang="en-IN" sz="3200" dirty="0">
              <a:solidFill>
                <a:schemeClr val="bg1"/>
              </a:solidFill>
            </a:endParaRPr>
          </a:p>
        </p:txBody>
      </p:sp>
      <p:sp>
        <p:nvSpPr>
          <p:cNvPr id="5" name="TextBox 4"/>
          <p:cNvSpPr txBox="1"/>
          <p:nvPr/>
        </p:nvSpPr>
        <p:spPr>
          <a:xfrm>
            <a:off x="220926" y="966444"/>
            <a:ext cx="10777840" cy="5519460"/>
          </a:xfrm>
          <a:prstGeom prst="rect">
            <a:avLst/>
          </a:prstGeom>
          <a:noFill/>
        </p:spPr>
        <p:txBody>
          <a:bodyPr wrap="square" rtlCol="0">
            <a:spAutoFit/>
          </a:bodyPr>
          <a:lstStyle/>
          <a:p>
            <a:endParaRPr lang="en-US" sz="2000" dirty="0" smtClean="0"/>
          </a:p>
          <a:p>
            <a:r>
              <a:rPr lang="en-US" sz="2000" dirty="0" smtClean="0"/>
              <a:t>Verbat shall develop the Intranet portal with </a:t>
            </a:r>
            <a:r>
              <a:rPr lang="en-US" sz="2000" dirty="0"/>
              <a:t>the following features</a:t>
            </a:r>
            <a:r>
              <a:rPr lang="en-US" sz="2000" dirty="0" smtClean="0"/>
              <a:t>:</a:t>
            </a:r>
          </a:p>
          <a:p>
            <a:pPr marL="742950" lvl="1" indent="-285750">
              <a:lnSpc>
                <a:spcPts val="2800"/>
              </a:lnSpc>
              <a:buFont typeface="Wingdings" panose="05000000000000000000" pitchFamily="2" charset="2"/>
              <a:buChar char="§"/>
            </a:pPr>
            <a:endParaRPr lang="en-US" sz="2000" dirty="0" smtClean="0"/>
          </a:p>
          <a:p>
            <a:pPr marL="742950" lvl="1" indent="-285750">
              <a:lnSpc>
                <a:spcPts val="2800"/>
              </a:lnSpc>
              <a:buFont typeface="Wingdings" panose="05000000000000000000" pitchFamily="2" charset="2"/>
              <a:buChar char="§"/>
            </a:pPr>
            <a:r>
              <a:rPr lang="en-US" sz="2000" dirty="0" smtClean="0"/>
              <a:t>Homepage ( Submit form,  Book Meeting Room, Find Staff, Login )</a:t>
            </a:r>
            <a:endParaRPr lang="en-US" sz="2000" dirty="0"/>
          </a:p>
          <a:p>
            <a:pPr marL="742950" lvl="1" indent="-285750">
              <a:lnSpc>
                <a:spcPts val="2800"/>
              </a:lnSpc>
              <a:buFont typeface="Wingdings" panose="05000000000000000000" pitchFamily="2" charset="2"/>
              <a:buChar char="§"/>
            </a:pPr>
            <a:r>
              <a:rPr lang="en-US" sz="2000" dirty="0" smtClean="0"/>
              <a:t>Company Page (Company Profile, Management Team, Departments, Location )</a:t>
            </a:r>
            <a:endParaRPr lang="en-US" sz="2000" dirty="0"/>
          </a:p>
          <a:p>
            <a:pPr marL="742950" lvl="1" indent="-285750">
              <a:lnSpc>
                <a:spcPts val="2800"/>
              </a:lnSpc>
              <a:buFont typeface="Wingdings" panose="05000000000000000000" pitchFamily="2" charset="2"/>
              <a:buChar char="§"/>
            </a:pPr>
            <a:r>
              <a:rPr lang="en-US" sz="2000" dirty="0" smtClean="0"/>
              <a:t>Human Resources </a:t>
            </a:r>
            <a:r>
              <a:rPr lang="en-US" sz="2000" dirty="0"/>
              <a:t>( </a:t>
            </a:r>
            <a:r>
              <a:rPr lang="en-US" sz="2000" dirty="0" smtClean="0"/>
              <a:t>About HR, HR </a:t>
            </a:r>
            <a:r>
              <a:rPr lang="en-US" sz="2000" dirty="0"/>
              <a:t>Policy </a:t>
            </a:r>
            <a:r>
              <a:rPr lang="en-US" sz="2000" dirty="0" smtClean="0"/>
              <a:t>Manual, New </a:t>
            </a:r>
            <a:r>
              <a:rPr lang="en-US" sz="2000" dirty="0"/>
              <a:t>Employee </a:t>
            </a:r>
            <a:r>
              <a:rPr lang="en-US" sz="2000" dirty="0" smtClean="0"/>
              <a:t>Induction, Staff Feedback, HR Team)</a:t>
            </a:r>
          </a:p>
          <a:p>
            <a:pPr marL="800100" lvl="1" indent="-342900">
              <a:buFont typeface="Wingdings" panose="05000000000000000000" pitchFamily="2" charset="2"/>
              <a:buChar char="§"/>
            </a:pPr>
            <a:r>
              <a:rPr lang="en-US" sz="2000" dirty="0"/>
              <a:t>Information </a:t>
            </a:r>
            <a:r>
              <a:rPr lang="en-US" sz="2000" dirty="0" smtClean="0"/>
              <a:t>Technology (</a:t>
            </a:r>
            <a:r>
              <a:rPr lang="en-US" sz="2000" dirty="0"/>
              <a:t>About </a:t>
            </a:r>
            <a:r>
              <a:rPr lang="en-US" sz="2000" dirty="0" smtClean="0"/>
              <a:t>IT, IT  </a:t>
            </a:r>
            <a:r>
              <a:rPr lang="en-US" sz="2000" dirty="0"/>
              <a:t>Policy </a:t>
            </a:r>
            <a:r>
              <a:rPr lang="en-US" sz="2000" dirty="0" smtClean="0"/>
              <a:t>Manual, Training Videos, Staff  Contact, IT Team)</a:t>
            </a:r>
          </a:p>
          <a:p>
            <a:pPr marL="800100" lvl="1" indent="-342900">
              <a:buFont typeface="Wingdings" panose="05000000000000000000" pitchFamily="2" charset="2"/>
              <a:buChar char="§"/>
            </a:pPr>
            <a:r>
              <a:rPr lang="en-US" sz="2000" dirty="0"/>
              <a:t>Resources (Company </a:t>
            </a:r>
            <a:r>
              <a:rPr lang="en-US" sz="2000" dirty="0" smtClean="0"/>
              <a:t>Policies, Document Library, Photo Gallery)</a:t>
            </a:r>
          </a:p>
          <a:p>
            <a:pPr marL="800100" lvl="1" indent="-342900">
              <a:buFont typeface="Wingdings" panose="05000000000000000000" pitchFamily="2" charset="2"/>
              <a:buChar char="§"/>
            </a:pPr>
            <a:r>
              <a:rPr lang="en-US" sz="2000" dirty="0" smtClean="0"/>
              <a:t>My Content (Notifications, Online Forms, HR Forms, My </a:t>
            </a:r>
            <a:r>
              <a:rPr lang="en-US" sz="2000" dirty="0"/>
              <a:t>Profile </a:t>
            </a:r>
            <a:r>
              <a:rPr lang="en-US" sz="2000" dirty="0" smtClean="0"/>
              <a:t>)</a:t>
            </a:r>
          </a:p>
          <a:p>
            <a:pPr marL="800100" lvl="1" indent="-342900">
              <a:buFont typeface="Wingdings" panose="05000000000000000000" pitchFamily="2" charset="2"/>
              <a:buChar char="§"/>
            </a:pPr>
            <a:r>
              <a:rPr lang="en-US" sz="2000" dirty="0"/>
              <a:t>Coffee Break/ Social Collaboration.</a:t>
            </a:r>
          </a:p>
          <a:p>
            <a:pPr marL="800100" lvl="1" indent="-342900">
              <a:buFont typeface="Wingdings" panose="05000000000000000000" pitchFamily="2" charset="2"/>
              <a:buChar char="§"/>
            </a:pPr>
            <a:r>
              <a:rPr lang="en-US" sz="2000" dirty="0" smtClean="0"/>
              <a:t>In-focus (E-Magazine, Upload Picture, Post Vacation/ Team Trip Picture)</a:t>
            </a:r>
          </a:p>
          <a:p>
            <a:pPr marL="800100" lvl="1" indent="-342900">
              <a:buFont typeface="Wingdings" panose="05000000000000000000" pitchFamily="2" charset="2"/>
              <a:buChar char="§"/>
            </a:pPr>
            <a:r>
              <a:rPr lang="en-US" sz="2000" dirty="0" smtClean="0"/>
              <a:t>Admin (Manage Users &amp; permission, Manage Company, Manage Human Resources, Manage Information Technology, Manage Resources, Manage </a:t>
            </a:r>
            <a:r>
              <a:rPr lang="en-US" sz="2000" dirty="0" err="1" smtClean="0"/>
              <a:t>Infocus</a:t>
            </a:r>
            <a:r>
              <a:rPr lang="en-US" sz="2000" dirty="0" smtClean="0"/>
              <a:t> magazine, Manage My Contents)</a:t>
            </a:r>
          </a:p>
          <a:p>
            <a:pPr marL="800100" lvl="1" indent="-342900">
              <a:buFont typeface="Wingdings" panose="05000000000000000000" pitchFamily="2" charset="2"/>
              <a:buChar char="§"/>
            </a:pPr>
            <a:r>
              <a:rPr lang="en-US" sz="2000" dirty="0" smtClean="0"/>
              <a:t>Yammer integration, Office365 integration </a:t>
            </a:r>
            <a:endParaRPr lang="en-US" sz="2000" dirty="0"/>
          </a:p>
          <a:p>
            <a:pPr marL="800100" lvl="1" indent="-342900">
              <a:buFont typeface="Wingdings" panose="05000000000000000000" pitchFamily="2" charset="2"/>
              <a:buChar char="§"/>
            </a:pPr>
            <a:endParaRPr lang="en-US" sz="1600" dirty="0"/>
          </a:p>
          <a:p>
            <a:pPr marL="1257300" lvl="2" indent="-342900" fontAlgn="b">
              <a:buFont typeface="Arial" panose="020B0604020202020204" pitchFamily="34" charset="0"/>
              <a:buChar char="•"/>
            </a:pPr>
            <a:endParaRPr lang="en-US" sz="20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spTree>
    <p:extLst>
      <p:ext uri="{BB962C8B-B14F-4D97-AF65-F5344CB8AC3E}">
        <p14:creationId xmlns:p14="http://schemas.microsoft.com/office/powerpoint/2010/main" val="2114017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spTree>
    <p:extLst>
      <p:ext uri="{BB962C8B-B14F-4D97-AF65-F5344CB8AC3E}">
        <p14:creationId xmlns:p14="http://schemas.microsoft.com/office/powerpoint/2010/main" val="520897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sp>
        <p:nvSpPr>
          <p:cNvPr id="7" name="Content Placeholder 2"/>
          <p:cNvSpPr>
            <a:spLocks noGrp="1"/>
          </p:cNvSpPr>
          <p:nvPr>
            <p:ph idx="1"/>
          </p:nvPr>
        </p:nvSpPr>
        <p:spPr>
          <a:xfrm>
            <a:off x="7214413" y="1752718"/>
            <a:ext cx="4487257" cy="4117996"/>
          </a:xfrm>
          <a:solidFill>
            <a:schemeClr val="accent2">
              <a:lumMod val="20000"/>
              <a:lumOff val="80000"/>
            </a:schemeClr>
          </a:solidFill>
          <a:ln>
            <a:solidFill>
              <a:schemeClr val="accent2">
                <a:lumMod val="75000"/>
              </a:schemeClr>
            </a:solidFill>
          </a:ln>
        </p:spPr>
        <p:txBody>
          <a:bodyPr>
            <a:normAutofit/>
          </a:bodyPr>
          <a:lstStyle/>
          <a:p>
            <a:pPr>
              <a:buFont typeface="Wingdings" panose="05000000000000000000" pitchFamily="2" charset="2"/>
              <a:buChar char="§"/>
            </a:pPr>
            <a:r>
              <a:rPr lang="en-US" sz="2100" b="1" dirty="0">
                <a:solidFill>
                  <a:srgbClr val="1C1C1C"/>
                </a:solidFill>
              </a:rPr>
              <a:t>Technology Stack</a:t>
            </a:r>
          </a:p>
          <a:p>
            <a:pPr marL="0" indent="0">
              <a:buNone/>
            </a:pPr>
            <a:endParaRPr lang="en-US" sz="2100" b="1" dirty="0">
              <a:solidFill>
                <a:srgbClr val="77062D"/>
              </a:solidFill>
            </a:endParaRPr>
          </a:p>
          <a:p>
            <a:pPr lvl="1" defTabSz="914400">
              <a:lnSpc>
                <a:spcPct val="70000"/>
              </a:lnSpc>
              <a:buFont typeface="Arial" panose="020B0604020202020204" pitchFamily="34" charset="0"/>
              <a:buChar char="•"/>
            </a:pPr>
            <a:r>
              <a:rPr lang="en-US" sz="1700" dirty="0" smtClean="0"/>
              <a:t>Language : ASP.net or PHP</a:t>
            </a:r>
            <a:endParaRPr lang="sk-SK" sz="1700" dirty="0"/>
          </a:p>
          <a:p>
            <a:pPr lvl="1" defTabSz="914400">
              <a:lnSpc>
                <a:spcPct val="70000"/>
              </a:lnSpc>
              <a:buFont typeface="Arial" panose="020B0604020202020204" pitchFamily="34" charset="0"/>
              <a:buChar char="•"/>
            </a:pPr>
            <a:r>
              <a:rPr lang="sk-SK" sz="1700" dirty="0"/>
              <a:t>Database – </a:t>
            </a:r>
            <a:r>
              <a:rPr lang="en-IN" sz="1700" dirty="0"/>
              <a:t>My SQL </a:t>
            </a:r>
            <a:r>
              <a:rPr lang="en-IN" sz="1700" dirty="0" smtClean="0"/>
              <a:t> or MSSQL</a:t>
            </a:r>
            <a:endParaRPr lang="en-IN" sz="1700" dirty="0"/>
          </a:p>
          <a:p>
            <a:pPr lvl="1" defTabSz="914400">
              <a:lnSpc>
                <a:spcPct val="70000"/>
              </a:lnSpc>
              <a:buFont typeface="Arial" panose="020B0604020202020204" pitchFamily="34" charset="0"/>
              <a:buChar char="•"/>
            </a:pPr>
            <a:r>
              <a:rPr lang="sk-SK" sz="1700" dirty="0"/>
              <a:t>Server –</a:t>
            </a:r>
            <a:r>
              <a:rPr lang="en-IN" sz="1700" dirty="0"/>
              <a:t> </a:t>
            </a:r>
            <a:r>
              <a:rPr lang="en-IN" sz="1700" dirty="0" smtClean="0"/>
              <a:t>Apache or IIS</a:t>
            </a:r>
            <a:endParaRPr lang="sk-SK" sz="1700" dirty="0"/>
          </a:p>
          <a:p>
            <a:pPr lvl="1" defTabSz="914400">
              <a:lnSpc>
                <a:spcPct val="70000"/>
              </a:lnSpc>
              <a:buFont typeface="Arial" panose="020B0604020202020204" pitchFamily="34" charset="0"/>
              <a:buChar char="•"/>
            </a:pPr>
            <a:r>
              <a:rPr lang="sk-SK" sz="1700" dirty="0"/>
              <a:t>Operating System –</a:t>
            </a:r>
            <a:r>
              <a:rPr lang="en-IN" sz="1700" dirty="0"/>
              <a:t> </a:t>
            </a:r>
            <a:r>
              <a:rPr lang="en-US" sz="1700" dirty="0" smtClean="0"/>
              <a:t>Linux or Windows</a:t>
            </a:r>
            <a:endParaRPr lang="en-US" sz="1700" dirty="0"/>
          </a:p>
          <a:p>
            <a:pPr lvl="1" defTabSz="914400">
              <a:lnSpc>
                <a:spcPct val="70000"/>
              </a:lnSpc>
              <a:buFont typeface="Arial" panose="020B0604020202020204" pitchFamily="34" charset="0"/>
              <a:buChar char="•"/>
            </a:pPr>
            <a:endParaRPr lang="en-US" sz="1700" dirty="0"/>
          </a:p>
          <a:p>
            <a:pPr marL="342900" lvl="1" indent="-342900">
              <a:buFont typeface="Wingdings" panose="05000000000000000000" pitchFamily="2" charset="2"/>
              <a:buChar char="§"/>
            </a:pPr>
            <a:r>
              <a:rPr lang="en-US" sz="2100" b="1" dirty="0" smtClean="0">
                <a:solidFill>
                  <a:srgbClr val="1C1C1C"/>
                </a:solidFill>
              </a:rPr>
              <a:t>Hosting (Intranet)</a:t>
            </a:r>
            <a:endParaRPr lang="en-US" sz="2100" b="1" dirty="0">
              <a:solidFill>
                <a:srgbClr val="1C1C1C"/>
              </a:solidFill>
            </a:endParaRPr>
          </a:p>
          <a:p>
            <a:pPr lvl="1">
              <a:lnSpc>
                <a:spcPct val="70000"/>
              </a:lnSpc>
            </a:pPr>
            <a:endParaRPr lang="en-US" sz="1700" dirty="0"/>
          </a:p>
          <a:p>
            <a:pPr lvl="1">
              <a:lnSpc>
                <a:spcPct val="70000"/>
              </a:lnSpc>
            </a:pPr>
            <a:r>
              <a:rPr lang="en-US" sz="1700" dirty="0" smtClean="0"/>
              <a:t>4 </a:t>
            </a:r>
            <a:r>
              <a:rPr lang="en-US" sz="1700" dirty="0"/>
              <a:t>core </a:t>
            </a:r>
            <a:r>
              <a:rPr lang="en-US" sz="1700" dirty="0" smtClean="0"/>
              <a:t>CPU</a:t>
            </a:r>
            <a:endParaRPr lang="en-US" sz="1700" dirty="0"/>
          </a:p>
          <a:p>
            <a:pPr lvl="1">
              <a:lnSpc>
                <a:spcPct val="70000"/>
              </a:lnSpc>
            </a:pPr>
            <a:r>
              <a:rPr lang="en-US" sz="1700" dirty="0" smtClean="0"/>
              <a:t>12 </a:t>
            </a:r>
            <a:r>
              <a:rPr lang="en-US" sz="1700" dirty="0"/>
              <a:t>GB </a:t>
            </a:r>
            <a:r>
              <a:rPr lang="en-US" sz="1700" dirty="0" smtClean="0"/>
              <a:t>RAM</a:t>
            </a:r>
          </a:p>
          <a:p>
            <a:pPr lvl="1">
              <a:lnSpc>
                <a:spcPct val="70000"/>
              </a:lnSpc>
            </a:pPr>
            <a:r>
              <a:rPr lang="en-US" sz="1700" dirty="0" smtClean="0"/>
              <a:t>HDD</a:t>
            </a:r>
            <a:r>
              <a:rPr lang="en-US" sz="1700" dirty="0"/>
              <a:t>: </a:t>
            </a:r>
            <a:r>
              <a:rPr lang="en-US" sz="1700" dirty="0" smtClean="0"/>
              <a:t>250 GB</a:t>
            </a:r>
          </a:p>
          <a:p>
            <a:pPr lvl="1">
              <a:lnSpc>
                <a:spcPct val="70000"/>
              </a:lnSpc>
            </a:pPr>
            <a:r>
              <a:rPr lang="en-US" sz="1700" dirty="0" smtClean="0"/>
              <a:t>OS/Software: Based on finalized Technology</a:t>
            </a:r>
            <a:endParaRPr lang="en-US" sz="1700" dirty="0"/>
          </a:p>
          <a:p>
            <a:pPr lvl="1">
              <a:lnSpc>
                <a:spcPct val="70000"/>
              </a:lnSpc>
            </a:pPr>
            <a:endParaRPr lang="en-US" sz="21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13" y="1313645"/>
            <a:ext cx="5625634" cy="5167022"/>
          </a:xfrm>
          <a:prstGeom prst="rect">
            <a:avLst/>
          </a:prstGeom>
        </p:spPr>
      </p:pic>
    </p:spTree>
    <p:extLst>
      <p:ext uri="{BB962C8B-B14F-4D97-AF65-F5344CB8AC3E}">
        <p14:creationId xmlns:p14="http://schemas.microsoft.com/office/powerpoint/2010/main" val="4112041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a:t>
            </a:r>
            <a:r>
              <a:rPr lang="en-US" sz="3600" b="1"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spTree>
    <p:extLst>
      <p:ext uri="{BB962C8B-B14F-4D97-AF65-F5344CB8AC3E}">
        <p14:creationId xmlns:p14="http://schemas.microsoft.com/office/powerpoint/2010/main" val="2892009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2672</TotalTime>
  <Words>977</Words>
  <Application>Microsoft Office PowerPoint</Application>
  <PresentationFormat>Widescreen</PresentationFormat>
  <Paragraphs>163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552</cp:revision>
  <dcterms:created xsi:type="dcterms:W3CDTF">2016-07-20T04:54:31Z</dcterms:created>
  <dcterms:modified xsi:type="dcterms:W3CDTF">2017-02-10T11:32:58Z</dcterms:modified>
</cp:coreProperties>
</file>