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4" r:id="rId4"/>
    <p:sldId id="258" r:id="rId5"/>
    <p:sldId id="260" r:id="rId6"/>
    <p:sldId id="282" r:id="rId7"/>
    <p:sldId id="264" r:id="rId8"/>
    <p:sldId id="277" r:id="rId9"/>
    <p:sldId id="285" r:id="rId10"/>
    <p:sldId id="291" r:id="rId11"/>
    <p:sldId id="271" r:id="rId12"/>
    <p:sldId id="292" r:id="rId13"/>
    <p:sldId id="278" r:id="rId14"/>
    <p:sldId id="270" r:id="rId15"/>
    <p:sldId id="289" r:id="rId16"/>
    <p:sldId id="293" r:id="rId17"/>
    <p:sldId id="275"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a:srgbClr val="FDF3ED"/>
    <a:srgbClr val="740026"/>
    <a:srgbClr val="F9B29E"/>
    <a:srgbClr val="1C1C1C"/>
    <a:srgbClr val="5DE1AF"/>
    <a:srgbClr val="39ACB6"/>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8" autoAdjust="0"/>
    <p:restoredTop sz="94660"/>
  </p:normalViewPr>
  <p:slideViewPr>
    <p:cSldViewPr snapToGrid="0">
      <p:cViewPr varScale="1">
        <p:scale>
          <a:sx n="80" d="100"/>
          <a:sy n="80"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13-01-2017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13-01-2017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13-01-2017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13-01-2017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t>
            </a:r>
            <a:r>
              <a:rPr lang="en-IN" sz="2800" b="1" dirty="0" smtClean="0">
                <a:solidFill>
                  <a:srgbClr val="1C1C1C"/>
                </a:solidFill>
              </a:rPr>
              <a:t>an Intranet site</a:t>
            </a:r>
            <a:endParaRPr lang="en-US" sz="28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2577768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1338564966"/>
              </p:ext>
            </p:extLst>
          </p:nvPr>
        </p:nvGraphicFramePr>
        <p:xfrm>
          <a:off x="397922" y="1754523"/>
          <a:ext cx="11272360" cy="1181183"/>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735964">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a:t>
                      </a:r>
                      <a:r>
                        <a:rPr lang="en-IN" sz="2000" b="0" kern="1200" dirty="0" err="1" smtClean="0">
                          <a:solidFill>
                            <a:srgbClr val="1C1C1C"/>
                          </a:solidFill>
                          <a:latin typeface="+mn-lt"/>
                          <a:ea typeface="+mn-ea"/>
                          <a:cs typeface="+mn-cs"/>
                        </a:rPr>
                        <a:t>ASP.Net</a:t>
                      </a:r>
                      <a:r>
                        <a:rPr lang="en-IN" sz="2000" b="0" kern="1200" baseline="0" dirty="0" smtClean="0">
                          <a:solidFill>
                            <a:srgbClr val="1C1C1C"/>
                          </a:solidFill>
                          <a:latin typeface="+mn-lt"/>
                          <a:ea typeface="+mn-ea"/>
                          <a:cs typeface="+mn-cs"/>
                        </a:rPr>
                        <a:t> / PHP based </a:t>
                      </a:r>
                      <a:r>
                        <a:rPr lang="en-IN" sz="2000" b="0" kern="1200" baseline="0" dirty="0" smtClean="0">
                          <a:solidFill>
                            <a:srgbClr val="1C1C1C"/>
                          </a:solidFill>
                          <a:latin typeface="+mn-lt"/>
                          <a:ea typeface="+mn-ea"/>
                          <a:cs typeface="+mn-cs"/>
                        </a:rPr>
                        <a:t>Website </a:t>
                      </a:r>
                      <a:r>
                        <a:rPr lang="en-IN" sz="2000" b="0" kern="1200" baseline="0" dirty="0" smtClean="0">
                          <a:solidFill>
                            <a:srgbClr val="1C1C1C"/>
                          </a:solidFill>
                          <a:latin typeface="+mn-lt"/>
                          <a:ea typeface="+mn-ea"/>
                          <a:cs typeface="+mn-cs"/>
                        </a:rPr>
                        <a:t> integrated with Yammer and Office365</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
        <p:nvSpPr>
          <p:cNvPr id="9" name="Rectangle 8"/>
          <p:cNvSpPr/>
          <p:nvPr/>
        </p:nvSpPr>
        <p:spPr>
          <a:xfrm>
            <a:off x="361540" y="980379"/>
            <a:ext cx="3025765" cy="589072"/>
          </a:xfrm>
          <a:prstGeom prst="rect">
            <a:avLst/>
          </a:prstGeom>
        </p:spPr>
        <p:txBody>
          <a:bodyPr wrap="none">
            <a:spAutoFit/>
          </a:bodyPr>
          <a:lstStyle/>
          <a:p>
            <a:pPr>
              <a:lnSpc>
                <a:spcPct val="150000"/>
              </a:lnSpc>
            </a:pPr>
            <a:r>
              <a:rPr lang="en-US" sz="2400" b="1" dirty="0" smtClean="0"/>
              <a:t>Website Development</a:t>
            </a:r>
            <a:endParaRPr lang="en-US" b="1"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4107100938"/>
              </p:ext>
            </p:extLst>
          </p:nvPr>
        </p:nvGraphicFramePr>
        <p:xfrm>
          <a:off x="397922" y="1754523"/>
          <a:ext cx="11272360" cy="2365459"/>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1393464">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US" sz="2000" b="0" kern="1200" dirty="0">
                          <a:solidFill>
                            <a:srgbClr val="1C1C1C"/>
                          </a:solidFill>
                          <a:latin typeface="+mn-lt"/>
                          <a:ea typeface="+mn-ea"/>
                          <a:cs typeface="+mn-cs"/>
                        </a:rPr>
                        <a:t>Hosting of the Application </a:t>
                      </a:r>
                      <a:r>
                        <a:rPr lang="en-US" sz="2000" b="0" kern="1200" dirty="0" smtClean="0">
                          <a:solidFill>
                            <a:srgbClr val="1C1C1C"/>
                          </a:solidFill>
                          <a:latin typeface="+mn-lt"/>
                          <a:ea typeface="+mn-ea"/>
                          <a:cs typeface="+mn-cs"/>
                        </a:rPr>
                        <a:t>in</a:t>
                      </a:r>
                      <a:r>
                        <a:rPr lang="en-US" sz="2000" b="0" kern="1200" baseline="0" dirty="0" smtClean="0">
                          <a:solidFill>
                            <a:srgbClr val="1C1C1C"/>
                          </a:solidFill>
                          <a:latin typeface="+mn-lt"/>
                          <a:ea typeface="+mn-ea"/>
                          <a:cs typeface="+mn-cs"/>
                        </a:rPr>
                        <a:t> Cloud Server including</a:t>
                      </a:r>
                      <a:br>
                        <a:rPr lang="en-US" sz="2000" b="0" kern="1200" baseline="0" dirty="0" smtClean="0">
                          <a:solidFill>
                            <a:srgbClr val="1C1C1C"/>
                          </a:solidFill>
                          <a:latin typeface="+mn-lt"/>
                          <a:ea typeface="+mn-ea"/>
                          <a:cs typeface="+mn-cs"/>
                        </a:rPr>
                      </a:br>
                      <a:endParaRPr lang="en-US" sz="2000" b="0" kern="1200" baseline="0" dirty="0" smtClean="0">
                        <a:solidFill>
                          <a:srgbClr val="1C1C1C"/>
                        </a:solidFill>
                        <a:latin typeface="+mn-lt"/>
                        <a:ea typeface="+mn-ea"/>
                        <a:cs typeface="+mn-cs"/>
                      </a:endParaRP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50 GB Quota</a:t>
                      </a: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10 GB Backup</a:t>
                      </a:r>
                    </a:p>
                    <a:p>
                      <a:pPr marL="342900" indent="-342900">
                        <a:buFont typeface="Arial" panose="020B0604020202020204" pitchFamily="34" charset="0"/>
                        <a:buChar char="•"/>
                      </a:pPr>
                      <a:endParaRPr lang="en-US" sz="2000" b="0" kern="1200" baseline="0" dirty="0" smtClean="0">
                        <a:solidFill>
                          <a:srgbClr val="1C1C1C"/>
                        </a:solidFill>
                        <a:latin typeface="+mn-lt"/>
                        <a:ea typeface="+mn-ea"/>
                        <a:cs typeface="+mn-cs"/>
                      </a:endParaRPr>
                    </a:p>
                    <a:p>
                      <a:pPr marL="342900" indent="-342900">
                        <a:buFont typeface="Arial" panose="020B0604020202020204" pitchFamily="34" charset="0"/>
                        <a:buChar char="•"/>
                      </a:pPr>
                      <a:endParaRPr lang="en-US" sz="2000" b="0" kern="1200" baseline="0" dirty="0" smtClean="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3,000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
        <p:nvSpPr>
          <p:cNvPr id="9" name="Rectangle 8"/>
          <p:cNvSpPr/>
          <p:nvPr/>
        </p:nvSpPr>
        <p:spPr>
          <a:xfrm>
            <a:off x="400177" y="967500"/>
            <a:ext cx="3867023" cy="646331"/>
          </a:xfrm>
          <a:prstGeom prst="rect">
            <a:avLst/>
          </a:prstGeom>
        </p:spPr>
        <p:txBody>
          <a:bodyPr wrap="square">
            <a:spAutoFit/>
          </a:bodyPr>
          <a:lstStyle/>
          <a:p>
            <a:pPr>
              <a:lnSpc>
                <a:spcPct val="150000"/>
              </a:lnSpc>
            </a:pPr>
            <a:r>
              <a:rPr lang="en-US" sz="2400" b="1" dirty="0"/>
              <a:t>Hosting (</a:t>
            </a:r>
            <a:r>
              <a:rPr lang="en-US" sz="2400" b="1" dirty="0" smtClean="0"/>
              <a:t>Yearly ????)</a:t>
            </a:r>
            <a:endParaRPr lang="en-US" b="1" dirty="0"/>
          </a:p>
        </p:txBody>
      </p:sp>
    </p:spTree>
    <p:extLst>
      <p:ext uri="{BB962C8B-B14F-4D97-AF65-F5344CB8AC3E}">
        <p14:creationId xmlns:p14="http://schemas.microsoft.com/office/powerpoint/2010/main" val="1185378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07674" y="1353704"/>
            <a:ext cx="11428954" cy="5478423"/>
          </a:xfrm>
          <a:prstGeom prst="rect">
            <a:avLst/>
          </a:prstGeom>
        </p:spPr>
        <p:txBody>
          <a:bodyPr wrap="square">
            <a:spAutoFit/>
          </a:bodyPr>
          <a:lstStyle/>
          <a:p>
            <a:pPr marL="285750" indent="-285750">
              <a:lnSpc>
                <a:spcPts val="3000"/>
              </a:lnSpc>
              <a:buFont typeface="Arial" panose="020B0604020202020204" pitchFamily="34" charset="0"/>
              <a:buChar char="•"/>
            </a:pPr>
            <a:r>
              <a:rPr lang="en-US" sz="2000" dirty="0" smtClean="0"/>
              <a:t>Website shall be done using purchased Template. </a:t>
            </a:r>
            <a:r>
              <a:rPr lang="en-US" sz="2000" dirty="0" err="1" smtClean="0"/>
              <a:t>Verbat</a:t>
            </a:r>
            <a:r>
              <a:rPr lang="en-US" sz="2000" dirty="0" smtClean="0"/>
              <a:t> shall purchase the template agreed and signed off by the client </a:t>
            </a:r>
          </a:p>
          <a:p>
            <a:pPr marL="285750" indent="-285750">
              <a:lnSpc>
                <a:spcPts val="3000"/>
              </a:lnSpc>
              <a:buFont typeface="Arial" panose="020B0604020202020204" pitchFamily="34" charset="0"/>
              <a:buChar char="•"/>
            </a:pPr>
            <a:r>
              <a:rPr lang="en-US" sz="2000" dirty="0" smtClean="0"/>
              <a:t>Client </a:t>
            </a:r>
            <a:r>
              <a:rPr lang="en-US" sz="2000" dirty="0"/>
              <a:t>need to provide </a:t>
            </a:r>
            <a:r>
              <a:rPr lang="en-US" sz="2000" dirty="0" smtClean="0"/>
              <a:t>licensed images </a:t>
            </a:r>
            <a:r>
              <a:rPr lang="en-US" sz="2000" dirty="0"/>
              <a:t>in specified size &amp; format</a:t>
            </a:r>
          </a:p>
          <a:p>
            <a:pPr marL="285750" indent="-285750">
              <a:lnSpc>
                <a:spcPts val="3000"/>
              </a:lnSpc>
              <a:buFont typeface="Arial" panose="020B0604020202020204" pitchFamily="34" charset="0"/>
              <a:buChar char="•"/>
            </a:pPr>
            <a:r>
              <a:rPr lang="en-US" sz="2000" dirty="0"/>
              <a:t>Client will provide the branding guidelines </a:t>
            </a:r>
            <a:endParaRPr lang="en-US" sz="2000" dirty="0" smtClean="0"/>
          </a:p>
          <a:p>
            <a:pPr marL="285750" indent="-285750">
              <a:lnSpc>
                <a:spcPts val="3000"/>
              </a:lnSpc>
              <a:buFont typeface="Arial" panose="020B0604020202020204" pitchFamily="34" charset="0"/>
              <a:buChar char="•"/>
            </a:pPr>
            <a:r>
              <a:rPr lang="en-US" sz="2000" dirty="0" smtClean="0"/>
              <a:t>Client shall purchase the domain name</a:t>
            </a:r>
          </a:p>
          <a:p>
            <a:pPr marL="285750" indent="-285750">
              <a:lnSpc>
                <a:spcPts val="3000"/>
              </a:lnSpc>
              <a:buFont typeface="Arial" panose="020B0604020202020204" pitchFamily="34" charset="0"/>
              <a:buChar char="•"/>
            </a:pPr>
            <a:r>
              <a:rPr lang="en-US" sz="2000" dirty="0" smtClean="0"/>
              <a:t>If client is providing the server for hosting, it shall adhere to the server &amp; hosting </a:t>
            </a:r>
            <a:r>
              <a:rPr lang="en-US" sz="2000" dirty="0" smtClean="0"/>
              <a:t>specification</a:t>
            </a:r>
          </a:p>
          <a:p>
            <a:pPr marL="285750" indent="-285750">
              <a:lnSpc>
                <a:spcPts val="3000"/>
              </a:lnSpc>
              <a:buFont typeface="Arial" panose="020B0604020202020204" pitchFamily="34" charset="0"/>
              <a:buChar char="•"/>
            </a:pPr>
            <a:r>
              <a:rPr lang="en-US" sz="2000" dirty="0" smtClean="0"/>
              <a:t>Estimate does not include </a:t>
            </a:r>
          </a:p>
          <a:p>
            <a:pPr marL="742950" lvl="1" indent="-285750">
              <a:lnSpc>
                <a:spcPts val="3000"/>
              </a:lnSpc>
              <a:buFont typeface="Arial" panose="020B0604020202020204" pitchFamily="34" charset="0"/>
              <a:buChar char="•"/>
            </a:pPr>
            <a:r>
              <a:rPr lang="en-US" sz="2000" dirty="0" smtClean="0"/>
              <a:t>Form Submission</a:t>
            </a:r>
          </a:p>
          <a:p>
            <a:pPr marL="742950" lvl="1" indent="-285750">
              <a:lnSpc>
                <a:spcPts val="3000"/>
              </a:lnSpc>
              <a:buFont typeface="Arial" panose="020B0604020202020204" pitchFamily="34" charset="0"/>
              <a:buChar char="•"/>
            </a:pPr>
            <a:r>
              <a:rPr lang="en-US" sz="2000" dirty="0" smtClean="0"/>
              <a:t>Book meeting room, </a:t>
            </a:r>
            <a:r>
              <a:rPr lang="en-US" sz="2000" dirty="0" smtClean="0"/>
              <a:t>Find staff, </a:t>
            </a:r>
            <a:r>
              <a:rPr lang="en-US" sz="2000" dirty="0" smtClean="0"/>
              <a:t>New employee induction</a:t>
            </a:r>
          </a:p>
          <a:p>
            <a:pPr marL="742950" lvl="1" indent="-285750">
              <a:lnSpc>
                <a:spcPts val="3000"/>
              </a:lnSpc>
              <a:buFont typeface="Arial" panose="020B0604020202020204" pitchFamily="34" charset="0"/>
              <a:buChar char="•"/>
            </a:pPr>
            <a:r>
              <a:rPr lang="en-US" sz="2000" dirty="0" smtClean="0"/>
              <a:t>Leave application, Business trip advice, Expense claim, Passport release.</a:t>
            </a:r>
          </a:p>
          <a:p>
            <a:pPr marL="285750" indent="-285750">
              <a:lnSpc>
                <a:spcPts val="3000"/>
              </a:lnSpc>
              <a:buFont typeface="Arial" panose="020B0604020202020204" pitchFamily="34" charset="0"/>
              <a:buChar char="•"/>
            </a:pPr>
            <a:r>
              <a:rPr lang="en-US" sz="2000" dirty="0" smtClean="0"/>
              <a:t>English will be the only language supported</a:t>
            </a:r>
          </a:p>
          <a:p>
            <a:pPr marL="285750" indent="-285750">
              <a:lnSpc>
                <a:spcPts val="3000"/>
              </a:lnSpc>
              <a:buFont typeface="Arial" panose="020B0604020202020204" pitchFamily="34" charset="0"/>
              <a:buChar char="•"/>
            </a:pPr>
            <a:r>
              <a:rPr lang="en-US" sz="2000" dirty="0" smtClean="0"/>
              <a:t>PHP implementation will not support single sign on</a:t>
            </a:r>
          </a:p>
          <a:p>
            <a:pPr marL="285750" indent="-285750">
              <a:lnSpc>
                <a:spcPts val="3000"/>
              </a:lnSpc>
              <a:buFont typeface="Arial" panose="020B0604020202020204" pitchFamily="34" charset="0"/>
              <a:buChar char="•"/>
            </a:pPr>
            <a:endParaRPr lang="en-US" sz="20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17841" y="1563076"/>
            <a:ext cx="11428954" cy="3170099"/>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language other than English </a:t>
            </a:r>
          </a:p>
          <a:p>
            <a:pPr marL="285750" indent="-285750">
              <a:lnSpc>
                <a:spcPts val="3000"/>
              </a:lnSpc>
              <a:buFont typeface="Arial" panose="020B0604020202020204" pitchFamily="34" charset="0"/>
              <a:buChar char="•"/>
            </a:pPr>
            <a:r>
              <a:rPr lang="en-US" sz="2400" dirty="0" smtClean="0"/>
              <a:t>Database </a:t>
            </a:r>
            <a:r>
              <a:rPr lang="en-US" sz="2400" dirty="0"/>
              <a:t>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Backup solution and Disaster recovery for </a:t>
            </a:r>
            <a:r>
              <a:rPr lang="en-US" sz="2400" dirty="0" smtClean="0"/>
              <a:t>hosting</a:t>
            </a:r>
          </a:p>
          <a:p>
            <a:pPr marL="285750" indent="-285750">
              <a:lnSpc>
                <a:spcPts val="3000"/>
              </a:lnSpc>
              <a:buFont typeface="Arial" panose="020B0604020202020204" pitchFamily="34" charset="0"/>
              <a:buChar char="•"/>
            </a:pPr>
            <a:r>
              <a:rPr lang="en-US" sz="2400" dirty="0" smtClean="0"/>
              <a:t>No Emails with the hosting </a:t>
            </a:r>
            <a:endParaRPr lang="en-US" sz="1400" dirty="0"/>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Annual Maintenance Contract</a:t>
            </a:r>
          </a:p>
          <a:p>
            <a:pPr marL="285750" indent="-285750">
              <a:lnSpc>
                <a:spcPts val="3000"/>
              </a:lnSpc>
              <a:buFont typeface="Arial" panose="020B0604020202020204" pitchFamily="34" charset="0"/>
              <a:buChar char="•"/>
            </a:pPr>
            <a:r>
              <a:rPr lang="en-US" sz="2400" dirty="0"/>
              <a:t>Theme </a:t>
            </a:r>
            <a:r>
              <a:rPr lang="en-US" sz="2400" dirty="0" smtClean="0"/>
              <a:t>customization (Layout &amp; Element Placements)</a:t>
            </a: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3564072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0456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t>
            </a:r>
            <a:r>
              <a:rPr lang="en-IN" dirty="0" smtClean="0"/>
              <a:t>website will </a:t>
            </a:r>
            <a:r>
              <a:rPr lang="en-IN" dirty="0"/>
              <a:t>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dirty="0" smtClean="0"/>
              <a:t>Acceptance </a:t>
            </a:r>
            <a:r>
              <a:rPr lang="en-US" dirty="0"/>
              <a:t>criteria will be based on the clauses which were mutually discussed between Verbat and client at the Requirement Analysis phase and the same will be documented and approved by both parties through official emails</a:t>
            </a:r>
          </a:p>
          <a:p>
            <a:pPr marL="285750" indent="-285750">
              <a:lnSpc>
                <a:spcPts val="2800"/>
              </a:lnSpc>
              <a:buFont typeface="Arial" panose="020B0604020202020204" pitchFamily="34" charset="0"/>
              <a:buChar char="•"/>
            </a:pPr>
            <a:r>
              <a:rPr lang="en-US" dirty="0"/>
              <a:t>Final deployment to </a:t>
            </a:r>
            <a:r>
              <a:rPr lang="en-US" dirty="0" smtClean="0"/>
              <a:t>Live server </a:t>
            </a:r>
            <a:r>
              <a:rPr lang="en-US" dirty="0"/>
              <a:t>pursuant to completion of all payments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658894"/>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smtClean="0">
                <a:solidFill>
                  <a:schemeClr val="tx1">
                    <a:lumMod val="95000"/>
                    <a:lumOff val="5000"/>
                  </a:schemeClr>
                </a:solidFill>
                <a:latin typeface="Gill Sans MT" panose="020B0502020104020203" pitchFamily="34" charset="0"/>
                <a:cs typeface="Arial" pitchFamily="34" charset="0"/>
              </a:rPr>
              <a:t>Background &amp; Scope</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6" name="AutoShape 6"/>
          <p:cNvSpPr>
            <a:spLocks noChangeArrowheads="1"/>
          </p:cNvSpPr>
          <p:nvPr/>
        </p:nvSpPr>
        <p:spPr bwMode="auto">
          <a:xfrm>
            <a:off x="2667083" y="2104225"/>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Technology Specification</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2" name="AutoShape 6"/>
          <p:cNvSpPr>
            <a:spLocks noChangeArrowheads="1"/>
          </p:cNvSpPr>
          <p:nvPr/>
        </p:nvSpPr>
        <p:spPr bwMode="auto">
          <a:xfrm>
            <a:off x="2649870" y="2582426"/>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66437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12340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20" name="Rectangle 19"/>
          <p:cNvSpPr>
            <a:spLocks noChangeArrowheads="1"/>
          </p:cNvSpPr>
          <p:nvPr/>
        </p:nvSpPr>
        <p:spPr bwMode="auto">
          <a:xfrm>
            <a:off x="1875095" y="259605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3</a:t>
            </a:r>
            <a:endParaRPr lang="en-US" sz="1400" dirty="0">
              <a:solidFill>
                <a:schemeClr val="bg1"/>
              </a:solidFill>
              <a:latin typeface="Arial" pitchFamily="34" charset="0"/>
              <a:cs typeface="Arial" pitchFamily="34" charset="0"/>
            </a:endParaRPr>
          </a:p>
        </p:txBody>
      </p:sp>
      <p:sp>
        <p:nvSpPr>
          <p:cNvPr id="21" name="AutoShape 6"/>
          <p:cNvSpPr>
            <a:spLocks noChangeArrowheads="1"/>
          </p:cNvSpPr>
          <p:nvPr/>
        </p:nvSpPr>
        <p:spPr bwMode="auto">
          <a:xfrm>
            <a:off x="2643243" y="304839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43243" y="3530915"/>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26" name="AutoShape 6"/>
          <p:cNvSpPr>
            <a:spLocks noChangeArrowheads="1"/>
          </p:cNvSpPr>
          <p:nvPr/>
        </p:nvSpPr>
        <p:spPr bwMode="auto">
          <a:xfrm>
            <a:off x="2643243" y="401597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66176" y="305241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4</a:t>
            </a:r>
            <a:endParaRPr lang="en-US" sz="1400" dirty="0">
              <a:solidFill>
                <a:schemeClr val="bg1"/>
              </a:solidFill>
              <a:latin typeface="Arial" pitchFamily="34" charset="0"/>
              <a:cs typeface="Arial" pitchFamily="34" charset="0"/>
            </a:endParaRPr>
          </a:p>
        </p:txBody>
      </p:sp>
      <p:sp>
        <p:nvSpPr>
          <p:cNvPr id="28" name="Rectangle 27"/>
          <p:cNvSpPr>
            <a:spLocks noChangeArrowheads="1"/>
          </p:cNvSpPr>
          <p:nvPr/>
        </p:nvSpPr>
        <p:spPr bwMode="auto">
          <a:xfrm>
            <a:off x="1888347" y="353627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5</a:t>
            </a:r>
            <a:endParaRPr lang="en-US" sz="1400" dirty="0">
              <a:solidFill>
                <a:schemeClr val="bg1"/>
              </a:solidFill>
              <a:latin typeface="Arial" pitchFamily="34" charset="0"/>
              <a:cs typeface="Arial" pitchFamily="34" charset="0"/>
            </a:endParaRPr>
          </a:p>
        </p:txBody>
      </p:sp>
      <p:sp>
        <p:nvSpPr>
          <p:cNvPr id="29" name="Rectangle 28"/>
          <p:cNvSpPr>
            <a:spLocks noChangeArrowheads="1"/>
          </p:cNvSpPr>
          <p:nvPr/>
        </p:nvSpPr>
        <p:spPr bwMode="auto">
          <a:xfrm>
            <a:off x="1866176" y="403239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6</a:t>
            </a:r>
            <a:endParaRPr lang="en-US" sz="1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Background &amp; Scope</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900129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85321" y="1541454"/>
            <a:ext cx="11595132" cy="3162404"/>
          </a:xfrm>
          <a:prstGeom prst="rect">
            <a:avLst/>
          </a:prstGeom>
          <a:noFill/>
        </p:spPr>
        <p:txBody>
          <a:bodyPr wrap="square" rtlCol="0">
            <a:spAutoFit/>
          </a:bodyPr>
          <a:lstStyle/>
          <a:p>
            <a:pPr>
              <a:lnSpc>
                <a:spcPct val="150000"/>
              </a:lnSpc>
            </a:pPr>
            <a:r>
              <a:rPr lang="en-US" sz="1900" dirty="0" smtClean="0"/>
              <a:t>The client has </a:t>
            </a:r>
            <a:r>
              <a:rPr lang="en-US" sz="1900" dirty="0"/>
              <a:t>contacted Verbat Technologies to develop </a:t>
            </a:r>
            <a:r>
              <a:rPr lang="en-US" sz="1900" dirty="0" smtClean="0"/>
              <a:t>a </a:t>
            </a:r>
            <a:r>
              <a:rPr lang="en-US" sz="1900" dirty="0" smtClean="0"/>
              <a:t>ASP.net / PHP</a:t>
            </a:r>
            <a:r>
              <a:rPr lang="en-US" sz="1900" dirty="0" smtClean="0"/>
              <a:t> </a:t>
            </a:r>
            <a:r>
              <a:rPr lang="en-US" sz="1900" dirty="0" smtClean="0"/>
              <a:t>based website for showing information's about the company</a:t>
            </a:r>
            <a:r>
              <a:rPr lang="en-US" sz="1900" dirty="0" smtClean="0"/>
              <a:t>. The website will be integrated with Yammer and Office365. The website will also have trivial workflows to Capture expenses, Applications  for leave and passport release, New employee induction forms etc.</a:t>
            </a:r>
            <a:endParaRPr lang="en-US" sz="1900" dirty="0" smtClean="0"/>
          </a:p>
          <a:p>
            <a:pPr>
              <a:lnSpc>
                <a:spcPct val="150000"/>
              </a:lnSpc>
            </a:pPr>
            <a:endParaRPr lang="en-US" sz="1900" dirty="0"/>
          </a:p>
          <a:p>
            <a:pPr>
              <a:lnSpc>
                <a:spcPct val="150000"/>
              </a:lnSpc>
            </a:pPr>
            <a:r>
              <a:rPr lang="en-US" sz="1900" dirty="0" smtClean="0"/>
              <a:t>Verbat shall develop the website using PHP. The design for the website shall using the </a:t>
            </a:r>
            <a:r>
              <a:rPr lang="en-US" sz="1900" dirty="0" err="1" smtClean="0"/>
              <a:t>CodeIgnitor</a:t>
            </a:r>
            <a:r>
              <a:rPr lang="en-US" sz="1900" dirty="0" smtClean="0"/>
              <a:t> </a:t>
            </a:r>
            <a:r>
              <a:rPr lang="en-US" sz="1900" dirty="0" smtClean="0"/>
              <a:t>Framework in the case of a PHP implementation or MVC </a:t>
            </a:r>
            <a:r>
              <a:rPr lang="en-US" sz="1900" dirty="0" err="1" smtClean="0"/>
              <a:t>famework</a:t>
            </a:r>
            <a:r>
              <a:rPr lang="en-US" sz="1900" dirty="0" smtClean="0"/>
              <a:t> in the case of an ASP.NET implementation.  </a:t>
            </a:r>
            <a:r>
              <a:rPr lang="en-US" sz="1900" dirty="0" smtClean="0"/>
              <a:t>The template shall be chosen </a:t>
            </a:r>
            <a:r>
              <a:rPr lang="en-US" sz="1900" dirty="0" smtClean="0"/>
              <a:t> and purchased by </a:t>
            </a:r>
            <a:r>
              <a:rPr lang="en-US" sz="1900" dirty="0" smtClean="0"/>
              <a:t>the </a:t>
            </a:r>
            <a:r>
              <a:rPr lang="en-US" sz="1900" dirty="0" smtClean="0"/>
              <a:t>client. Verbat will integrate the template to the </a:t>
            </a:r>
            <a:r>
              <a:rPr lang="en-US" sz="1900" dirty="0" smtClean="0"/>
              <a:t>design of the site</a:t>
            </a:r>
            <a:r>
              <a:rPr lang="en-US" sz="1900" dirty="0" smtClean="0"/>
              <a:t>.</a:t>
            </a: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733584" y="923260"/>
            <a:ext cx="10777840" cy="5519460"/>
          </a:xfrm>
          <a:prstGeom prst="rect">
            <a:avLst/>
          </a:prstGeom>
          <a:noFill/>
        </p:spPr>
        <p:txBody>
          <a:bodyPr wrap="square" rtlCol="0">
            <a:spAutoFit/>
          </a:bodyPr>
          <a:lstStyle/>
          <a:p>
            <a:endParaRPr lang="en-US" sz="2000" dirty="0" smtClean="0"/>
          </a:p>
          <a:p>
            <a:r>
              <a:rPr lang="en-US" sz="2000" dirty="0" smtClean="0"/>
              <a:t>Verbat shall develop the website with </a:t>
            </a:r>
            <a:r>
              <a:rPr lang="en-US" sz="2000" dirty="0"/>
              <a:t>the following features</a:t>
            </a:r>
            <a:r>
              <a:rPr lang="en-US" sz="2000" dirty="0" smtClean="0"/>
              <a:t>:</a:t>
            </a:r>
          </a:p>
          <a:p>
            <a:pPr marL="742950" lvl="1" indent="-285750">
              <a:lnSpc>
                <a:spcPts val="2800"/>
              </a:lnSpc>
              <a:buFont typeface="Wingdings" panose="05000000000000000000" pitchFamily="2" charset="2"/>
              <a:buChar char="§"/>
            </a:pPr>
            <a:endParaRPr lang="en-US" sz="2000" dirty="0" smtClean="0"/>
          </a:p>
          <a:p>
            <a:pPr marL="742950" lvl="1" indent="-285750">
              <a:lnSpc>
                <a:spcPts val="2800"/>
              </a:lnSpc>
              <a:buFont typeface="Wingdings" panose="05000000000000000000" pitchFamily="2" charset="2"/>
              <a:buChar char="§"/>
            </a:pPr>
            <a:r>
              <a:rPr lang="en-US" sz="2000" dirty="0" smtClean="0"/>
              <a:t>Homepage ( Submit form,  Book Meeting Room, Find Staff, Login )</a:t>
            </a:r>
            <a:endParaRPr lang="en-US" sz="2000" dirty="0"/>
          </a:p>
          <a:p>
            <a:pPr marL="742950" lvl="1" indent="-285750">
              <a:lnSpc>
                <a:spcPts val="2800"/>
              </a:lnSpc>
              <a:buFont typeface="Wingdings" panose="05000000000000000000" pitchFamily="2" charset="2"/>
              <a:buChar char="§"/>
            </a:pPr>
            <a:r>
              <a:rPr lang="en-US" sz="2000" dirty="0" smtClean="0"/>
              <a:t>Company Page (Company Profile, Management Team, Departments, Location )</a:t>
            </a:r>
            <a:endParaRPr lang="en-US" sz="2000" dirty="0"/>
          </a:p>
          <a:p>
            <a:pPr marL="742950" lvl="1" indent="-285750">
              <a:lnSpc>
                <a:spcPts val="2800"/>
              </a:lnSpc>
              <a:buFont typeface="Wingdings" panose="05000000000000000000" pitchFamily="2" charset="2"/>
              <a:buChar char="§"/>
            </a:pPr>
            <a:r>
              <a:rPr lang="en-US" sz="2000" dirty="0" smtClean="0"/>
              <a:t>Human Resources </a:t>
            </a:r>
            <a:r>
              <a:rPr lang="en-US" sz="2000" dirty="0"/>
              <a:t>( </a:t>
            </a:r>
            <a:r>
              <a:rPr lang="en-US" sz="2000" dirty="0" smtClean="0"/>
              <a:t>About HR, HR </a:t>
            </a:r>
            <a:r>
              <a:rPr lang="en-US" sz="2000" dirty="0"/>
              <a:t>Policy </a:t>
            </a:r>
            <a:r>
              <a:rPr lang="en-US" sz="2000" dirty="0" smtClean="0"/>
              <a:t>Manual, New </a:t>
            </a:r>
            <a:r>
              <a:rPr lang="en-US" sz="2000" dirty="0"/>
              <a:t>Employee </a:t>
            </a:r>
            <a:r>
              <a:rPr lang="en-US" sz="2000" dirty="0" smtClean="0"/>
              <a:t>Induction, Staff Feedback, HR Team)</a:t>
            </a:r>
          </a:p>
          <a:p>
            <a:pPr marL="800100" lvl="1" indent="-342900">
              <a:buFont typeface="Wingdings" panose="05000000000000000000" pitchFamily="2" charset="2"/>
              <a:buChar char="§"/>
            </a:pPr>
            <a:r>
              <a:rPr lang="en-US" sz="2000" dirty="0"/>
              <a:t>Information </a:t>
            </a:r>
            <a:r>
              <a:rPr lang="en-US" sz="2000" dirty="0" smtClean="0"/>
              <a:t>Technology (</a:t>
            </a:r>
            <a:r>
              <a:rPr lang="en-US" sz="2000" dirty="0"/>
              <a:t>About </a:t>
            </a:r>
            <a:r>
              <a:rPr lang="en-US" sz="2000" dirty="0" smtClean="0"/>
              <a:t>IT, IT  </a:t>
            </a:r>
            <a:r>
              <a:rPr lang="en-US" sz="2000" dirty="0"/>
              <a:t>Policy </a:t>
            </a:r>
            <a:r>
              <a:rPr lang="en-US" sz="2000" dirty="0" smtClean="0"/>
              <a:t>Manual, Training Videos, Staff  Contact, IT Team)</a:t>
            </a:r>
          </a:p>
          <a:p>
            <a:pPr marL="800100" lvl="1" indent="-342900">
              <a:buFont typeface="Wingdings" panose="05000000000000000000" pitchFamily="2" charset="2"/>
              <a:buChar char="§"/>
            </a:pPr>
            <a:r>
              <a:rPr lang="en-US" sz="2000" dirty="0"/>
              <a:t>Resources (Company </a:t>
            </a:r>
            <a:r>
              <a:rPr lang="en-US" sz="2000" dirty="0" smtClean="0"/>
              <a:t>Policies, Document Library, Photo Gallery)</a:t>
            </a:r>
          </a:p>
          <a:p>
            <a:pPr marL="800100" lvl="1" indent="-342900">
              <a:buFont typeface="Wingdings" panose="05000000000000000000" pitchFamily="2" charset="2"/>
              <a:buChar char="§"/>
            </a:pPr>
            <a:r>
              <a:rPr lang="en-US" sz="2000" dirty="0" smtClean="0"/>
              <a:t>My Content (Notifications, Online Forms, HR Forms, My </a:t>
            </a:r>
            <a:r>
              <a:rPr lang="en-US" sz="2000" dirty="0"/>
              <a:t>Profile </a:t>
            </a:r>
            <a:r>
              <a:rPr lang="en-US" sz="2000" dirty="0" smtClean="0"/>
              <a:t>)</a:t>
            </a:r>
          </a:p>
          <a:p>
            <a:pPr marL="800100" lvl="1" indent="-342900">
              <a:buFont typeface="Wingdings" panose="05000000000000000000" pitchFamily="2" charset="2"/>
              <a:buChar char="§"/>
            </a:pPr>
            <a:r>
              <a:rPr lang="en-US" sz="2000" dirty="0"/>
              <a:t>Coffee Break/ Social Collaboration.</a:t>
            </a:r>
          </a:p>
          <a:p>
            <a:pPr marL="800100" lvl="1" indent="-342900">
              <a:buFont typeface="Wingdings" panose="05000000000000000000" pitchFamily="2" charset="2"/>
              <a:buChar char="§"/>
            </a:pPr>
            <a:r>
              <a:rPr lang="en-US" sz="2000" dirty="0"/>
              <a:t>In-focus </a:t>
            </a:r>
            <a:r>
              <a:rPr lang="en-US" sz="2000" dirty="0" smtClean="0"/>
              <a:t>(E-Magazine, Upload Picture, Post </a:t>
            </a:r>
            <a:r>
              <a:rPr lang="en-US" sz="2000" dirty="0"/>
              <a:t>Vacation/ Team Trip </a:t>
            </a:r>
            <a:r>
              <a:rPr lang="en-US" sz="2000" dirty="0" smtClean="0"/>
              <a:t>Picture)</a:t>
            </a:r>
          </a:p>
          <a:p>
            <a:pPr marL="800100" lvl="1" indent="-342900">
              <a:buFont typeface="Wingdings" panose="05000000000000000000" pitchFamily="2" charset="2"/>
              <a:buChar char="§"/>
            </a:pPr>
            <a:r>
              <a:rPr lang="en-US" sz="2000" dirty="0" smtClean="0"/>
              <a:t>Admin</a:t>
            </a:r>
            <a:r>
              <a:rPr lang="en-US" sz="2000" dirty="0"/>
              <a:t> (Manage Users &amp; </a:t>
            </a:r>
            <a:r>
              <a:rPr lang="en-US" sz="2000" dirty="0" smtClean="0"/>
              <a:t>permission, Manage Company, Manage </a:t>
            </a:r>
            <a:r>
              <a:rPr lang="en-US" sz="2000" dirty="0"/>
              <a:t>Human </a:t>
            </a:r>
            <a:r>
              <a:rPr lang="en-US" sz="2000" dirty="0" smtClean="0"/>
              <a:t>Resources, Manage </a:t>
            </a:r>
            <a:r>
              <a:rPr lang="en-US" sz="2000" dirty="0"/>
              <a:t>Information </a:t>
            </a:r>
            <a:r>
              <a:rPr lang="en-US" sz="2000" dirty="0" smtClean="0"/>
              <a:t>Technology, Manage Resources, Manage </a:t>
            </a:r>
            <a:r>
              <a:rPr lang="en-US" sz="2000" dirty="0" err="1" smtClean="0"/>
              <a:t>Infocus</a:t>
            </a:r>
            <a:r>
              <a:rPr lang="en-US" sz="2000" dirty="0" smtClean="0"/>
              <a:t> magazine, </a:t>
            </a:r>
            <a:r>
              <a:rPr lang="en-US" sz="2000" dirty="0" smtClean="0"/>
              <a:t>Manage </a:t>
            </a:r>
            <a:r>
              <a:rPr lang="en-US" sz="2000" dirty="0"/>
              <a:t>My </a:t>
            </a:r>
            <a:r>
              <a:rPr lang="en-US" sz="2000" dirty="0" smtClean="0"/>
              <a:t>Contents</a:t>
            </a:r>
            <a:r>
              <a:rPr lang="en-US" sz="2000" dirty="0" smtClean="0"/>
              <a:t>)</a:t>
            </a:r>
          </a:p>
          <a:p>
            <a:pPr marL="800100" lvl="1" indent="-342900">
              <a:buFont typeface="Wingdings" panose="05000000000000000000" pitchFamily="2" charset="2"/>
              <a:buChar char="§"/>
            </a:pPr>
            <a:r>
              <a:rPr lang="en-US" sz="2000" dirty="0" smtClean="0"/>
              <a:t>Yammer integration, Office365 integration </a:t>
            </a:r>
            <a:endParaRPr lang="en-US" sz="2000" dirty="0"/>
          </a:p>
          <a:p>
            <a:pPr marL="800100" lvl="1" indent="-342900">
              <a:buFont typeface="Wingdings" panose="05000000000000000000" pitchFamily="2" charset="2"/>
              <a:buChar char="§"/>
            </a:pPr>
            <a:endParaRPr lang="en-US" sz="1600" dirty="0"/>
          </a:p>
          <a:p>
            <a:pPr marL="1257300" lvl="2" indent="-342900" fontAlgn="b">
              <a:buFont typeface="Arial" panose="020B0604020202020204" pitchFamily="34" charset="0"/>
              <a:buChar char="•"/>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7" name="Content Placeholder 2"/>
          <p:cNvSpPr>
            <a:spLocks noGrp="1"/>
          </p:cNvSpPr>
          <p:nvPr>
            <p:ph idx="1"/>
          </p:nvPr>
        </p:nvSpPr>
        <p:spPr>
          <a:xfrm>
            <a:off x="7214413" y="1752718"/>
            <a:ext cx="4487257" cy="4117996"/>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en-US" sz="1700" dirty="0" smtClean="0"/>
              <a:t>Language : ASP.net or PHP</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a:t>
            </a:r>
            <a:r>
              <a:rPr lang="en-IN" sz="1700" dirty="0" smtClean="0"/>
              <a:t> or MSSQL</a:t>
            </a:r>
            <a:endParaRPr lang="en-IN" sz="1700" dirty="0"/>
          </a:p>
          <a:p>
            <a:pPr lvl="1" defTabSz="914400">
              <a:lnSpc>
                <a:spcPct val="70000"/>
              </a:lnSpc>
              <a:buFont typeface="Arial" panose="020B0604020202020204" pitchFamily="34" charset="0"/>
              <a:buChar char="•"/>
            </a:pPr>
            <a:r>
              <a:rPr lang="sk-SK" sz="1700" dirty="0"/>
              <a:t>Server –</a:t>
            </a:r>
            <a:r>
              <a:rPr lang="en-IN" sz="1700" dirty="0"/>
              <a:t> </a:t>
            </a:r>
            <a:r>
              <a:rPr lang="en-IN" sz="1700" dirty="0" smtClean="0"/>
              <a:t>Apache or IIS</a:t>
            </a:r>
            <a:endParaRPr lang="sk-SK" sz="1700" dirty="0"/>
          </a:p>
          <a:p>
            <a:pPr lvl="1" defTabSz="914400">
              <a:lnSpc>
                <a:spcPct val="70000"/>
              </a:lnSpc>
              <a:buFont typeface="Arial" panose="020B0604020202020204" pitchFamily="34" charset="0"/>
              <a:buChar char="•"/>
            </a:pPr>
            <a:r>
              <a:rPr lang="sk-SK" sz="1700" dirty="0"/>
              <a:t>Operating System –</a:t>
            </a:r>
            <a:r>
              <a:rPr lang="en-IN" sz="1700" dirty="0"/>
              <a:t> </a:t>
            </a:r>
            <a:r>
              <a:rPr lang="en-US" sz="1700" dirty="0" smtClean="0"/>
              <a:t>Linux or Windows</a:t>
            </a:r>
            <a:endParaRPr lang="en-US" sz="1700" dirty="0"/>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smtClean="0"/>
              <a:t>Cloud </a:t>
            </a:r>
            <a:r>
              <a:rPr lang="en-US" sz="1700" dirty="0" smtClean="0"/>
              <a:t>Hosting</a:t>
            </a:r>
            <a:endParaRPr lang="en-US" sz="1700" dirty="0"/>
          </a:p>
          <a:p>
            <a:pPr lvl="1">
              <a:lnSpc>
                <a:spcPct val="70000"/>
              </a:lnSpc>
            </a:pPr>
            <a:r>
              <a:rPr lang="en-US" sz="1700" dirty="0" smtClean="0"/>
              <a:t>HDD </a:t>
            </a:r>
            <a:r>
              <a:rPr lang="en-US" sz="1700" dirty="0"/>
              <a:t>Quota – </a:t>
            </a:r>
            <a:r>
              <a:rPr lang="en-US" sz="1700" dirty="0" smtClean="0"/>
              <a:t>50 GB</a:t>
            </a:r>
          </a:p>
          <a:p>
            <a:pPr lvl="1">
              <a:lnSpc>
                <a:spcPct val="70000"/>
              </a:lnSpc>
            </a:pPr>
            <a:r>
              <a:rPr lang="en-US" sz="1700" dirty="0" smtClean="0"/>
              <a:t>1 GB Backup Storage</a:t>
            </a:r>
          </a:p>
          <a:p>
            <a:pPr lvl="1">
              <a:lnSpc>
                <a:spcPct val="70000"/>
              </a:lnSpc>
            </a:pPr>
            <a:r>
              <a:rPr lang="en-US" sz="1700" dirty="0" smtClean="0"/>
              <a:t>25K Visit per month</a:t>
            </a:r>
            <a:endParaRPr lang="en-US" sz="1700" dirty="0"/>
          </a:p>
          <a:p>
            <a:pPr lvl="1">
              <a:lnSpc>
                <a:spcPct val="70000"/>
              </a:lnSpc>
            </a:pPr>
            <a:r>
              <a:rPr lang="en-US" sz="1700" dirty="0"/>
              <a:t>128 Bit SSL</a:t>
            </a:r>
          </a:p>
          <a:p>
            <a:pPr marL="457200" lvl="1" indent="0" algn="just" defTabSz="914400">
              <a:buNone/>
            </a:pPr>
            <a:endParaRPr lang="en-US" sz="2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146220"/>
            <a:ext cx="5715467" cy="5249532"/>
          </a:xfrm>
          <a:prstGeom prst="rect">
            <a:avLst/>
          </a:prstGeom>
        </p:spPr>
      </p:pic>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a:t>
            </a:r>
            <a:r>
              <a:rPr lang="en-US" sz="3600" b="1"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07674" y="1056334"/>
            <a:ext cx="9507826" cy="400110"/>
          </a:xfrm>
          <a:prstGeom prst="rect">
            <a:avLst/>
          </a:prstGeom>
        </p:spPr>
        <p:txBody>
          <a:bodyPr wrap="square">
            <a:spAutoFit/>
          </a:bodyPr>
          <a:lstStyle/>
          <a:p>
            <a:r>
              <a:rPr lang="en-AU" sz="2000" dirty="0"/>
              <a:t>The time estimated for delivering the application is </a:t>
            </a:r>
            <a:r>
              <a:rPr lang="en-AU" sz="2000" b="1" dirty="0" smtClean="0"/>
              <a:t>19 </a:t>
            </a:r>
            <a:r>
              <a:rPr lang="en-AU" sz="2000" b="1" dirty="0"/>
              <a:t>working man days</a:t>
            </a:r>
            <a:endParaRPr lang="en-IN" sz="2000" b="1" dirty="0"/>
          </a:p>
        </p:txBody>
      </p:sp>
      <p:sp>
        <p:nvSpPr>
          <p:cNvPr id="5" name="Rectangle 4"/>
          <p:cNvSpPr/>
          <p:nvPr/>
        </p:nvSpPr>
        <p:spPr>
          <a:xfrm>
            <a:off x="7442752" y="1753957"/>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186161" y="1507099"/>
            <a:ext cx="1975" cy="474932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442752" y="2432853"/>
            <a:ext cx="4545496" cy="1426031"/>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smtClean="0"/>
              <a:t>Selection &amp; Purchase of Template</a:t>
            </a:r>
          </a:p>
          <a:p>
            <a:pPr marL="360000" lvl="1" indent="-342900">
              <a:lnSpc>
                <a:spcPts val="2600"/>
              </a:lnSpc>
              <a:buFont typeface="Wingdings" panose="05000000000000000000" pitchFamily="2" charset="2"/>
              <a:buChar char="§"/>
            </a:pPr>
            <a:r>
              <a:rPr lang="en-US" dirty="0" smtClean="0"/>
              <a:t>Content upload</a:t>
            </a:r>
            <a:endParaRPr lang="en-US" dirty="0"/>
          </a:p>
          <a:p>
            <a:pPr marL="360000" lvl="1" indent="-342900">
              <a:lnSpc>
                <a:spcPts val="2600"/>
              </a:lnSpc>
              <a:buFont typeface="Wingdings" panose="05000000000000000000" pitchFamily="2" charset="2"/>
              <a:buChar char="§"/>
            </a:pPr>
            <a:r>
              <a:rPr lang="en-US" dirty="0" smtClean="0"/>
              <a:t>Fully </a:t>
            </a:r>
            <a:r>
              <a:rPr lang="en-US" dirty="0"/>
              <a:t>developed and tested </a:t>
            </a:r>
            <a:r>
              <a:rPr lang="en-US" dirty="0" smtClean="0"/>
              <a:t>Website for </a:t>
            </a:r>
            <a:r>
              <a:rPr lang="en-US" dirty="0"/>
              <a:t>deployment</a:t>
            </a:r>
          </a:p>
        </p:txBody>
      </p:sp>
      <p:sp>
        <p:nvSpPr>
          <p:cNvPr id="9" name="Subtitle 2"/>
          <p:cNvSpPr txBox="1">
            <a:spLocks/>
          </p:cNvSpPr>
          <p:nvPr/>
        </p:nvSpPr>
        <p:spPr>
          <a:xfrm>
            <a:off x="207674" y="234204"/>
            <a:ext cx="562645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3494592304"/>
              </p:ext>
            </p:extLst>
          </p:nvPr>
        </p:nvGraphicFramePr>
        <p:xfrm>
          <a:off x="207675" y="1708637"/>
          <a:ext cx="6746917" cy="2856540"/>
        </p:xfrm>
        <a:graphic>
          <a:graphicData uri="http://schemas.openxmlformats.org/drawingml/2006/table">
            <a:tbl>
              <a:tblPr firstRow="1" bandRow="1">
                <a:tableStyleId>{F5AB1C69-6EDB-4FF4-983F-18BD219EF322}</a:tableStyleId>
              </a:tblPr>
              <a:tblGrid>
                <a:gridCol w="4207914">
                  <a:extLst>
                    <a:ext uri="{9D8B030D-6E8A-4147-A177-3AD203B41FA5}">
                      <a16:colId xmlns:a16="http://schemas.microsoft.com/office/drawing/2014/main" xmlns="" val="3302362225"/>
                    </a:ext>
                  </a:extLst>
                </a:gridCol>
                <a:gridCol w="1167654"/>
                <a:gridCol w="1371349">
                  <a:extLst>
                    <a:ext uri="{9D8B030D-6E8A-4147-A177-3AD203B41FA5}">
                      <a16:colId xmlns:a16="http://schemas.microsoft.com/office/drawing/2014/main" xmlns="" val="20002"/>
                    </a:ext>
                  </a:extLst>
                </a:gridCol>
              </a:tblGrid>
              <a:tr h="506529">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just">
                        <a:lnSpc>
                          <a:spcPct val="150000"/>
                        </a:lnSpc>
                        <a:spcAft>
                          <a:spcPts val="600"/>
                        </a:spcAft>
                      </a:pPr>
                      <a:r>
                        <a:rPr lang="en-IN" sz="1600" b="1" kern="1200" dirty="0" smtClean="0">
                          <a:solidFill>
                            <a:schemeClr val="lt1"/>
                          </a:solidFill>
                          <a:effectLst/>
                          <a:latin typeface="+mn-lt"/>
                          <a:ea typeface="+mn-ea"/>
                          <a:cs typeface="+mn-cs"/>
                        </a:rPr>
                        <a:t>Effort</a:t>
                      </a:r>
                      <a:endParaRPr lang="en-IN"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smtClean="0">
                          <a:effectLst/>
                        </a:rPr>
                        <a:t>Effort Total </a:t>
                      </a:r>
                      <a:r>
                        <a:rPr lang="en-IN" sz="1600" kern="1200" dirty="0">
                          <a:effectLst/>
                        </a:rPr>
                        <a:t>(Man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xmlns="" val="2007264945"/>
                  </a:ext>
                </a:extLst>
              </a:tr>
              <a:tr h="380778">
                <a:tc rowSpan="2">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Theme purchase, customization &amp; running prototype</a:t>
                      </a:r>
                      <a:endParaRPr lang="en-US" sz="1400" kern="1200" baseline="0" dirty="0" smtClean="0">
                        <a:solidFill>
                          <a:schemeClr val="dk1"/>
                        </a:solidFill>
                        <a:effectLst/>
                        <a:latin typeface="+mn-lt"/>
                        <a:ea typeface="+mn-ea"/>
                        <a:cs typeface="+mn-cs"/>
                      </a:endParaRP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12</a:t>
                      </a:r>
                      <a:endParaRPr lang="en-US" sz="1400" kern="1200" baseline="0" dirty="0" smtClean="0">
                        <a:solidFill>
                          <a:schemeClr val="dk1"/>
                        </a:solidFill>
                        <a:effectLst/>
                        <a:latin typeface="+mn-lt"/>
                        <a:ea typeface="+mn-ea"/>
                        <a:cs typeface="+mn-cs"/>
                      </a:endParaRPr>
                    </a:p>
                  </a:txBody>
                  <a:tcPr marL="68580" marR="68580" marT="0" marB="0" anchor="ctr"/>
                </a:tc>
                <a:tc rowSpan="6">
                  <a:txBody>
                    <a:bodyPr/>
                    <a:lstStyle/>
                    <a:p>
                      <a:pPr algn="ctr">
                        <a:spcAft>
                          <a:spcPts val="0"/>
                        </a:spcAft>
                      </a:pPr>
                      <a:r>
                        <a:rPr lang="en-IN" sz="1600" b="0" kern="1200" dirty="0" smtClean="0">
                          <a:solidFill>
                            <a:schemeClr val="dk1"/>
                          </a:solidFill>
                          <a:effectLst/>
                          <a:latin typeface="+mn-lt"/>
                          <a:ea typeface="+mn-ea"/>
                          <a:cs typeface="+mn-cs"/>
                        </a:rPr>
                        <a:t>49*</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1056298204"/>
                  </a:ext>
                </a:extLst>
              </a:tr>
              <a:tr h="0">
                <a:tc vMerge="1">
                  <a:txBody>
                    <a:bodyPr/>
                    <a:lstStyle/>
                    <a:p>
                      <a:endParaRPr lang="en-US"/>
                    </a:p>
                  </a:txBody>
                  <a:tcPr/>
                </a:tc>
                <a:tc rowSpan="2">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10</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endParaRPr lang="en-US"/>
                    </a:p>
                  </a:txBody>
                  <a:tcPr/>
                </a:tc>
              </a:tr>
              <a:tr h="324842">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Admin </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pPr algn="l">
                        <a:lnSpc>
                          <a:spcPct val="115000"/>
                        </a:lnSpc>
                        <a:spcAft>
                          <a:spcPts val="600"/>
                        </a:spcAft>
                      </a:pP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41254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Home page, Login</a:t>
                      </a:r>
                      <a:endParaRPr lang="en-US" sz="1400" kern="1200" baseline="0" dirty="0" smtClean="0">
                        <a:solidFill>
                          <a:schemeClr val="dk1"/>
                        </a:solidFill>
                        <a:effectLst/>
                        <a:latin typeface="+mn-lt"/>
                        <a:ea typeface="+mn-ea"/>
                        <a:cs typeface="+mn-cs"/>
                      </a:endParaRP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1.5</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Company, Human Resources, Information Technology, Resources, My contents &amp; InFocus magazine</a:t>
                      </a:r>
                      <a:endParaRPr lang="en-US" sz="1400" kern="1200" baseline="0" dirty="0" smtClean="0">
                        <a:solidFill>
                          <a:schemeClr val="dk1"/>
                        </a:solidFill>
                        <a:effectLst/>
                        <a:latin typeface="+mn-lt"/>
                        <a:ea typeface="+mn-ea"/>
                        <a:cs typeface="+mn-cs"/>
                      </a:endParaRP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15</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endParaRPr lang="en-US"/>
                    </a:p>
                  </a:txBody>
                  <a:tcPr/>
                </a:tc>
                <a:extLst>
                  <a:ext uri="{0D108BD9-81ED-4DB2-BD59-A6C34878D82A}">
                    <a16:rowId xmlns:a16="http://schemas.microsoft.com/office/drawing/2014/main" xmlns="" val="10005"/>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Quality Analysis (QA</a:t>
                      </a:r>
                      <a:r>
                        <a:rPr lang="en-US" sz="1400" kern="1200" baseline="0" dirty="0" smtClean="0">
                          <a:solidFill>
                            <a:schemeClr val="dk1"/>
                          </a:solidFill>
                          <a:effectLst/>
                          <a:latin typeface="+mn-lt"/>
                          <a:ea typeface="+mn-ea"/>
                          <a:cs typeface="+mn-cs"/>
                        </a:rPr>
                        <a:t>), UAT, Support, Implementation &amp; Go live</a:t>
                      </a:r>
                      <a:endParaRPr lang="en-US" sz="1400" kern="1200" baseline="0" dirty="0" smtClean="0">
                        <a:solidFill>
                          <a:schemeClr val="dk1"/>
                        </a:solidFill>
                        <a:effectLst/>
                        <a:latin typeface="+mn-lt"/>
                        <a:ea typeface="+mn-ea"/>
                        <a:cs typeface="+mn-cs"/>
                      </a:endParaRP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10.5</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
        <p:nvSpPr>
          <p:cNvPr id="2" name="TextBox 1"/>
          <p:cNvSpPr txBox="1"/>
          <p:nvPr/>
        </p:nvSpPr>
        <p:spPr>
          <a:xfrm>
            <a:off x="324853" y="5354053"/>
            <a:ext cx="3379323" cy="923330"/>
          </a:xfrm>
          <a:prstGeom prst="rect">
            <a:avLst/>
          </a:prstGeom>
          <a:noFill/>
        </p:spPr>
        <p:txBody>
          <a:bodyPr wrap="none" rtlCol="0">
            <a:spAutoFit/>
          </a:bodyPr>
          <a:lstStyle/>
          <a:p>
            <a:r>
              <a:rPr lang="en-US" dirty="0" smtClean="0"/>
              <a:t>* See Assumptions for exclusions </a:t>
            </a:r>
          </a:p>
          <a:p>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2491</TotalTime>
  <Words>877</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504</cp:revision>
  <dcterms:created xsi:type="dcterms:W3CDTF">2016-07-20T04:54:31Z</dcterms:created>
  <dcterms:modified xsi:type="dcterms:W3CDTF">2017-01-13T09:48:54Z</dcterms:modified>
</cp:coreProperties>
</file>