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23" r:id="rId3"/>
    <p:sldId id="506" r:id="rId4"/>
    <p:sldId id="531" r:id="rId5"/>
    <p:sldId id="569" r:id="rId6"/>
    <p:sldId id="532" r:id="rId7"/>
    <p:sldId id="562" r:id="rId8"/>
    <p:sldId id="548" r:id="rId9"/>
    <p:sldId id="554" r:id="rId10"/>
    <p:sldId id="556" r:id="rId11"/>
    <p:sldId id="541" r:id="rId12"/>
    <p:sldId id="567" r:id="rId13"/>
    <p:sldId id="563" r:id="rId14"/>
    <p:sldId id="566" r:id="rId15"/>
    <p:sldId id="565" r:id="rId16"/>
    <p:sldId id="564" r:id="rId17"/>
    <p:sldId id="568" r:id="rId18"/>
    <p:sldId id="270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bat" initials="V" lastIdx="1" clrIdx="0">
    <p:extLst>
      <p:ext uri="{19B8F6BF-5375-455C-9EA6-DF929625EA0E}">
        <p15:presenceInfo xmlns:p15="http://schemas.microsoft.com/office/powerpoint/2012/main" userId="Verb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DE91"/>
    <a:srgbClr val="FF99FF"/>
    <a:srgbClr val="6CC4A2"/>
    <a:srgbClr val="5ED292"/>
    <a:srgbClr val="0E9A9A"/>
    <a:srgbClr val="9F091E"/>
    <a:srgbClr val="ECB18C"/>
    <a:srgbClr val="82AE93"/>
    <a:srgbClr val="AAE692"/>
    <a:srgbClr val="EB8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73250" autoAdjust="0"/>
  </p:normalViewPr>
  <p:slideViewPr>
    <p:cSldViewPr snapToGrid="0">
      <p:cViewPr varScale="1">
        <p:scale>
          <a:sx n="68" d="100"/>
          <a:sy n="68" d="100"/>
        </p:scale>
        <p:origin x="1085" y="53"/>
      </p:cViewPr>
      <p:guideLst>
        <p:guide orient="horz" pos="266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4FBA-0008-498E-A320-B92DFCC57072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11E7D-F324-4151-81A1-528F2B0C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8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11E7D-F324-4151-81A1-528F2B0C7F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66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RFE – Request for Evidence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11E7D-F324-4151-81A1-528F2B0C7F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78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RFE – Request for Evidence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There can also be a scenario that clients may contact Thomas </a:t>
            </a:r>
            <a:r>
              <a:rPr lang="en-US" baseline="0" dirty="0" err="1" smtClean="0"/>
              <a:t>Vallen</a:t>
            </a:r>
            <a:r>
              <a:rPr lang="en-US" baseline="0" dirty="0" smtClean="0"/>
              <a:t> only when they receive RFE from USICS ( They might have submitted the initial  </a:t>
            </a:r>
            <a:r>
              <a:rPr lang="en-US" baseline="0" dirty="0" err="1" smtClean="0"/>
              <a:t>petiotion</a:t>
            </a:r>
            <a:r>
              <a:rPr lang="en-US" baseline="0" dirty="0" smtClean="0"/>
              <a:t> to USICS by themselves or through another agency. In this case, the case should be registered as new case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11E7D-F324-4151-81A1-528F2B0C7F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8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RFE – Request for Evidence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11E7D-F324-4151-81A1-528F2B0C7F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94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RFE – Request for Evidence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11E7D-F324-4151-81A1-528F2B0C7F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6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RFE – Request for Evidence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11E7D-F324-4151-81A1-528F2B0C7F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8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RFE – Request for Evidence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11E7D-F324-4151-81A1-528F2B0C7F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14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11E7D-F324-4151-81A1-528F2B0C7F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3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11E7D-F324-4151-81A1-528F2B0C7F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11E7D-F324-4151-81A1-528F2B0C7F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64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11E7D-F324-4151-81A1-528F2B0C7F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0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11E7D-F324-4151-81A1-528F2B0C7F7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83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11E7D-F324-4151-81A1-528F2B0C7F7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27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aseline="0" dirty="0" smtClean="0"/>
              <a:t>Offshore team will stitch the documents together in a predefined order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11E7D-F324-4151-81A1-528F2B0C7F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80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aseline="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11E7D-F324-4151-81A1-528F2B0C7F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42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11E7D-F324-4151-81A1-528F2B0C7F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7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87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5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37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87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60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03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8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9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61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4F9-C904-425D-8CBC-EC70944AAAB1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4F9-C904-425D-8CBC-EC70944AAAB1}" type="datetimeFigureOut">
              <a:rPr lang="en-IN" smtClean="0"/>
              <a:t>13-08-2018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5061-5644-429E-BF16-92A800809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99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255025" y="4127251"/>
            <a:ext cx="5836892" cy="431498"/>
          </a:xfrm>
        </p:spPr>
        <p:txBody>
          <a:bodyPr>
            <a:noAutofit/>
          </a:bodyPr>
          <a:lstStyle/>
          <a:p>
            <a:pPr algn="r"/>
            <a:r>
              <a:rPr lang="en-IN" sz="3200" b="1" dirty="0">
                <a:solidFill>
                  <a:srgbClr val="FD8B32"/>
                </a:solidFill>
              </a:rPr>
              <a:t>We Engineer your Digital Success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017" y="6544342"/>
            <a:ext cx="25180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/>
              <a:t>© </a:t>
            </a:r>
            <a:r>
              <a:rPr lang="en-IN" sz="900" dirty="0" smtClean="0"/>
              <a:t>2018. </a:t>
            </a:r>
            <a:r>
              <a:rPr lang="en-IN" sz="900" dirty="0"/>
              <a:t>All Rights  Reserved / www.verbat.com</a:t>
            </a:r>
            <a:endParaRPr lang="en-US" sz="900" dirty="0"/>
          </a:p>
        </p:txBody>
      </p:sp>
      <p:sp>
        <p:nvSpPr>
          <p:cNvPr id="2" name="TextBox 1"/>
          <p:cNvSpPr txBox="1"/>
          <p:nvPr/>
        </p:nvSpPr>
        <p:spPr>
          <a:xfrm>
            <a:off x="7418231" y="4919730"/>
            <a:ext cx="403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Presented by</a:t>
            </a:r>
          </a:p>
          <a:p>
            <a:r>
              <a:rPr lang="en-US" sz="2000" dirty="0" smtClean="0"/>
              <a:t>Simi </a:t>
            </a:r>
            <a:r>
              <a:rPr lang="en-US" sz="2000" dirty="0" err="1" smtClean="0"/>
              <a:t>Soosan</a:t>
            </a:r>
            <a:r>
              <a:rPr lang="en-US" sz="2000" dirty="0" smtClean="0"/>
              <a:t> Thomas</a:t>
            </a:r>
          </a:p>
          <a:p>
            <a:r>
              <a:rPr lang="en-US" sz="2000" dirty="0" smtClean="0"/>
              <a:t>Project Coordinator</a:t>
            </a:r>
          </a:p>
          <a:p>
            <a:r>
              <a:rPr lang="en-US" sz="2000" dirty="0" smtClean="0"/>
              <a:t>Verbat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17514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>
          <a:xfrm>
            <a:off x="410434" y="1655203"/>
            <a:ext cx="2185725" cy="5273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Send signed documents as hardcopy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0061" y="2458940"/>
            <a:ext cx="2576023" cy="797894"/>
            <a:chOff x="445385" y="2238134"/>
            <a:chExt cx="2576023" cy="797894"/>
          </a:xfrm>
        </p:grpSpPr>
        <p:sp>
          <p:nvSpPr>
            <p:cNvPr id="29" name="Rounded Rectangle 28"/>
            <p:cNvSpPr/>
            <p:nvPr/>
          </p:nvSpPr>
          <p:spPr>
            <a:xfrm>
              <a:off x="835683" y="2508702"/>
              <a:ext cx="2185725" cy="52732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Send email to client – receipt of  all documents 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0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45385" y="223813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Rounded Rectangle 61"/>
          <p:cNvSpPr/>
          <p:nvPr/>
        </p:nvSpPr>
        <p:spPr>
          <a:xfrm>
            <a:off x="3775243" y="3764486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Upload scanned documents to system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2683" y="4412488"/>
            <a:ext cx="2576023" cy="797894"/>
            <a:chOff x="445385" y="2238134"/>
            <a:chExt cx="2576023" cy="797894"/>
          </a:xfrm>
        </p:grpSpPr>
        <p:sp>
          <p:nvSpPr>
            <p:cNvPr id="58" name="Rounded Rectangle 57"/>
            <p:cNvSpPr/>
            <p:nvPr/>
          </p:nvSpPr>
          <p:spPr>
            <a:xfrm>
              <a:off x="835683" y="2508702"/>
              <a:ext cx="2185725" cy="52732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Prepares package and handover to attorney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9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45385" y="223813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Rounded Rectangle 67"/>
          <p:cNvSpPr/>
          <p:nvPr/>
        </p:nvSpPr>
        <p:spPr>
          <a:xfrm>
            <a:off x="3766291" y="5592329"/>
            <a:ext cx="2185725" cy="5273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Reviews the document and sign petition and return to Paralegal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392923" y="2442140"/>
            <a:ext cx="2576023" cy="797894"/>
            <a:chOff x="445385" y="2238134"/>
            <a:chExt cx="2576023" cy="797894"/>
          </a:xfrm>
        </p:grpSpPr>
        <p:sp>
          <p:nvSpPr>
            <p:cNvPr id="78" name="Rounded Rectangle 77"/>
            <p:cNvSpPr/>
            <p:nvPr/>
          </p:nvSpPr>
          <p:spPr>
            <a:xfrm>
              <a:off x="835683" y="2508702"/>
              <a:ext cx="2185725" cy="52732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Submit petition packet (documents + filing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cheque</a:t>
              </a:r>
              <a:r>
                <a:rPr lang="en-US" sz="1200" dirty="0" smtClean="0">
                  <a:solidFill>
                    <a:schemeClr val="tx1"/>
                  </a:solidFill>
                </a:rPr>
                <a:t>) in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Fedex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79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45385" y="223813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" name="Rounded Rectangle 80"/>
          <p:cNvSpPr/>
          <p:nvPr/>
        </p:nvSpPr>
        <p:spPr>
          <a:xfrm>
            <a:off x="3774993" y="1661046"/>
            <a:ext cx="2185725" cy="5273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Review the packages finally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177154" y="1661046"/>
            <a:ext cx="2185725" cy="5273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Confirm invoiced </a:t>
            </a:r>
            <a:r>
              <a:rPr lang="en-US" sz="1200" dirty="0" err="1" smtClean="0">
                <a:solidFill>
                  <a:schemeClr val="tx1"/>
                </a:solidFill>
              </a:rPr>
              <a:t>cheque</a:t>
            </a:r>
            <a:r>
              <a:rPr lang="en-US" sz="1200" dirty="0" smtClean="0">
                <a:solidFill>
                  <a:schemeClr val="tx1"/>
                </a:solidFill>
              </a:rPr>
              <a:t> received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7140246" y="2687868"/>
            <a:ext cx="2232775" cy="4903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Mail the package to USICS via </a:t>
            </a:r>
            <a:r>
              <a:rPr lang="en-US" sz="1200" dirty="0" err="1" smtClean="0">
                <a:solidFill>
                  <a:schemeClr val="tx1"/>
                </a:solidFill>
              </a:rPr>
              <a:t>FedX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229451" y="5428033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Change status of case as “Filed”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428219" y="2265154"/>
            <a:ext cx="1632" cy="2962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432556" y="3349994"/>
            <a:ext cx="1632" cy="29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19" y="1472461"/>
            <a:ext cx="408179" cy="408179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26" y="5410959"/>
            <a:ext cx="408179" cy="408179"/>
          </a:xfrm>
          <a:prstGeom prst="rect">
            <a:avLst/>
          </a:prstGeom>
        </p:spPr>
      </p:pic>
      <p:cxnSp>
        <p:nvCxnSpPr>
          <p:cNvPr id="112" name="Straight Arrow Connector 111"/>
          <p:cNvCxnSpPr/>
          <p:nvPr/>
        </p:nvCxnSpPr>
        <p:spPr>
          <a:xfrm>
            <a:off x="1428219" y="4295019"/>
            <a:ext cx="1632" cy="29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7197467" y="4547772"/>
            <a:ext cx="2185725" cy="527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Send email to client – case filed with </a:t>
            </a:r>
            <a:r>
              <a:rPr lang="en-US" sz="1200" dirty="0" err="1" smtClean="0">
                <a:solidFill>
                  <a:schemeClr val="tx1"/>
                </a:solidFill>
              </a:rPr>
              <a:t>FedX</a:t>
            </a:r>
            <a:r>
              <a:rPr lang="en-US" sz="1200" dirty="0" smtClean="0">
                <a:solidFill>
                  <a:schemeClr val="tx1"/>
                </a:solidFill>
              </a:rPr>
              <a:t> number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0699002" y="4916292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Paralegal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31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0403003" y="4673809"/>
            <a:ext cx="452178" cy="45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Rounded Rectangle 131"/>
          <p:cNvSpPr/>
          <p:nvPr/>
        </p:nvSpPr>
        <p:spPr>
          <a:xfrm>
            <a:off x="10699002" y="5517460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Attorney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516" y="5391176"/>
            <a:ext cx="464940" cy="464940"/>
          </a:xfrm>
          <a:prstGeom prst="rect">
            <a:avLst/>
          </a:prstGeom>
        </p:spPr>
      </p:pic>
      <p:sp>
        <p:nvSpPr>
          <p:cNvPr id="134" name="Rounded Rectangle 133"/>
          <p:cNvSpPr/>
          <p:nvPr/>
        </p:nvSpPr>
        <p:spPr>
          <a:xfrm>
            <a:off x="10684958" y="4251002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Front office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16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959" y="4133419"/>
            <a:ext cx="452178" cy="45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ounded Rectangle 136"/>
          <p:cNvSpPr/>
          <p:nvPr/>
        </p:nvSpPr>
        <p:spPr>
          <a:xfrm>
            <a:off x="7198366" y="3567039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 Date &amp; tracking number of the </a:t>
            </a:r>
            <a:r>
              <a:rPr lang="en-US" sz="1200" dirty="0" err="1" smtClean="0">
                <a:solidFill>
                  <a:schemeClr val="tx1"/>
                </a:solidFill>
              </a:rPr>
              <a:t>FedX</a:t>
            </a:r>
            <a:r>
              <a:rPr lang="en-US" sz="1200" dirty="0" smtClean="0">
                <a:solidFill>
                  <a:schemeClr val="tx1"/>
                </a:solidFill>
              </a:rPr>
              <a:t> against the case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4278" y="613437"/>
            <a:ext cx="616377" cy="5408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10044438" y="2532610"/>
            <a:ext cx="2160946" cy="419226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0583431" y="2869564"/>
            <a:ext cx="1587774" cy="6023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Tracking details/update to system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10403608" y="2957360"/>
            <a:ext cx="315004" cy="308161"/>
          </a:xfrm>
          <a:prstGeom prst="ellipse">
            <a:avLst/>
          </a:prstGeom>
          <a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762164" y="2193931"/>
            <a:ext cx="1027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Date #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0671260" y="6211708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230" y="5886952"/>
            <a:ext cx="452324" cy="45232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1408715"/>
            <a:ext cx="438197" cy="438197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>
            <a:off x="2397144" y="2017919"/>
            <a:ext cx="415137" cy="477397"/>
          </a:xfrm>
          <a:prstGeom prst="ellipse">
            <a:avLst/>
          </a:prstGeom>
          <a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60" y="3471995"/>
            <a:ext cx="452178" cy="45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/>
          <p:cNvCxnSpPr/>
          <p:nvPr/>
        </p:nvCxnSpPr>
        <p:spPr>
          <a:xfrm flipV="1">
            <a:off x="4876082" y="5222798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871892" y="3335299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871892" y="2288056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6112028" y="1916747"/>
            <a:ext cx="631304" cy="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8255001" y="3230980"/>
            <a:ext cx="1632" cy="29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8270713" y="4182565"/>
            <a:ext cx="1632" cy="2962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68538" y="5097891"/>
            <a:ext cx="1632" cy="29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10658551" y="3617656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Accountant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655" y="3452046"/>
            <a:ext cx="447804" cy="447804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78" y="1383936"/>
            <a:ext cx="447804" cy="447804"/>
          </a:xfrm>
          <a:prstGeom prst="rect">
            <a:avLst/>
          </a:prstGeom>
        </p:spPr>
      </p:pic>
      <p:pic>
        <p:nvPicPr>
          <p:cNvPr id="107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978" y="2371027"/>
            <a:ext cx="452178" cy="45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77" y="5179652"/>
            <a:ext cx="452178" cy="45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88" y="3296546"/>
            <a:ext cx="452178" cy="45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825975" y="4211022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Oval 114"/>
          <p:cNvSpPr/>
          <p:nvPr/>
        </p:nvSpPr>
        <p:spPr>
          <a:xfrm>
            <a:off x="9139005" y="2854206"/>
            <a:ext cx="538588" cy="555232"/>
          </a:xfrm>
          <a:prstGeom prst="ellipse">
            <a:avLst/>
          </a:prstGeom>
          <a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9375206" y="1824600"/>
            <a:ext cx="1027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Date</a:t>
            </a:r>
          </a:p>
          <a:p>
            <a:r>
              <a:rPr lang="en-US" sz="1200" dirty="0" smtClean="0"/>
              <a:t>Tracking#</a:t>
            </a:r>
          </a:p>
        </p:txBody>
      </p:sp>
      <p:cxnSp>
        <p:nvCxnSpPr>
          <p:cNvPr id="3" name="Elbow Connector 2"/>
          <p:cNvCxnSpPr/>
          <p:nvPr/>
        </p:nvCxnSpPr>
        <p:spPr>
          <a:xfrm>
            <a:off x="513774" y="814548"/>
            <a:ext cx="914445" cy="777192"/>
          </a:xfrm>
          <a:prstGeom prst="bentConnector2">
            <a:avLst/>
          </a:prstGeom>
          <a:ln>
            <a:solidFill>
              <a:srgbClr val="52DE9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3392922" y="4412488"/>
            <a:ext cx="2576023" cy="797894"/>
            <a:chOff x="445385" y="2238134"/>
            <a:chExt cx="2576023" cy="797894"/>
          </a:xfrm>
        </p:grpSpPr>
        <p:sp>
          <p:nvSpPr>
            <p:cNvPr id="105" name="Rounded Rectangle 104"/>
            <p:cNvSpPr/>
            <p:nvPr/>
          </p:nvSpPr>
          <p:spPr>
            <a:xfrm>
              <a:off x="835683" y="2508702"/>
              <a:ext cx="2185725" cy="52732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Prepare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FedX</a:t>
              </a:r>
              <a:r>
                <a:rPr lang="en-US" sz="1200" dirty="0" smtClean="0">
                  <a:solidFill>
                    <a:schemeClr val="tx1"/>
                  </a:solidFill>
                </a:rPr>
                <a:t> and handover documents to Front Office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45385" y="223813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119"/>
          <p:cNvCxnSpPr/>
          <p:nvPr/>
        </p:nvCxnSpPr>
        <p:spPr>
          <a:xfrm flipV="1">
            <a:off x="4859153" y="4293225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52077" y="2265154"/>
            <a:ext cx="1632" cy="29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73779" y="3287503"/>
            <a:ext cx="2576023" cy="797894"/>
            <a:chOff x="445385" y="2238134"/>
            <a:chExt cx="2576023" cy="797894"/>
          </a:xfrm>
        </p:grpSpPr>
        <p:sp>
          <p:nvSpPr>
            <p:cNvPr id="119" name="Rounded Rectangle 118"/>
            <p:cNvSpPr/>
            <p:nvPr/>
          </p:nvSpPr>
          <p:spPr>
            <a:xfrm>
              <a:off x="835683" y="2508702"/>
              <a:ext cx="2185725" cy="5273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Print QR code sticker with employee name, service center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23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45385" y="223813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" name="Elbow Connector 5"/>
          <p:cNvCxnSpPr>
            <a:endCxn id="68" idx="1"/>
          </p:cNvCxnSpPr>
          <p:nvPr/>
        </p:nvCxnSpPr>
        <p:spPr>
          <a:xfrm>
            <a:off x="1428219" y="5210382"/>
            <a:ext cx="2338072" cy="645610"/>
          </a:xfrm>
          <a:prstGeom prst="bentConnector3">
            <a:avLst>
              <a:gd name="adj1" fmla="val -1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04337" y="5283"/>
            <a:ext cx="66303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Gill Sans MT" panose="020B0502020104020203" pitchFamily="34" charset="0"/>
              </a:rPr>
              <a:t>Case Preparation Process – Workflow </a:t>
            </a:r>
            <a:endParaRPr lang="en-US" sz="32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20290" y="4100155"/>
            <a:ext cx="2185725" cy="527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Send Email to client- receipt notice received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94431" y="3151498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Enter receipt notice </a:t>
            </a:r>
            <a:r>
              <a:rPr lang="en-US" sz="1200" dirty="0" smtClean="0">
                <a:solidFill>
                  <a:schemeClr val="tx1"/>
                </a:solidFill>
              </a:rPr>
              <a:t>no against </a:t>
            </a:r>
            <a:r>
              <a:rPr lang="en-US" sz="1200" dirty="0">
                <a:solidFill>
                  <a:schemeClr val="tx1"/>
                </a:solidFill>
              </a:rPr>
              <a:t>the case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12214" y="1944295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9891" y="149902"/>
            <a:ext cx="4996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Post Filing Process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692" y="1897902"/>
            <a:ext cx="2548323" cy="861086"/>
            <a:chOff x="10248" y="1274284"/>
            <a:chExt cx="2548323" cy="861086"/>
          </a:xfrm>
        </p:grpSpPr>
        <p:sp>
          <p:nvSpPr>
            <p:cNvPr id="4" name="Rounded Rectangle 3"/>
            <p:cNvSpPr/>
            <p:nvPr/>
          </p:nvSpPr>
          <p:spPr>
            <a:xfrm>
              <a:off x="372846" y="1608044"/>
              <a:ext cx="2185725" cy="5273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Upload scanned receipt notice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7" name="Picture 6" descr="http://icons.iconarchive.com/icons/aha-soft/people/256/us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8" y="1274284"/>
              <a:ext cx="524474" cy="52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" y="2890687"/>
            <a:ext cx="524474" cy="5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10697974" y="5655186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Paralegal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0591229" y="3583074"/>
            <a:ext cx="1587774" cy="3770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System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88" y="3433827"/>
            <a:ext cx="379881" cy="298493"/>
          </a:xfrm>
          <a:prstGeom prst="rect">
            <a:avLst/>
          </a:prstGeom>
        </p:spPr>
      </p:pic>
      <p:pic>
        <p:nvPicPr>
          <p:cNvPr id="101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0401975" y="5367504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ounded Rectangle 103"/>
          <p:cNvSpPr/>
          <p:nvPr/>
        </p:nvSpPr>
        <p:spPr>
          <a:xfrm>
            <a:off x="10699002" y="6267223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Front office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5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03" y="6149640"/>
            <a:ext cx="452178" cy="45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ounded Rectangle 105"/>
          <p:cNvSpPr/>
          <p:nvPr/>
        </p:nvSpPr>
        <p:spPr>
          <a:xfrm>
            <a:off x="10043410" y="3151498"/>
            <a:ext cx="2160946" cy="353511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10603198" y="4143450"/>
            <a:ext cx="1587774" cy="4470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Tracking details,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update to system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10426641" y="4065621"/>
            <a:ext cx="315004" cy="308161"/>
          </a:xfrm>
          <a:prstGeom prst="ellipse">
            <a:avLst/>
          </a:prstGeom>
          <a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394431" y="1326509"/>
            <a:ext cx="2185725" cy="5273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Receive Receipt notice from USICS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397997" y="1647769"/>
            <a:ext cx="315004" cy="308161"/>
          </a:xfrm>
          <a:prstGeom prst="ellipse">
            <a:avLst/>
          </a:prstGeom>
          <a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669155" y="1601439"/>
            <a:ext cx="752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Date</a:t>
            </a:r>
          </a:p>
        </p:txBody>
      </p:sp>
      <p:pic>
        <p:nvPicPr>
          <p:cNvPr id="103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8" y="1036816"/>
            <a:ext cx="524474" cy="5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8" y="3766626"/>
            <a:ext cx="524474" cy="5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ounded Rectangle 109"/>
          <p:cNvSpPr/>
          <p:nvPr/>
        </p:nvSpPr>
        <p:spPr>
          <a:xfrm>
            <a:off x="424742" y="5137499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View the receipt notice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0686005" y="4929577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975" y="4604821"/>
            <a:ext cx="452324" cy="452324"/>
          </a:xfrm>
          <a:prstGeom prst="rect">
            <a:avLst/>
          </a:prstGeom>
        </p:spPr>
      </p:pic>
      <p:cxnSp>
        <p:nvCxnSpPr>
          <p:cNvPr id="114" name="Straight Arrow Connector 113"/>
          <p:cNvCxnSpPr/>
          <p:nvPr/>
        </p:nvCxnSpPr>
        <p:spPr>
          <a:xfrm>
            <a:off x="1410582" y="2808636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1406250" y="3704747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2" y="4940811"/>
            <a:ext cx="452324" cy="452324"/>
          </a:xfrm>
          <a:prstGeom prst="rect">
            <a:avLst/>
          </a:prstGeom>
        </p:spPr>
      </p:pic>
      <p:cxnSp>
        <p:nvCxnSpPr>
          <p:cNvPr id="121" name="Straight Arrow Connector 120"/>
          <p:cNvCxnSpPr/>
          <p:nvPr/>
        </p:nvCxnSpPr>
        <p:spPr>
          <a:xfrm>
            <a:off x="1404618" y="4717941"/>
            <a:ext cx="8412" cy="3392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2397997" y="5888931"/>
            <a:ext cx="1880033" cy="4651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Auto generated status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“Receipt notice received”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547" y="5791310"/>
            <a:ext cx="379881" cy="298493"/>
          </a:xfrm>
          <a:prstGeom prst="rect">
            <a:avLst/>
          </a:prstGeom>
        </p:spPr>
      </p:pic>
      <p:sp>
        <p:nvSpPr>
          <p:cNvPr id="125" name="Flowchart: Decision 124"/>
          <p:cNvSpPr/>
          <p:nvPr/>
        </p:nvSpPr>
        <p:spPr>
          <a:xfrm>
            <a:off x="3901158" y="3677541"/>
            <a:ext cx="1824487" cy="1395392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USICS Approved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 flipV="1">
            <a:off x="4801568" y="3351322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915964" y="3455321"/>
            <a:ext cx="57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pic>
        <p:nvPicPr>
          <p:cNvPr id="143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274" y="3831514"/>
            <a:ext cx="524474" cy="5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Oval 155"/>
          <p:cNvSpPr/>
          <p:nvPr/>
        </p:nvSpPr>
        <p:spPr>
          <a:xfrm>
            <a:off x="6380421" y="5539382"/>
            <a:ext cx="741929" cy="650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2" name="Elbow Connector 11"/>
          <p:cNvCxnSpPr>
            <a:stCxn id="14" idx="3"/>
          </p:cNvCxnSpPr>
          <p:nvPr/>
        </p:nvCxnSpPr>
        <p:spPr>
          <a:xfrm>
            <a:off x="2606015" y="4363818"/>
            <a:ext cx="567639" cy="152511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928233" y="4237239"/>
            <a:ext cx="742539" cy="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6812908" y="3391055"/>
            <a:ext cx="2185725" cy="4404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Close the case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9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310" y="3057295"/>
            <a:ext cx="524474" cy="5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ounded Rectangle 79"/>
          <p:cNvSpPr/>
          <p:nvPr/>
        </p:nvSpPr>
        <p:spPr>
          <a:xfrm>
            <a:off x="3716766" y="2642686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Upload scanned approval notice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5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168" y="2308926"/>
            <a:ext cx="524474" cy="5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ounded Rectangle 86"/>
          <p:cNvSpPr/>
          <p:nvPr/>
        </p:nvSpPr>
        <p:spPr>
          <a:xfrm>
            <a:off x="3727434" y="1729168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 case as approved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36" y="1395408"/>
            <a:ext cx="524474" cy="5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ounded Rectangle 88"/>
          <p:cNvSpPr/>
          <p:nvPr/>
        </p:nvSpPr>
        <p:spPr>
          <a:xfrm>
            <a:off x="6841037" y="1722051"/>
            <a:ext cx="2185725" cy="5273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Mails out the approval notice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0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439" y="1388291"/>
            <a:ext cx="524474" cy="5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/>
          <p:cNvCxnSpPr/>
          <p:nvPr/>
        </p:nvCxnSpPr>
        <p:spPr>
          <a:xfrm flipV="1">
            <a:off x="4769198" y="2260823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5960105" y="1988448"/>
            <a:ext cx="631304" cy="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667888" y="4007471"/>
            <a:ext cx="57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6" name="Elbow Connector 5"/>
          <p:cNvCxnSpPr>
            <a:stCxn id="125" idx="3"/>
            <a:endCxn id="156" idx="0"/>
          </p:cNvCxnSpPr>
          <p:nvPr/>
        </p:nvCxnSpPr>
        <p:spPr>
          <a:xfrm>
            <a:off x="5725645" y="4375237"/>
            <a:ext cx="1025741" cy="1164145"/>
          </a:xfrm>
          <a:prstGeom prst="bentConnector2">
            <a:avLst/>
          </a:prstGeom>
          <a:ln>
            <a:solidFill>
              <a:srgbClr val="52DE9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9491280" y="1704336"/>
            <a:ext cx="2185725" cy="527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Send email to client with tracking number of the approval shipped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6849527" y="2636451"/>
            <a:ext cx="2185725" cy="4404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 tracking details of shipment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19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929" y="2302691"/>
            <a:ext cx="524474" cy="5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" name="Straight Arrow Connector 126"/>
          <p:cNvCxnSpPr/>
          <p:nvPr/>
        </p:nvCxnSpPr>
        <p:spPr>
          <a:xfrm>
            <a:off x="7904138" y="2322306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870562" y="3057295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18" idx="3"/>
            <a:endCxn id="115" idx="2"/>
          </p:cNvCxnSpPr>
          <p:nvPr/>
        </p:nvCxnSpPr>
        <p:spPr>
          <a:xfrm flipV="1">
            <a:off x="9035252" y="2231662"/>
            <a:ext cx="1548891" cy="625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28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9891" y="149902"/>
            <a:ext cx="4996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RFE- Pre Filing Process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0697974" y="5655186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Paralegal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0591229" y="3583074"/>
            <a:ext cx="1587774" cy="3770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System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88" y="3433827"/>
            <a:ext cx="379881" cy="298493"/>
          </a:xfrm>
          <a:prstGeom prst="rect">
            <a:avLst/>
          </a:prstGeom>
        </p:spPr>
      </p:pic>
      <p:pic>
        <p:nvPicPr>
          <p:cNvPr id="101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0401975" y="5367504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ounded Rectangle 103"/>
          <p:cNvSpPr/>
          <p:nvPr/>
        </p:nvSpPr>
        <p:spPr>
          <a:xfrm>
            <a:off x="10699002" y="6267223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Front office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5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03" y="6149640"/>
            <a:ext cx="452178" cy="45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ounded Rectangle 105"/>
          <p:cNvSpPr/>
          <p:nvPr/>
        </p:nvSpPr>
        <p:spPr>
          <a:xfrm>
            <a:off x="10043410" y="3181271"/>
            <a:ext cx="2160946" cy="350534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10603198" y="4143450"/>
            <a:ext cx="1587774" cy="4470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Tracking details,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update to system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10426641" y="4065621"/>
            <a:ext cx="315004" cy="308161"/>
          </a:xfrm>
          <a:prstGeom prst="ellipse">
            <a:avLst/>
          </a:prstGeom>
          <a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9991142" y="1516314"/>
            <a:ext cx="741929" cy="650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2" name="Flowchart: Decision 61"/>
          <p:cNvSpPr/>
          <p:nvPr/>
        </p:nvSpPr>
        <p:spPr>
          <a:xfrm>
            <a:off x="469206" y="1763366"/>
            <a:ext cx="1824487" cy="1395392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Check RFE received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1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22" y="1917339"/>
            <a:ext cx="524474" cy="5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Oval 71"/>
          <p:cNvSpPr/>
          <p:nvPr/>
        </p:nvSpPr>
        <p:spPr>
          <a:xfrm>
            <a:off x="85297" y="1069731"/>
            <a:ext cx="741929" cy="650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6" name="Elbow Connector 5"/>
          <p:cNvCxnSpPr>
            <a:stCxn id="72" idx="6"/>
            <a:endCxn id="62" idx="0"/>
          </p:cNvCxnSpPr>
          <p:nvPr/>
        </p:nvCxnSpPr>
        <p:spPr>
          <a:xfrm>
            <a:off x="827226" y="1395230"/>
            <a:ext cx="554224" cy="368136"/>
          </a:xfrm>
          <a:prstGeom prst="bentConnector2">
            <a:avLst/>
          </a:prstGeom>
          <a:ln>
            <a:solidFill>
              <a:srgbClr val="52DE9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77643" y="3701298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Create sub case to the main case( sub prefix to main case)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7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7" y="3407471"/>
            <a:ext cx="524474" cy="5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62" idx="2"/>
          </p:cNvCxnSpPr>
          <p:nvPr/>
        </p:nvCxnSpPr>
        <p:spPr>
          <a:xfrm>
            <a:off x="1381450" y="3158758"/>
            <a:ext cx="0" cy="52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365284" y="4342263"/>
            <a:ext cx="1632" cy="29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383302" y="4650778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Assign case to Evidence Supervisor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2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6" y="4356951"/>
            <a:ext cx="524474" cy="5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ounded Rectangle 93"/>
          <p:cNvSpPr/>
          <p:nvPr/>
        </p:nvSpPr>
        <p:spPr>
          <a:xfrm>
            <a:off x="377643" y="5547250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Review the RFE details and assign case to Paralegal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0697974" y="4920438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Evidence Supervisor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2656125" y="5810913"/>
            <a:ext cx="465594" cy="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Decision 106"/>
          <p:cNvSpPr/>
          <p:nvPr/>
        </p:nvSpPr>
        <p:spPr>
          <a:xfrm>
            <a:off x="3470132" y="3734741"/>
            <a:ext cx="1824487" cy="139539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Check if RFE documents available in system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441942" y="3150051"/>
            <a:ext cx="57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09" name="Rounded Rectangle 108"/>
          <p:cNvSpPr/>
          <p:nvPr/>
        </p:nvSpPr>
        <p:spPr>
          <a:xfrm>
            <a:off x="3261932" y="2829414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Upload the new documents to the system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4336261" y="3360292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946320" y="3514555"/>
            <a:ext cx="57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117" name="Elbow Connector 116"/>
          <p:cNvCxnSpPr>
            <a:stCxn id="109" idx="3"/>
            <a:endCxn id="129" idx="0"/>
          </p:cNvCxnSpPr>
          <p:nvPr/>
        </p:nvCxnSpPr>
        <p:spPr>
          <a:xfrm>
            <a:off x="5447657" y="3093077"/>
            <a:ext cx="1630336" cy="1067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194166" y="3227601"/>
            <a:ext cx="315004" cy="308161"/>
          </a:xfrm>
          <a:prstGeom prst="ellipse">
            <a:avLst/>
          </a:prstGeom>
          <a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5465324" y="3181271"/>
            <a:ext cx="752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Date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985130" y="4160982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Select the requested </a:t>
            </a:r>
            <a:r>
              <a:rPr lang="en-US" sz="1200" dirty="0">
                <a:solidFill>
                  <a:schemeClr val="tx1"/>
                </a:solidFill>
              </a:rPr>
              <a:t>document's from the repository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3279599" y="5547250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Review the case &amp; documents </a:t>
            </a:r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1359724" y="5190345"/>
            <a:ext cx="1632" cy="29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5938848" y="5578341"/>
            <a:ext cx="1880033" cy="4651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Auto generate days to file the case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46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940328" y="5222177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121719" y="4024240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945948" y="2515170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5698347" y="3734741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TextBox 149"/>
          <p:cNvSpPr txBox="1"/>
          <p:nvPr/>
        </p:nvSpPr>
        <p:spPr>
          <a:xfrm>
            <a:off x="5005118" y="3979767"/>
            <a:ext cx="57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151" name="Straight Arrow Connector 150"/>
          <p:cNvCxnSpPr/>
          <p:nvPr/>
        </p:nvCxnSpPr>
        <p:spPr>
          <a:xfrm flipV="1">
            <a:off x="5376156" y="4412186"/>
            <a:ext cx="465594" cy="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5447657" y="5845492"/>
            <a:ext cx="465594" cy="385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V="1">
            <a:off x="4348515" y="5130133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7295066" y="2462921"/>
            <a:ext cx="2531271" cy="832834"/>
            <a:chOff x="3118966" y="4688614"/>
            <a:chExt cx="2531271" cy="832834"/>
          </a:xfrm>
        </p:grpSpPr>
        <p:sp>
          <p:nvSpPr>
            <p:cNvPr id="162" name="Rounded Rectangle 161"/>
            <p:cNvSpPr/>
            <p:nvPr/>
          </p:nvSpPr>
          <p:spPr>
            <a:xfrm>
              <a:off x="3464512" y="4994122"/>
              <a:ext cx="2185725" cy="52732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Send email to client  ‘RFE documents’ to be filled 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3118966" y="468861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Elbow Connector 14"/>
          <p:cNvCxnSpPr/>
          <p:nvPr/>
        </p:nvCxnSpPr>
        <p:spPr>
          <a:xfrm flipV="1">
            <a:off x="8095279" y="3272669"/>
            <a:ext cx="711888" cy="113740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2" idx="0"/>
            <a:endCxn id="156" idx="2"/>
          </p:cNvCxnSpPr>
          <p:nvPr/>
        </p:nvCxnSpPr>
        <p:spPr>
          <a:xfrm rot="5400000" flipH="1" flipV="1">
            <a:off x="8899000" y="1676288"/>
            <a:ext cx="926616" cy="1257667"/>
          </a:xfrm>
          <a:prstGeom prst="bentConnector2">
            <a:avLst/>
          </a:prstGeom>
          <a:ln>
            <a:solidFill>
              <a:srgbClr val="52DE9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907" y="5421061"/>
            <a:ext cx="379881" cy="29849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591" y="4603167"/>
            <a:ext cx="474101" cy="47410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51" y="5251700"/>
            <a:ext cx="474101" cy="47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Decision 48"/>
          <p:cNvSpPr/>
          <p:nvPr/>
        </p:nvSpPr>
        <p:spPr>
          <a:xfrm>
            <a:off x="616845" y="3386878"/>
            <a:ext cx="1824487" cy="139539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Missing Documents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530499" y="1502194"/>
            <a:ext cx="1632" cy="29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28867" y="2415386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527235" y="3124949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89891" y="2370902"/>
            <a:ext cx="2576023" cy="797894"/>
            <a:chOff x="445385" y="2238134"/>
            <a:chExt cx="2576023" cy="797894"/>
          </a:xfrm>
        </p:grpSpPr>
        <p:sp>
          <p:nvSpPr>
            <p:cNvPr id="57" name="Rounded Rectangle 56"/>
            <p:cNvSpPr/>
            <p:nvPr/>
          </p:nvSpPr>
          <p:spPr>
            <a:xfrm>
              <a:off x="835683" y="2508702"/>
              <a:ext cx="2185725" cy="5273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Review the case &amp; documents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8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45385" y="223813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 58"/>
          <p:cNvGrpSpPr/>
          <p:nvPr/>
        </p:nvGrpSpPr>
        <p:grpSpPr>
          <a:xfrm>
            <a:off x="164262" y="4751620"/>
            <a:ext cx="2531271" cy="832834"/>
            <a:chOff x="3118966" y="4688614"/>
            <a:chExt cx="2531271" cy="832834"/>
          </a:xfrm>
        </p:grpSpPr>
        <p:sp>
          <p:nvSpPr>
            <p:cNvPr id="60" name="Rounded Rectangle 59"/>
            <p:cNvSpPr/>
            <p:nvPr/>
          </p:nvSpPr>
          <p:spPr>
            <a:xfrm>
              <a:off x="3464512" y="4994122"/>
              <a:ext cx="2185725" cy="5273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Click on button ‘ Documents Received’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61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3118966" y="468861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72"/>
          <p:cNvSpPr txBox="1"/>
          <p:nvPr/>
        </p:nvSpPr>
        <p:spPr>
          <a:xfrm>
            <a:off x="1567296" y="4743294"/>
            <a:ext cx="57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2427006" y="3852988"/>
            <a:ext cx="57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3197377" y="2368939"/>
            <a:ext cx="2185725" cy="52732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Calendar Notification after 48 hours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530186" y="4758033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64261" y="5618767"/>
            <a:ext cx="2531271" cy="832834"/>
            <a:chOff x="3118966" y="4688614"/>
            <a:chExt cx="2531271" cy="832834"/>
          </a:xfrm>
        </p:grpSpPr>
        <p:sp>
          <p:nvSpPr>
            <p:cNvPr id="80" name="Rounded Rectangle 79"/>
            <p:cNvSpPr/>
            <p:nvPr/>
          </p:nvSpPr>
          <p:spPr>
            <a:xfrm>
              <a:off x="3464512" y="4994122"/>
              <a:ext cx="2185725" cy="52732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Send email to client  with status ‘RFE Document Received and Case is being processed’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81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3118966" y="468861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2" name="Straight Arrow Connector 81"/>
          <p:cNvCxnSpPr/>
          <p:nvPr/>
        </p:nvCxnSpPr>
        <p:spPr>
          <a:xfrm>
            <a:off x="1534597" y="5623011"/>
            <a:ext cx="1632" cy="22608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857122" y="3001217"/>
            <a:ext cx="2523089" cy="858550"/>
            <a:chOff x="5771062" y="3228224"/>
            <a:chExt cx="2523089" cy="858550"/>
          </a:xfrm>
        </p:grpSpPr>
        <p:sp>
          <p:nvSpPr>
            <p:cNvPr id="86" name="Rounded Rectangle 85"/>
            <p:cNvSpPr/>
            <p:nvPr/>
          </p:nvSpPr>
          <p:spPr>
            <a:xfrm>
              <a:off x="6108426" y="3559448"/>
              <a:ext cx="2185725" cy="5273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Click on ‘ Missing Documents’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87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5771062" y="322822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8" name="Straight Arrow Connector 87"/>
          <p:cNvCxnSpPr>
            <a:stCxn id="86" idx="0"/>
          </p:cNvCxnSpPr>
          <p:nvPr/>
        </p:nvCxnSpPr>
        <p:spPr>
          <a:xfrm flipV="1">
            <a:off x="4287349" y="2901209"/>
            <a:ext cx="5308" cy="4312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260391" y="3859767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2852506" y="3770713"/>
            <a:ext cx="2523089" cy="858550"/>
            <a:chOff x="5771062" y="3228224"/>
            <a:chExt cx="2523089" cy="858550"/>
          </a:xfrm>
        </p:grpSpPr>
        <p:sp>
          <p:nvSpPr>
            <p:cNvPr id="91" name="Rounded Rectangle 90"/>
            <p:cNvSpPr/>
            <p:nvPr/>
          </p:nvSpPr>
          <p:spPr>
            <a:xfrm>
              <a:off x="6108426" y="3559448"/>
              <a:ext cx="2185725" cy="52732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Send Email to client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2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5771062" y="322822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46" y="2212782"/>
            <a:ext cx="379881" cy="298493"/>
          </a:xfrm>
          <a:prstGeom prst="rect">
            <a:avLst/>
          </a:prstGeom>
        </p:spPr>
      </p:pic>
      <p:cxnSp>
        <p:nvCxnSpPr>
          <p:cNvPr id="103" name="Elbow Connector 102"/>
          <p:cNvCxnSpPr>
            <a:stCxn id="49" idx="3"/>
            <a:endCxn id="86" idx="1"/>
          </p:cNvCxnSpPr>
          <p:nvPr/>
        </p:nvCxnSpPr>
        <p:spPr>
          <a:xfrm flipV="1">
            <a:off x="2441332" y="3596104"/>
            <a:ext cx="753154" cy="488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171664" y="5163883"/>
            <a:ext cx="2185725" cy="4587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Auto generated status “ RFE Document Received”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45" y="5074441"/>
            <a:ext cx="379881" cy="298493"/>
          </a:xfrm>
          <a:prstGeom prst="rect">
            <a:avLst/>
          </a:prstGeom>
        </p:spPr>
      </p:pic>
      <p:cxnSp>
        <p:nvCxnSpPr>
          <p:cNvPr id="111" name="Elbow Connector 110"/>
          <p:cNvCxnSpPr>
            <a:stCxn id="80" idx="3"/>
            <a:endCxn id="107" idx="2"/>
          </p:cNvCxnSpPr>
          <p:nvPr/>
        </p:nvCxnSpPr>
        <p:spPr>
          <a:xfrm flipV="1">
            <a:off x="2695532" y="5622649"/>
            <a:ext cx="1568995" cy="565289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6124133" y="4536792"/>
            <a:ext cx="2546175" cy="823316"/>
            <a:chOff x="460907" y="3862763"/>
            <a:chExt cx="2546175" cy="823316"/>
          </a:xfrm>
        </p:grpSpPr>
        <p:sp>
          <p:nvSpPr>
            <p:cNvPr id="115" name="Rounded Rectangle 114"/>
            <p:cNvSpPr/>
            <p:nvPr/>
          </p:nvSpPr>
          <p:spPr>
            <a:xfrm>
              <a:off x="821357" y="4158753"/>
              <a:ext cx="2185725" cy="5273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Click on ‘Submit to Offshore’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6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60907" y="3862763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Oval 118"/>
          <p:cNvSpPr/>
          <p:nvPr/>
        </p:nvSpPr>
        <p:spPr>
          <a:xfrm>
            <a:off x="7172710" y="2885845"/>
            <a:ext cx="809469" cy="7102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20" name="Oval 119"/>
          <p:cNvSpPr/>
          <p:nvPr/>
        </p:nvSpPr>
        <p:spPr>
          <a:xfrm>
            <a:off x="1112120" y="821965"/>
            <a:ext cx="741929" cy="650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579696" y="1791100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Upload RFE documents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0679354" y="6049127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Paralegal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0572609" y="3977015"/>
            <a:ext cx="1587774" cy="3770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System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668" y="3827768"/>
            <a:ext cx="379881" cy="298493"/>
          </a:xfrm>
          <a:prstGeom prst="rect">
            <a:avLst/>
          </a:prstGeom>
        </p:spPr>
      </p:pic>
      <p:pic>
        <p:nvPicPr>
          <p:cNvPr id="71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0383355" y="5761445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ounded Rectangle 76"/>
          <p:cNvSpPr/>
          <p:nvPr/>
        </p:nvSpPr>
        <p:spPr>
          <a:xfrm>
            <a:off x="10043410" y="3770713"/>
            <a:ext cx="2160946" cy="29159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0692738" y="5257260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Attorney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252" y="5130976"/>
            <a:ext cx="464940" cy="464940"/>
          </a:xfrm>
          <a:prstGeom prst="rect">
            <a:avLst/>
          </a:prstGeom>
        </p:spPr>
      </p:pic>
      <p:sp>
        <p:nvSpPr>
          <p:cNvPr id="100" name="Rounded Rectangle 99"/>
          <p:cNvSpPr/>
          <p:nvPr/>
        </p:nvSpPr>
        <p:spPr>
          <a:xfrm>
            <a:off x="10674273" y="4566383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243" y="4241627"/>
            <a:ext cx="452324" cy="45232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0" y="1448864"/>
            <a:ext cx="452324" cy="452324"/>
          </a:xfrm>
          <a:prstGeom prst="rect">
            <a:avLst/>
          </a:prstGeom>
        </p:spPr>
      </p:pic>
      <p:cxnSp>
        <p:nvCxnSpPr>
          <p:cNvPr id="5" name="Elbow Connector 4"/>
          <p:cNvCxnSpPr>
            <a:stCxn id="80" idx="2"/>
            <a:endCxn id="115" idx="2"/>
          </p:cNvCxnSpPr>
          <p:nvPr/>
        </p:nvCxnSpPr>
        <p:spPr>
          <a:xfrm rot="5400000" flipH="1" flipV="1">
            <a:off x="4044311" y="2918467"/>
            <a:ext cx="1091493" cy="5974776"/>
          </a:xfrm>
          <a:prstGeom prst="bentConnector3">
            <a:avLst>
              <a:gd name="adj1" fmla="val -8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15" idx="0"/>
          </p:cNvCxnSpPr>
          <p:nvPr/>
        </p:nvCxnSpPr>
        <p:spPr>
          <a:xfrm flipH="1" flipV="1">
            <a:off x="7577445" y="3596104"/>
            <a:ext cx="1" cy="1236678"/>
          </a:xfrm>
          <a:prstGeom prst="straightConnector1">
            <a:avLst/>
          </a:prstGeom>
          <a:ln>
            <a:solidFill>
              <a:srgbClr val="52DE9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89891" y="149902"/>
            <a:ext cx="4996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RFE- Pre Filing Process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25794" y="4392404"/>
            <a:ext cx="2546175" cy="823316"/>
            <a:chOff x="460907" y="3862763"/>
            <a:chExt cx="2546175" cy="823316"/>
          </a:xfrm>
        </p:grpSpPr>
        <p:sp>
          <p:nvSpPr>
            <p:cNvPr id="5" name="Rounded Rectangle 4"/>
            <p:cNvSpPr/>
            <p:nvPr/>
          </p:nvSpPr>
          <p:spPr>
            <a:xfrm>
              <a:off x="821357" y="4158753"/>
              <a:ext cx="2185725" cy="5273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Review documents uploaded by Offshore team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60907" y="3862763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Straight Arrow Connector 6"/>
          <p:cNvCxnSpPr/>
          <p:nvPr/>
        </p:nvCxnSpPr>
        <p:spPr>
          <a:xfrm flipV="1">
            <a:off x="4871391" y="2605867"/>
            <a:ext cx="0" cy="3231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871391" y="4253485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36288" y="2997542"/>
            <a:ext cx="2546175" cy="823316"/>
            <a:chOff x="460907" y="3862763"/>
            <a:chExt cx="2546175" cy="823316"/>
          </a:xfrm>
        </p:grpSpPr>
        <p:sp>
          <p:nvSpPr>
            <p:cNvPr id="10" name="Rounded Rectangle 9"/>
            <p:cNvSpPr/>
            <p:nvPr/>
          </p:nvSpPr>
          <p:spPr>
            <a:xfrm>
              <a:off x="821357" y="4158753"/>
              <a:ext cx="2185725" cy="5273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Submit to Attorney/Supervisor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60907" y="3862763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ed Rectangle 11"/>
          <p:cNvSpPr/>
          <p:nvPr/>
        </p:nvSpPr>
        <p:spPr>
          <a:xfrm>
            <a:off x="7854885" y="2012370"/>
            <a:ext cx="1855155" cy="4831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Check if attorney reviews in 48 hours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886" y="1901635"/>
            <a:ext cx="432310" cy="339689"/>
          </a:xfrm>
          <a:prstGeom prst="rect">
            <a:avLst/>
          </a:prstGeom>
        </p:spPr>
      </p:pic>
      <p:sp>
        <p:nvSpPr>
          <p:cNvPr id="14" name="Flowchart: Decision 13"/>
          <p:cNvSpPr/>
          <p:nvPr/>
        </p:nvSpPr>
        <p:spPr>
          <a:xfrm>
            <a:off x="3962033" y="2930964"/>
            <a:ext cx="1818716" cy="1305548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Additional Documents from client required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3331" y="2653315"/>
            <a:ext cx="57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0654032" y="6054420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Paralegal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559256" y="4795624"/>
            <a:ext cx="1587774" cy="3837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System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315" y="4646378"/>
            <a:ext cx="379881" cy="298493"/>
          </a:xfrm>
          <a:prstGeom prst="rect">
            <a:avLst/>
          </a:prstGeom>
        </p:spPr>
      </p:pic>
      <p:pic>
        <p:nvPicPr>
          <p:cNvPr id="19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0358032" y="5826616"/>
            <a:ext cx="437499" cy="43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10143068" y="4140621"/>
            <a:ext cx="2061288" cy="247004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48081" y="1975192"/>
            <a:ext cx="1632" cy="296274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46449" y="2830328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83445" y="2300737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Login to the system with user name &amp; password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97771" y="3056412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Review the case &amp; RFE documents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83445" y="3879376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Prepare forms and letters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83445" y="4691304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Submit to Paralegal  with comments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44817" y="3594774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22099" y="4406702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49" y="1901635"/>
            <a:ext cx="549915" cy="54991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2" y="2695407"/>
            <a:ext cx="549915" cy="54991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7" y="3484500"/>
            <a:ext cx="549915" cy="54991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8" y="4319475"/>
            <a:ext cx="549915" cy="549915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1273852" y="1253914"/>
            <a:ext cx="741929" cy="650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869170" y="4952057"/>
            <a:ext cx="711962" cy="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552426" y="1747317"/>
            <a:ext cx="2523089" cy="858550"/>
            <a:chOff x="5771062" y="3228224"/>
            <a:chExt cx="2523089" cy="858550"/>
          </a:xfrm>
        </p:grpSpPr>
        <p:sp>
          <p:nvSpPr>
            <p:cNvPr id="36" name="Rounded Rectangle 35"/>
            <p:cNvSpPr/>
            <p:nvPr/>
          </p:nvSpPr>
          <p:spPr>
            <a:xfrm>
              <a:off x="6108426" y="3559448"/>
              <a:ext cx="2185725" cy="52732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Send email to client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5771062" y="322822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Rounded Rectangle 37"/>
          <p:cNvSpPr/>
          <p:nvPr/>
        </p:nvSpPr>
        <p:spPr>
          <a:xfrm>
            <a:off x="10654032" y="5407226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Offshore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568" y="5152876"/>
            <a:ext cx="447373" cy="447373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V="1">
            <a:off x="8886490" y="3476609"/>
            <a:ext cx="711962" cy="7891"/>
          </a:xfrm>
          <a:prstGeom prst="straightConnector1">
            <a:avLst/>
          </a:prstGeom>
          <a:ln>
            <a:solidFill>
              <a:srgbClr val="5ED29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627386" y="3151110"/>
            <a:ext cx="741929" cy="650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42" name="Elbow Connector 41"/>
          <p:cNvCxnSpPr>
            <a:stCxn id="10" idx="0"/>
            <a:endCxn id="12" idx="2"/>
          </p:cNvCxnSpPr>
          <p:nvPr/>
        </p:nvCxnSpPr>
        <p:spPr>
          <a:xfrm rot="5400000" flipH="1" flipV="1">
            <a:off x="7837013" y="2348082"/>
            <a:ext cx="798039" cy="109286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42000" y="3171830"/>
            <a:ext cx="57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822459" y="3575492"/>
            <a:ext cx="711962" cy="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918493" y="1284742"/>
            <a:ext cx="2185725" cy="4605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Notification after 48 hours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362" y="1128585"/>
            <a:ext cx="379881" cy="298493"/>
          </a:xfrm>
          <a:prstGeom prst="rect">
            <a:avLst/>
          </a:prstGeom>
        </p:spPr>
      </p:pic>
      <p:cxnSp>
        <p:nvCxnSpPr>
          <p:cNvPr id="47" name="Elbow Connector 46"/>
          <p:cNvCxnSpPr>
            <a:stCxn id="45" idx="1"/>
            <a:endCxn id="14" idx="1"/>
          </p:cNvCxnSpPr>
          <p:nvPr/>
        </p:nvCxnSpPr>
        <p:spPr>
          <a:xfrm rot="10800000" flipH="1" flipV="1">
            <a:off x="3918493" y="1515016"/>
            <a:ext cx="43540" cy="2068722"/>
          </a:xfrm>
          <a:prstGeom prst="bentConnector3">
            <a:avLst>
              <a:gd name="adj1" fmla="val -14546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871391" y="1755435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9891" y="149902"/>
            <a:ext cx="4996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RFE- Pre Filing Process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05921" y="3716531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 invoice details in the system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6518" y="1757977"/>
            <a:ext cx="1632" cy="296274"/>
          </a:xfrm>
          <a:prstGeom prst="straightConnector1">
            <a:avLst/>
          </a:prstGeom>
          <a:ln>
            <a:solidFill>
              <a:srgbClr val="52DE9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19989" y="2700667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20009" y="2113050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Login to the system with user name &amp; password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7172" y="2994075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Review the case &amp; documents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23254" y="3601125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20009" y="3944649"/>
            <a:ext cx="2185725" cy="5718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Send documents for signature to client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16294" y="3389423"/>
            <a:ext cx="2483269" cy="1870937"/>
            <a:chOff x="538139" y="1165091"/>
            <a:chExt cx="2483269" cy="1870937"/>
          </a:xfrm>
        </p:grpSpPr>
        <p:sp>
          <p:nvSpPr>
            <p:cNvPr id="12" name="Rounded Rectangle 11"/>
            <p:cNvSpPr/>
            <p:nvPr/>
          </p:nvSpPr>
          <p:spPr>
            <a:xfrm>
              <a:off x="835683" y="2508702"/>
              <a:ext cx="2185725" cy="52732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Create invoice of professional fees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538139" y="1165091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4" y="1950084"/>
            <a:ext cx="408179" cy="408179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0680290" y="4881940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Paralegal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6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0339092" y="4610443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10697974" y="6024969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Attorney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213" y="5811522"/>
            <a:ext cx="464940" cy="46494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152289" y="1034866"/>
            <a:ext cx="741929" cy="650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043410" y="3023968"/>
            <a:ext cx="2160946" cy="360268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4" y="1745386"/>
            <a:ext cx="441252" cy="4412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6" y="2787414"/>
            <a:ext cx="408179" cy="40817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86" y="2582716"/>
            <a:ext cx="441252" cy="441252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10680290" y="4197717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Accountant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649" y="3888029"/>
            <a:ext cx="491769" cy="491769"/>
          </a:xfrm>
          <a:prstGeom prst="rect">
            <a:avLst/>
          </a:prstGeom>
        </p:spPr>
      </p:pic>
      <p:sp>
        <p:nvSpPr>
          <p:cNvPr id="26" name="5-Point Star 25"/>
          <p:cNvSpPr/>
          <p:nvPr/>
        </p:nvSpPr>
        <p:spPr>
          <a:xfrm>
            <a:off x="4712043" y="6514195"/>
            <a:ext cx="188705" cy="16625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758026" y="4287337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27815" y="3663614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10" y="4385617"/>
            <a:ext cx="491769" cy="491769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10585514" y="3530080"/>
            <a:ext cx="1587774" cy="3770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System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573" y="3380833"/>
            <a:ext cx="379881" cy="298493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6636776" y="1252576"/>
            <a:ext cx="741929" cy="6535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740529" y="2674267"/>
            <a:ext cx="2185725" cy="5718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Send invoice to client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7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404400" y="2385969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ounded Rectangle 38"/>
          <p:cNvSpPr/>
          <p:nvPr/>
        </p:nvSpPr>
        <p:spPr>
          <a:xfrm>
            <a:off x="10673658" y="5437682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Supervisor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076" y="5210551"/>
            <a:ext cx="441252" cy="441252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V="1">
            <a:off x="4712043" y="3278019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2" idx="1"/>
          </p:cNvCxnSpPr>
          <p:nvPr/>
        </p:nvCxnSpPr>
        <p:spPr>
          <a:xfrm>
            <a:off x="1519989" y="4516459"/>
            <a:ext cx="2193849" cy="480238"/>
          </a:xfrm>
          <a:prstGeom prst="bentConnector3">
            <a:avLst>
              <a:gd name="adj1" fmla="val 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32" idx="2"/>
          </p:cNvCxnSpPr>
          <p:nvPr/>
        </p:nvCxnSpPr>
        <p:spPr>
          <a:xfrm flipV="1">
            <a:off x="4712043" y="1579345"/>
            <a:ext cx="1924733" cy="1055313"/>
          </a:xfrm>
          <a:prstGeom prst="bentConnector3">
            <a:avLst>
              <a:gd name="adj1" fmla="val -524"/>
            </a:avLst>
          </a:prstGeom>
          <a:ln>
            <a:solidFill>
              <a:srgbClr val="52DE9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9891" y="149902"/>
            <a:ext cx="4996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RFE- Pre Filing Process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9891" y="149902"/>
            <a:ext cx="4996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RFE- Pre Filing Process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0434" y="1655203"/>
            <a:ext cx="2185725" cy="5273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Send signed RFE documents as hardcopy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0061" y="2458940"/>
            <a:ext cx="2576023" cy="797894"/>
            <a:chOff x="445385" y="2238134"/>
            <a:chExt cx="2576023" cy="797894"/>
          </a:xfrm>
        </p:grpSpPr>
        <p:sp>
          <p:nvSpPr>
            <p:cNvPr id="6" name="Rounded Rectangle 5"/>
            <p:cNvSpPr/>
            <p:nvPr/>
          </p:nvSpPr>
          <p:spPr>
            <a:xfrm>
              <a:off x="835683" y="2508702"/>
              <a:ext cx="2185725" cy="52732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Send email to client – receipt of  all documents 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7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45385" y="223813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ounded Rectangle 7"/>
          <p:cNvSpPr/>
          <p:nvPr/>
        </p:nvSpPr>
        <p:spPr>
          <a:xfrm>
            <a:off x="3775243" y="3764486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Upload scanned documents to system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2683" y="4412488"/>
            <a:ext cx="2576023" cy="797894"/>
            <a:chOff x="445385" y="2238134"/>
            <a:chExt cx="2576023" cy="797894"/>
          </a:xfrm>
        </p:grpSpPr>
        <p:sp>
          <p:nvSpPr>
            <p:cNvPr id="10" name="Rounded Rectangle 9"/>
            <p:cNvSpPr/>
            <p:nvPr/>
          </p:nvSpPr>
          <p:spPr>
            <a:xfrm>
              <a:off x="835683" y="2508702"/>
              <a:ext cx="2185725" cy="52732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Prepares package and handover to attorney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45385" y="223813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ed Rectangle 11"/>
          <p:cNvSpPr/>
          <p:nvPr/>
        </p:nvSpPr>
        <p:spPr>
          <a:xfrm>
            <a:off x="3766291" y="5592329"/>
            <a:ext cx="2185725" cy="5273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Reviews the document and sign petition and return to Paralegal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392923" y="2442140"/>
            <a:ext cx="2576023" cy="797894"/>
            <a:chOff x="445385" y="2238134"/>
            <a:chExt cx="2576023" cy="797894"/>
          </a:xfrm>
        </p:grpSpPr>
        <p:sp>
          <p:nvSpPr>
            <p:cNvPr id="14" name="Rounded Rectangle 13"/>
            <p:cNvSpPr/>
            <p:nvPr/>
          </p:nvSpPr>
          <p:spPr>
            <a:xfrm>
              <a:off x="835683" y="2508702"/>
              <a:ext cx="2185725" cy="52732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Submit petition packet (documents in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Fedex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45385" y="223813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ounded Rectangle 15"/>
          <p:cNvSpPr/>
          <p:nvPr/>
        </p:nvSpPr>
        <p:spPr>
          <a:xfrm>
            <a:off x="3774993" y="1661046"/>
            <a:ext cx="2185725" cy="5273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Review the packages finally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77154" y="1661046"/>
            <a:ext cx="2185725" cy="5273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Confirm invoiced </a:t>
            </a:r>
            <a:r>
              <a:rPr lang="en-US" sz="1200" dirty="0" err="1" smtClean="0">
                <a:solidFill>
                  <a:schemeClr val="tx1"/>
                </a:solidFill>
              </a:rPr>
              <a:t>cheque</a:t>
            </a:r>
            <a:r>
              <a:rPr lang="en-US" sz="1200" dirty="0" smtClean="0">
                <a:solidFill>
                  <a:schemeClr val="tx1"/>
                </a:solidFill>
              </a:rPr>
              <a:t> received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40246" y="2687868"/>
            <a:ext cx="2232775" cy="49034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Mail the package to USICS via </a:t>
            </a:r>
            <a:r>
              <a:rPr lang="en-US" sz="1200" dirty="0" err="1" smtClean="0">
                <a:solidFill>
                  <a:schemeClr val="tx1"/>
                </a:solidFill>
              </a:rPr>
              <a:t>FedX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29451" y="5428033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Change status of case as “RFE Filed”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28219" y="2265154"/>
            <a:ext cx="1632" cy="2962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32556" y="3349994"/>
            <a:ext cx="1632" cy="29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19" y="1472461"/>
            <a:ext cx="408179" cy="40817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26" y="5410959"/>
            <a:ext cx="408179" cy="408179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1428219" y="4295019"/>
            <a:ext cx="1632" cy="29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197467" y="4547772"/>
            <a:ext cx="2185725" cy="527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Send email to client –RFE filed with </a:t>
            </a:r>
            <a:r>
              <a:rPr lang="en-US" sz="1200" dirty="0" err="1" smtClean="0">
                <a:solidFill>
                  <a:schemeClr val="tx1"/>
                </a:solidFill>
              </a:rPr>
              <a:t>FedX</a:t>
            </a:r>
            <a:r>
              <a:rPr lang="en-US" sz="1200" dirty="0" smtClean="0">
                <a:solidFill>
                  <a:schemeClr val="tx1"/>
                </a:solidFill>
              </a:rPr>
              <a:t> number 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699002" y="5002020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Paralegal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7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0403003" y="4759537"/>
            <a:ext cx="452178" cy="45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0699002" y="5631764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Attorney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081" y="5445021"/>
            <a:ext cx="464940" cy="464940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10699002" y="6237238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Front office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1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03" y="6119655"/>
            <a:ext cx="452178" cy="45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ounded Rectangle 31"/>
          <p:cNvSpPr/>
          <p:nvPr/>
        </p:nvSpPr>
        <p:spPr>
          <a:xfrm>
            <a:off x="7198366" y="3567039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 Date &amp; tracking number of the </a:t>
            </a:r>
            <a:r>
              <a:rPr lang="en-US" sz="1200" dirty="0" err="1" smtClean="0">
                <a:solidFill>
                  <a:schemeClr val="tx1"/>
                </a:solidFill>
              </a:rPr>
              <a:t>FedX</a:t>
            </a:r>
            <a:r>
              <a:rPr lang="en-US" sz="1200" dirty="0" smtClean="0">
                <a:solidFill>
                  <a:schemeClr val="tx1"/>
                </a:solidFill>
              </a:rPr>
              <a:t> against the case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4278" y="613437"/>
            <a:ext cx="616377" cy="5408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044438" y="2532610"/>
            <a:ext cx="2160946" cy="419226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0583431" y="2869564"/>
            <a:ext cx="1587774" cy="6023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Tracking details/update to system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403608" y="2957360"/>
            <a:ext cx="315004" cy="308161"/>
          </a:xfrm>
          <a:prstGeom prst="ellipse">
            <a:avLst/>
          </a:prstGeom>
          <a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762164" y="2193931"/>
            <a:ext cx="1027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Date #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678207" y="4327210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177" y="4002454"/>
            <a:ext cx="452324" cy="45232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1408715"/>
            <a:ext cx="438197" cy="438197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2397144" y="2017919"/>
            <a:ext cx="415137" cy="477397"/>
          </a:xfrm>
          <a:prstGeom prst="ellipse">
            <a:avLst/>
          </a:prstGeom>
          <a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60" y="3471995"/>
            <a:ext cx="452178" cy="45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/>
          <p:cNvCxnSpPr/>
          <p:nvPr/>
        </p:nvCxnSpPr>
        <p:spPr>
          <a:xfrm flipV="1">
            <a:off x="4876082" y="5222798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871892" y="3335299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871892" y="2288056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112028" y="1916747"/>
            <a:ext cx="631304" cy="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255001" y="3230980"/>
            <a:ext cx="1632" cy="29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270713" y="4182565"/>
            <a:ext cx="1632" cy="2962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268538" y="5097891"/>
            <a:ext cx="1632" cy="29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0658551" y="3617656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Accountant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655" y="3452046"/>
            <a:ext cx="447804" cy="44780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978" y="1383936"/>
            <a:ext cx="447804" cy="447804"/>
          </a:xfrm>
          <a:prstGeom prst="rect">
            <a:avLst/>
          </a:prstGeom>
        </p:spPr>
      </p:pic>
      <p:pic>
        <p:nvPicPr>
          <p:cNvPr id="53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978" y="2371027"/>
            <a:ext cx="452178" cy="45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77" y="5179652"/>
            <a:ext cx="452178" cy="45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88" y="3296546"/>
            <a:ext cx="452178" cy="45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825975" y="4211022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Oval 56"/>
          <p:cNvSpPr/>
          <p:nvPr/>
        </p:nvSpPr>
        <p:spPr>
          <a:xfrm>
            <a:off x="9139005" y="2854206"/>
            <a:ext cx="538588" cy="555232"/>
          </a:xfrm>
          <a:prstGeom prst="ellipse">
            <a:avLst/>
          </a:prstGeom>
          <a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375206" y="1824600"/>
            <a:ext cx="1027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Date</a:t>
            </a:r>
          </a:p>
          <a:p>
            <a:r>
              <a:rPr lang="en-US" sz="1200" dirty="0" smtClean="0"/>
              <a:t>Tracking#</a:t>
            </a:r>
          </a:p>
        </p:txBody>
      </p:sp>
      <p:cxnSp>
        <p:nvCxnSpPr>
          <p:cNvPr id="59" name="Elbow Connector 58"/>
          <p:cNvCxnSpPr/>
          <p:nvPr/>
        </p:nvCxnSpPr>
        <p:spPr>
          <a:xfrm>
            <a:off x="513774" y="814548"/>
            <a:ext cx="914445" cy="777192"/>
          </a:xfrm>
          <a:prstGeom prst="bentConnector2">
            <a:avLst/>
          </a:prstGeom>
          <a:ln>
            <a:solidFill>
              <a:srgbClr val="52DE9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3392922" y="4412488"/>
            <a:ext cx="2576023" cy="797894"/>
            <a:chOff x="445385" y="2238134"/>
            <a:chExt cx="2576023" cy="797894"/>
          </a:xfrm>
        </p:grpSpPr>
        <p:sp>
          <p:nvSpPr>
            <p:cNvPr id="61" name="Rounded Rectangle 60"/>
            <p:cNvSpPr/>
            <p:nvPr/>
          </p:nvSpPr>
          <p:spPr>
            <a:xfrm>
              <a:off x="835683" y="2508702"/>
              <a:ext cx="2185725" cy="52732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Prepare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FedX</a:t>
              </a:r>
              <a:r>
                <a:rPr lang="en-US" sz="1200" dirty="0" smtClean="0">
                  <a:solidFill>
                    <a:schemeClr val="tx1"/>
                  </a:solidFill>
                </a:rPr>
                <a:t> and handover documents to Front Office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62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45385" y="223813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3" name="Straight Arrow Connector 62"/>
          <p:cNvCxnSpPr/>
          <p:nvPr/>
        </p:nvCxnSpPr>
        <p:spPr>
          <a:xfrm flipV="1">
            <a:off x="4859153" y="4293225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252077" y="2265154"/>
            <a:ext cx="1632" cy="29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73779" y="3287503"/>
            <a:ext cx="2576023" cy="797894"/>
            <a:chOff x="445385" y="2238134"/>
            <a:chExt cx="2576023" cy="797894"/>
          </a:xfrm>
        </p:grpSpPr>
        <p:sp>
          <p:nvSpPr>
            <p:cNvPr id="66" name="Rounded Rectangle 65"/>
            <p:cNvSpPr/>
            <p:nvPr/>
          </p:nvSpPr>
          <p:spPr>
            <a:xfrm>
              <a:off x="835683" y="2508702"/>
              <a:ext cx="2185725" cy="5273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Print QR code sticker with employee name, service center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67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45385" y="223813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8" name="Elbow Connector 67"/>
          <p:cNvCxnSpPr>
            <a:endCxn id="12" idx="1"/>
          </p:cNvCxnSpPr>
          <p:nvPr/>
        </p:nvCxnSpPr>
        <p:spPr>
          <a:xfrm>
            <a:off x="1428219" y="5210382"/>
            <a:ext cx="2338072" cy="645610"/>
          </a:xfrm>
          <a:prstGeom prst="bentConnector3">
            <a:avLst>
              <a:gd name="adj1" fmla="val -1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7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9891" y="149902"/>
            <a:ext cx="4996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RFE- Post Filing Process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20290" y="4100155"/>
            <a:ext cx="2185725" cy="527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Send Email to client- receipt notice received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94431" y="3151498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Enter receipt notice </a:t>
            </a:r>
            <a:r>
              <a:rPr lang="en-US" sz="1200" dirty="0" smtClean="0">
                <a:solidFill>
                  <a:schemeClr val="tx1"/>
                </a:solidFill>
              </a:rPr>
              <a:t>no against </a:t>
            </a:r>
            <a:r>
              <a:rPr lang="en-US" sz="1200" dirty="0">
                <a:solidFill>
                  <a:schemeClr val="tx1"/>
                </a:solidFill>
              </a:rPr>
              <a:t>the case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412214" y="1944295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57692" y="1897902"/>
            <a:ext cx="2548323" cy="861086"/>
            <a:chOff x="10248" y="1274284"/>
            <a:chExt cx="2548323" cy="861086"/>
          </a:xfrm>
        </p:grpSpPr>
        <p:sp>
          <p:nvSpPr>
            <p:cNvPr id="54" name="Rounded Rectangle 53"/>
            <p:cNvSpPr/>
            <p:nvPr/>
          </p:nvSpPr>
          <p:spPr>
            <a:xfrm>
              <a:off x="372846" y="1608044"/>
              <a:ext cx="2185725" cy="5273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Upload scanned receipt notice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5" name="Picture 6" descr="http://icons.iconarchive.com/icons/aha-soft/people/256/us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8" y="1274284"/>
              <a:ext cx="524474" cy="52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6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" y="2890687"/>
            <a:ext cx="524474" cy="5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ounded Rectangle 57"/>
          <p:cNvSpPr/>
          <p:nvPr/>
        </p:nvSpPr>
        <p:spPr>
          <a:xfrm>
            <a:off x="10598840" y="4158569"/>
            <a:ext cx="1587774" cy="3770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System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99" y="4009322"/>
            <a:ext cx="379881" cy="298493"/>
          </a:xfrm>
          <a:prstGeom prst="rect">
            <a:avLst/>
          </a:prstGeom>
        </p:spPr>
      </p:pic>
      <p:sp>
        <p:nvSpPr>
          <p:cNvPr id="61" name="Rounded Rectangle 60"/>
          <p:cNvSpPr/>
          <p:nvPr/>
        </p:nvSpPr>
        <p:spPr>
          <a:xfrm>
            <a:off x="10699002" y="6114256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Front office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2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003" y="5996673"/>
            <a:ext cx="452178" cy="45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10043410" y="3831514"/>
            <a:ext cx="2160946" cy="285509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0610809" y="4718945"/>
            <a:ext cx="1587774" cy="4470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Tracking details,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update to system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0434252" y="4641116"/>
            <a:ext cx="315004" cy="308161"/>
          </a:xfrm>
          <a:prstGeom prst="ellipse">
            <a:avLst/>
          </a:prstGeom>
          <a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394431" y="1326509"/>
            <a:ext cx="2185725" cy="5273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Receive Receipt notice from USICS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97997" y="1647769"/>
            <a:ext cx="315004" cy="308161"/>
          </a:xfrm>
          <a:prstGeom prst="ellipse">
            <a:avLst/>
          </a:prstGeom>
          <a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669155" y="1601439"/>
            <a:ext cx="752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Date</a:t>
            </a:r>
          </a:p>
        </p:txBody>
      </p:sp>
      <p:pic>
        <p:nvPicPr>
          <p:cNvPr id="69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8" y="1036816"/>
            <a:ext cx="524474" cy="5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8" y="3766626"/>
            <a:ext cx="524474" cy="5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ounded Rectangle 70"/>
          <p:cNvSpPr/>
          <p:nvPr/>
        </p:nvSpPr>
        <p:spPr>
          <a:xfrm>
            <a:off x="424742" y="5137499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View the receipt notice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0693616" y="5505072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586" y="5180316"/>
            <a:ext cx="452324" cy="452324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>
            <a:off x="1410582" y="2808636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406250" y="3704747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2" y="4940811"/>
            <a:ext cx="452324" cy="452324"/>
          </a:xfrm>
          <a:prstGeom prst="rect">
            <a:avLst/>
          </a:prstGeom>
        </p:spPr>
      </p:pic>
      <p:cxnSp>
        <p:nvCxnSpPr>
          <p:cNvPr id="79" name="Straight Arrow Connector 78"/>
          <p:cNvCxnSpPr/>
          <p:nvPr/>
        </p:nvCxnSpPr>
        <p:spPr>
          <a:xfrm>
            <a:off x="1404618" y="4717941"/>
            <a:ext cx="8412" cy="3392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2397997" y="5888931"/>
            <a:ext cx="1880033" cy="4651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Auto generated status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“Receipt notice received”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547" y="5791310"/>
            <a:ext cx="379881" cy="298493"/>
          </a:xfrm>
          <a:prstGeom prst="rect">
            <a:avLst/>
          </a:prstGeom>
        </p:spPr>
      </p:pic>
      <p:sp>
        <p:nvSpPr>
          <p:cNvPr id="82" name="Flowchart: Decision 81"/>
          <p:cNvSpPr/>
          <p:nvPr/>
        </p:nvSpPr>
        <p:spPr>
          <a:xfrm>
            <a:off x="3901158" y="3677541"/>
            <a:ext cx="1824487" cy="1395392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USICS Approved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4801568" y="3351322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915964" y="3455321"/>
            <a:ext cx="57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pic>
        <p:nvPicPr>
          <p:cNvPr id="85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274" y="3831514"/>
            <a:ext cx="524474" cy="5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Oval 85"/>
          <p:cNvSpPr/>
          <p:nvPr/>
        </p:nvSpPr>
        <p:spPr>
          <a:xfrm>
            <a:off x="6380421" y="5539382"/>
            <a:ext cx="741929" cy="650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87" name="Elbow Connector 86"/>
          <p:cNvCxnSpPr>
            <a:stCxn id="49" idx="3"/>
          </p:cNvCxnSpPr>
          <p:nvPr/>
        </p:nvCxnSpPr>
        <p:spPr>
          <a:xfrm>
            <a:off x="2606015" y="4363818"/>
            <a:ext cx="567639" cy="152511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2928233" y="4237239"/>
            <a:ext cx="742539" cy="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6812908" y="3391055"/>
            <a:ext cx="2185725" cy="4404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Close the case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3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310" y="3057295"/>
            <a:ext cx="524474" cy="5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ounded Rectangle 93"/>
          <p:cNvSpPr/>
          <p:nvPr/>
        </p:nvSpPr>
        <p:spPr>
          <a:xfrm>
            <a:off x="3716766" y="2642686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Upload scanned approval notice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5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168" y="2308926"/>
            <a:ext cx="524474" cy="5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ounded Rectangle 95"/>
          <p:cNvSpPr/>
          <p:nvPr/>
        </p:nvSpPr>
        <p:spPr>
          <a:xfrm>
            <a:off x="3727434" y="1729168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 case as approved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7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836" y="1395408"/>
            <a:ext cx="524474" cy="5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6841037" y="1722051"/>
            <a:ext cx="2185725" cy="5273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Mails out the approval notice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9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439" y="1388291"/>
            <a:ext cx="524474" cy="5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Straight Arrow Connector 99"/>
          <p:cNvCxnSpPr/>
          <p:nvPr/>
        </p:nvCxnSpPr>
        <p:spPr>
          <a:xfrm flipV="1">
            <a:off x="4769198" y="2260823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5960105" y="1988448"/>
            <a:ext cx="631304" cy="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67888" y="4007471"/>
            <a:ext cx="57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121" name="Elbow Connector 120"/>
          <p:cNvCxnSpPr>
            <a:stCxn id="82" idx="3"/>
            <a:endCxn id="86" idx="0"/>
          </p:cNvCxnSpPr>
          <p:nvPr/>
        </p:nvCxnSpPr>
        <p:spPr>
          <a:xfrm>
            <a:off x="5725645" y="4375237"/>
            <a:ext cx="1025741" cy="1164145"/>
          </a:xfrm>
          <a:prstGeom prst="bentConnector2">
            <a:avLst/>
          </a:prstGeom>
          <a:ln>
            <a:solidFill>
              <a:srgbClr val="52DE9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9491280" y="1704336"/>
            <a:ext cx="2185725" cy="527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Send email to client with tracking number of the approval shipped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6849527" y="2636451"/>
            <a:ext cx="2185725" cy="4404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 tracking details of shipment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24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929" y="2302691"/>
            <a:ext cx="524474" cy="5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Straight Arrow Connector 124"/>
          <p:cNvCxnSpPr/>
          <p:nvPr/>
        </p:nvCxnSpPr>
        <p:spPr>
          <a:xfrm>
            <a:off x="7904138" y="2322306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7870562" y="3057295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23" idx="3"/>
            <a:endCxn id="122" idx="2"/>
          </p:cNvCxnSpPr>
          <p:nvPr/>
        </p:nvCxnSpPr>
        <p:spPr>
          <a:xfrm flipV="1">
            <a:off x="9035252" y="2231662"/>
            <a:ext cx="1548891" cy="625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4960709" y="2764655"/>
            <a:ext cx="2414480" cy="521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+971 4 2973236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164919" y="2764655"/>
            <a:ext cx="3445565" cy="463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uae@verbat.com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27855" y="2833442"/>
            <a:ext cx="12232584" cy="3249923"/>
            <a:chOff x="-27855" y="2581654"/>
            <a:chExt cx="12232584" cy="3249923"/>
          </a:xfrm>
        </p:grpSpPr>
        <p:sp>
          <p:nvSpPr>
            <p:cNvPr id="16" name="Rectangle 15"/>
            <p:cNvSpPr/>
            <p:nvPr/>
          </p:nvSpPr>
          <p:spPr>
            <a:xfrm>
              <a:off x="-27855" y="3960542"/>
              <a:ext cx="12232584" cy="1871035"/>
            </a:xfrm>
            <a:prstGeom prst="rect">
              <a:avLst/>
            </a:prstGeom>
            <a:solidFill>
              <a:srgbClr val="978E3E">
                <a:alpha val="7098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IN" sz="2400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929257" y="2581654"/>
              <a:ext cx="4608596" cy="10868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algn="l" defTabSz="457200">
                <a:spcBef>
                  <a:spcPts val="0"/>
                </a:spcBef>
              </a:pPr>
              <a:endPara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endParaRPr>
            </a:p>
            <a:p>
              <a:pPr lvl="0" algn="l" defTabSz="457200">
                <a:spcBef>
                  <a:spcPts val="0"/>
                </a:spcBef>
              </a:pP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rPr>
                <a:t>217, Sheikh Rashid </a:t>
              </a:r>
              <a:r>
                <a:rPr lang="en-US" sz="2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rPr>
                <a:t>Bldg</a:t>
              </a:r>
              <a:endPara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endParaRPr>
            </a:p>
            <a:p>
              <a:pPr lvl="0" algn="l" defTabSz="457200">
                <a:spcBef>
                  <a:spcPts val="0"/>
                </a:spcBef>
              </a:pP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rPr>
                <a:t>P.O Box 56272, Dubai</a:t>
              </a:r>
              <a:b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rPr>
              </a:b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rPr>
                <a:t>United Arab Emirates</a:t>
              </a:r>
            </a:p>
            <a:p>
              <a:pPr lvl="0" algn="l" defTabSz="457200">
                <a:spcBef>
                  <a:spcPts val="0"/>
                </a:spcBef>
              </a:pPr>
              <a:r>
                <a: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rPr>
                <a:t/>
              </a:r>
              <a:br>
                <a:rPr lang="en-US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rPr>
              </a:br>
              <a:endPara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7583404" y="4058030"/>
              <a:ext cx="4608596" cy="17735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algn="l">
                <a:spcBef>
                  <a:spcPts val="0"/>
                </a:spcBef>
              </a:pPr>
              <a:r>
                <a:rPr lang="en-US" sz="2000" b="1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USA</a:t>
              </a:r>
              <a:r>
                <a:rPr lang="en-US" sz="20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/>
              </a:r>
              <a:br>
                <a:rPr lang="en-US" sz="20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</a:br>
              <a:r>
                <a:rPr lang="en-US" sz="20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/>
              </a:r>
              <a:br>
                <a:rPr lang="en-US" sz="20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</a:br>
              <a:r>
                <a:rPr lang="en-US" sz="20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2033 Gateway Place</a:t>
              </a:r>
            </a:p>
            <a:p>
              <a:pPr lvl="0" algn="l">
                <a:spcBef>
                  <a:spcPts val="0"/>
                </a:spcBef>
              </a:pPr>
              <a:r>
                <a:rPr lang="en-US" sz="20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Suite 500</a:t>
              </a:r>
            </a:p>
            <a:p>
              <a:pPr lvl="0" algn="l">
                <a:spcBef>
                  <a:spcPts val="0"/>
                </a:spcBef>
              </a:pPr>
              <a:r>
                <a:rPr lang="en-US" sz="20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San Jose , CA- 95110</a:t>
              </a:r>
              <a:endParaRPr lang="en-IN" sz="200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Subtitle 2"/>
          <p:cNvSpPr txBox="1">
            <a:spLocks/>
          </p:cNvSpPr>
          <p:nvPr/>
        </p:nvSpPr>
        <p:spPr>
          <a:xfrm>
            <a:off x="207674" y="260708"/>
            <a:ext cx="7544848" cy="499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8984" indent="-188984" algn="l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51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4918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2885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853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8820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6787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4754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2722" indent="-188984" algn="l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09943" y="4380983"/>
            <a:ext cx="29915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/>
            <a:r>
              <a:rPr lang="en-US" sz="2000" b="1" dirty="0" smtClean="0">
                <a:solidFill>
                  <a:schemeClr val="bg1"/>
                </a:solidFill>
              </a:rPr>
              <a:t>India</a:t>
            </a:r>
          </a:p>
          <a:p>
            <a:pPr lvl="0" defTabSz="457200"/>
            <a:endParaRPr lang="en-US" sz="2000" b="1" dirty="0">
              <a:solidFill>
                <a:schemeClr val="bg1"/>
              </a:solidFill>
            </a:endParaRPr>
          </a:p>
          <a:p>
            <a:pPr lvl="0" defTabSz="457200"/>
            <a:r>
              <a:rPr lang="en-US" sz="2000" dirty="0" smtClean="0">
                <a:solidFill>
                  <a:schemeClr val="bg1"/>
                </a:solidFill>
              </a:rPr>
              <a:t>Level III, PTC Tower</a:t>
            </a:r>
          </a:p>
          <a:p>
            <a:pPr lvl="0" defTabSz="457200"/>
            <a:r>
              <a:rPr lang="en-US" sz="2000" dirty="0" smtClean="0">
                <a:solidFill>
                  <a:schemeClr val="bg1"/>
                </a:solidFill>
              </a:rPr>
              <a:t>Nanthancode, Trivandrum</a:t>
            </a:r>
          </a:p>
          <a:p>
            <a:pPr lvl="0" defTabSz="457200"/>
            <a:r>
              <a:rPr lang="en-US" sz="2000" dirty="0" smtClean="0">
                <a:solidFill>
                  <a:schemeClr val="bg1"/>
                </a:solidFill>
              </a:rPr>
              <a:t>Kerala</a:t>
            </a:r>
            <a:endParaRPr lang="en-US" sz="2000" dirty="0">
              <a:solidFill>
                <a:schemeClr val="bg1"/>
              </a:solidFill>
            </a:endParaRPr>
          </a:p>
          <a:p>
            <a:pPr lvl="0" defTabSz="457200"/>
            <a:endParaRPr lang="en-IN" sz="2000" dirty="0" smtClean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52" y="1744721"/>
            <a:ext cx="796694" cy="7966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72" y="1731468"/>
            <a:ext cx="827343" cy="8273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493" y="1731468"/>
            <a:ext cx="796694" cy="79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15473" y="1757650"/>
            <a:ext cx="2921620" cy="2836570"/>
            <a:chOff x="2442117" y="1808236"/>
            <a:chExt cx="2921620" cy="2836570"/>
          </a:xfrm>
        </p:grpSpPr>
        <p:sp>
          <p:nvSpPr>
            <p:cNvPr id="3" name="Rectangle 2"/>
            <p:cNvSpPr/>
            <p:nvPr/>
          </p:nvSpPr>
          <p:spPr>
            <a:xfrm>
              <a:off x="2667613" y="4121586"/>
              <a:ext cx="2317992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sz="2800" dirty="0">
                  <a:solidFill>
                    <a:srgbClr val="740026"/>
                  </a:solidFill>
                </a:rPr>
                <a:t>Thank You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117" y="1808236"/>
              <a:ext cx="2657475" cy="2143125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5363737" y="1808236"/>
              <a:ext cx="0" cy="2143125"/>
            </a:xfrm>
            <a:prstGeom prst="line">
              <a:avLst/>
            </a:prstGeom>
            <a:ln w="22225">
              <a:solidFill>
                <a:srgbClr val="7400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4615473" y="5225848"/>
            <a:ext cx="27048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</a:t>
            </a:r>
            <a:b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IN" sz="1200" dirty="0" smtClean="0"/>
              <a:t>2018. </a:t>
            </a:r>
            <a:r>
              <a:rPr lang="en-IN" sz="1200" dirty="0"/>
              <a:t>All Rights  Reserved </a:t>
            </a:r>
            <a:br>
              <a:rPr lang="en-IN" sz="1200" dirty="0"/>
            </a:br>
            <a:r>
              <a:rPr lang="en-IN" sz="1200" dirty="0" smtClean="0"/>
              <a:t>Verbat Technologies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>www.verbat.com</a:t>
            </a:r>
            <a:endParaRPr lang="en-US" sz="1200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979535" y="6310897"/>
            <a:ext cx="4114800" cy="365125"/>
          </a:xfrm>
        </p:spPr>
        <p:txBody>
          <a:bodyPr/>
          <a:lstStyle/>
          <a:p>
            <a:pPr algn="r"/>
            <a:r>
              <a:rPr lang="en-IN" dirty="0" smtClean="0"/>
              <a:t>P- 49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5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234498" y="1556474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sz="1400" dirty="0" smtClean="0"/>
          </a:p>
          <a:p>
            <a:r>
              <a:rPr lang="en-US" sz="1400" dirty="0" smtClean="0"/>
              <a:t> 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2100484" y="2791539"/>
            <a:ext cx="8670838" cy="1331283"/>
          </a:xfrm>
          <a:prstGeom prst="roundRect">
            <a:avLst>
              <a:gd name="adj" fmla="val 16667"/>
            </a:avLst>
          </a:prstGeom>
          <a:noFill/>
          <a:ln w="0">
            <a:solidFill>
              <a:srgbClr val="992941"/>
            </a:solidFill>
            <a:headEnd/>
            <a:tailEnd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Petition Intake Portal 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4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733707" y="2795084"/>
            <a:ext cx="1260408" cy="11746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600841" y="2790935"/>
            <a:ext cx="1260408" cy="11746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529125" y="2790935"/>
            <a:ext cx="1260408" cy="11746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0458" y="124420"/>
            <a:ext cx="41943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Gill Sans MT" panose="020B0502020104020203" pitchFamily="34" charset="0"/>
              </a:rPr>
              <a:t>Users of the Application</a:t>
            </a:r>
            <a:endParaRPr lang="en-US" sz="32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63" name="Picture 62" descr="http://www.freelogovectors.net/wp-content/uploads/2013/02/administrat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025" y="3088129"/>
            <a:ext cx="553924" cy="55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650" y="3026478"/>
            <a:ext cx="640614" cy="64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745845" y="1116912"/>
            <a:ext cx="5366449" cy="12741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Intake Process Portal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66" y="2943123"/>
            <a:ext cx="723969" cy="723969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212177" y="3642053"/>
            <a:ext cx="1871620" cy="5050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83893" y="3642053"/>
            <a:ext cx="1871620" cy="5050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Front Office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416759" y="3646202"/>
            <a:ext cx="1871620" cy="5050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866573" y="2790604"/>
            <a:ext cx="1260408" cy="11746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549625" y="3641722"/>
            <a:ext cx="1871620" cy="5050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Paralegal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915834" y="2772629"/>
            <a:ext cx="1260408" cy="11746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9598886" y="3623747"/>
            <a:ext cx="1871620" cy="5050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Attorney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6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165790" y="3026478"/>
            <a:ext cx="578370" cy="57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295" y="3026478"/>
            <a:ext cx="596165" cy="596165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3722655" y="4584823"/>
            <a:ext cx="1260408" cy="11746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318511" y="5427890"/>
            <a:ext cx="1871620" cy="5050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Employees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740865" y="4589644"/>
            <a:ext cx="1260408" cy="11746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5560768" y="5427889"/>
            <a:ext cx="1727611" cy="5050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Upload 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783227" y="4542929"/>
            <a:ext cx="1260408" cy="11746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7549625" y="5394047"/>
            <a:ext cx="1727611" cy="5050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Offshore Team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472" y="4840123"/>
            <a:ext cx="549915" cy="549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051" y="4742918"/>
            <a:ext cx="664034" cy="664034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1529125" y="4580781"/>
            <a:ext cx="1260408" cy="11746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212177" y="5431899"/>
            <a:ext cx="1871620" cy="5050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37" y="4743161"/>
            <a:ext cx="650886" cy="650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293" y="4572320"/>
            <a:ext cx="971402" cy="971402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10059190" y="4539309"/>
            <a:ext cx="1260408" cy="11746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9825588" y="5390427"/>
            <a:ext cx="1727611" cy="5050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Evidence Supervisor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359" y="4840123"/>
            <a:ext cx="474101" cy="47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243"/>
          <p:cNvSpPr/>
          <p:nvPr/>
        </p:nvSpPr>
        <p:spPr>
          <a:xfrm>
            <a:off x="390458" y="124420"/>
            <a:ext cx="30081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Gill Sans MT" panose="020B0502020104020203" pitchFamily="34" charset="0"/>
              </a:rPr>
              <a:t>Features - Admin</a:t>
            </a:r>
            <a:endParaRPr lang="en-US" sz="32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9032" y="2011467"/>
            <a:ext cx="2360532" cy="5050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Management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429859" y="2011465"/>
            <a:ext cx="2815437" cy="5050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 Entry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1135" y="2627806"/>
            <a:ext cx="18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 Office User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51134" y="3029145"/>
            <a:ext cx="18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Supervisor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51134" y="3457639"/>
            <a:ext cx="18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Paralegal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27234" y="3886133"/>
            <a:ext cx="18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Attorney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205346" y="4316396"/>
            <a:ext cx="18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Offshore Team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927993" y="2586241"/>
            <a:ext cx="18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(Employer)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27993" y="3052871"/>
            <a:ext cx="18384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Beneficiary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27993" y="3422203"/>
            <a:ext cx="18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Type</a:t>
            </a:r>
            <a:endParaRPr lang="en-US" dirty="0"/>
          </a:p>
        </p:txBody>
      </p:sp>
      <p:sp>
        <p:nvSpPr>
          <p:cNvPr id="60" name="5-Point Star 59"/>
          <p:cNvSpPr/>
          <p:nvPr/>
        </p:nvSpPr>
        <p:spPr>
          <a:xfrm>
            <a:off x="1026269" y="3566788"/>
            <a:ext cx="188705" cy="16625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1026269" y="3966903"/>
            <a:ext cx="188705" cy="16625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5-Point Star 61"/>
          <p:cNvSpPr/>
          <p:nvPr/>
        </p:nvSpPr>
        <p:spPr>
          <a:xfrm>
            <a:off x="1026268" y="4367018"/>
            <a:ext cx="188705" cy="16625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4711587" y="2679531"/>
            <a:ext cx="188705" cy="16625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4713180" y="3139139"/>
            <a:ext cx="188705" cy="16625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5-Point Star 64"/>
          <p:cNvSpPr/>
          <p:nvPr/>
        </p:nvSpPr>
        <p:spPr>
          <a:xfrm>
            <a:off x="4713698" y="3514443"/>
            <a:ext cx="188705" cy="16625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1048579" y="2772281"/>
            <a:ext cx="188705" cy="16625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5-Point Star 67"/>
          <p:cNvSpPr/>
          <p:nvPr/>
        </p:nvSpPr>
        <p:spPr>
          <a:xfrm>
            <a:off x="1048579" y="3183492"/>
            <a:ext cx="188705" cy="16625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05346" y="4767133"/>
            <a:ext cx="18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2" name="5-Point Star 21"/>
          <p:cNvSpPr/>
          <p:nvPr/>
        </p:nvSpPr>
        <p:spPr>
          <a:xfrm>
            <a:off x="1026268" y="4817755"/>
            <a:ext cx="188705" cy="16625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05346" y="5246610"/>
            <a:ext cx="18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User</a:t>
            </a:r>
            <a:endParaRPr lang="en-US" dirty="0"/>
          </a:p>
        </p:txBody>
      </p:sp>
      <p:sp>
        <p:nvSpPr>
          <p:cNvPr id="26" name="5-Point Star 25"/>
          <p:cNvSpPr/>
          <p:nvPr/>
        </p:nvSpPr>
        <p:spPr>
          <a:xfrm>
            <a:off x="1026268" y="5297232"/>
            <a:ext cx="188705" cy="16625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05346" y="5652377"/>
            <a:ext cx="287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Evidence Supervisor</a:t>
            </a:r>
            <a:endParaRPr lang="en-US" dirty="0"/>
          </a:p>
        </p:txBody>
      </p:sp>
      <p:sp>
        <p:nvSpPr>
          <p:cNvPr id="29" name="5-Point Star 28"/>
          <p:cNvSpPr/>
          <p:nvPr/>
        </p:nvSpPr>
        <p:spPr>
          <a:xfrm>
            <a:off x="1026268" y="5702999"/>
            <a:ext cx="188705" cy="16625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694170" y="5729715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 Employees by entering name, email &amp; passport no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1" name="Flowchart: Terminator 150"/>
          <p:cNvSpPr/>
          <p:nvPr/>
        </p:nvSpPr>
        <p:spPr>
          <a:xfrm>
            <a:off x="859193" y="1114884"/>
            <a:ext cx="1742122" cy="455119"/>
          </a:xfrm>
          <a:prstGeom prst="flowChartTerminator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5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90458" y="124420"/>
            <a:ext cx="45568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Gill Sans MT" panose="020B0502020104020203" pitchFamily="34" charset="0"/>
              </a:rPr>
              <a:t>Intake Process Workflow  </a:t>
            </a:r>
            <a:endParaRPr lang="en-US" sz="32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641676" y="6086496"/>
            <a:ext cx="1492998" cy="3387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Front Office user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665729" y="4262037"/>
            <a:ext cx="1488364" cy="3173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System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41" y="4171845"/>
            <a:ext cx="379881" cy="298493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10130712" y="3144355"/>
            <a:ext cx="2061288" cy="349838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091" y="5815616"/>
            <a:ext cx="392269" cy="4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ounded Rectangle 41"/>
          <p:cNvSpPr/>
          <p:nvPr/>
        </p:nvSpPr>
        <p:spPr>
          <a:xfrm>
            <a:off x="710607" y="1845759"/>
            <a:ext cx="2185725" cy="52575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Contact ‘</a:t>
            </a:r>
            <a:r>
              <a:rPr lang="en-US" sz="1200" dirty="0" err="1" smtClean="0">
                <a:solidFill>
                  <a:schemeClr val="tx1"/>
                </a:solidFill>
              </a:rPr>
              <a:t>ThomasVallen</a:t>
            </a:r>
            <a:r>
              <a:rPr lang="en-US" sz="1200" dirty="0" smtClean="0">
                <a:solidFill>
                  <a:schemeClr val="tx1"/>
                </a:solidFill>
              </a:rPr>
              <a:t>’ firm to file petition for employees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2" y="1534131"/>
            <a:ext cx="452324" cy="45232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3" y="5382080"/>
            <a:ext cx="452324" cy="452324"/>
          </a:xfrm>
          <a:prstGeom prst="rect">
            <a:avLst/>
          </a:prstGeom>
        </p:spPr>
      </p:pic>
      <p:cxnSp>
        <p:nvCxnSpPr>
          <p:cNvPr id="80" name="Straight Arrow Connector 79"/>
          <p:cNvCxnSpPr/>
          <p:nvPr/>
        </p:nvCxnSpPr>
        <p:spPr>
          <a:xfrm>
            <a:off x="1692119" y="1594370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0632889" y="5462387"/>
            <a:ext cx="1492998" cy="3480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091" y="5243656"/>
            <a:ext cx="379882" cy="379882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351439" y="2619880"/>
            <a:ext cx="2533063" cy="736619"/>
            <a:chOff x="448130" y="4161462"/>
            <a:chExt cx="2533063" cy="736619"/>
          </a:xfrm>
        </p:grpSpPr>
        <p:sp>
          <p:nvSpPr>
            <p:cNvPr id="57" name="Rounded Rectangle 56"/>
            <p:cNvSpPr/>
            <p:nvPr/>
          </p:nvSpPr>
          <p:spPr>
            <a:xfrm>
              <a:off x="795468" y="4370755"/>
              <a:ext cx="2185725" cy="52732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Inform client to register in web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8" name="Picture 6" descr="http://icons.iconarchive.com/icons/aha-soft/people/256/us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130" y="4161462"/>
              <a:ext cx="524474" cy="52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Rounded Rectangle 58"/>
          <p:cNvSpPr/>
          <p:nvPr/>
        </p:nvSpPr>
        <p:spPr>
          <a:xfrm>
            <a:off x="710607" y="3745907"/>
            <a:ext cx="2185725" cy="6747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First level registration by filling name, email, passport, company, username &amp; password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6" y="3449101"/>
            <a:ext cx="452324" cy="452324"/>
          </a:xfrm>
          <a:prstGeom prst="rect">
            <a:avLst/>
          </a:prstGeom>
        </p:spPr>
      </p:pic>
      <p:sp>
        <p:nvSpPr>
          <p:cNvPr id="66" name="Rounded Rectangle 65"/>
          <p:cNvSpPr/>
          <p:nvPr/>
        </p:nvSpPr>
        <p:spPr>
          <a:xfrm>
            <a:off x="10665729" y="3716715"/>
            <a:ext cx="1488364" cy="3173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Manual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682032" y="3400444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680400" y="2453175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844661" y="4326359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678768" y="4435373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677136" y="5510496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084892" y="6069928"/>
            <a:ext cx="441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791430" y="5810239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Select Employee and send employee questionnaire link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76" y="5496147"/>
            <a:ext cx="452324" cy="452324"/>
          </a:xfrm>
          <a:prstGeom prst="rect">
            <a:avLst/>
          </a:prstGeom>
        </p:spPr>
      </p:pic>
      <p:sp>
        <p:nvSpPr>
          <p:cNvPr id="62" name="Rounded Rectangle 61"/>
          <p:cNvSpPr/>
          <p:nvPr/>
        </p:nvSpPr>
        <p:spPr>
          <a:xfrm>
            <a:off x="10665729" y="4866937"/>
            <a:ext cx="1492998" cy="3480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Employees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041" y="4649465"/>
            <a:ext cx="498336" cy="498336"/>
          </a:xfrm>
          <a:prstGeom prst="rect">
            <a:avLst/>
          </a:prstGeom>
        </p:spPr>
      </p:pic>
      <p:sp>
        <p:nvSpPr>
          <p:cNvPr id="69" name="Rounded Rectangle 68"/>
          <p:cNvSpPr/>
          <p:nvPr/>
        </p:nvSpPr>
        <p:spPr>
          <a:xfrm>
            <a:off x="3791434" y="4687670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Fill the employee questionnaire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28" y="4438502"/>
            <a:ext cx="498336" cy="498336"/>
          </a:xfrm>
          <a:prstGeom prst="rect">
            <a:avLst/>
          </a:prstGeom>
        </p:spPr>
      </p:pic>
      <p:sp>
        <p:nvSpPr>
          <p:cNvPr id="77" name="Rounded Rectangle 76"/>
          <p:cNvSpPr/>
          <p:nvPr/>
        </p:nvSpPr>
        <p:spPr>
          <a:xfrm>
            <a:off x="3791430" y="3734711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Review documents &amp; submit to ‘</a:t>
            </a:r>
            <a:r>
              <a:rPr lang="en-US" sz="1200" dirty="0" err="1" smtClean="0">
                <a:solidFill>
                  <a:schemeClr val="tx1"/>
                </a:solidFill>
              </a:rPr>
              <a:t>ThomasVallen</a:t>
            </a:r>
            <a:r>
              <a:rPr lang="en-US" sz="1200" dirty="0" smtClean="0">
                <a:solidFill>
                  <a:schemeClr val="tx1"/>
                </a:solidFill>
              </a:rPr>
              <a:t>’ firm after making modifications if any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75" y="3380211"/>
            <a:ext cx="452324" cy="452324"/>
          </a:xfrm>
          <a:prstGeom prst="rect">
            <a:avLst/>
          </a:prstGeom>
        </p:spPr>
      </p:pic>
      <p:sp>
        <p:nvSpPr>
          <p:cNvPr id="81" name="Rounded Rectangle 80"/>
          <p:cNvSpPr/>
          <p:nvPr/>
        </p:nvSpPr>
        <p:spPr>
          <a:xfrm>
            <a:off x="7249052" y="4951841"/>
            <a:ext cx="2432683" cy="6402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System shows the percentage of questionnaire completion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929" y="4766369"/>
            <a:ext cx="452094" cy="379881"/>
          </a:xfrm>
          <a:prstGeom prst="rect">
            <a:avLst/>
          </a:prstGeom>
        </p:spPr>
      </p:pic>
      <p:grpSp>
        <p:nvGrpSpPr>
          <p:cNvPr id="83" name="Group 82"/>
          <p:cNvGrpSpPr/>
          <p:nvPr/>
        </p:nvGrpSpPr>
        <p:grpSpPr>
          <a:xfrm>
            <a:off x="3462140" y="2523416"/>
            <a:ext cx="2515015" cy="735686"/>
            <a:chOff x="492067" y="1544667"/>
            <a:chExt cx="2515015" cy="735686"/>
          </a:xfrm>
        </p:grpSpPr>
        <p:sp>
          <p:nvSpPr>
            <p:cNvPr id="86" name="Rounded Rectangle 85"/>
            <p:cNvSpPr/>
            <p:nvPr/>
          </p:nvSpPr>
          <p:spPr>
            <a:xfrm>
              <a:off x="821357" y="1753027"/>
              <a:ext cx="2185725" cy="5273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Login to the system with user name &amp; password</a:t>
              </a:r>
            </a:p>
          </p:txBody>
        </p:sp>
        <p:pic>
          <p:nvPicPr>
            <p:cNvPr id="88" name="Picture 6" descr="http://icons.iconarchive.com/icons/aha-soft/people/256/us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67" y="1544667"/>
              <a:ext cx="524474" cy="52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2" name="Rounded Rectangle 91"/>
          <p:cNvSpPr/>
          <p:nvPr/>
        </p:nvSpPr>
        <p:spPr>
          <a:xfrm>
            <a:off x="3794218" y="1535925"/>
            <a:ext cx="2185725" cy="7547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Upload documents  to the system if the documents are received from client as hardcopy/email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3" name="Picture 6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54" y="1191615"/>
            <a:ext cx="524474" cy="52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Straight Arrow Connector 95"/>
          <p:cNvCxnSpPr/>
          <p:nvPr/>
        </p:nvCxnSpPr>
        <p:spPr>
          <a:xfrm flipV="1">
            <a:off x="4844661" y="5268976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4844661" y="3342642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4844661" y="2296774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6291567" y="1352665"/>
            <a:ext cx="2533063" cy="736619"/>
            <a:chOff x="448130" y="4161462"/>
            <a:chExt cx="2533063" cy="736619"/>
          </a:xfrm>
        </p:grpSpPr>
        <p:sp>
          <p:nvSpPr>
            <p:cNvPr id="114" name="Rounded Rectangle 113"/>
            <p:cNvSpPr/>
            <p:nvPr/>
          </p:nvSpPr>
          <p:spPr>
            <a:xfrm>
              <a:off x="795468" y="4370755"/>
              <a:ext cx="2185725" cy="5273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Review &amp; </a:t>
              </a:r>
              <a:r>
                <a:rPr lang="en-US" sz="1200" dirty="0">
                  <a:solidFill>
                    <a:schemeClr val="tx1"/>
                  </a:solidFill>
                </a:rPr>
                <a:t>r</a:t>
              </a:r>
              <a:r>
                <a:rPr lang="en-US" sz="1200" dirty="0" smtClean="0">
                  <a:solidFill>
                    <a:schemeClr val="tx1"/>
                  </a:solidFill>
                </a:rPr>
                <a:t>egister case by providing case no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6" name="Picture 6" descr="http://icons.iconarchive.com/icons/aha-soft/people/256/us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130" y="4161462"/>
              <a:ext cx="524474" cy="52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7" name="Group 116"/>
          <p:cNvGrpSpPr/>
          <p:nvPr/>
        </p:nvGrpSpPr>
        <p:grpSpPr>
          <a:xfrm>
            <a:off x="6340162" y="3024732"/>
            <a:ext cx="2510399" cy="868094"/>
            <a:chOff x="3247414" y="4774377"/>
            <a:chExt cx="2510399" cy="868094"/>
          </a:xfrm>
        </p:grpSpPr>
        <p:sp>
          <p:nvSpPr>
            <p:cNvPr id="121" name="Rounded Rectangle 120"/>
            <p:cNvSpPr/>
            <p:nvPr/>
          </p:nvSpPr>
          <p:spPr>
            <a:xfrm>
              <a:off x="3572088" y="5115145"/>
              <a:ext cx="2185725" cy="52732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Send Email to client with status – Case received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CC to Attorney 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22" name="Picture 6" descr="http://icons.iconarchive.com/icons/aha-soft/people/256/us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7414" y="4774377"/>
              <a:ext cx="524474" cy="52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4" name="Group 123"/>
          <p:cNvGrpSpPr/>
          <p:nvPr/>
        </p:nvGrpSpPr>
        <p:grpSpPr>
          <a:xfrm>
            <a:off x="9307946" y="1962245"/>
            <a:ext cx="2450645" cy="881385"/>
            <a:chOff x="3984779" y="4916080"/>
            <a:chExt cx="2450645" cy="881385"/>
          </a:xfrm>
        </p:grpSpPr>
        <p:sp>
          <p:nvSpPr>
            <p:cNvPr id="125" name="Rounded Rectangle 124"/>
            <p:cNvSpPr/>
            <p:nvPr/>
          </p:nvSpPr>
          <p:spPr>
            <a:xfrm>
              <a:off x="4249699" y="5270139"/>
              <a:ext cx="2185725" cy="5273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Submit to Supervisor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26" name="Picture 6" descr="http://icons.iconarchive.com/icons/aha-soft/people/256/us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779" y="4916080"/>
              <a:ext cx="524474" cy="52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7" name="Straight Arrow Connector 126"/>
          <p:cNvCxnSpPr/>
          <p:nvPr/>
        </p:nvCxnSpPr>
        <p:spPr>
          <a:xfrm>
            <a:off x="7726302" y="2096491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7727934" y="2989841"/>
            <a:ext cx="1632" cy="22608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6070841" y="1922601"/>
            <a:ext cx="441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77" idx="3"/>
            <a:endCxn id="81" idx="1"/>
          </p:cNvCxnSpPr>
          <p:nvPr/>
        </p:nvCxnSpPr>
        <p:spPr>
          <a:xfrm>
            <a:off x="5977155" y="3998374"/>
            <a:ext cx="1271897" cy="1273588"/>
          </a:xfrm>
          <a:prstGeom prst="bentConnector3">
            <a:avLst>
              <a:gd name="adj1" fmla="val 41013"/>
            </a:avLst>
          </a:prstGeom>
          <a:ln>
            <a:solidFill>
              <a:srgbClr val="9F091E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11344624" y="878281"/>
            <a:ext cx="809469" cy="7102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6316759" y="2166310"/>
            <a:ext cx="2533063" cy="736619"/>
            <a:chOff x="448130" y="4161462"/>
            <a:chExt cx="2533063" cy="736619"/>
          </a:xfrm>
        </p:grpSpPr>
        <p:sp>
          <p:nvSpPr>
            <p:cNvPr id="134" name="Rounded Rectangle 133"/>
            <p:cNvSpPr/>
            <p:nvPr/>
          </p:nvSpPr>
          <p:spPr>
            <a:xfrm>
              <a:off x="795468" y="4370755"/>
              <a:ext cx="2185725" cy="5273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Assign case to Paralegal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35" name="Picture 6" descr="http://icons.iconarchive.com/icons/aha-soft/people/256/us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130" y="4161462"/>
              <a:ext cx="524474" cy="52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6" name="Straight Arrow Connector 135"/>
          <p:cNvCxnSpPr/>
          <p:nvPr/>
        </p:nvCxnSpPr>
        <p:spPr>
          <a:xfrm>
            <a:off x="9054655" y="2647155"/>
            <a:ext cx="441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25" idx="0"/>
            <a:endCxn id="132" idx="2"/>
          </p:cNvCxnSpPr>
          <p:nvPr/>
        </p:nvCxnSpPr>
        <p:spPr>
          <a:xfrm rot="5400000" flipH="1" flipV="1">
            <a:off x="10463730" y="1435411"/>
            <a:ext cx="1082893" cy="678895"/>
          </a:xfrm>
          <a:prstGeom prst="bentConnector2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697999" y="4775201"/>
            <a:ext cx="2185725" cy="5763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Detailed Company Registration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58" y="4478395"/>
            <a:ext cx="452324" cy="5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 165"/>
          <p:cNvSpPr/>
          <p:nvPr/>
        </p:nvSpPr>
        <p:spPr>
          <a:xfrm>
            <a:off x="1311549" y="1930250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Login to the system with user name &amp; password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1325875" y="2697888"/>
            <a:ext cx="2185725" cy="5632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Review the case  details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2276185" y="1604705"/>
            <a:ext cx="1632" cy="296274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2274553" y="2459841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2277817" y="3261117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ounded Rectangle 180"/>
          <p:cNvSpPr/>
          <p:nvPr/>
        </p:nvSpPr>
        <p:spPr>
          <a:xfrm>
            <a:off x="4857537" y="3932770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Submit  documents to Paralegal with instruction/notes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6" y="1775482"/>
            <a:ext cx="443473" cy="44347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05" y="2512822"/>
            <a:ext cx="443473" cy="44347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475" y="3653369"/>
            <a:ext cx="443473" cy="443473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7752630" y="2382965"/>
            <a:ext cx="2724634" cy="6399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Auto assign status of case  as “Assigned to Paralegal” on approval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Flowchart: Decision 20"/>
          <p:cNvSpPr/>
          <p:nvPr/>
        </p:nvSpPr>
        <p:spPr>
          <a:xfrm>
            <a:off x="1362309" y="3498737"/>
            <a:ext cx="1824487" cy="139539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Approve Paralegal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45" y="3817996"/>
            <a:ext cx="443473" cy="44347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2274552" y="4848145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72057" y="3800109"/>
            <a:ext cx="57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383543" y="4820291"/>
            <a:ext cx="57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1405124" y="5347214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Assign New Paralegal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79" y="5026040"/>
            <a:ext cx="443473" cy="443473"/>
          </a:xfrm>
          <a:prstGeom prst="rect">
            <a:avLst/>
          </a:prstGeom>
        </p:spPr>
      </p:pic>
      <p:cxnSp>
        <p:nvCxnSpPr>
          <p:cNvPr id="4" name="Elbow Connector 3"/>
          <p:cNvCxnSpPr>
            <a:stCxn id="29" idx="3"/>
            <a:endCxn id="181" idx="2"/>
          </p:cNvCxnSpPr>
          <p:nvPr/>
        </p:nvCxnSpPr>
        <p:spPr>
          <a:xfrm flipV="1">
            <a:off x="3590849" y="4460096"/>
            <a:ext cx="2359551" cy="1150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1" idx="3"/>
          </p:cNvCxnSpPr>
          <p:nvPr/>
        </p:nvCxnSpPr>
        <p:spPr>
          <a:xfrm>
            <a:off x="3186796" y="4196433"/>
            <a:ext cx="1599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81" idx="3"/>
            <a:endCxn id="23" idx="2"/>
          </p:cNvCxnSpPr>
          <p:nvPr/>
        </p:nvCxnSpPr>
        <p:spPr>
          <a:xfrm flipV="1">
            <a:off x="7043262" y="3022950"/>
            <a:ext cx="2071685" cy="1173483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331" y="2383776"/>
            <a:ext cx="379881" cy="298493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4817171" y="2903698"/>
            <a:ext cx="2185725" cy="527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Send email to client with status ‘Assigned to Paralegal’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09" y="2624297"/>
            <a:ext cx="443473" cy="443473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5950400" y="3498737"/>
            <a:ext cx="0" cy="32310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869817" y="937171"/>
            <a:ext cx="809469" cy="7102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0641676" y="6068390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Supervisor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556677" y="5440645"/>
            <a:ext cx="1587774" cy="3770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System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736" y="5291398"/>
            <a:ext cx="379881" cy="298493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10130712" y="4993105"/>
            <a:ext cx="2061288" cy="163152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613" y="5846653"/>
            <a:ext cx="443473" cy="44347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90458" y="124420"/>
            <a:ext cx="45568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Gill Sans MT" panose="020B0502020104020203" pitchFamily="34" charset="0"/>
              </a:rPr>
              <a:t>Intake Process Workflow  </a:t>
            </a:r>
            <a:endParaRPr lang="en-US" sz="32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2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8772525" y="1401762"/>
            <a:ext cx="3419475" cy="2609227"/>
          </a:xfrm>
          <a:prstGeom prst="roundRect">
            <a:avLst/>
          </a:prstGeom>
          <a:ln>
            <a:solidFill>
              <a:srgbClr val="FF99FF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600700" y="986133"/>
            <a:ext cx="3171825" cy="4819144"/>
          </a:xfrm>
          <a:prstGeom prst="roundRect">
            <a:avLst/>
          </a:prstGeom>
          <a:ln>
            <a:solidFill>
              <a:srgbClr val="FF99FF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Terminator 39"/>
          <p:cNvSpPr/>
          <p:nvPr/>
        </p:nvSpPr>
        <p:spPr>
          <a:xfrm>
            <a:off x="524475" y="986133"/>
            <a:ext cx="1742122" cy="455119"/>
          </a:xfrm>
          <a:prstGeom prst="flowChartTerminator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5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1" name="Flowchart: Decision 40"/>
          <p:cNvSpPr/>
          <p:nvPr/>
        </p:nvSpPr>
        <p:spPr>
          <a:xfrm>
            <a:off x="481882" y="3267880"/>
            <a:ext cx="1824487" cy="139539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Missing Documents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>
            <a:off x="1395536" y="1441252"/>
            <a:ext cx="1632" cy="29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393904" y="2296388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392272" y="3005951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143500" y="4856103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4928" y="1518084"/>
            <a:ext cx="2561697" cy="776039"/>
            <a:chOff x="445385" y="1504314"/>
            <a:chExt cx="2561697" cy="776039"/>
          </a:xfrm>
        </p:grpSpPr>
        <p:sp>
          <p:nvSpPr>
            <p:cNvPr id="50" name="Rounded Rectangle 49"/>
            <p:cNvSpPr/>
            <p:nvPr/>
          </p:nvSpPr>
          <p:spPr>
            <a:xfrm>
              <a:off x="821357" y="1753027"/>
              <a:ext cx="2185725" cy="5273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Login to the system with user name &amp; password</a:t>
              </a:r>
            </a:p>
          </p:txBody>
        </p:sp>
        <p:pic>
          <p:nvPicPr>
            <p:cNvPr id="51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45385" y="150431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/>
          <p:cNvGrpSpPr/>
          <p:nvPr/>
        </p:nvGrpSpPr>
        <p:grpSpPr>
          <a:xfrm>
            <a:off x="54928" y="2251904"/>
            <a:ext cx="2576023" cy="797894"/>
            <a:chOff x="445385" y="2238134"/>
            <a:chExt cx="2576023" cy="797894"/>
          </a:xfrm>
        </p:grpSpPr>
        <p:sp>
          <p:nvSpPr>
            <p:cNvPr id="56" name="Rounded Rectangle 55"/>
            <p:cNvSpPr/>
            <p:nvPr/>
          </p:nvSpPr>
          <p:spPr>
            <a:xfrm>
              <a:off x="835683" y="2508702"/>
              <a:ext cx="2185725" cy="5273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Review the case &amp; documents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7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45385" y="223813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 58"/>
          <p:cNvGrpSpPr/>
          <p:nvPr/>
        </p:nvGrpSpPr>
        <p:grpSpPr>
          <a:xfrm>
            <a:off x="29299" y="4632622"/>
            <a:ext cx="2531271" cy="832834"/>
            <a:chOff x="3118966" y="4688614"/>
            <a:chExt cx="2531271" cy="832834"/>
          </a:xfrm>
        </p:grpSpPr>
        <p:sp>
          <p:nvSpPr>
            <p:cNvPr id="60" name="Rounded Rectangle 59"/>
            <p:cNvSpPr/>
            <p:nvPr/>
          </p:nvSpPr>
          <p:spPr>
            <a:xfrm>
              <a:off x="3464512" y="4994122"/>
              <a:ext cx="2185725" cy="5273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Click on button ‘ Documents Received’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61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3118966" y="468861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TextBox 61"/>
          <p:cNvSpPr txBox="1"/>
          <p:nvPr/>
        </p:nvSpPr>
        <p:spPr>
          <a:xfrm>
            <a:off x="1432333" y="4624296"/>
            <a:ext cx="57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292043" y="3733990"/>
            <a:ext cx="57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3062414" y="2249941"/>
            <a:ext cx="2185725" cy="52732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Calendar Notification after 48 hours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395223" y="4639035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9298" y="5499769"/>
            <a:ext cx="2531271" cy="832834"/>
            <a:chOff x="3118966" y="4688614"/>
            <a:chExt cx="2531271" cy="832834"/>
          </a:xfrm>
        </p:grpSpPr>
        <p:sp>
          <p:nvSpPr>
            <p:cNvPr id="67" name="Rounded Rectangle 66"/>
            <p:cNvSpPr/>
            <p:nvPr/>
          </p:nvSpPr>
          <p:spPr>
            <a:xfrm>
              <a:off x="3464512" y="4994122"/>
              <a:ext cx="2185725" cy="52732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Send email to client  with status ‘Document Received and Case is being processed’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68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3118966" y="468861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Arrow Connector 68"/>
          <p:cNvCxnSpPr/>
          <p:nvPr/>
        </p:nvCxnSpPr>
        <p:spPr>
          <a:xfrm>
            <a:off x="1399634" y="5504013"/>
            <a:ext cx="1632" cy="22608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22159" y="2882219"/>
            <a:ext cx="2523089" cy="858550"/>
            <a:chOff x="5771062" y="3228224"/>
            <a:chExt cx="2523089" cy="858550"/>
          </a:xfrm>
        </p:grpSpPr>
        <p:sp>
          <p:nvSpPr>
            <p:cNvPr id="71" name="Rounded Rectangle 70"/>
            <p:cNvSpPr/>
            <p:nvPr/>
          </p:nvSpPr>
          <p:spPr>
            <a:xfrm>
              <a:off x="6108426" y="3559448"/>
              <a:ext cx="2185725" cy="5273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Click on ‘ Missing Documents’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72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5771062" y="322822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3" name="Straight Arrow Connector 72"/>
          <p:cNvCxnSpPr>
            <a:stCxn id="71" idx="0"/>
          </p:cNvCxnSpPr>
          <p:nvPr/>
        </p:nvCxnSpPr>
        <p:spPr>
          <a:xfrm flipV="1">
            <a:off x="4152386" y="2782211"/>
            <a:ext cx="5308" cy="4312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334039" y="2726692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9167395" y="1700201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Update LCA number in system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125428" y="3740769"/>
            <a:ext cx="1632" cy="22608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2717543" y="3651715"/>
            <a:ext cx="2523089" cy="858550"/>
            <a:chOff x="5771062" y="3228224"/>
            <a:chExt cx="2523089" cy="858550"/>
          </a:xfrm>
        </p:grpSpPr>
        <p:sp>
          <p:nvSpPr>
            <p:cNvPr id="78" name="Rounded Rectangle 77"/>
            <p:cNvSpPr/>
            <p:nvPr/>
          </p:nvSpPr>
          <p:spPr>
            <a:xfrm>
              <a:off x="6108426" y="3559448"/>
              <a:ext cx="2185725" cy="52732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Send Email to client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79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5771062" y="322822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0" name="Straight Arrow Connector 79"/>
          <p:cNvCxnSpPr/>
          <p:nvPr/>
        </p:nvCxnSpPr>
        <p:spPr>
          <a:xfrm flipV="1">
            <a:off x="7143500" y="2267926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9909967" y="3358022"/>
            <a:ext cx="2185725" cy="4587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Auto generated status “ LCA Submitted”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83" y="2093784"/>
            <a:ext cx="379881" cy="298493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966" y="3268049"/>
            <a:ext cx="379881" cy="298493"/>
          </a:xfrm>
          <a:prstGeom prst="rect">
            <a:avLst/>
          </a:prstGeom>
        </p:spPr>
      </p:pic>
      <p:sp>
        <p:nvSpPr>
          <p:cNvPr id="84" name="Rounded Rectangle 83"/>
          <p:cNvSpPr/>
          <p:nvPr/>
        </p:nvSpPr>
        <p:spPr>
          <a:xfrm>
            <a:off x="6232050" y="2646759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Download the LCA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0654032" y="6054420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Paralegal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0569033" y="4806197"/>
            <a:ext cx="1587774" cy="3770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System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092" y="4656950"/>
            <a:ext cx="379881" cy="298493"/>
          </a:xfrm>
          <a:prstGeom prst="rect">
            <a:avLst/>
          </a:prstGeom>
        </p:spPr>
      </p:pic>
      <p:pic>
        <p:nvPicPr>
          <p:cNvPr id="88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0358032" y="5826616"/>
            <a:ext cx="437499" cy="43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Straight Arrow Connector 88"/>
          <p:cNvCxnSpPr/>
          <p:nvPr/>
        </p:nvCxnSpPr>
        <p:spPr>
          <a:xfrm flipV="1">
            <a:off x="7146722" y="3165213"/>
            <a:ext cx="0" cy="29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390458" y="124420"/>
            <a:ext cx="66303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Gill Sans MT" panose="020B0502020104020203" pitchFamily="34" charset="0"/>
              </a:rPr>
              <a:t>Case Preparation Process – Workflow </a:t>
            </a:r>
            <a:endParaRPr lang="en-US" sz="32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0143068" y="4437811"/>
            <a:ext cx="2061288" cy="217285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Elbow Connector 91"/>
          <p:cNvCxnSpPr>
            <a:stCxn id="41" idx="3"/>
            <a:endCxn id="71" idx="1"/>
          </p:cNvCxnSpPr>
          <p:nvPr/>
        </p:nvCxnSpPr>
        <p:spPr>
          <a:xfrm flipV="1">
            <a:off x="2306369" y="3477106"/>
            <a:ext cx="753154" cy="488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3036701" y="5044885"/>
            <a:ext cx="2185725" cy="4587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Auto generated status “Document Received”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82" y="4955443"/>
            <a:ext cx="379881" cy="298493"/>
          </a:xfrm>
          <a:prstGeom prst="rect">
            <a:avLst/>
          </a:prstGeom>
        </p:spPr>
      </p:pic>
      <p:sp>
        <p:nvSpPr>
          <p:cNvPr id="95" name="Rounded Rectangle 94"/>
          <p:cNvSpPr/>
          <p:nvPr/>
        </p:nvSpPr>
        <p:spPr>
          <a:xfrm>
            <a:off x="6241176" y="1714891"/>
            <a:ext cx="2185725" cy="5273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Submit the LCA to DOL website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10569033" y="5390388"/>
            <a:ext cx="1583436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Upload User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972" y="5181261"/>
            <a:ext cx="415023" cy="415023"/>
          </a:xfrm>
          <a:prstGeom prst="rect">
            <a:avLst/>
          </a:prstGeom>
        </p:spPr>
      </p:pic>
      <p:sp>
        <p:nvSpPr>
          <p:cNvPr id="98" name="Rounded Rectangle 97"/>
          <p:cNvSpPr/>
          <p:nvPr/>
        </p:nvSpPr>
        <p:spPr>
          <a:xfrm>
            <a:off x="6232050" y="5211537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Login to the system with user name &amp; password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651" y="4935526"/>
            <a:ext cx="415023" cy="415023"/>
          </a:xfrm>
          <a:prstGeom prst="rect">
            <a:avLst/>
          </a:prstGeom>
        </p:spPr>
      </p:pic>
      <p:sp>
        <p:nvSpPr>
          <p:cNvPr id="100" name="Rounded Rectangle 99"/>
          <p:cNvSpPr/>
          <p:nvPr/>
        </p:nvSpPr>
        <p:spPr>
          <a:xfrm>
            <a:off x="9167395" y="2490477"/>
            <a:ext cx="2185725" cy="527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Send Email to client  with status ‘LCA Submitted’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632" y="2380258"/>
            <a:ext cx="415023" cy="415023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20" y="1401762"/>
            <a:ext cx="415023" cy="415023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660" y="2301105"/>
            <a:ext cx="415023" cy="415023"/>
          </a:xfrm>
          <a:prstGeom prst="rect">
            <a:avLst/>
          </a:prstGeom>
        </p:spPr>
      </p:pic>
      <p:sp>
        <p:nvSpPr>
          <p:cNvPr id="104" name="Flowchart: Decision 103"/>
          <p:cNvSpPr/>
          <p:nvPr/>
        </p:nvSpPr>
        <p:spPr>
          <a:xfrm>
            <a:off x="6240383" y="3461203"/>
            <a:ext cx="1824487" cy="139539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LCA filled by client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386" y="1525890"/>
            <a:ext cx="413298" cy="413298"/>
          </a:xfrm>
          <a:prstGeom prst="rect">
            <a:avLst/>
          </a:prstGeom>
        </p:spPr>
      </p:pic>
      <p:cxnSp>
        <p:nvCxnSpPr>
          <p:cNvPr id="106" name="Straight Arrow Connector 105"/>
          <p:cNvCxnSpPr/>
          <p:nvPr/>
        </p:nvCxnSpPr>
        <p:spPr>
          <a:xfrm>
            <a:off x="10211428" y="2244728"/>
            <a:ext cx="1632" cy="22608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8594631" y="1982803"/>
            <a:ext cx="441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0" idx="2"/>
            <a:endCxn id="81" idx="0"/>
          </p:cNvCxnSpPr>
          <p:nvPr/>
        </p:nvCxnSpPr>
        <p:spPr>
          <a:xfrm rot="16200000" flipH="1">
            <a:off x="10461435" y="2816626"/>
            <a:ext cx="340219" cy="742572"/>
          </a:xfrm>
          <a:prstGeom prst="bent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67" idx="3"/>
            <a:endCxn id="93" idx="2"/>
          </p:cNvCxnSpPr>
          <p:nvPr/>
        </p:nvCxnSpPr>
        <p:spPr>
          <a:xfrm flipV="1">
            <a:off x="2560569" y="5503651"/>
            <a:ext cx="1568995" cy="565289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163158" y="3216532"/>
            <a:ext cx="57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4328185" y="5738863"/>
            <a:ext cx="2546175" cy="823316"/>
            <a:chOff x="460907" y="3862763"/>
            <a:chExt cx="2546175" cy="823316"/>
          </a:xfrm>
        </p:grpSpPr>
        <p:sp>
          <p:nvSpPr>
            <p:cNvPr id="112" name="Rounded Rectangle 111"/>
            <p:cNvSpPr/>
            <p:nvPr/>
          </p:nvSpPr>
          <p:spPr>
            <a:xfrm>
              <a:off x="821357" y="4158753"/>
              <a:ext cx="2185725" cy="5273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Click on ‘Submit to Offshore’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3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60907" y="3862763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4" name="Elbow Connector 113"/>
          <p:cNvCxnSpPr>
            <a:stCxn id="67" idx="2"/>
            <a:endCxn id="112" idx="1"/>
          </p:cNvCxnSpPr>
          <p:nvPr/>
        </p:nvCxnSpPr>
        <p:spPr>
          <a:xfrm rot="5400000" flipH="1" flipV="1">
            <a:off x="3061127" y="4705096"/>
            <a:ext cx="34087" cy="3220928"/>
          </a:xfrm>
          <a:prstGeom prst="bentConnector4">
            <a:avLst>
              <a:gd name="adj1" fmla="val -431123"/>
              <a:gd name="adj2" fmla="val 66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2" idx="3"/>
          </p:cNvCxnSpPr>
          <p:nvPr/>
        </p:nvCxnSpPr>
        <p:spPr>
          <a:xfrm>
            <a:off x="6874360" y="6298516"/>
            <a:ext cx="702097" cy="0"/>
          </a:xfrm>
          <a:prstGeom prst="straightConnector1">
            <a:avLst/>
          </a:prstGeom>
          <a:ln>
            <a:solidFill>
              <a:srgbClr val="52DE9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7608306" y="5943386"/>
            <a:ext cx="809469" cy="7102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871" y="3767824"/>
            <a:ext cx="415023" cy="415023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9003707" y="3965576"/>
            <a:ext cx="351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LCA Processing</a:t>
            </a:r>
            <a:endParaRPr lang="en-US" b="1" dirty="0"/>
          </a:p>
        </p:txBody>
      </p:sp>
      <p:cxnSp>
        <p:nvCxnSpPr>
          <p:cNvPr id="3" name="Elbow Connector 2"/>
          <p:cNvCxnSpPr>
            <a:endCxn id="39" idx="2"/>
          </p:cNvCxnSpPr>
          <p:nvPr/>
        </p:nvCxnSpPr>
        <p:spPr>
          <a:xfrm>
            <a:off x="1399634" y="1525890"/>
            <a:ext cx="5786979" cy="4279387"/>
          </a:xfrm>
          <a:prstGeom prst="bentConnector4">
            <a:avLst>
              <a:gd name="adj1" fmla="val 70122"/>
              <a:gd name="adj2" fmla="val 102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07262" y="3551681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7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3425794" y="4392404"/>
            <a:ext cx="2546175" cy="823316"/>
            <a:chOff x="460907" y="3862763"/>
            <a:chExt cx="2546175" cy="823316"/>
          </a:xfrm>
        </p:grpSpPr>
        <p:sp>
          <p:nvSpPr>
            <p:cNvPr id="88" name="Rounded Rectangle 87"/>
            <p:cNvSpPr/>
            <p:nvPr/>
          </p:nvSpPr>
          <p:spPr>
            <a:xfrm>
              <a:off x="821357" y="4158753"/>
              <a:ext cx="2185725" cy="5273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Review documents uploaded by Offshore team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2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60907" y="3862763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8" name="Straight Arrow Connector 107"/>
          <p:cNvCxnSpPr/>
          <p:nvPr/>
        </p:nvCxnSpPr>
        <p:spPr>
          <a:xfrm flipV="1">
            <a:off x="4871391" y="2605867"/>
            <a:ext cx="0" cy="3231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4871391" y="4253485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236288" y="2997542"/>
            <a:ext cx="2546175" cy="823316"/>
            <a:chOff x="460907" y="3862763"/>
            <a:chExt cx="2546175" cy="823316"/>
          </a:xfrm>
        </p:grpSpPr>
        <p:sp>
          <p:nvSpPr>
            <p:cNvPr id="58" name="Rounded Rectangle 57"/>
            <p:cNvSpPr/>
            <p:nvPr/>
          </p:nvSpPr>
          <p:spPr>
            <a:xfrm>
              <a:off x="821357" y="4158753"/>
              <a:ext cx="2185725" cy="5273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Submit to Attorney/Supervisor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60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60907" y="3862763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Rounded Rectangle 65"/>
          <p:cNvSpPr/>
          <p:nvPr/>
        </p:nvSpPr>
        <p:spPr>
          <a:xfrm>
            <a:off x="7854885" y="2012370"/>
            <a:ext cx="1855155" cy="4831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Check if attorney reviews in 48 hours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886" y="1901635"/>
            <a:ext cx="432310" cy="339689"/>
          </a:xfrm>
          <a:prstGeom prst="rect">
            <a:avLst/>
          </a:prstGeom>
        </p:spPr>
      </p:pic>
      <p:sp>
        <p:nvSpPr>
          <p:cNvPr id="123" name="Flowchart: Decision 122"/>
          <p:cNvSpPr/>
          <p:nvPr/>
        </p:nvSpPr>
        <p:spPr>
          <a:xfrm>
            <a:off x="3962033" y="2930964"/>
            <a:ext cx="1818716" cy="1305548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Additional Documents from client required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023331" y="2653315"/>
            <a:ext cx="57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33" name="Rounded Rectangle 132"/>
          <p:cNvSpPr/>
          <p:nvPr/>
        </p:nvSpPr>
        <p:spPr>
          <a:xfrm>
            <a:off x="10654032" y="6054420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Paralegal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0559256" y="4795624"/>
            <a:ext cx="1587774" cy="3837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System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315" y="4646378"/>
            <a:ext cx="379881" cy="298493"/>
          </a:xfrm>
          <a:prstGeom prst="rect">
            <a:avLst/>
          </a:prstGeom>
        </p:spPr>
      </p:pic>
      <p:pic>
        <p:nvPicPr>
          <p:cNvPr id="137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0358032" y="5826616"/>
            <a:ext cx="437499" cy="43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390458" y="124420"/>
            <a:ext cx="66303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Gill Sans MT" panose="020B0502020104020203" pitchFamily="34" charset="0"/>
              </a:rPr>
              <a:t>Case Preparation Process – Workflow </a:t>
            </a:r>
            <a:endParaRPr lang="en-US" sz="32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0143068" y="4140621"/>
            <a:ext cx="2061288" cy="247004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648081" y="1975192"/>
            <a:ext cx="1632" cy="296274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646449" y="2830328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683445" y="2300737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Login to the system with user name &amp; password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697771" y="3056412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Review the case &amp; documents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683445" y="3879376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Prepare forms and letters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683445" y="4691304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Submit to Paralegal  with comments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644817" y="3594774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622099" y="4406702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49" y="1901635"/>
            <a:ext cx="549915" cy="549915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2" y="2695407"/>
            <a:ext cx="549915" cy="549915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97" y="3484500"/>
            <a:ext cx="549915" cy="549915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8" y="4319475"/>
            <a:ext cx="549915" cy="549915"/>
          </a:xfrm>
          <a:prstGeom prst="rect">
            <a:avLst/>
          </a:prstGeom>
        </p:spPr>
      </p:pic>
      <p:sp>
        <p:nvSpPr>
          <p:cNvPr id="134" name="Oval 133"/>
          <p:cNvSpPr/>
          <p:nvPr/>
        </p:nvSpPr>
        <p:spPr>
          <a:xfrm>
            <a:off x="1273852" y="1253914"/>
            <a:ext cx="741929" cy="650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2869170" y="4952057"/>
            <a:ext cx="711962" cy="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3552426" y="1747317"/>
            <a:ext cx="2523089" cy="858550"/>
            <a:chOff x="5771062" y="3228224"/>
            <a:chExt cx="2523089" cy="858550"/>
          </a:xfrm>
        </p:grpSpPr>
        <p:sp>
          <p:nvSpPr>
            <p:cNvPr id="142" name="Rounded Rectangle 141"/>
            <p:cNvSpPr/>
            <p:nvPr/>
          </p:nvSpPr>
          <p:spPr>
            <a:xfrm>
              <a:off x="6108426" y="3559448"/>
              <a:ext cx="2185725" cy="52732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Send email to client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43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5771062" y="322822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8" name="Rounded Rectangle 147"/>
          <p:cNvSpPr/>
          <p:nvPr/>
        </p:nvSpPr>
        <p:spPr>
          <a:xfrm>
            <a:off x="10654032" y="5407226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Offshore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568" y="5152876"/>
            <a:ext cx="447373" cy="447373"/>
          </a:xfrm>
          <a:prstGeom prst="rect">
            <a:avLst/>
          </a:prstGeom>
        </p:spPr>
      </p:pic>
      <p:cxnSp>
        <p:nvCxnSpPr>
          <p:cNvPr id="152" name="Straight Arrow Connector 151"/>
          <p:cNvCxnSpPr/>
          <p:nvPr/>
        </p:nvCxnSpPr>
        <p:spPr>
          <a:xfrm flipV="1">
            <a:off x="8886490" y="3476609"/>
            <a:ext cx="711962" cy="7891"/>
          </a:xfrm>
          <a:prstGeom prst="straightConnector1">
            <a:avLst/>
          </a:prstGeom>
          <a:ln>
            <a:solidFill>
              <a:srgbClr val="5ED29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9627386" y="3151110"/>
            <a:ext cx="741929" cy="650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3" name="Elbow Connector 12"/>
          <p:cNvCxnSpPr>
            <a:stCxn id="58" idx="0"/>
            <a:endCxn id="66" idx="2"/>
          </p:cNvCxnSpPr>
          <p:nvPr/>
        </p:nvCxnSpPr>
        <p:spPr>
          <a:xfrm rot="5400000" flipH="1" flipV="1">
            <a:off x="7837013" y="2348082"/>
            <a:ext cx="798039" cy="109286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42000" y="3171830"/>
            <a:ext cx="57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822459" y="3575492"/>
            <a:ext cx="711962" cy="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918493" y="1284742"/>
            <a:ext cx="2185725" cy="4605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Notification after 48 hours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362" y="1128585"/>
            <a:ext cx="379881" cy="298493"/>
          </a:xfrm>
          <a:prstGeom prst="rect">
            <a:avLst/>
          </a:prstGeom>
        </p:spPr>
      </p:pic>
      <p:cxnSp>
        <p:nvCxnSpPr>
          <p:cNvPr id="5" name="Elbow Connector 4"/>
          <p:cNvCxnSpPr>
            <a:stCxn id="46" idx="1"/>
            <a:endCxn id="123" idx="1"/>
          </p:cNvCxnSpPr>
          <p:nvPr/>
        </p:nvCxnSpPr>
        <p:spPr>
          <a:xfrm rot="10800000" flipH="1" flipV="1">
            <a:off x="3918493" y="1515016"/>
            <a:ext cx="43540" cy="2068722"/>
          </a:xfrm>
          <a:prstGeom prst="bentConnector3">
            <a:avLst>
              <a:gd name="adj1" fmla="val -14546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871391" y="1755435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92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3937183" y="4889565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 invoice details in the system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26518" y="1757977"/>
            <a:ext cx="1632" cy="296274"/>
          </a:xfrm>
          <a:prstGeom prst="straightConnector1">
            <a:avLst/>
          </a:prstGeom>
          <a:ln>
            <a:solidFill>
              <a:srgbClr val="52DE9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19989" y="2700667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20009" y="2113050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Login to the system with user name &amp; password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7172" y="2994075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Review the case &amp; documents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23254" y="3601125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20009" y="3944649"/>
            <a:ext cx="2185725" cy="5718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Send documents( forms,  certified LCA, letters) for signature to client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987464" y="2295076"/>
            <a:ext cx="2576023" cy="797894"/>
            <a:chOff x="445385" y="2238134"/>
            <a:chExt cx="2576023" cy="797894"/>
          </a:xfrm>
        </p:grpSpPr>
        <p:sp>
          <p:nvSpPr>
            <p:cNvPr id="33" name="Rounded Rectangle 32"/>
            <p:cNvSpPr/>
            <p:nvPr/>
          </p:nvSpPr>
          <p:spPr>
            <a:xfrm>
              <a:off x="835683" y="2508702"/>
              <a:ext cx="2185725" cy="52732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Send LCA document as email  to client for signature 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4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45385" y="223813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3547556" y="4562457"/>
            <a:ext cx="2483269" cy="1870937"/>
            <a:chOff x="538139" y="1165091"/>
            <a:chExt cx="2483269" cy="1870937"/>
          </a:xfrm>
        </p:grpSpPr>
        <p:sp>
          <p:nvSpPr>
            <p:cNvPr id="36" name="Rounded Rectangle 35"/>
            <p:cNvSpPr/>
            <p:nvPr/>
          </p:nvSpPr>
          <p:spPr>
            <a:xfrm>
              <a:off x="835683" y="2508702"/>
              <a:ext cx="2185725" cy="52732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Create invoice of professional fees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538139" y="1165091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Flowchart: Decision 40"/>
          <p:cNvSpPr/>
          <p:nvPr/>
        </p:nvSpPr>
        <p:spPr>
          <a:xfrm>
            <a:off x="4007719" y="2141501"/>
            <a:ext cx="1824487" cy="1395392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LCA Certified by </a:t>
            </a:r>
            <a:r>
              <a:rPr lang="en-US" sz="1200" dirty="0" err="1" smtClean="0">
                <a:solidFill>
                  <a:schemeClr val="tx1"/>
                </a:solidFill>
              </a:rPr>
              <a:t>dept</a:t>
            </a:r>
            <a:r>
              <a:rPr lang="en-US" sz="1200" dirty="0" smtClean="0">
                <a:solidFill>
                  <a:schemeClr val="tx1"/>
                </a:solidFill>
              </a:rPr>
              <a:t> of Labor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84025" y="2474948"/>
            <a:ext cx="57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4" y="1950084"/>
            <a:ext cx="408179" cy="40817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160631" y="3430432"/>
            <a:ext cx="2402856" cy="683483"/>
            <a:chOff x="7648393" y="2540966"/>
            <a:chExt cx="2402856" cy="683483"/>
          </a:xfrm>
        </p:grpSpPr>
        <p:sp>
          <p:nvSpPr>
            <p:cNvPr id="49" name="Rounded Rectangle 48"/>
            <p:cNvSpPr/>
            <p:nvPr/>
          </p:nvSpPr>
          <p:spPr>
            <a:xfrm>
              <a:off x="7865524" y="2697123"/>
              <a:ext cx="2185725" cy="52732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Update  the date ‘ send for signature’ against the case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393" y="2540966"/>
              <a:ext cx="379881" cy="298493"/>
            </a:xfrm>
            <a:prstGeom prst="rect">
              <a:avLst/>
            </a:prstGeom>
          </p:spPr>
        </p:pic>
      </p:grpSp>
      <p:cxnSp>
        <p:nvCxnSpPr>
          <p:cNvPr id="51" name="Straight Arrow Connector 50"/>
          <p:cNvCxnSpPr/>
          <p:nvPr/>
        </p:nvCxnSpPr>
        <p:spPr>
          <a:xfrm>
            <a:off x="8424064" y="3207840"/>
            <a:ext cx="0" cy="41354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0680290" y="4881940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Paralegal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5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0339092" y="4610443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10697974" y="6024969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Attorney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213" y="5811522"/>
            <a:ext cx="464940" cy="464940"/>
          </a:xfrm>
          <a:prstGeom prst="rect">
            <a:avLst/>
          </a:prstGeom>
        </p:spPr>
      </p:pic>
      <p:sp>
        <p:nvSpPr>
          <p:cNvPr id="62" name="Oval 61"/>
          <p:cNvSpPr/>
          <p:nvPr/>
        </p:nvSpPr>
        <p:spPr>
          <a:xfrm>
            <a:off x="1152289" y="1034866"/>
            <a:ext cx="741929" cy="6509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0043410" y="3023968"/>
            <a:ext cx="2160946" cy="360268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4" y="1745386"/>
            <a:ext cx="441252" cy="44125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6" y="2787414"/>
            <a:ext cx="408179" cy="40817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86" y="2582716"/>
            <a:ext cx="441252" cy="441252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1521621" y="4603190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0680290" y="4197717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Accountant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649" y="3888029"/>
            <a:ext cx="491769" cy="491769"/>
          </a:xfrm>
          <a:prstGeom prst="rect">
            <a:avLst/>
          </a:prstGeom>
        </p:spPr>
      </p:pic>
      <p:sp>
        <p:nvSpPr>
          <p:cNvPr id="75" name="5-Point Star 74"/>
          <p:cNvSpPr/>
          <p:nvPr/>
        </p:nvSpPr>
        <p:spPr>
          <a:xfrm>
            <a:off x="4712043" y="6514195"/>
            <a:ext cx="188705" cy="16625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75158" y="6433394"/>
            <a:ext cx="4688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happens out side the system</a:t>
            </a:r>
            <a:endParaRPr lang="en-US" sz="1200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4875158" y="5414354"/>
            <a:ext cx="0" cy="32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27815" y="3663614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50" y="5513785"/>
            <a:ext cx="491769" cy="491769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10585514" y="3530080"/>
            <a:ext cx="1587774" cy="3770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System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573" y="3380833"/>
            <a:ext cx="379881" cy="298493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8984673" y="5973115"/>
            <a:ext cx="741929" cy="65353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331201" y="1650961"/>
            <a:ext cx="2185725" cy="5718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Upload signed LCA to system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422431" y="2287492"/>
            <a:ext cx="1632" cy="2260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88" y="1417416"/>
            <a:ext cx="415023" cy="415023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>
            <a:off x="290444" y="5575907"/>
            <a:ext cx="2576023" cy="797894"/>
            <a:chOff x="445385" y="2238134"/>
            <a:chExt cx="2576023" cy="797894"/>
          </a:xfrm>
        </p:grpSpPr>
        <p:sp>
          <p:nvSpPr>
            <p:cNvPr id="84" name="Rounded Rectangle 83"/>
            <p:cNvSpPr/>
            <p:nvPr/>
          </p:nvSpPr>
          <p:spPr>
            <a:xfrm>
              <a:off x="835683" y="2508702"/>
              <a:ext cx="2185725" cy="52732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Send email to client 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</a:rPr>
                <a:t>requesting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cheque</a:t>
              </a:r>
              <a:r>
                <a:rPr lang="en-US" sz="1200" dirty="0" smtClean="0">
                  <a:solidFill>
                    <a:schemeClr val="tx1"/>
                  </a:solidFill>
                </a:rPr>
                <a:t> of filing fees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85" name="Picture 12" descr="https://cdn1.iconfinder.com/data/icons/IconsLandVistaPeopleIconsDemo/256/Customer_Male_Ligh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45385" y="2238134"/>
              <a:ext cx="497377" cy="49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Elbow Connector 10"/>
          <p:cNvCxnSpPr>
            <a:stCxn id="41" idx="1"/>
            <a:endCxn id="24" idx="3"/>
          </p:cNvCxnSpPr>
          <p:nvPr/>
        </p:nvCxnSpPr>
        <p:spPr>
          <a:xfrm rot="10800000" flipV="1">
            <a:off x="2812897" y="2839196"/>
            <a:ext cx="1194822" cy="418541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646290" y="4845091"/>
            <a:ext cx="2185725" cy="527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 Filing fees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1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45844" y="4562457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Arrow Connector 86"/>
          <p:cNvCxnSpPr/>
          <p:nvPr/>
        </p:nvCxnSpPr>
        <p:spPr>
          <a:xfrm>
            <a:off x="3059683" y="6112938"/>
            <a:ext cx="441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523253" y="5466289"/>
            <a:ext cx="1632" cy="22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6872572" y="4840639"/>
            <a:ext cx="2185725" cy="5718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Send invoice to client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3" name="Picture 12" descr="https://cdn1.iconfinder.com/data/icons/IconsLandVistaPeopleIconsDemo/256/Customer_Male_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480378" y="4559604"/>
            <a:ext cx="497377" cy="4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Arrow Connector 73"/>
          <p:cNvCxnSpPr/>
          <p:nvPr/>
        </p:nvCxnSpPr>
        <p:spPr>
          <a:xfrm>
            <a:off x="6263460" y="5139914"/>
            <a:ext cx="441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68" idx="3"/>
            <a:endCxn id="53" idx="0"/>
          </p:cNvCxnSpPr>
          <p:nvPr/>
        </p:nvCxnSpPr>
        <p:spPr>
          <a:xfrm>
            <a:off x="9058297" y="5126544"/>
            <a:ext cx="297341" cy="846571"/>
          </a:xfrm>
          <a:prstGeom prst="bentConnector2">
            <a:avLst/>
          </a:prstGeom>
          <a:ln>
            <a:solidFill>
              <a:srgbClr val="52DE9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10673658" y="5437682"/>
            <a:ext cx="1492998" cy="419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Supervisor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076" y="5210551"/>
            <a:ext cx="441252" cy="441252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390458" y="124420"/>
            <a:ext cx="66303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Gill Sans MT" panose="020B0502020104020203" pitchFamily="34" charset="0"/>
              </a:rPr>
              <a:t>Case Preparation Process – Workflow </a:t>
            </a:r>
            <a:endParaRPr lang="en-US" sz="320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7" name="Elbow Connector 6"/>
          <p:cNvCxnSpPr>
            <a:stCxn id="41" idx="3"/>
            <a:endCxn id="64" idx="1"/>
          </p:cNvCxnSpPr>
          <p:nvPr/>
        </p:nvCxnSpPr>
        <p:spPr>
          <a:xfrm flipV="1">
            <a:off x="5832206" y="1936866"/>
            <a:ext cx="1498995" cy="902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14907</TotalTime>
  <Words>1415</Words>
  <Application>Microsoft Office PowerPoint</Application>
  <PresentationFormat>Widescreen</PresentationFormat>
  <Paragraphs>359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Verbat</dc:creator>
  <cp:lastModifiedBy>Prashant Thomas</cp:lastModifiedBy>
  <cp:revision>1929</cp:revision>
  <dcterms:created xsi:type="dcterms:W3CDTF">2016-07-20T04:54:31Z</dcterms:created>
  <dcterms:modified xsi:type="dcterms:W3CDTF">2018-08-13T07:49:18Z</dcterms:modified>
</cp:coreProperties>
</file>