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61" r:id="rId6"/>
    <p:sldId id="280" r:id="rId7"/>
    <p:sldId id="287" r:id="rId8"/>
    <p:sldId id="273" r:id="rId9"/>
    <p:sldId id="259" r:id="rId10"/>
    <p:sldId id="274" r:id="rId11"/>
    <p:sldId id="262" r:id="rId12"/>
    <p:sldId id="276" r:id="rId13"/>
    <p:sldId id="283" r:id="rId14"/>
    <p:sldId id="282" r:id="rId15"/>
    <p:sldId id="264" r:id="rId16"/>
    <p:sldId id="277" r:id="rId17"/>
    <p:sldId id="285" r:id="rId18"/>
    <p:sldId id="290" r:id="rId19"/>
    <p:sldId id="271" r:id="rId20"/>
    <p:sldId id="278" r:id="rId21"/>
    <p:sldId id="289" r:id="rId22"/>
    <p:sldId id="288" r:id="rId23"/>
    <p:sldId id="270" r:id="rId24"/>
    <p:sldId id="279" r:id="rId25"/>
    <p:sldId id="275" r:id="rId26"/>
    <p:sldId id="268"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Thomas" initials="PT" lastIdx="1" clrIdx="0">
    <p:extLst>
      <p:ext uri="{19B8F6BF-5375-455C-9EA6-DF929625EA0E}">
        <p15:presenceInfo xmlns:p15="http://schemas.microsoft.com/office/powerpoint/2012/main" userId="S-1-5-21-2697682162-3649133358-3183734412-11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29E"/>
    <a:srgbClr val="C5EBFF"/>
    <a:srgbClr val="740026"/>
    <a:srgbClr val="1C1C1C"/>
    <a:srgbClr val="5DE1AF"/>
    <a:srgbClr val="39AC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88" autoAdjust="0"/>
    <p:restoredTop sz="94660"/>
  </p:normalViewPr>
  <p:slideViewPr>
    <p:cSldViewPr snapToGrid="0">
      <p:cViewPr varScale="1">
        <p:scale>
          <a:sx n="80" d="100"/>
          <a:sy n="80"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A8A03-04F4-4F4E-A75F-D2E7AC1546FF}" type="datetimeFigureOut">
              <a:rPr lang="en-US" smtClean="0"/>
              <a:t>9/17/2016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88393-8557-4753-8536-CC2F1DC748AD}" type="slidenum">
              <a:rPr lang="en-US" smtClean="0"/>
              <a:t>‹#›</a:t>
            </a:fld>
            <a:endParaRPr lang="en-US"/>
          </a:p>
        </p:txBody>
      </p:sp>
    </p:spTree>
    <p:extLst>
      <p:ext uri="{BB962C8B-B14F-4D97-AF65-F5344CB8AC3E}">
        <p14:creationId xmlns:p14="http://schemas.microsoft.com/office/powerpoint/2010/main" val="117730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988393-8557-4753-8536-CC2F1DC748AD}" type="slidenum">
              <a:rPr lang="en-US" smtClean="0"/>
              <a:t>6</a:t>
            </a:fld>
            <a:endParaRPr lang="en-US"/>
          </a:p>
        </p:txBody>
      </p:sp>
    </p:spTree>
    <p:extLst>
      <p:ext uri="{BB962C8B-B14F-4D97-AF65-F5344CB8AC3E}">
        <p14:creationId xmlns:p14="http://schemas.microsoft.com/office/powerpoint/2010/main" val="103348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96187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25096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421205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C814F9-C904-425D-8CBC-EC70944AAAB1}" type="datetimeFigureOut">
              <a:rPr lang="en-IN" smtClean="0"/>
              <a:t>17-09-2016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9013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814F9-C904-425D-8CBC-EC70944AAAB1}" type="datetimeFigureOut">
              <a:rPr lang="en-IN" smtClean="0"/>
              <a:t>17-09-2016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31687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C814F9-C904-425D-8CBC-EC70944AAAB1}" type="datetimeFigureOut">
              <a:rPr lang="en-IN" smtClean="0"/>
              <a:t>17-09-2016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9276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C814F9-C904-425D-8CBC-EC70944AAAB1}" type="datetimeFigureOut">
              <a:rPr lang="en-IN" smtClean="0"/>
              <a:t>17-09-2016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277403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C814F9-C904-425D-8CBC-EC70944AAAB1}" type="datetimeFigureOut">
              <a:rPr lang="en-IN" smtClean="0"/>
              <a:t>17-09-2016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1548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814F9-C904-425D-8CBC-EC70944AAAB1}" type="datetimeFigureOut">
              <a:rPr lang="en-IN" smtClean="0"/>
              <a:t>17-09-2016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15639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17-09-2016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349561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C814F9-C904-425D-8CBC-EC70944AAAB1}" type="datetimeFigureOut">
              <a:rPr lang="en-IN" smtClean="0"/>
              <a:t>17-09-2016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15061-5644-429E-BF16-92A800809465}" type="slidenum">
              <a:rPr lang="en-IN" smtClean="0"/>
              <a:t>‹#›</a:t>
            </a:fld>
            <a:endParaRPr lang="en-IN"/>
          </a:p>
        </p:txBody>
      </p:sp>
    </p:spTree>
    <p:extLst>
      <p:ext uri="{BB962C8B-B14F-4D97-AF65-F5344CB8AC3E}">
        <p14:creationId xmlns:p14="http://schemas.microsoft.com/office/powerpoint/2010/main" val="1742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814F9-C904-425D-8CBC-EC70944AAAB1}" type="datetimeFigureOut">
              <a:rPr lang="en-IN" smtClean="0"/>
              <a:t>17-09-2016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15061-5644-429E-BF16-92A800809465}" type="slidenum">
              <a:rPr lang="en-IN" smtClean="0"/>
              <a:t>‹#›</a:t>
            </a:fld>
            <a:endParaRPr lang="en-IN"/>
          </a:p>
        </p:txBody>
      </p:sp>
    </p:spTree>
    <p:extLst>
      <p:ext uri="{BB962C8B-B14F-4D97-AF65-F5344CB8AC3E}">
        <p14:creationId xmlns:p14="http://schemas.microsoft.com/office/powerpoint/2010/main" val="2934991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a:spLocks noGrp="1"/>
          </p:cNvSpPr>
          <p:nvPr>
            <p:ph type="subTitle" idx="1"/>
          </p:nvPr>
        </p:nvSpPr>
        <p:spPr>
          <a:xfrm>
            <a:off x="6255025" y="4127251"/>
            <a:ext cx="5836892" cy="431498"/>
          </a:xfrm>
        </p:spPr>
        <p:txBody>
          <a:bodyPr>
            <a:noAutofit/>
          </a:bodyPr>
          <a:lstStyle/>
          <a:p>
            <a:pPr algn="r"/>
            <a:r>
              <a:rPr lang="en-IN" sz="3200" b="1" dirty="0">
                <a:solidFill>
                  <a:srgbClr val="740027"/>
                </a:solidFill>
              </a:rPr>
              <a:t>We Engineer your Digital Success</a:t>
            </a:r>
          </a:p>
        </p:txBody>
      </p:sp>
      <p:sp>
        <p:nvSpPr>
          <p:cNvPr id="5" name="Subtitle 2"/>
          <p:cNvSpPr txBox="1">
            <a:spLocks/>
          </p:cNvSpPr>
          <p:nvPr/>
        </p:nvSpPr>
        <p:spPr>
          <a:xfrm>
            <a:off x="1796716" y="5205936"/>
            <a:ext cx="10327286" cy="1044830"/>
          </a:xfrm>
          <a:prstGeom prst="rect">
            <a:avLst/>
          </a:prstGeom>
        </p:spPr>
        <p:txBody>
          <a:bodyPr vert="horz" lIns="91440" tIns="45720" rIns="91440" bIns="45720" rtlCol="0">
            <a:noAutofit/>
          </a:bodyPr>
          <a:lstStyle>
            <a:lvl1pPr marL="0" indent="0" algn="ctr" defTabSz="755934" rtl="0" eaLnBrk="1" latinLnBrk="0" hangingPunct="1">
              <a:lnSpc>
                <a:spcPct val="90000"/>
              </a:lnSpc>
              <a:spcBef>
                <a:spcPts val="827"/>
              </a:spcBef>
              <a:buFont typeface="Arial" panose="020B0604020202020204" pitchFamily="34" charset="0"/>
              <a:buNone/>
              <a:defRPr sz="1984" kern="1200">
                <a:solidFill>
                  <a:schemeClr val="tx1"/>
                </a:solidFill>
                <a:latin typeface="+mn-lt"/>
                <a:ea typeface="+mn-ea"/>
                <a:cs typeface="+mn-cs"/>
              </a:defRPr>
            </a:lvl1pPr>
            <a:lvl2pPr marL="377967" indent="0" algn="ctr" defTabSz="755934" rtl="0" eaLnBrk="1" latinLnBrk="0" hangingPunct="1">
              <a:lnSpc>
                <a:spcPct val="90000"/>
              </a:lnSpc>
              <a:spcBef>
                <a:spcPts val="413"/>
              </a:spcBef>
              <a:buFont typeface="Arial" panose="020B0604020202020204" pitchFamily="34" charset="0"/>
              <a:buNone/>
              <a:defRPr sz="1653" kern="1200">
                <a:solidFill>
                  <a:schemeClr val="tx1"/>
                </a:solidFill>
                <a:latin typeface="+mn-lt"/>
                <a:ea typeface="+mn-ea"/>
                <a:cs typeface="+mn-cs"/>
              </a:defRPr>
            </a:lvl2pPr>
            <a:lvl3pPr marL="755934" indent="0" algn="ctr" defTabSz="755934" rtl="0" eaLnBrk="1" latinLnBrk="0" hangingPunct="1">
              <a:lnSpc>
                <a:spcPct val="90000"/>
              </a:lnSpc>
              <a:spcBef>
                <a:spcPts val="413"/>
              </a:spcBef>
              <a:buFont typeface="Arial" panose="020B0604020202020204" pitchFamily="34" charset="0"/>
              <a:buNone/>
              <a:defRPr sz="1488" kern="1200">
                <a:solidFill>
                  <a:schemeClr val="tx1"/>
                </a:solidFill>
                <a:latin typeface="+mn-lt"/>
                <a:ea typeface="+mn-ea"/>
                <a:cs typeface="+mn-cs"/>
              </a:defRPr>
            </a:lvl3pPr>
            <a:lvl4pPr marL="1133902"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4pPr>
            <a:lvl5pPr marL="1511869"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5pPr>
            <a:lvl6pPr marL="1889836"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6pPr>
            <a:lvl7pPr marL="2267803"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7pPr>
            <a:lvl8pPr marL="2645771"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8pPr>
            <a:lvl9pPr marL="3023738" indent="0" algn="ctr" defTabSz="755934" rtl="0" eaLnBrk="1" latinLnBrk="0" hangingPunct="1">
              <a:lnSpc>
                <a:spcPct val="90000"/>
              </a:lnSpc>
              <a:spcBef>
                <a:spcPts val="413"/>
              </a:spcBef>
              <a:buFont typeface="Arial" panose="020B0604020202020204" pitchFamily="34" charset="0"/>
              <a:buNone/>
              <a:defRPr sz="1323" kern="1200">
                <a:solidFill>
                  <a:schemeClr val="tx1"/>
                </a:solidFill>
                <a:latin typeface="+mn-lt"/>
                <a:ea typeface="+mn-ea"/>
                <a:cs typeface="+mn-cs"/>
              </a:defRPr>
            </a:lvl9pPr>
          </a:lstStyle>
          <a:p>
            <a:pPr algn="r"/>
            <a:r>
              <a:rPr lang="en-IN" sz="2800" b="1" dirty="0">
                <a:solidFill>
                  <a:srgbClr val="1C1C1C"/>
                </a:solidFill>
              </a:rPr>
              <a:t>Proposal for Development of </a:t>
            </a:r>
            <a:r>
              <a:rPr lang="en-IN" sz="2800" b="1" dirty="0" smtClean="0">
                <a:solidFill>
                  <a:srgbClr val="1C1C1C"/>
                </a:solidFill>
              </a:rPr>
              <a:t>a Loyalty Program</a:t>
            </a:r>
            <a:r>
              <a:rPr lang="en-IN" sz="2800" b="1" dirty="0">
                <a:solidFill>
                  <a:srgbClr val="1C1C1C"/>
                </a:solidFill>
              </a:rPr>
              <a:t/>
            </a:r>
            <a:br>
              <a:rPr lang="en-IN" sz="2800" b="1" dirty="0">
                <a:solidFill>
                  <a:srgbClr val="1C1C1C"/>
                </a:solidFill>
              </a:rPr>
            </a:br>
            <a:r>
              <a:rPr lang="en-IN" sz="2800" b="1" dirty="0">
                <a:solidFill>
                  <a:srgbClr val="1C1C1C"/>
                </a:solidFill>
              </a:rPr>
              <a:t>for </a:t>
            </a:r>
            <a:r>
              <a:rPr lang="en-US" sz="2800" b="1" dirty="0" smtClean="0">
                <a:solidFill>
                  <a:srgbClr val="1C1C1C"/>
                </a:solidFill>
              </a:rPr>
              <a:t>Mentis </a:t>
            </a:r>
            <a:r>
              <a:rPr lang="en-IN" sz="2800" b="1" dirty="0" smtClean="0">
                <a:solidFill>
                  <a:srgbClr val="1C1C1C"/>
                </a:solidFill>
              </a:rPr>
              <a:t> </a:t>
            </a:r>
            <a:endParaRPr lang="en-US" sz="2800" b="1" dirty="0">
              <a:solidFill>
                <a:srgbClr val="1C1C1C"/>
              </a:solidFill>
            </a:endParaRPr>
          </a:p>
          <a:p>
            <a:pPr algn="r"/>
            <a:endParaRPr lang="en-US" sz="1800" b="1" dirty="0">
              <a:solidFill>
                <a:srgbClr val="1C1C1C"/>
              </a:solidFill>
            </a:endParaRPr>
          </a:p>
          <a:p>
            <a:pPr algn="r"/>
            <a:r>
              <a:rPr lang="en-US" sz="1600" b="1" dirty="0">
                <a:solidFill>
                  <a:srgbClr val="1C1C1C"/>
                </a:solidFill>
              </a:rPr>
              <a:t>Aug 2016</a:t>
            </a:r>
            <a:endParaRPr lang="en-IN" sz="1600" b="1" dirty="0">
              <a:solidFill>
                <a:srgbClr val="1C1C1C"/>
              </a:solidFill>
            </a:endParaRPr>
          </a:p>
        </p:txBody>
      </p:sp>
      <p:sp>
        <p:nvSpPr>
          <p:cNvPr id="6" name="Rectangle 5"/>
          <p:cNvSpPr/>
          <p:nvPr/>
        </p:nvSpPr>
        <p:spPr>
          <a:xfrm>
            <a:off x="106017" y="6544342"/>
            <a:ext cx="2518012" cy="230832"/>
          </a:xfrm>
          <a:prstGeom prst="rect">
            <a:avLst/>
          </a:prstGeom>
        </p:spPr>
        <p:txBody>
          <a:bodyPr wrap="square">
            <a:spAutoFit/>
          </a:bodyPr>
          <a:lstStyle/>
          <a:p>
            <a:r>
              <a:rPr lang="en-IN" sz="900" dirty="0"/>
              <a:t>© 2016. All Rights  Reserved / www.verbat.com</a:t>
            </a:r>
            <a:endParaRPr lang="en-US" sz="900" dirty="0"/>
          </a:p>
        </p:txBody>
      </p:sp>
    </p:spTree>
    <p:extLst>
      <p:ext uri="{BB962C8B-B14F-4D97-AF65-F5344CB8AC3E}">
        <p14:creationId xmlns:p14="http://schemas.microsoft.com/office/powerpoint/2010/main" val="175147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Discovery Phase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10</a:t>
            </a:fld>
            <a:endParaRPr lang="en-IN" dirty="0"/>
          </a:p>
        </p:txBody>
      </p:sp>
    </p:spTree>
    <p:extLst>
      <p:ext uri="{BB962C8B-B14F-4D97-AF65-F5344CB8AC3E}">
        <p14:creationId xmlns:p14="http://schemas.microsoft.com/office/powerpoint/2010/main" val="2859367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Requirements Gathering</a:t>
            </a:r>
          </a:p>
        </p:txBody>
      </p:sp>
      <p:sp>
        <p:nvSpPr>
          <p:cNvPr id="7" name="TextBox 6"/>
          <p:cNvSpPr txBox="1"/>
          <p:nvPr/>
        </p:nvSpPr>
        <p:spPr>
          <a:xfrm>
            <a:off x="356669" y="1481146"/>
            <a:ext cx="11517279" cy="4760278"/>
          </a:xfrm>
          <a:prstGeom prst="rect">
            <a:avLst/>
          </a:prstGeom>
          <a:noFill/>
        </p:spPr>
        <p:txBody>
          <a:bodyPr wrap="square" rtlCol="0">
            <a:spAutoFit/>
          </a:bodyPr>
          <a:lstStyle/>
          <a:p>
            <a:pPr marL="285750" lvl="0" indent="-285750">
              <a:lnSpc>
                <a:spcPts val="2800"/>
              </a:lnSpc>
              <a:buFont typeface="Wingdings" panose="05000000000000000000" pitchFamily="2" charset="2"/>
              <a:buChar char="§"/>
            </a:pPr>
            <a:r>
              <a:rPr lang="en-US" sz="2100" dirty="0"/>
              <a:t>On signing the contract, Verbat will deploy a senior Business Analyst to discuss the business and technical requirements, define the solution approach, deliverables during each phases of execution,  documentation and sign-off</a:t>
            </a:r>
          </a:p>
          <a:p>
            <a:pPr lvl="0">
              <a:lnSpc>
                <a:spcPts val="2800"/>
              </a:lnSpc>
            </a:pPr>
            <a:r>
              <a:rPr lang="en-US" sz="2100" b="1" dirty="0">
                <a:solidFill>
                  <a:srgbClr val="800000"/>
                </a:solidFill>
              </a:rPr>
              <a:t/>
            </a:r>
            <a:br>
              <a:rPr lang="en-US" sz="2100" b="1" dirty="0">
                <a:solidFill>
                  <a:srgbClr val="800000"/>
                </a:solidFill>
              </a:rPr>
            </a:br>
            <a:r>
              <a:rPr lang="en-US" sz="2100" b="1" dirty="0">
                <a:solidFill>
                  <a:srgbClr val="800000"/>
                </a:solidFill>
              </a:rPr>
              <a:t>Deliverables</a:t>
            </a:r>
          </a:p>
          <a:p>
            <a:pPr marL="742950" lvl="1" indent="-285750">
              <a:lnSpc>
                <a:spcPts val="2800"/>
              </a:lnSpc>
              <a:buFont typeface="Arial" panose="020B0604020202020204" pitchFamily="34" charset="0"/>
              <a:buChar char="•"/>
            </a:pPr>
            <a:r>
              <a:rPr lang="en-US" sz="2100" dirty="0" smtClean="0"/>
              <a:t>Detailed </a:t>
            </a:r>
            <a:r>
              <a:rPr lang="en-US" sz="2100" dirty="0"/>
              <a:t>requirement specification document</a:t>
            </a:r>
          </a:p>
          <a:p>
            <a:pPr marL="742950" lvl="1" indent="-285750">
              <a:lnSpc>
                <a:spcPts val="2800"/>
              </a:lnSpc>
              <a:buFont typeface="Arial" panose="020B0604020202020204" pitchFamily="34" charset="0"/>
              <a:buChar char="•"/>
            </a:pPr>
            <a:r>
              <a:rPr lang="en-US" sz="2100" dirty="0"/>
              <a:t>Wireframes for the key screens for the </a:t>
            </a:r>
            <a:r>
              <a:rPr lang="en-US" sz="2100" dirty="0" smtClean="0"/>
              <a:t>proposed </a:t>
            </a:r>
            <a:r>
              <a:rPr lang="en-US" sz="2100" dirty="0"/>
              <a:t>application</a:t>
            </a:r>
            <a:br>
              <a:rPr lang="en-US" sz="2100" dirty="0"/>
            </a:br>
            <a:endParaRPr lang="en-US" sz="2100" dirty="0"/>
          </a:p>
          <a:p>
            <a:pPr>
              <a:lnSpc>
                <a:spcPts val="2800"/>
              </a:lnSpc>
            </a:pPr>
            <a:r>
              <a:rPr lang="en-US" sz="2100" b="1" dirty="0">
                <a:solidFill>
                  <a:srgbClr val="800000"/>
                </a:solidFill>
              </a:rPr>
              <a:t>Dependencies</a:t>
            </a:r>
          </a:p>
          <a:p>
            <a:pPr marL="742950" lvl="1" indent="-285750">
              <a:lnSpc>
                <a:spcPts val="2800"/>
              </a:lnSpc>
              <a:buFont typeface="Arial" panose="020B0604020202020204" pitchFamily="34" charset="0"/>
              <a:buChar char="•"/>
            </a:pPr>
            <a:r>
              <a:rPr lang="en-US" sz="2100" dirty="0"/>
              <a:t>The client to nominate a Point of contact to coordinate with our team</a:t>
            </a:r>
          </a:p>
          <a:p>
            <a:pPr marL="742950" lvl="1" indent="-285750">
              <a:lnSpc>
                <a:spcPts val="2800"/>
              </a:lnSpc>
              <a:buFont typeface="Arial" panose="020B0604020202020204" pitchFamily="34" charset="0"/>
              <a:buChar char="•"/>
            </a:pPr>
            <a:r>
              <a:rPr lang="en-US" sz="2100" dirty="0"/>
              <a:t>Availability of key stakeholders for meetings to discuss requirements and validate findings and deliverables</a:t>
            </a:r>
          </a:p>
          <a:p>
            <a:pPr marL="742950" lvl="1" indent="-285750">
              <a:lnSpc>
                <a:spcPts val="2800"/>
              </a:lnSpc>
              <a:buFont typeface="Arial" panose="020B0604020202020204" pitchFamily="34" charset="0"/>
              <a:buChar char="•"/>
            </a:pPr>
            <a:r>
              <a:rPr lang="en-US" sz="2100" dirty="0"/>
              <a:t>Written sign-off on the deliverables prior to commencement of the development phase</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11</a:t>
            </a:fld>
            <a:endParaRPr lang="en-IN" dirty="0"/>
          </a:p>
        </p:txBody>
      </p:sp>
    </p:spTree>
    <p:extLst>
      <p:ext uri="{BB962C8B-B14F-4D97-AF65-F5344CB8AC3E}">
        <p14:creationId xmlns:p14="http://schemas.microsoft.com/office/powerpoint/2010/main" val="2309683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12</a:t>
            </a:fld>
            <a:endParaRPr lang="en-IN" dirty="0"/>
          </a:p>
        </p:txBody>
      </p:sp>
    </p:spTree>
    <p:extLst>
      <p:ext uri="{BB962C8B-B14F-4D97-AF65-F5344CB8AC3E}">
        <p14:creationId xmlns:p14="http://schemas.microsoft.com/office/powerpoint/2010/main" val="3374029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8194204"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Application Delivery</a:t>
            </a:r>
          </a:p>
        </p:txBody>
      </p:sp>
      <p:sp>
        <p:nvSpPr>
          <p:cNvPr id="4" name="TextBox 3"/>
          <p:cNvSpPr txBox="1"/>
          <p:nvPr/>
        </p:nvSpPr>
        <p:spPr>
          <a:xfrm>
            <a:off x="305928" y="1494107"/>
            <a:ext cx="11581272" cy="5101397"/>
          </a:xfrm>
          <a:prstGeom prst="rect">
            <a:avLst/>
          </a:prstGeom>
          <a:noFill/>
        </p:spPr>
        <p:txBody>
          <a:bodyPr wrap="square" rtlCol="0">
            <a:spAutoFit/>
          </a:bodyPr>
          <a:lstStyle/>
          <a:p>
            <a:pPr>
              <a:lnSpc>
                <a:spcPct val="150000"/>
              </a:lnSpc>
            </a:pPr>
            <a:r>
              <a:rPr lang="en-US" sz="1900" dirty="0"/>
              <a:t>Application will be delivered in three phases.  Development will start post approval and sign-off of the Software Requirements Specification (SRS) by the client. The deliverables for each phase is listed below.</a:t>
            </a:r>
          </a:p>
          <a:p>
            <a:pPr>
              <a:lnSpc>
                <a:spcPct val="150000"/>
              </a:lnSpc>
            </a:pPr>
            <a:r>
              <a:rPr lang="en-US" sz="1600" b="1" dirty="0" smtClean="0"/>
              <a:t>Phase </a:t>
            </a:r>
            <a:r>
              <a:rPr lang="en-US" sz="1600" b="1" dirty="0"/>
              <a:t>1 </a:t>
            </a:r>
            <a:r>
              <a:rPr lang="en-US" sz="1600" b="1" dirty="0" smtClean="0"/>
              <a:t>Design</a:t>
            </a:r>
          </a:p>
          <a:p>
            <a:pPr marL="285750" indent="-285750">
              <a:lnSpc>
                <a:spcPct val="150000"/>
              </a:lnSpc>
              <a:buFont typeface="Wingdings" panose="05000000000000000000" pitchFamily="2" charset="2"/>
              <a:buChar char="§"/>
            </a:pPr>
            <a:r>
              <a:rPr lang="en-US" sz="1600" dirty="0" smtClean="0"/>
              <a:t>Project plan</a:t>
            </a:r>
          </a:p>
          <a:p>
            <a:pPr marL="285750" indent="-285750">
              <a:lnSpc>
                <a:spcPct val="150000"/>
              </a:lnSpc>
              <a:buFont typeface="Wingdings" panose="05000000000000000000" pitchFamily="2" charset="2"/>
              <a:buChar char="§"/>
            </a:pPr>
            <a:r>
              <a:rPr lang="en-US" sz="1600" dirty="0" smtClean="0"/>
              <a:t>SRS &amp; Functional Specification</a:t>
            </a:r>
          </a:p>
          <a:p>
            <a:pPr marL="285750" indent="-285750">
              <a:lnSpc>
                <a:spcPct val="150000"/>
              </a:lnSpc>
              <a:buFont typeface="Wingdings" panose="05000000000000000000" pitchFamily="2" charset="2"/>
              <a:buChar char="§"/>
            </a:pPr>
            <a:r>
              <a:rPr lang="en-US" sz="1600" dirty="0" smtClean="0"/>
              <a:t>Wire frames for key screens</a:t>
            </a:r>
          </a:p>
          <a:p>
            <a:pPr>
              <a:lnSpc>
                <a:spcPct val="150000"/>
              </a:lnSpc>
            </a:pPr>
            <a:r>
              <a:rPr lang="en-US" sz="1600" b="1" dirty="0"/>
              <a:t>Phase 2 </a:t>
            </a:r>
            <a:r>
              <a:rPr lang="en-US" sz="1600" b="1" dirty="0" smtClean="0"/>
              <a:t>Development</a:t>
            </a:r>
          </a:p>
          <a:p>
            <a:pPr marL="285750" indent="-285750">
              <a:lnSpc>
                <a:spcPct val="150000"/>
              </a:lnSpc>
              <a:buFont typeface="Arial" panose="020B0604020202020204" pitchFamily="34" charset="0"/>
              <a:buChar char="•"/>
            </a:pPr>
            <a:r>
              <a:rPr lang="en-US" sz="1600" dirty="0"/>
              <a:t>Mentis core </a:t>
            </a:r>
            <a:r>
              <a:rPr lang="en-US" sz="1600" dirty="0" smtClean="0"/>
              <a:t>engine</a:t>
            </a:r>
          </a:p>
          <a:p>
            <a:pPr marL="285750" indent="-285750">
              <a:lnSpc>
                <a:spcPct val="150000"/>
              </a:lnSpc>
              <a:buFont typeface="Arial" panose="020B0604020202020204" pitchFamily="34" charset="0"/>
              <a:buChar char="•"/>
            </a:pPr>
            <a:r>
              <a:rPr lang="en-US" sz="1600" dirty="0" smtClean="0"/>
              <a:t>Administration module</a:t>
            </a:r>
          </a:p>
          <a:p>
            <a:pPr marL="285750" indent="-285750">
              <a:lnSpc>
                <a:spcPct val="150000"/>
              </a:lnSpc>
              <a:buFont typeface="Arial" panose="020B0604020202020204" pitchFamily="34" charset="0"/>
              <a:buChar char="•"/>
            </a:pPr>
            <a:r>
              <a:rPr lang="en-US" sz="1600" dirty="0" smtClean="0"/>
              <a:t>Customer registration and loyalty onboarding </a:t>
            </a:r>
          </a:p>
          <a:p>
            <a:pPr marL="285750" indent="-285750">
              <a:lnSpc>
                <a:spcPct val="150000"/>
              </a:lnSpc>
              <a:buFont typeface="Arial" panose="020B0604020202020204" pitchFamily="34" charset="0"/>
              <a:buChar char="•"/>
            </a:pPr>
            <a:r>
              <a:rPr lang="en-US" sz="1600" dirty="0" smtClean="0"/>
              <a:t>Customer support and services (optional)</a:t>
            </a:r>
          </a:p>
          <a:p>
            <a:pPr marL="285750" indent="-285750">
              <a:lnSpc>
                <a:spcPct val="150000"/>
              </a:lnSpc>
              <a:buFont typeface="Arial" panose="020B0604020202020204" pitchFamily="34" charset="0"/>
              <a:buChar char="•"/>
            </a:pPr>
            <a:r>
              <a:rPr lang="en-US" sz="1600" dirty="0" smtClean="0"/>
              <a:t>General pages</a:t>
            </a:r>
            <a:endParaRPr lang="en-US" sz="1600" b="1" dirty="0"/>
          </a:p>
          <a:p>
            <a:pPr>
              <a:lnSpc>
                <a:spcPct val="150000"/>
              </a:lnSpc>
            </a:pPr>
            <a:endParaRPr lang="en-US" sz="1900" dirty="0"/>
          </a:p>
        </p:txBody>
      </p:sp>
      <p:sp>
        <p:nvSpPr>
          <p:cNvPr id="5"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13</a:t>
            </a:fld>
            <a:endParaRPr lang="en-IN" dirty="0"/>
          </a:p>
        </p:txBody>
      </p:sp>
      <p:sp>
        <p:nvSpPr>
          <p:cNvPr id="2" name="TextBox 1"/>
          <p:cNvSpPr txBox="1"/>
          <p:nvPr/>
        </p:nvSpPr>
        <p:spPr>
          <a:xfrm>
            <a:off x="7002378" y="2418347"/>
            <a:ext cx="2566793" cy="2185214"/>
          </a:xfrm>
          <a:prstGeom prst="rect">
            <a:avLst/>
          </a:prstGeom>
          <a:noFill/>
        </p:spPr>
        <p:txBody>
          <a:bodyPr wrap="none" rtlCol="0">
            <a:spAutoFit/>
          </a:bodyPr>
          <a:lstStyle/>
          <a:p>
            <a:r>
              <a:rPr lang="en-US" b="1" dirty="0" smtClean="0"/>
              <a:t>Phase 3 Testing</a:t>
            </a:r>
          </a:p>
          <a:p>
            <a:pPr marL="285750" indent="-285750">
              <a:buFont typeface="Arial" panose="020B0604020202020204" pitchFamily="34" charset="0"/>
              <a:buChar char="•"/>
            </a:pPr>
            <a:r>
              <a:rPr lang="en-US" sz="1600" dirty="0" smtClean="0"/>
              <a:t>QA</a:t>
            </a:r>
          </a:p>
          <a:p>
            <a:pPr marL="285750" indent="-285750">
              <a:buFont typeface="Arial" panose="020B0604020202020204" pitchFamily="34" charset="0"/>
              <a:buChar char="•"/>
            </a:pPr>
            <a:r>
              <a:rPr lang="en-US" sz="1600" dirty="0" smtClean="0"/>
              <a:t>UAT</a:t>
            </a:r>
          </a:p>
          <a:p>
            <a:endParaRPr lang="en-US" dirty="0" smtClean="0"/>
          </a:p>
          <a:p>
            <a:r>
              <a:rPr lang="en-US" b="1" dirty="0" smtClean="0"/>
              <a:t>Phase 4 Go Live</a:t>
            </a:r>
          </a:p>
          <a:p>
            <a:pPr marL="285750" indent="-285750">
              <a:buFont typeface="Arial" panose="020B0604020202020204" pitchFamily="34" charset="0"/>
              <a:buChar char="•"/>
            </a:pPr>
            <a:r>
              <a:rPr lang="en-US" sz="1600" dirty="0" smtClean="0"/>
              <a:t>Application deployment</a:t>
            </a:r>
          </a:p>
          <a:p>
            <a:pPr marL="285750" indent="-285750">
              <a:buFont typeface="Arial" panose="020B0604020202020204" pitchFamily="34" charset="0"/>
              <a:buChar char="•"/>
            </a:pPr>
            <a:r>
              <a:rPr lang="en-US" sz="1600" dirty="0" smtClean="0"/>
              <a:t>Application configuration</a:t>
            </a:r>
          </a:p>
          <a:p>
            <a:endParaRPr lang="en-US" dirty="0"/>
          </a:p>
        </p:txBody>
      </p:sp>
    </p:spTree>
    <p:extLst>
      <p:ext uri="{BB962C8B-B14F-4D97-AF65-F5344CB8AC3E}">
        <p14:creationId xmlns:p14="http://schemas.microsoft.com/office/powerpoint/2010/main" val="2911005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14</a:t>
            </a:fld>
            <a:endParaRPr lang="en-IN" dirty="0"/>
          </a:p>
        </p:txBody>
      </p:sp>
    </p:spTree>
    <p:extLst>
      <p:ext uri="{BB962C8B-B14F-4D97-AF65-F5344CB8AC3E}">
        <p14:creationId xmlns:p14="http://schemas.microsoft.com/office/powerpoint/2010/main" val="520897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Technology Specifications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15</a:t>
            </a:fld>
            <a:endParaRPr lang="en-IN" dirty="0"/>
          </a:p>
        </p:txBody>
      </p:sp>
      <p:sp>
        <p:nvSpPr>
          <p:cNvPr id="7" name="Content Placeholder 2"/>
          <p:cNvSpPr>
            <a:spLocks noGrp="1"/>
          </p:cNvSpPr>
          <p:nvPr>
            <p:ph idx="1"/>
          </p:nvPr>
        </p:nvSpPr>
        <p:spPr>
          <a:xfrm>
            <a:off x="479685" y="1752718"/>
            <a:ext cx="11221985" cy="4117996"/>
          </a:xfrm>
          <a:solidFill>
            <a:schemeClr val="accent2">
              <a:lumMod val="20000"/>
              <a:lumOff val="80000"/>
            </a:schemeClr>
          </a:solidFill>
          <a:ln>
            <a:solidFill>
              <a:schemeClr val="accent2">
                <a:lumMod val="75000"/>
              </a:schemeClr>
            </a:solidFill>
          </a:ln>
        </p:spPr>
        <p:txBody>
          <a:bodyPr>
            <a:normAutofit/>
          </a:bodyPr>
          <a:lstStyle/>
          <a:p>
            <a:pPr marL="0" indent="0">
              <a:buNone/>
            </a:pPr>
            <a:r>
              <a:rPr lang="en-US" sz="2100" b="1" dirty="0" smtClean="0">
                <a:solidFill>
                  <a:srgbClr val="77062D"/>
                </a:solidFill>
              </a:rPr>
              <a:t>Recommended System Requirements</a:t>
            </a:r>
          </a:p>
          <a:p>
            <a:pPr lvl="1" defTabSz="914400">
              <a:lnSpc>
                <a:spcPct val="70000"/>
              </a:lnSpc>
              <a:buFont typeface="Arial" panose="020B0604020202020204" pitchFamily="34" charset="0"/>
              <a:buChar char="•"/>
            </a:pPr>
            <a:endParaRPr lang="en-US" sz="2000" dirty="0" smtClean="0"/>
          </a:p>
          <a:p>
            <a:pPr lvl="1" defTabSz="914400">
              <a:lnSpc>
                <a:spcPct val="70000"/>
              </a:lnSpc>
              <a:buFont typeface="Arial" panose="020B0604020202020204" pitchFamily="34" charset="0"/>
              <a:buChar char="•"/>
            </a:pPr>
            <a:r>
              <a:rPr lang="sk-SK" sz="2000" dirty="0" smtClean="0"/>
              <a:t>Database –</a:t>
            </a:r>
            <a:r>
              <a:rPr lang="en-US" sz="2000" dirty="0" smtClean="0"/>
              <a:t> MS SQL 2008 and above</a:t>
            </a:r>
            <a:endParaRPr lang="en-IN" sz="2000" dirty="0"/>
          </a:p>
          <a:p>
            <a:pPr lvl="1" defTabSz="914400">
              <a:lnSpc>
                <a:spcPct val="70000"/>
              </a:lnSpc>
              <a:buFont typeface="Arial" panose="020B0604020202020204" pitchFamily="34" charset="0"/>
              <a:buChar char="•"/>
            </a:pPr>
            <a:r>
              <a:rPr lang="sk-SK" sz="2000" dirty="0" smtClean="0"/>
              <a:t>Operating </a:t>
            </a:r>
            <a:r>
              <a:rPr lang="sk-SK" sz="2000" dirty="0"/>
              <a:t>System </a:t>
            </a:r>
            <a:r>
              <a:rPr lang="sk-SK" sz="2000" dirty="0" smtClean="0"/>
              <a:t>–</a:t>
            </a:r>
            <a:r>
              <a:rPr lang="en-IN" sz="2000" dirty="0"/>
              <a:t> </a:t>
            </a:r>
            <a:r>
              <a:rPr lang="en-IN" sz="2000" dirty="0" smtClean="0"/>
              <a:t>Windows 7  &amp; above with </a:t>
            </a:r>
            <a:r>
              <a:rPr lang="en-IN" sz="2000" dirty="0" err="1" smtClean="0"/>
              <a:t>.Net</a:t>
            </a:r>
            <a:r>
              <a:rPr lang="en-IN" sz="2000" dirty="0" smtClean="0"/>
              <a:t> Framework 3.5 and above</a:t>
            </a:r>
          </a:p>
          <a:p>
            <a:pPr marL="457200" lvl="1" indent="0" defTabSz="914400">
              <a:lnSpc>
                <a:spcPct val="70000"/>
              </a:lnSpc>
              <a:buNone/>
            </a:pPr>
            <a:endParaRPr lang="en-IN" sz="1700" dirty="0" smtClean="0"/>
          </a:p>
          <a:p>
            <a:pPr marL="0" indent="0">
              <a:lnSpc>
                <a:spcPct val="70000"/>
              </a:lnSpc>
              <a:buNone/>
            </a:pPr>
            <a:endParaRPr lang="en-IN" sz="2100" dirty="0" smtClean="0"/>
          </a:p>
          <a:p>
            <a:pPr lvl="1" defTabSz="914400">
              <a:lnSpc>
                <a:spcPct val="70000"/>
              </a:lnSpc>
              <a:buFont typeface="Arial" panose="020B0604020202020204" pitchFamily="34" charset="0"/>
              <a:buChar char="•"/>
            </a:pPr>
            <a:endParaRPr lang="en-US" sz="1700" dirty="0"/>
          </a:p>
          <a:p>
            <a:pPr lvl="1" defTabSz="914400">
              <a:lnSpc>
                <a:spcPct val="70000"/>
              </a:lnSpc>
              <a:buFont typeface="Arial" panose="020B0604020202020204" pitchFamily="34" charset="0"/>
              <a:buChar char="•"/>
            </a:pPr>
            <a:endParaRPr lang="en-US" sz="1700" dirty="0"/>
          </a:p>
          <a:p>
            <a:pPr marL="457200" lvl="1" indent="0" algn="just" defTabSz="914400">
              <a:buNone/>
            </a:pPr>
            <a:endParaRPr lang="en-US" sz="2100" dirty="0"/>
          </a:p>
        </p:txBody>
      </p:sp>
    </p:spTree>
    <p:extLst>
      <p:ext uri="{BB962C8B-B14F-4D97-AF65-F5344CB8AC3E}">
        <p14:creationId xmlns:p14="http://schemas.microsoft.com/office/powerpoint/2010/main" val="4112041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Project Timeline </a:t>
            </a:r>
            <a:r>
              <a:rPr lang="en-US" sz="3600" b="1" dirty="0" smtClean="0">
                <a:solidFill>
                  <a:schemeClr val="tx1">
                    <a:lumMod val="95000"/>
                    <a:lumOff val="5000"/>
                  </a:schemeClr>
                </a:solidFill>
                <a:latin typeface="Gill Sans MT" panose="020B0502020104020203" pitchFamily="34" charset="0"/>
                <a:cs typeface="Arial" pitchFamily="34" charset="0"/>
              </a:rPr>
              <a:t>&amp; Deliverables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16</a:t>
            </a:fld>
            <a:endParaRPr lang="en-IN" dirty="0"/>
          </a:p>
        </p:txBody>
      </p:sp>
    </p:spTree>
    <p:extLst>
      <p:ext uri="{BB962C8B-B14F-4D97-AF65-F5344CB8AC3E}">
        <p14:creationId xmlns:p14="http://schemas.microsoft.com/office/powerpoint/2010/main" val="2892009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54751946"/>
              </p:ext>
            </p:extLst>
          </p:nvPr>
        </p:nvGraphicFramePr>
        <p:xfrm>
          <a:off x="356253" y="1412956"/>
          <a:ext cx="7212394" cy="4493344"/>
        </p:xfrm>
        <a:graphic>
          <a:graphicData uri="http://schemas.openxmlformats.org/drawingml/2006/table">
            <a:tbl>
              <a:tblPr firstRow="1" bandRow="1">
                <a:tableStyleId>{21E4AEA4-8DFA-4A89-87EB-49C32662AFE0}</a:tableStyleId>
              </a:tblPr>
              <a:tblGrid>
                <a:gridCol w="4800363">
                  <a:extLst>
                    <a:ext uri="{9D8B030D-6E8A-4147-A177-3AD203B41FA5}">
                      <a16:colId xmlns:a16="http://schemas.microsoft.com/office/drawing/2014/main" xmlns="" val="3302362225"/>
                    </a:ext>
                  </a:extLst>
                </a:gridCol>
                <a:gridCol w="674558">
                  <a:extLst>
                    <a:ext uri="{9D8B030D-6E8A-4147-A177-3AD203B41FA5}">
                      <a16:colId xmlns:a16="http://schemas.microsoft.com/office/drawing/2014/main" xmlns="" val="1810571735"/>
                    </a:ext>
                  </a:extLst>
                </a:gridCol>
                <a:gridCol w="1737473"/>
              </a:tblGrid>
              <a:tr h="449356">
                <a:tc>
                  <a:txBody>
                    <a:bodyPr/>
                    <a:lstStyle/>
                    <a:p>
                      <a:pPr algn="just">
                        <a:lnSpc>
                          <a:spcPct val="150000"/>
                        </a:lnSpc>
                        <a:spcAft>
                          <a:spcPts val="600"/>
                        </a:spcAft>
                      </a:pPr>
                      <a:r>
                        <a:rPr lang="en-AU" sz="1600" kern="1200" dirty="0">
                          <a:effectLst/>
                        </a:rPr>
                        <a:t>Activity</a:t>
                      </a:r>
                      <a:endParaRPr lang="en-IN" sz="1600" b="0" kern="1200" dirty="0">
                        <a:solidFill>
                          <a:schemeClr val="bg1"/>
                        </a:solidFill>
                        <a:effectLst/>
                        <a:latin typeface="+mn-lt"/>
                        <a:ea typeface="+mn-ea"/>
                        <a:cs typeface="+mn-cs"/>
                      </a:endParaRPr>
                    </a:p>
                  </a:txBody>
                  <a:tcPr marL="68580" marR="68580" marT="0" marB="0">
                    <a:solidFill>
                      <a:schemeClr val="accent5">
                        <a:lumMod val="60000"/>
                        <a:lumOff val="40000"/>
                      </a:schemeClr>
                    </a:solidFill>
                  </a:tcPr>
                </a:tc>
                <a:tc>
                  <a:txBody>
                    <a:bodyPr/>
                    <a:lstStyle/>
                    <a:p>
                      <a:pPr algn="r">
                        <a:lnSpc>
                          <a:spcPct val="150000"/>
                        </a:lnSpc>
                        <a:spcAft>
                          <a:spcPts val="600"/>
                        </a:spcAft>
                        <a:tabLst>
                          <a:tab pos="1137920" algn="l"/>
                        </a:tabLst>
                      </a:pPr>
                      <a:r>
                        <a:rPr lang="en-AU" sz="1600" kern="1200" dirty="0" smtClean="0">
                          <a:effectLst/>
                        </a:rPr>
                        <a:t>Phase</a:t>
                      </a:r>
                      <a:endParaRPr lang="en-IN" sz="1600" b="0" kern="1200" dirty="0">
                        <a:solidFill>
                          <a:schemeClr val="bg1"/>
                        </a:solidFill>
                        <a:effectLst/>
                        <a:latin typeface="+mn-lt"/>
                        <a:ea typeface="+mn-ea"/>
                        <a:cs typeface="+mn-cs"/>
                      </a:endParaRPr>
                    </a:p>
                  </a:txBody>
                  <a:tcPr marL="68580" marR="68580" marT="0" marB="0">
                    <a:solidFill>
                      <a:schemeClr val="accent5">
                        <a:lumMod val="60000"/>
                        <a:lumOff val="40000"/>
                      </a:schemeClr>
                    </a:solidFill>
                  </a:tcPr>
                </a:tc>
                <a:tc>
                  <a:txBody>
                    <a:bodyPr/>
                    <a:lstStyle/>
                    <a:p>
                      <a:pPr algn="ctr">
                        <a:lnSpc>
                          <a:spcPct val="150000"/>
                        </a:lnSpc>
                        <a:spcAft>
                          <a:spcPts val="600"/>
                        </a:spcAft>
                        <a:tabLst>
                          <a:tab pos="1137920" algn="l"/>
                        </a:tabLst>
                      </a:pPr>
                      <a:r>
                        <a:rPr lang="en-IN" sz="1600" kern="1200" dirty="0" smtClean="0">
                          <a:effectLst/>
                        </a:rPr>
                        <a:t>Effort (Man Days)</a:t>
                      </a:r>
                      <a:endParaRPr lang="en-IN" sz="1600" b="0" kern="1200" dirty="0">
                        <a:solidFill>
                          <a:schemeClr val="bg1"/>
                        </a:solidFill>
                        <a:effectLst/>
                        <a:latin typeface="+mn-lt"/>
                        <a:ea typeface="+mn-ea"/>
                        <a:cs typeface="+mn-cs"/>
                      </a:endParaRPr>
                    </a:p>
                  </a:txBody>
                  <a:tcPr marL="68580" marR="68580" marT="0" marB="0">
                    <a:solidFill>
                      <a:schemeClr val="accent5">
                        <a:lumMod val="60000"/>
                        <a:lumOff val="40000"/>
                      </a:schemeClr>
                    </a:solidFill>
                  </a:tcPr>
                </a:tc>
                <a:extLst>
                  <a:ext uri="{0D108BD9-81ED-4DB2-BD59-A6C34878D82A}">
                    <a16:rowId xmlns:a16="http://schemas.microsoft.com/office/drawing/2014/main" xmlns="" val="2007264945"/>
                  </a:ext>
                </a:extLst>
              </a:tr>
              <a:tr h="269660">
                <a:tc>
                  <a:txBody>
                    <a:bodyPr/>
                    <a:lstStyle/>
                    <a:p>
                      <a:pPr algn="l">
                        <a:lnSpc>
                          <a:spcPct val="115000"/>
                        </a:lnSpc>
                        <a:spcAft>
                          <a:spcPts val="600"/>
                        </a:spcAft>
                      </a:pPr>
                      <a:r>
                        <a:rPr lang="en-IN" sz="1600" b="1" kern="1200" dirty="0" smtClean="0">
                          <a:effectLst/>
                        </a:rPr>
                        <a:t>Initiation</a:t>
                      </a:r>
                      <a:endParaRPr lang="en-IN" sz="1600" b="1"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rowSpan="5">
                  <a:txBody>
                    <a:bodyPr/>
                    <a:lstStyle/>
                    <a:p>
                      <a:pPr algn="ctr">
                        <a:spcAft>
                          <a:spcPts val="0"/>
                        </a:spcAft>
                      </a:pPr>
                      <a:r>
                        <a:rPr lang="en-IN" sz="1800" b="1" kern="1200" dirty="0" smtClean="0">
                          <a:effectLst/>
                        </a:rPr>
                        <a:t>Phase 1</a:t>
                      </a:r>
                      <a:endParaRPr lang="en-IN" sz="1800" b="1" kern="1200" dirty="0">
                        <a:solidFill>
                          <a:schemeClr val="tx1"/>
                        </a:solidFill>
                        <a:effectLst/>
                        <a:latin typeface="+mn-lt"/>
                        <a:ea typeface="+mn-ea"/>
                        <a:cs typeface="+mn-cs"/>
                      </a:endParaRPr>
                    </a:p>
                  </a:txBody>
                  <a:tcPr marL="68580" marR="68580" marT="0" marB="0" vert="vert270" anchor="ctr">
                    <a:solidFill>
                      <a:schemeClr val="accent4">
                        <a:lumMod val="20000"/>
                        <a:lumOff val="80000"/>
                      </a:schemeClr>
                    </a:solidFill>
                  </a:tcPr>
                </a:tc>
                <a:tc rowSpan="5">
                  <a:txBody>
                    <a:bodyPr/>
                    <a:lstStyle/>
                    <a:p>
                      <a:pPr algn="ctr">
                        <a:spcAft>
                          <a:spcPts val="0"/>
                        </a:spcAft>
                      </a:pPr>
                      <a:r>
                        <a:rPr lang="en-IN" sz="1600" b="1" kern="1200" dirty="0" smtClean="0">
                          <a:effectLst/>
                        </a:rPr>
                        <a:t>9</a:t>
                      </a:r>
                      <a:endParaRPr lang="en-IN" sz="1600" b="1"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extLst>
                  <a:ext uri="{0D108BD9-81ED-4DB2-BD59-A6C34878D82A}">
                    <a16:rowId xmlns:a16="http://schemas.microsoft.com/office/drawing/2014/main" xmlns="" val="1056298204"/>
                  </a:ext>
                </a:extLst>
              </a:tr>
              <a:tr h="348521">
                <a:tc>
                  <a:txBody>
                    <a:bodyPr/>
                    <a:lstStyle/>
                    <a:p>
                      <a:pPr marL="0" marR="0" indent="0" algn="l" defTabSz="914400" rtl="0" eaLnBrk="1" fontAlgn="auto" latinLnBrk="0" hangingPunct="1">
                        <a:lnSpc>
                          <a:spcPct val="115000"/>
                        </a:lnSpc>
                        <a:spcBef>
                          <a:spcPts val="0"/>
                        </a:spcBef>
                        <a:spcAft>
                          <a:spcPts val="600"/>
                        </a:spcAft>
                        <a:buClrTx/>
                        <a:buSzTx/>
                        <a:buFontTx/>
                        <a:buNone/>
                        <a:tabLst/>
                        <a:defRPr/>
                      </a:pPr>
                      <a:r>
                        <a:rPr lang="en-IN" sz="1400" kern="1200" dirty="0" smtClean="0">
                          <a:effectLst/>
                        </a:rPr>
                        <a:t>Requirement Gathering Complete and Sign-Off</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2507006805"/>
                  </a:ext>
                </a:extLst>
              </a:tr>
              <a:tr h="3116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effectLst/>
                        </a:rPr>
                        <a:t>Software</a:t>
                      </a:r>
                      <a:r>
                        <a:rPr lang="en-IN" sz="1400" kern="1200" baseline="0" dirty="0" smtClean="0">
                          <a:effectLst/>
                        </a:rPr>
                        <a:t> requirement Specification &amp; functional Specification</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858029503"/>
                  </a:ext>
                </a:extLst>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effectLst/>
                        </a:rPr>
                        <a:t>UI Design</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vert="vert"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3220231555"/>
                  </a:ext>
                </a:extLst>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effectLst/>
                        </a:rPr>
                        <a:t>Database Design</a:t>
                      </a:r>
                      <a:endParaRPr lang="en-IN" sz="1400" b="0" kern="1200" dirty="0">
                        <a:solidFill>
                          <a:schemeClr val="tx1"/>
                        </a:solidFill>
                        <a:effectLst/>
                        <a:latin typeface="+mn-lt"/>
                        <a:ea typeface="+mn-ea"/>
                        <a:cs typeface="+mn-cs"/>
                      </a:endParaRPr>
                    </a:p>
                  </a:txBody>
                  <a:tcPr marL="68580" marR="68580" marT="0" marB="0" anchor="ctr">
                    <a:solidFill>
                      <a:schemeClr val="accent4">
                        <a:lumMod val="20000"/>
                        <a:lumOff val="80000"/>
                      </a:schemeClr>
                    </a:solidFill>
                  </a:tcPr>
                </a:tc>
                <a:tc vMerge="1">
                  <a:txBody>
                    <a:bodyPr/>
                    <a:lstStyle/>
                    <a:p>
                      <a:endParaRPr lang="en-US"/>
                    </a:p>
                  </a:txBody>
                  <a:tcPr/>
                </a:tc>
                <a:tc vMerge="1">
                  <a:txBody>
                    <a:bodyPr/>
                    <a:lstStyle/>
                    <a:p>
                      <a:endParaRPr lang="en-US"/>
                    </a:p>
                  </a:txBody>
                  <a:tcPr/>
                </a:tc>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kern="1200" dirty="0" smtClean="0">
                          <a:effectLst/>
                        </a:rPr>
                        <a:t>Development Start</a:t>
                      </a:r>
                      <a:endParaRPr lang="en-IN" sz="1600" b="1" kern="1200" dirty="0">
                        <a:solidFill>
                          <a:schemeClr val="tx1"/>
                        </a:solidFill>
                        <a:effectLst/>
                        <a:latin typeface="+mn-lt"/>
                        <a:ea typeface="+mn-ea"/>
                        <a:cs typeface="+mn-cs"/>
                      </a:endParaRPr>
                    </a:p>
                  </a:txBody>
                  <a:tcPr marL="68580" marR="68580" marT="0" marB="0" anchor="ctr">
                    <a:solidFill>
                      <a:srgbClr val="FFC000"/>
                    </a:solidFill>
                  </a:tcPr>
                </a:tc>
                <a:tc rowSpan="7">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kern="1200" dirty="0" smtClean="0">
                          <a:effectLst/>
                        </a:rPr>
                        <a:t>Phase 2</a:t>
                      </a:r>
                      <a:endParaRPr lang="en-IN" sz="1800" b="1" kern="1200" dirty="0">
                        <a:solidFill>
                          <a:schemeClr val="tx1"/>
                        </a:solidFill>
                        <a:effectLst/>
                        <a:latin typeface="+mn-lt"/>
                        <a:ea typeface="+mn-ea"/>
                        <a:cs typeface="+mn-cs"/>
                      </a:endParaRPr>
                    </a:p>
                  </a:txBody>
                  <a:tcPr marL="68580" marR="68580" marT="0" marB="0" vert="vert270" anchor="ctr">
                    <a:solidFill>
                      <a:srgbClr val="FFC000"/>
                    </a:solidFill>
                  </a:tcPr>
                </a:tc>
                <a:tc rowSpan="7">
                  <a:txBody>
                    <a:bodyPr/>
                    <a:lstStyle/>
                    <a:p>
                      <a:pPr algn="ctr">
                        <a:spcAft>
                          <a:spcPts val="0"/>
                        </a:spcAft>
                      </a:pPr>
                      <a:r>
                        <a:rPr lang="en-IN" sz="1600" b="1" kern="1200" dirty="0" smtClean="0">
                          <a:effectLst/>
                        </a:rPr>
                        <a:t>19</a:t>
                      </a:r>
                      <a:endParaRPr lang="en-IN" sz="1600" b="1" kern="1200" dirty="0">
                        <a:solidFill>
                          <a:schemeClr val="tx1"/>
                        </a:solidFill>
                        <a:effectLst/>
                        <a:latin typeface="+mn-lt"/>
                        <a:ea typeface="+mn-ea"/>
                        <a:cs typeface="+mn-cs"/>
                      </a:endParaRPr>
                    </a:p>
                  </a:txBody>
                  <a:tcPr marL="68580" marR="68580" marT="0" marB="0" anchor="ctr">
                    <a:solidFill>
                      <a:srgbClr val="FFC000"/>
                    </a:solidFill>
                  </a:tcPr>
                </a:tc>
                <a:extLst>
                  <a:ext uri="{0D108BD9-81ED-4DB2-BD59-A6C34878D82A}">
                    <a16:rowId xmlns:a16="http://schemas.microsoft.com/office/drawing/2014/main" xmlns="" val="560038273"/>
                  </a:ext>
                </a:extLst>
              </a:tr>
              <a:tr h="223870">
                <a:tc>
                  <a:txBody>
                    <a:bodyPr/>
                    <a:lstStyle/>
                    <a:p>
                      <a:pPr>
                        <a:spcAft>
                          <a:spcPts val="0"/>
                        </a:spcAft>
                      </a:pPr>
                      <a:r>
                        <a:rPr lang="en-IN" sz="1400" kern="1200" dirty="0" smtClean="0">
                          <a:effectLst/>
                        </a:rPr>
                        <a:t>Application Framework</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endParaRPr lang="en-US"/>
                    </a:p>
                  </a:txBody>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tr>
              <a:tr h="223870">
                <a:tc>
                  <a:txBody>
                    <a:bodyPr/>
                    <a:lstStyle/>
                    <a:p>
                      <a:pPr>
                        <a:spcAft>
                          <a:spcPts val="0"/>
                        </a:spcAft>
                      </a:pPr>
                      <a:r>
                        <a:rPr lang="en-IN" sz="1400" b="0" kern="1200" dirty="0" smtClean="0">
                          <a:solidFill>
                            <a:schemeClr val="dk1"/>
                          </a:solidFill>
                          <a:effectLst/>
                          <a:latin typeface="+mn-lt"/>
                          <a:ea typeface="+mn-ea"/>
                          <a:cs typeface="+mn-cs"/>
                        </a:rPr>
                        <a:t>Administration</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ctr">
                        <a:spcAft>
                          <a:spcPts val="0"/>
                        </a:spcAft>
                      </a:pPr>
                      <a:endParaRPr lang="en-IN" sz="1800" b="1" kern="1200" dirty="0">
                        <a:solidFill>
                          <a:schemeClr val="tx1"/>
                        </a:solidFill>
                        <a:effectLst/>
                        <a:latin typeface="+mn-lt"/>
                        <a:ea typeface="+mn-ea"/>
                        <a:cs typeface="+mn-cs"/>
                      </a:endParaRPr>
                    </a:p>
                  </a:txBody>
                  <a:tcPr marL="68580" marR="68580" marT="0" marB="0" vert="vert270" anchor="ctr">
                    <a:lnT w="12700" cap="flat" cmpd="sng" algn="ctr">
                      <a:solidFill>
                        <a:schemeClr val="tx1"/>
                      </a:solidFill>
                      <a:prstDash val="solid"/>
                      <a:round/>
                      <a:headEnd type="none" w="med" len="med"/>
                      <a:tailEnd type="none" w="med" len="med"/>
                    </a:lnT>
                    <a:solidFill>
                      <a:srgbClr val="FDF3ED"/>
                    </a:solidFill>
                  </a:tcPr>
                </a:tc>
                <a:tc vMerge="1">
                  <a:txBody>
                    <a:bodyPr/>
                    <a:lstStyle/>
                    <a:p>
                      <a:pPr algn="ctr">
                        <a:spcAft>
                          <a:spcPts val="0"/>
                        </a:spcAft>
                      </a:pPr>
                      <a:endParaRPr lang="en-IN" sz="1400" b="0"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xmlns="" val="600787897"/>
                  </a:ext>
                </a:extLst>
              </a:tr>
              <a:tr h="223870">
                <a:tc>
                  <a:txBody>
                    <a:bodyPr/>
                    <a:lstStyle/>
                    <a:p>
                      <a:pPr>
                        <a:spcAft>
                          <a:spcPts val="0"/>
                        </a:spcAft>
                      </a:pPr>
                      <a:r>
                        <a:rPr lang="en-IN" sz="1400" b="0" kern="1200" dirty="0" smtClean="0">
                          <a:solidFill>
                            <a:schemeClr val="dk1"/>
                          </a:solidFill>
                          <a:effectLst/>
                          <a:latin typeface="+mn-lt"/>
                          <a:ea typeface="+mn-ea"/>
                          <a:cs typeface="+mn-cs"/>
                        </a:rPr>
                        <a:t>Customer</a:t>
                      </a:r>
                      <a:r>
                        <a:rPr lang="en-IN" sz="1400" b="0" kern="1200" baseline="0" dirty="0" smtClean="0">
                          <a:solidFill>
                            <a:schemeClr val="dk1"/>
                          </a:solidFill>
                          <a:effectLst/>
                          <a:latin typeface="+mn-lt"/>
                          <a:ea typeface="+mn-ea"/>
                          <a:cs typeface="+mn-cs"/>
                        </a:rPr>
                        <a:t> registration and on boarding</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endParaRPr lang="en-US"/>
                    </a:p>
                  </a:txBody>
                  <a:tcPr/>
                </a:tc>
                <a:tc vMerge="1">
                  <a:txBody>
                    <a:bodyPr/>
                    <a:lstStyle/>
                    <a:p>
                      <a:endParaRPr lang="en-US"/>
                    </a:p>
                  </a:txBody>
                  <a:tcPr/>
                </a:tc>
              </a:tr>
              <a:tr h="288306">
                <a:tc>
                  <a:txBody>
                    <a:bodyPr/>
                    <a:lstStyle/>
                    <a:p>
                      <a:pPr>
                        <a:spcAft>
                          <a:spcPts val="0"/>
                        </a:spcAft>
                      </a:pPr>
                      <a:r>
                        <a:rPr lang="en-IN" sz="1400" kern="1200" dirty="0" smtClean="0">
                          <a:effectLst/>
                        </a:rPr>
                        <a:t>General information pages</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2857238168"/>
                  </a:ext>
                </a:extLst>
              </a:tr>
              <a:tr h="223870">
                <a:tc>
                  <a:txBody>
                    <a:bodyPr/>
                    <a:lstStyle/>
                    <a:p>
                      <a:pPr>
                        <a:spcAft>
                          <a:spcPts val="0"/>
                        </a:spcAft>
                      </a:pPr>
                      <a:r>
                        <a:rPr lang="en-IN" sz="1400" kern="1200" dirty="0" smtClean="0">
                          <a:effectLst/>
                        </a:rPr>
                        <a:t>Mentis Core Engine Services</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vMerge="1">
                  <a:txBody>
                    <a:bodyPr/>
                    <a:lstStyle/>
                    <a:p>
                      <a:pPr algn="r">
                        <a:spcAft>
                          <a:spcPts val="0"/>
                        </a:spcAft>
                      </a:pPr>
                      <a:endParaRPr lang="en-IN" sz="1800" b="1"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0008"/>
                  </a:ext>
                </a:extLst>
              </a:tr>
              <a:tr h="223870">
                <a:tc>
                  <a:txBody>
                    <a:bodyPr/>
                    <a:lstStyle/>
                    <a:p>
                      <a:pPr>
                        <a:spcAft>
                          <a:spcPts val="0"/>
                        </a:spcAft>
                      </a:pPr>
                      <a:r>
                        <a:rPr lang="en-IN" sz="1400" kern="1200" dirty="0" smtClean="0">
                          <a:effectLst/>
                        </a:rPr>
                        <a:t>Code Review</a:t>
                      </a:r>
                      <a:endParaRPr lang="en-IN" sz="1400" b="0" kern="1200" dirty="0">
                        <a:solidFill>
                          <a:schemeClr val="tx1"/>
                        </a:solidFill>
                        <a:effectLst/>
                        <a:latin typeface="+mn-lt"/>
                        <a:ea typeface="+mn-ea"/>
                        <a:cs typeface="+mn-cs"/>
                      </a:endParaRPr>
                    </a:p>
                  </a:txBody>
                  <a:tcPr marL="68580" marR="68580" marT="0" marB="0" anchor="ctr">
                    <a:solidFill>
                      <a:srgbClr val="FFC000"/>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xmlns="" val="10009"/>
                  </a:ext>
                </a:extLst>
              </a:tr>
              <a:tr h="213360">
                <a:tc>
                  <a:txBody>
                    <a:bodyPr/>
                    <a:lstStyle/>
                    <a:p>
                      <a:pPr>
                        <a:spcAft>
                          <a:spcPts val="0"/>
                        </a:spcAft>
                      </a:pPr>
                      <a:r>
                        <a:rPr lang="en-IN" sz="1600" b="1" kern="1200" dirty="0" smtClean="0">
                          <a:solidFill>
                            <a:schemeClr val="tx1"/>
                          </a:solidFill>
                          <a:effectLst/>
                          <a:latin typeface="+mn-lt"/>
                          <a:ea typeface="+mn-ea"/>
                          <a:cs typeface="+mn-cs"/>
                        </a:rPr>
                        <a:t>QA &amp;</a:t>
                      </a:r>
                      <a:r>
                        <a:rPr lang="en-IN" sz="1600" b="1" kern="1200" baseline="0" dirty="0" smtClean="0">
                          <a:solidFill>
                            <a:schemeClr val="tx1"/>
                          </a:solidFill>
                          <a:effectLst/>
                          <a:latin typeface="+mn-lt"/>
                          <a:ea typeface="+mn-ea"/>
                          <a:cs typeface="+mn-cs"/>
                        </a:rPr>
                        <a:t> </a:t>
                      </a:r>
                      <a:r>
                        <a:rPr lang="en-IN" sz="1600" b="1" kern="1200" dirty="0" smtClean="0">
                          <a:solidFill>
                            <a:schemeClr val="tx1"/>
                          </a:solidFill>
                          <a:effectLst/>
                          <a:latin typeface="+mn-lt"/>
                          <a:ea typeface="+mn-ea"/>
                          <a:cs typeface="+mn-cs"/>
                        </a:rPr>
                        <a:t>Deployment</a:t>
                      </a:r>
                      <a:endParaRPr lang="en-IN" sz="1600" b="1"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rowSpan="4">
                  <a:txBody>
                    <a:bodyPr/>
                    <a:lstStyle/>
                    <a:p>
                      <a:pPr algn="ctr">
                        <a:spcAft>
                          <a:spcPts val="0"/>
                        </a:spcAft>
                      </a:pPr>
                      <a:r>
                        <a:rPr lang="en-IN" sz="1800" b="1" kern="1200" dirty="0" smtClean="0">
                          <a:effectLst/>
                        </a:rPr>
                        <a:t>Phase</a:t>
                      </a:r>
                      <a:r>
                        <a:rPr lang="en-IN" sz="1800" b="1" kern="1200" baseline="0" dirty="0" smtClean="0">
                          <a:effectLst/>
                        </a:rPr>
                        <a:t> 3</a:t>
                      </a:r>
                      <a:endParaRPr lang="en-IN" sz="1800" b="1" kern="1200" dirty="0">
                        <a:solidFill>
                          <a:schemeClr val="tx1"/>
                        </a:solidFill>
                        <a:effectLst/>
                        <a:latin typeface="+mn-lt"/>
                        <a:ea typeface="+mn-ea"/>
                        <a:cs typeface="+mn-cs"/>
                      </a:endParaRPr>
                    </a:p>
                  </a:txBody>
                  <a:tcPr marL="68580" marR="68580" marT="0" marB="0" vert="vert270" anchor="ctr">
                    <a:solidFill>
                      <a:schemeClr val="accent2">
                        <a:lumMod val="20000"/>
                        <a:lumOff val="80000"/>
                      </a:schemeClr>
                    </a:solidFill>
                  </a:tcPr>
                </a:tc>
                <a:tc rowSpan="4">
                  <a:txBody>
                    <a:bodyPr/>
                    <a:lstStyle/>
                    <a:p>
                      <a:pPr algn="ctr">
                        <a:spcAft>
                          <a:spcPts val="0"/>
                        </a:spcAft>
                      </a:pPr>
                      <a:r>
                        <a:rPr lang="en-IN" sz="1600" b="1" kern="1200" dirty="0" smtClean="0">
                          <a:solidFill>
                            <a:schemeClr val="dk1"/>
                          </a:solidFill>
                          <a:effectLst/>
                          <a:latin typeface="+mn-lt"/>
                          <a:ea typeface="+mn-ea"/>
                          <a:cs typeface="+mn-cs"/>
                        </a:rPr>
                        <a:t>11</a:t>
                      </a:r>
                      <a:endParaRPr lang="en-IN" sz="1600" b="1"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r>
              <a:tr h="223870">
                <a:tc>
                  <a:txBody>
                    <a:bodyPr/>
                    <a:lstStyle/>
                    <a:p>
                      <a:pPr>
                        <a:spcAft>
                          <a:spcPts val="0"/>
                        </a:spcAft>
                      </a:pPr>
                      <a:r>
                        <a:rPr lang="en-IN" sz="1400" kern="1200" dirty="0" smtClean="0">
                          <a:effectLst/>
                        </a:rPr>
                        <a:t>QA</a:t>
                      </a:r>
                      <a:r>
                        <a:rPr lang="en-IN" sz="1400" kern="1200" baseline="0" dirty="0" smtClean="0">
                          <a:effectLst/>
                        </a:rPr>
                        <a:t> </a:t>
                      </a:r>
                      <a:endParaRPr lang="en-IN" sz="1400" b="1"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endParaRPr lang="en-US"/>
                    </a:p>
                  </a:txBody>
                  <a:tcPr/>
                </a:tc>
                <a:tc vMerge="1">
                  <a:txBody>
                    <a:bodyPr/>
                    <a:lstStyle/>
                    <a:p>
                      <a:endParaRPr lang="en-US"/>
                    </a:p>
                  </a:txBody>
                  <a:tcPr/>
                </a:tc>
              </a:tr>
              <a:tr h="223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smtClean="0">
                          <a:solidFill>
                            <a:schemeClr val="dk1"/>
                          </a:solidFill>
                          <a:effectLst/>
                          <a:latin typeface="+mn-lt"/>
                          <a:ea typeface="+mn-ea"/>
                          <a:cs typeface="+mn-cs"/>
                        </a:rPr>
                        <a:t>UAT</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tr>
              <a:tr h="312549">
                <a:tc>
                  <a:txBody>
                    <a:bodyPr/>
                    <a:lstStyle/>
                    <a:p>
                      <a:pPr>
                        <a:spcAft>
                          <a:spcPts val="0"/>
                        </a:spcAft>
                      </a:pPr>
                      <a:r>
                        <a:rPr lang="en-IN" sz="1400" kern="1200" dirty="0" smtClean="0">
                          <a:effectLst/>
                        </a:rPr>
                        <a:t>Deployment &amp; Go Live</a:t>
                      </a:r>
                      <a:endParaRPr lang="en-IN" sz="1400" b="0" kern="1200" dirty="0">
                        <a:solidFill>
                          <a:schemeClr val="tx1"/>
                        </a:solidFill>
                        <a:effectLst/>
                        <a:latin typeface="+mn-lt"/>
                        <a:ea typeface="+mn-ea"/>
                        <a:cs typeface="+mn-cs"/>
                      </a:endParaRPr>
                    </a:p>
                  </a:txBody>
                  <a:tcPr marL="68580" marR="68580" marT="0" marB="0" anchor="ctr">
                    <a:solidFill>
                      <a:schemeClr val="accent2">
                        <a:lumMod val="20000"/>
                        <a:lumOff val="80000"/>
                      </a:schemeClr>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solidFill>
                      <a:srgbClr val="FDF3ED"/>
                    </a:solidFill>
                  </a:tcPr>
                </a:tc>
                <a:tc vMerge="1">
                  <a:txBody>
                    <a:bodyPr/>
                    <a:lstStyle/>
                    <a:p>
                      <a:pPr algn="r">
                        <a:spcAft>
                          <a:spcPts val="0"/>
                        </a:spcAft>
                      </a:pPr>
                      <a:endParaRPr lang="en-IN" sz="1400" b="0" kern="1200" dirty="0">
                        <a:solidFill>
                          <a:schemeClr val="tx1"/>
                        </a:solidFill>
                        <a:effectLst/>
                        <a:latin typeface="+mn-lt"/>
                        <a:ea typeface="+mn-ea"/>
                        <a:cs typeface="+mn-cs"/>
                      </a:endParaRPr>
                    </a:p>
                  </a:txBody>
                  <a:tcPr marL="68580" marR="68580" marT="0" marB="0" anchor="ctr">
                    <a:lnTlToBr w="12700" cmpd="sng">
                      <a:noFill/>
                      <a:prstDash val="solid"/>
                    </a:lnTlToBr>
                  </a:tcPr>
                </a:tc>
                <a:extLst>
                  <a:ext uri="{0D108BD9-81ED-4DB2-BD59-A6C34878D82A}">
                    <a16:rowId xmlns:a16="http://schemas.microsoft.com/office/drawing/2014/main" xmlns="" val="10010"/>
                  </a:ext>
                </a:extLst>
              </a:tr>
            </a:tbl>
          </a:graphicData>
        </a:graphic>
      </p:graphicFrame>
      <p:sp>
        <p:nvSpPr>
          <p:cNvPr id="4" name="Rectangle 3"/>
          <p:cNvSpPr/>
          <p:nvPr/>
        </p:nvSpPr>
        <p:spPr>
          <a:xfrm>
            <a:off x="207674" y="1012845"/>
            <a:ext cx="9507826" cy="400110"/>
          </a:xfrm>
          <a:prstGeom prst="rect">
            <a:avLst/>
          </a:prstGeom>
        </p:spPr>
        <p:txBody>
          <a:bodyPr wrap="square">
            <a:spAutoFit/>
          </a:bodyPr>
          <a:lstStyle/>
          <a:p>
            <a:r>
              <a:rPr lang="en-AU" sz="2000" dirty="0"/>
              <a:t>The time estimated for delivering the application is  </a:t>
            </a:r>
            <a:r>
              <a:rPr lang="en-AU" sz="2000" dirty="0" smtClean="0"/>
              <a:t>39 </a:t>
            </a:r>
            <a:r>
              <a:rPr lang="en-AU" sz="2000" b="1" dirty="0" smtClean="0"/>
              <a:t>working </a:t>
            </a:r>
            <a:r>
              <a:rPr lang="en-AU" sz="2000" b="1" dirty="0"/>
              <a:t>man days</a:t>
            </a:r>
            <a:endParaRPr lang="en-IN" sz="2000" b="1" dirty="0"/>
          </a:p>
        </p:txBody>
      </p:sp>
      <p:sp>
        <p:nvSpPr>
          <p:cNvPr id="5" name="Rectangle 4"/>
          <p:cNvSpPr/>
          <p:nvPr/>
        </p:nvSpPr>
        <p:spPr>
          <a:xfrm>
            <a:off x="7568647" y="1471029"/>
            <a:ext cx="2626511" cy="461665"/>
          </a:xfrm>
          <a:prstGeom prst="rect">
            <a:avLst/>
          </a:prstGeom>
        </p:spPr>
        <p:txBody>
          <a:bodyPr wrap="square">
            <a:spAutoFit/>
          </a:bodyPr>
          <a:lstStyle/>
          <a:p>
            <a:r>
              <a:rPr lang="en-US" sz="2400" b="1" dirty="0">
                <a:solidFill>
                  <a:srgbClr val="800000"/>
                </a:solidFill>
              </a:rPr>
              <a:t>Deliverables</a:t>
            </a:r>
            <a:endParaRPr lang="en-IN" sz="2400" dirty="0"/>
          </a:p>
        </p:txBody>
      </p:sp>
      <p:sp>
        <p:nvSpPr>
          <p:cNvPr id="8" name="Rectangle 7"/>
          <p:cNvSpPr/>
          <p:nvPr/>
        </p:nvSpPr>
        <p:spPr>
          <a:xfrm>
            <a:off x="7568647" y="2002621"/>
            <a:ext cx="4545496" cy="2426305"/>
          </a:xfrm>
          <a:prstGeom prst="rect">
            <a:avLst/>
          </a:prstGeom>
        </p:spPr>
        <p:txBody>
          <a:bodyPr wrap="square">
            <a:spAutoFit/>
          </a:bodyPr>
          <a:lstStyle/>
          <a:p>
            <a:pPr marL="360000" lvl="1" indent="-342900">
              <a:lnSpc>
                <a:spcPts val="2600"/>
              </a:lnSpc>
              <a:buFont typeface="Wingdings" panose="05000000000000000000" pitchFamily="2" charset="2"/>
              <a:buChar char="§"/>
            </a:pPr>
            <a:r>
              <a:rPr lang="en-US" dirty="0"/>
              <a:t>Software Requirement Specification (</a:t>
            </a:r>
            <a:r>
              <a:rPr lang="en-US" dirty="0" smtClean="0"/>
              <a:t>SRS)</a:t>
            </a:r>
          </a:p>
          <a:p>
            <a:pPr marL="360000" lvl="1" indent="-342900">
              <a:lnSpc>
                <a:spcPts val="2600"/>
              </a:lnSpc>
              <a:buFont typeface="Wingdings" panose="05000000000000000000" pitchFamily="2" charset="2"/>
              <a:buChar char="§"/>
            </a:pPr>
            <a:r>
              <a:rPr lang="en-US" dirty="0" smtClean="0"/>
              <a:t>Functional Specification</a:t>
            </a:r>
            <a:endParaRPr lang="en-US" dirty="0"/>
          </a:p>
          <a:p>
            <a:pPr marL="360000" lvl="1" indent="-342900">
              <a:lnSpc>
                <a:spcPts val="2600"/>
              </a:lnSpc>
              <a:buFont typeface="Wingdings" panose="05000000000000000000" pitchFamily="2" charset="2"/>
              <a:buChar char="§"/>
            </a:pPr>
            <a:r>
              <a:rPr lang="en-IN" dirty="0" smtClean="0"/>
              <a:t>Low level </a:t>
            </a:r>
            <a:r>
              <a:rPr lang="en-IN" dirty="0"/>
              <a:t>design</a:t>
            </a:r>
          </a:p>
          <a:p>
            <a:pPr marL="360000" lvl="1" indent="-342900">
              <a:lnSpc>
                <a:spcPts val="2600"/>
              </a:lnSpc>
              <a:buFont typeface="Wingdings" panose="05000000000000000000" pitchFamily="2" charset="2"/>
              <a:buChar char="§"/>
            </a:pPr>
            <a:r>
              <a:rPr lang="en-IN" dirty="0"/>
              <a:t>Wireframes for the key </a:t>
            </a:r>
            <a:r>
              <a:rPr lang="en-IN" dirty="0" smtClean="0"/>
              <a:t>screens</a:t>
            </a:r>
            <a:endParaRPr lang="en-IN" dirty="0"/>
          </a:p>
          <a:p>
            <a:pPr marL="360000" lvl="1" indent="-342900">
              <a:lnSpc>
                <a:spcPts val="2600"/>
              </a:lnSpc>
              <a:buFont typeface="Wingdings" panose="05000000000000000000" pitchFamily="2" charset="2"/>
              <a:buChar char="§"/>
            </a:pPr>
            <a:r>
              <a:rPr lang="en-US" dirty="0" smtClean="0"/>
              <a:t>Fully </a:t>
            </a:r>
            <a:r>
              <a:rPr lang="en-US" dirty="0"/>
              <a:t>developed and tested application for deployment </a:t>
            </a:r>
          </a:p>
          <a:p>
            <a:pPr marL="17100" lvl="1">
              <a:lnSpc>
                <a:spcPts val="2600"/>
              </a:lnSpc>
            </a:pPr>
            <a:endParaRPr lang="en-US" dirty="0"/>
          </a:p>
        </p:txBody>
      </p:sp>
      <p:sp>
        <p:nvSpPr>
          <p:cNvPr id="9"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Project </a:t>
            </a:r>
            <a:r>
              <a:rPr lang="en-US" sz="3200" dirty="0" smtClean="0">
                <a:solidFill>
                  <a:schemeClr val="bg1"/>
                </a:solidFill>
              </a:rPr>
              <a:t>Timeline </a:t>
            </a:r>
            <a:r>
              <a:rPr lang="en-US" sz="3200" dirty="0">
                <a:solidFill>
                  <a:schemeClr val="bg1"/>
                </a:solidFill>
              </a:rPr>
              <a:t>&amp; Deliverables</a:t>
            </a:r>
          </a:p>
        </p:txBody>
      </p:sp>
      <p:sp>
        <p:nvSpPr>
          <p:cNvPr id="10"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17</a:t>
            </a:fld>
            <a:endParaRPr lang="en-IN" dirty="0"/>
          </a:p>
        </p:txBody>
      </p:sp>
    </p:spTree>
    <p:extLst>
      <p:ext uri="{BB962C8B-B14F-4D97-AF65-F5344CB8AC3E}">
        <p14:creationId xmlns:p14="http://schemas.microsoft.com/office/powerpoint/2010/main" val="3233275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AutoShape 6"/>
          <p:cNvSpPr>
            <a:spLocks noChangeArrowheads="1"/>
          </p:cNvSpPr>
          <p:nvPr/>
        </p:nvSpPr>
        <p:spPr bwMode="auto">
          <a:xfrm>
            <a:off x="2100484" y="2984043"/>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Commercials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18</a:t>
            </a:fld>
            <a:endParaRPr lang="en-IN" dirty="0"/>
          </a:p>
        </p:txBody>
      </p:sp>
    </p:spTree>
    <p:extLst>
      <p:ext uri="{BB962C8B-B14F-4D97-AF65-F5344CB8AC3E}">
        <p14:creationId xmlns:p14="http://schemas.microsoft.com/office/powerpoint/2010/main" val="1843497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07673" y="260708"/>
            <a:ext cx="9160915"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Commercials</a:t>
            </a:r>
          </a:p>
        </p:txBody>
      </p:sp>
      <p:graphicFrame>
        <p:nvGraphicFramePr>
          <p:cNvPr id="5" name="Table 4"/>
          <p:cNvGraphicFramePr>
            <a:graphicFrameLocks noGrp="1"/>
          </p:cNvGraphicFramePr>
          <p:nvPr>
            <p:extLst>
              <p:ext uri="{D42A27DB-BD31-4B8C-83A1-F6EECF244321}">
                <p14:modId xmlns:p14="http://schemas.microsoft.com/office/powerpoint/2010/main" val="1148155409"/>
              </p:ext>
            </p:extLst>
          </p:nvPr>
        </p:nvGraphicFramePr>
        <p:xfrm>
          <a:off x="344914" y="1695550"/>
          <a:ext cx="11272360" cy="1614320"/>
        </p:xfrm>
        <a:graphic>
          <a:graphicData uri="http://schemas.openxmlformats.org/drawingml/2006/table">
            <a:tbl>
              <a:tblPr firstRow="1" bandRow="1">
                <a:tableStyleId>{21E4AEA4-8DFA-4A89-87EB-49C32662AFE0}</a:tableStyleId>
              </a:tblPr>
              <a:tblGrid>
                <a:gridCol w="737027">
                  <a:extLst>
                    <a:ext uri="{9D8B030D-6E8A-4147-A177-3AD203B41FA5}">
                      <a16:colId xmlns:a16="http://schemas.microsoft.com/office/drawing/2014/main" xmlns="" val="3486086168"/>
                    </a:ext>
                  </a:extLst>
                </a:gridCol>
                <a:gridCol w="7631712">
                  <a:extLst>
                    <a:ext uri="{9D8B030D-6E8A-4147-A177-3AD203B41FA5}">
                      <a16:colId xmlns:a16="http://schemas.microsoft.com/office/drawing/2014/main" xmlns="" val="75094513"/>
                    </a:ext>
                  </a:extLst>
                </a:gridCol>
                <a:gridCol w="2903621">
                  <a:extLst>
                    <a:ext uri="{9D8B030D-6E8A-4147-A177-3AD203B41FA5}">
                      <a16:colId xmlns:a16="http://schemas.microsoft.com/office/drawing/2014/main" xmlns="" val="8521761"/>
                    </a:ext>
                  </a:extLst>
                </a:gridCol>
              </a:tblGrid>
              <a:tr h="608480">
                <a:tc>
                  <a:txBody>
                    <a:bodyPr/>
                    <a:lstStyle/>
                    <a:p>
                      <a:r>
                        <a:rPr lang="en-IN" sz="2000" b="0" dirty="0">
                          <a:latin typeface="Gill Sans MT" panose="020B0502020104020203" pitchFamily="34" charset="0"/>
                        </a:rPr>
                        <a:t>Sl.</a:t>
                      </a:r>
                      <a:endParaRPr lang="en-US" sz="2000" b="0" dirty="0">
                        <a:latin typeface="Gill Sans MT" panose="020B0502020104020203" pitchFamily="34" charset="0"/>
                      </a:endParaRPr>
                    </a:p>
                  </a:txBody>
                  <a:tcPr anchor="ctr">
                    <a:solidFill>
                      <a:srgbClr val="740026"/>
                    </a:solidFill>
                  </a:tcPr>
                </a:tc>
                <a:tc>
                  <a:txBody>
                    <a:bodyPr/>
                    <a:lstStyle/>
                    <a:p>
                      <a:r>
                        <a:rPr lang="en-IN" sz="2000" b="0" dirty="0">
                          <a:latin typeface="Gill Sans MT" panose="020B0502020104020203" pitchFamily="34" charset="0"/>
                        </a:rPr>
                        <a:t>Description</a:t>
                      </a:r>
                      <a:endParaRPr lang="en-US" sz="2000" b="0" dirty="0">
                        <a:latin typeface="Gill Sans MT" panose="020B0502020104020203" pitchFamily="34" charset="0"/>
                      </a:endParaRPr>
                    </a:p>
                  </a:txBody>
                  <a:tcPr anchor="ctr">
                    <a:solidFill>
                      <a:srgbClr val="740026"/>
                    </a:solidFill>
                  </a:tcPr>
                </a:tc>
                <a:tc>
                  <a:txBody>
                    <a:bodyPr/>
                    <a:lstStyle/>
                    <a:p>
                      <a:pPr algn="r"/>
                      <a:r>
                        <a:rPr lang="en-IN" sz="2000" b="0" dirty="0">
                          <a:latin typeface="Gill Sans MT" panose="020B0502020104020203" pitchFamily="34" charset="0"/>
                        </a:rPr>
                        <a:t>Cost</a:t>
                      </a:r>
                      <a:endParaRPr lang="en-US" sz="2000" b="0" dirty="0">
                        <a:latin typeface="Gill Sans MT" panose="020B0502020104020203" pitchFamily="34" charset="0"/>
                      </a:endParaRPr>
                    </a:p>
                  </a:txBody>
                  <a:tcPr anchor="ctr">
                    <a:solidFill>
                      <a:srgbClr val="740026"/>
                    </a:solidFill>
                  </a:tcPr>
                </a:tc>
                <a:extLst>
                  <a:ext uri="{0D108BD9-81ED-4DB2-BD59-A6C34878D82A}">
                    <a16:rowId xmlns:a16="http://schemas.microsoft.com/office/drawing/2014/main" xmlns="" val="3343099413"/>
                  </a:ext>
                </a:extLst>
              </a:tr>
              <a:tr h="848592">
                <a:tc>
                  <a:txBody>
                    <a:bodyPr/>
                    <a:lstStyle/>
                    <a:p>
                      <a:r>
                        <a:rPr lang="en-IN" sz="2000" b="0" kern="1200" dirty="0">
                          <a:solidFill>
                            <a:srgbClr val="1C1C1C"/>
                          </a:solidFill>
                          <a:latin typeface="+mn-lt"/>
                          <a:ea typeface="+mn-ea"/>
                          <a:cs typeface="+mn-cs"/>
                        </a:rPr>
                        <a:t/>
                      </a:r>
                      <a:br>
                        <a:rPr lang="en-IN" sz="2000" b="0" kern="1200" dirty="0">
                          <a:solidFill>
                            <a:srgbClr val="1C1C1C"/>
                          </a:solidFill>
                          <a:latin typeface="+mn-lt"/>
                          <a:ea typeface="+mn-ea"/>
                          <a:cs typeface="+mn-cs"/>
                        </a:rPr>
                      </a:br>
                      <a:r>
                        <a:rPr lang="en-IN" sz="2000" b="0" kern="1200" dirty="0">
                          <a:solidFill>
                            <a:srgbClr val="1C1C1C"/>
                          </a:solidFill>
                          <a:latin typeface="+mn-lt"/>
                          <a:ea typeface="+mn-ea"/>
                          <a:cs typeface="+mn-cs"/>
                        </a:rPr>
                        <a:t>01.</a:t>
                      </a:r>
                    </a:p>
                    <a:p>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r>
                        <a:rPr lang="en-IN" sz="2000" b="0" kern="1200" dirty="0">
                          <a:solidFill>
                            <a:srgbClr val="1C1C1C"/>
                          </a:solidFill>
                          <a:latin typeface="+mn-lt"/>
                          <a:ea typeface="+mn-ea"/>
                          <a:cs typeface="+mn-cs"/>
                        </a:rPr>
                        <a:t>Development </a:t>
                      </a:r>
                      <a:r>
                        <a:rPr lang="en-IN" sz="2000" b="0" kern="1200" dirty="0" smtClean="0">
                          <a:solidFill>
                            <a:srgbClr val="1C1C1C"/>
                          </a:solidFill>
                          <a:latin typeface="+mn-lt"/>
                          <a:ea typeface="+mn-ea"/>
                          <a:cs typeface="+mn-cs"/>
                        </a:rPr>
                        <a:t>of</a:t>
                      </a:r>
                      <a:r>
                        <a:rPr lang="en-IN" sz="2000" b="0" kern="1200" baseline="0" dirty="0" smtClean="0">
                          <a:solidFill>
                            <a:srgbClr val="1C1C1C"/>
                          </a:solidFill>
                          <a:latin typeface="+mn-lt"/>
                          <a:ea typeface="+mn-ea"/>
                          <a:cs typeface="+mn-cs"/>
                        </a:rPr>
                        <a:t> Mentis Loyalty Program (MLP)</a:t>
                      </a:r>
                      <a:endParaRPr lang="en-US" sz="2000" b="0" kern="1200" dirty="0">
                        <a:solidFill>
                          <a:srgbClr val="1C1C1C"/>
                        </a:solidFill>
                        <a:latin typeface="+mn-lt"/>
                        <a:ea typeface="+mn-ea"/>
                        <a:cs typeface="+mn-cs"/>
                      </a:endParaRPr>
                    </a:p>
                  </a:txBody>
                  <a:tcPr anchor="ctr">
                    <a:solidFill>
                      <a:schemeClr val="accent2">
                        <a:lumMod val="20000"/>
                        <a:lumOff val="80000"/>
                      </a:schemeClr>
                    </a:solidFill>
                  </a:tcPr>
                </a:tc>
                <a:tc>
                  <a:txBody>
                    <a:bodyPr/>
                    <a:lstStyle/>
                    <a:p>
                      <a:pPr algn="r"/>
                      <a:r>
                        <a:rPr lang="en-US" sz="2000" b="0" kern="1200" dirty="0">
                          <a:solidFill>
                            <a:srgbClr val="1C1C1C"/>
                          </a:solidFill>
                          <a:latin typeface="+mn-lt"/>
                          <a:ea typeface="+mn-ea"/>
                          <a:cs typeface="+mn-cs"/>
                        </a:rPr>
                        <a:t>USD 00,000</a:t>
                      </a:r>
                    </a:p>
                  </a:txBody>
                  <a:tcPr anchor="ctr">
                    <a:solidFill>
                      <a:schemeClr val="accent2">
                        <a:lumMod val="20000"/>
                        <a:lumOff val="80000"/>
                      </a:schemeClr>
                    </a:solidFill>
                  </a:tcPr>
                </a:tc>
                <a:extLst>
                  <a:ext uri="{0D108BD9-81ED-4DB2-BD59-A6C34878D82A}">
                    <a16:rowId xmlns:a16="http://schemas.microsoft.com/office/drawing/2014/main" xmlns="" val="3097143864"/>
                  </a:ext>
                </a:extLst>
              </a:tr>
            </a:tbl>
          </a:graphicData>
        </a:graphic>
      </p:graphicFrame>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19</a:t>
            </a:fld>
            <a:endParaRPr lang="en-IN" dirty="0"/>
          </a:p>
        </p:txBody>
      </p:sp>
    </p:spTree>
    <p:extLst>
      <p:ext uri="{BB962C8B-B14F-4D97-AF65-F5344CB8AC3E}">
        <p14:creationId xmlns:p14="http://schemas.microsoft.com/office/powerpoint/2010/main" val="1605653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p:cNvSpPr txBox="1">
            <a:spLocks/>
          </p:cNvSpPr>
          <p:nvPr/>
        </p:nvSpPr>
        <p:spPr>
          <a:xfrm>
            <a:off x="220926" y="22095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Contents</a:t>
            </a:r>
          </a:p>
        </p:txBody>
      </p:sp>
      <p:sp>
        <p:nvSpPr>
          <p:cNvPr id="5" name="AutoShape 6"/>
          <p:cNvSpPr>
            <a:spLocks noChangeArrowheads="1"/>
          </p:cNvSpPr>
          <p:nvPr/>
        </p:nvSpPr>
        <p:spPr bwMode="auto">
          <a:xfrm>
            <a:off x="2667083" y="1349806"/>
            <a:ext cx="6492958" cy="33035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defRPr/>
            </a:pPr>
            <a:r>
              <a:rPr lang="en-US" sz="1400" dirty="0">
                <a:solidFill>
                  <a:schemeClr val="tx1">
                    <a:lumMod val="95000"/>
                    <a:lumOff val="5000"/>
                  </a:schemeClr>
                </a:solidFill>
                <a:latin typeface="Gill Sans MT" panose="020B0502020104020203" pitchFamily="34" charset="0"/>
                <a:cs typeface="Arial" pitchFamily="34" charset="0"/>
              </a:rPr>
              <a:t>Background &amp; Scope</a:t>
            </a:r>
          </a:p>
        </p:txBody>
      </p:sp>
      <p:sp>
        <p:nvSpPr>
          <p:cNvPr id="6" name="AutoShape 6"/>
          <p:cNvSpPr>
            <a:spLocks noChangeArrowheads="1"/>
          </p:cNvSpPr>
          <p:nvPr/>
        </p:nvSpPr>
        <p:spPr bwMode="auto">
          <a:xfrm>
            <a:off x="2667083" y="1795137"/>
            <a:ext cx="6492958" cy="3364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Solution </a:t>
            </a:r>
            <a:r>
              <a:rPr lang="en-US" sz="1400" dirty="0" smtClean="0">
                <a:solidFill>
                  <a:schemeClr val="tx1">
                    <a:lumMod val="95000"/>
                    <a:lumOff val="5000"/>
                  </a:schemeClr>
                </a:solidFill>
                <a:latin typeface="Gill Sans MT" panose="020B0502020104020203" pitchFamily="34" charset="0"/>
                <a:cs typeface="Arial" pitchFamily="34" charset="0"/>
              </a:rPr>
              <a:t>Overview &amp; Application Workflow</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7" name="AutoShape 6"/>
          <p:cNvSpPr>
            <a:spLocks noChangeArrowheads="1"/>
          </p:cNvSpPr>
          <p:nvPr/>
        </p:nvSpPr>
        <p:spPr bwMode="auto">
          <a:xfrm>
            <a:off x="2667083" y="226989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8" name="AutoShape 6"/>
          <p:cNvSpPr>
            <a:spLocks noChangeArrowheads="1"/>
          </p:cNvSpPr>
          <p:nvPr/>
        </p:nvSpPr>
        <p:spPr bwMode="auto">
          <a:xfrm>
            <a:off x="2667083" y="2742127"/>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Discovery Phase</a:t>
            </a:r>
          </a:p>
        </p:txBody>
      </p:sp>
      <p:sp>
        <p:nvSpPr>
          <p:cNvPr id="9" name="AutoShape 6"/>
          <p:cNvSpPr>
            <a:spLocks noChangeArrowheads="1"/>
          </p:cNvSpPr>
          <p:nvPr/>
        </p:nvSpPr>
        <p:spPr bwMode="auto">
          <a:xfrm>
            <a:off x="2667083" y="3219988"/>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Application Delivery</a:t>
            </a:r>
          </a:p>
        </p:txBody>
      </p:sp>
      <p:sp>
        <p:nvSpPr>
          <p:cNvPr id="10" name="AutoShape 6"/>
          <p:cNvSpPr>
            <a:spLocks noChangeArrowheads="1"/>
          </p:cNvSpPr>
          <p:nvPr/>
        </p:nvSpPr>
        <p:spPr bwMode="auto">
          <a:xfrm>
            <a:off x="2667083" y="371143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Technology Specification</a:t>
            </a:r>
          </a:p>
        </p:txBody>
      </p:sp>
      <p:sp>
        <p:nvSpPr>
          <p:cNvPr id="12" name="AutoShape 6"/>
          <p:cNvSpPr>
            <a:spLocks noChangeArrowheads="1"/>
          </p:cNvSpPr>
          <p:nvPr/>
        </p:nvSpPr>
        <p:spPr bwMode="auto">
          <a:xfrm>
            <a:off x="2667083" y="4183230"/>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Project </a:t>
            </a:r>
            <a:r>
              <a:rPr lang="en-US" sz="1400" dirty="0" smtClean="0">
                <a:solidFill>
                  <a:schemeClr val="tx1">
                    <a:lumMod val="95000"/>
                    <a:lumOff val="5000"/>
                  </a:schemeClr>
                </a:solidFill>
                <a:latin typeface="Gill Sans MT" panose="020B0502020104020203" pitchFamily="34" charset="0"/>
                <a:cs typeface="Arial" pitchFamily="34" charset="0"/>
              </a:rPr>
              <a:t>Timeline &amp; Deliverables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13" name="Rectangle 12"/>
          <p:cNvSpPr>
            <a:spLocks noChangeArrowheads="1"/>
          </p:cNvSpPr>
          <p:nvPr/>
        </p:nvSpPr>
        <p:spPr bwMode="auto">
          <a:xfrm>
            <a:off x="1860652" y="135529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1</a:t>
            </a:r>
          </a:p>
        </p:txBody>
      </p:sp>
      <p:sp>
        <p:nvSpPr>
          <p:cNvPr id="14" name="Rectangle 13"/>
          <p:cNvSpPr>
            <a:spLocks noChangeArrowheads="1"/>
          </p:cNvSpPr>
          <p:nvPr/>
        </p:nvSpPr>
        <p:spPr bwMode="auto">
          <a:xfrm>
            <a:off x="1860652" y="181431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2</a:t>
            </a:r>
          </a:p>
        </p:txBody>
      </p:sp>
      <p:sp>
        <p:nvSpPr>
          <p:cNvPr id="15" name="Rectangle 14"/>
          <p:cNvSpPr>
            <a:spLocks noChangeArrowheads="1"/>
          </p:cNvSpPr>
          <p:nvPr/>
        </p:nvSpPr>
        <p:spPr bwMode="auto">
          <a:xfrm>
            <a:off x="1860652" y="229318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3</a:t>
            </a:r>
          </a:p>
        </p:txBody>
      </p:sp>
      <p:sp>
        <p:nvSpPr>
          <p:cNvPr id="16" name="Rectangle 15"/>
          <p:cNvSpPr>
            <a:spLocks noChangeArrowheads="1"/>
          </p:cNvSpPr>
          <p:nvPr/>
        </p:nvSpPr>
        <p:spPr bwMode="auto">
          <a:xfrm>
            <a:off x="1860652" y="2757056"/>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4</a:t>
            </a:r>
          </a:p>
        </p:txBody>
      </p:sp>
      <p:sp>
        <p:nvSpPr>
          <p:cNvPr id="17" name="Rectangle 16"/>
          <p:cNvSpPr>
            <a:spLocks noChangeArrowheads="1"/>
          </p:cNvSpPr>
          <p:nvPr/>
        </p:nvSpPr>
        <p:spPr bwMode="auto">
          <a:xfrm>
            <a:off x="1860652" y="323620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defRPr/>
            </a:pPr>
            <a:r>
              <a:rPr lang="en-US" sz="1400" dirty="0">
                <a:solidFill>
                  <a:schemeClr val="bg1"/>
                </a:solidFill>
                <a:latin typeface="Arial" pitchFamily="34" charset="0"/>
                <a:cs typeface="Arial" pitchFamily="34" charset="0"/>
              </a:rPr>
              <a:t>5</a:t>
            </a:r>
          </a:p>
        </p:txBody>
      </p:sp>
      <p:sp>
        <p:nvSpPr>
          <p:cNvPr id="18" name="Rectangle 17"/>
          <p:cNvSpPr>
            <a:spLocks noChangeArrowheads="1"/>
          </p:cNvSpPr>
          <p:nvPr/>
        </p:nvSpPr>
        <p:spPr bwMode="auto">
          <a:xfrm>
            <a:off x="1877865" y="3727651"/>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6</a:t>
            </a:r>
          </a:p>
        </p:txBody>
      </p:sp>
      <p:sp>
        <p:nvSpPr>
          <p:cNvPr id="20" name="Rectangle 19"/>
          <p:cNvSpPr>
            <a:spLocks noChangeArrowheads="1"/>
          </p:cNvSpPr>
          <p:nvPr/>
        </p:nvSpPr>
        <p:spPr bwMode="auto">
          <a:xfrm>
            <a:off x="1892308" y="419685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7</a:t>
            </a:r>
          </a:p>
        </p:txBody>
      </p:sp>
      <p:sp>
        <p:nvSpPr>
          <p:cNvPr id="23" name="AutoShape 6"/>
          <p:cNvSpPr>
            <a:spLocks noChangeArrowheads="1"/>
          </p:cNvSpPr>
          <p:nvPr/>
        </p:nvSpPr>
        <p:spPr bwMode="auto">
          <a:xfrm>
            <a:off x="2667083" y="4667422"/>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endParaRPr lang="en-US" sz="1400" dirty="0" smtClean="0">
              <a:solidFill>
                <a:schemeClr val="tx1">
                  <a:lumMod val="95000"/>
                  <a:lumOff val="5000"/>
                </a:schemeClr>
              </a:solidFill>
              <a:latin typeface="Gill Sans MT" panose="020B0502020104020203" pitchFamily="34" charset="0"/>
              <a:cs typeface="Arial" pitchFamily="34" charset="0"/>
            </a:endParaRPr>
          </a:p>
          <a:p>
            <a:r>
              <a:rPr lang="en-US" sz="1400" dirty="0" smtClean="0">
                <a:solidFill>
                  <a:schemeClr val="tx1">
                    <a:lumMod val="95000"/>
                    <a:lumOff val="5000"/>
                  </a:schemeClr>
                </a:solidFill>
                <a:latin typeface="Gill Sans MT" panose="020B0502020104020203" pitchFamily="34" charset="0"/>
                <a:cs typeface="Arial" pitchFamily="34" charset="0"/>
              </a:rPr>
              <a:t>Commercials</a:t>
            </a:r>
            <a:endParaRPr lang="en-US" sz="1400" dirty="0">
              <a:solidFill>
                <a:schemeClr val="tx1">
                  <a:lumMod val="95000"/>
                  <a:lumOff val="5000"/>
                </a:schemeClr>
              </a:solidFill>
              <a:latin typeface="Gill Sans MT" panose="020B0502020104020203" pitchFamily="34" charset="0"/>
              <a:cs typeface="Arial" pitchFamily="34" charset="0"/>
            </a:endParaRPr>
          </a:p>
          <a:p>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4" name="Rectangle 23"/>
          <p:cNvSpPr>
            <a:spLocks noChangeArrowheads="1"/>
          </p:cNvSpPr>
          <p:nvPr/>
        </p:nvSpPr>
        <p:spPr bwMode="auto">
          <a:xfrm>
            <a:off x="1877865" y="4684310"/>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8</a:t>
            </a:r>
          </a:p>
        </p:txBody>
      </p:sp>
      <p:sp>
        <p:nvSpPr>
          <p:cNvPr id="21" name="AutoShape 6"/>
          <p:cNvSpPr>
            <a:spLocks noChangeArrowheads="1"/>
          </p:cNvSpPr>
          <p:nvPr/>
        </p:nvSpPr>
        <p:spPr bwMode="auto">
          <a:xfrm>
            <a:off x="2660456" y="5177233"/>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smtClean="0">
                <a:solidFill>
                  <a:schemeClr val="tx1">
                    <a:lumMod val="95000"/>
                    <a:lumOff val="5000"/>
                  </a:schemeClr>
                </a:solidFill>
                <a:latin typeface="Gill Sans MT" panose="020B0502020104020203" pitchFamily="34" charset="0"/>
                <a:cs typeface="Arial" pitchFamily="34" charset="0"/>
              </a:rPr>
              <a:t>Assumptions</a:t>
            </a:r>
            <a:endParaRPr lang="en-US" sz="1400" dirty="0">
              <a:solidFill>
                <a:schemeClr val="tx1">
                  <a:lumMod val="95000"/>
                  <a:lumOff val="5000"/>
                </a:schemeClr>
              </a:solidFill>
              <a:latin typeface="Gill Sans MT" panose="020B0502020104020203" pitchFamily="34" charset="0"/>
              <a:cs typeface="Arial" pitchFamily="34" charset="0"/>
            </a:endParaRPr>
          </a:p>
        </p:txBody>
      </p:sp>
      <p:sp>
        <p:nvSpPr>
          <p:cNvPr id="22" name="AutoShape 6"/>
          <p:cNvSpPr>
            <a:spLocks noChangeArrowheads="1"/>
          </p:cNvSpPr>
          <p:nvPr/>
        </p:nvSpPr>
        <p:spPr bwMode="auto">
          <a:xfrm>
            <a:off x="2660456" y="5659751"/>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Out of scope</a:t>
            </a:r>
          </a:p>
        </p:txBody>
      </p:sp>
      <p:sp>
        <p:nvSpPr>
          <p:cNvPr id="26" name="AutoShape 6"/>
          <p:cNvSpPr>
            <a:spLocks noChangeArrowheads="1"/>
          </p:cNvSpPr>
          <p:nvPr/>
        </p:nvSpPr>
        <p:spPr bwMode="auto">
          <a:xfrm>
            <a:off x="2660456" y="6144809"/>
            <a:ext cx="6492958" cy="334800"/>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r>
              <a:rPr lang="en-US" sz="1400"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27" name="Rectangle 26"/>
          <p:cNvSpPr>
            <a:spLocks noChangeArrowheads="1"/>
          </p:cNvSpPr>
          <p:nvPr/>
        </p:nvSpPr>
        <p:spPr bwMode="auto">
          <a:xfrm>
            <a:off x="1883389" y="5181254"/>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9</a:t>
            </a:r>
          </a:p>
        </p:txBody>
      </p:sp>
      <p:sp>
        <p:nvSpPr>
          <p:cNvPr id="28" name="Rectangle 27"/>
          <p:cNvSpPr>
            <a:spLocks noChangeArrowheads="1"/>
          </p:cNvSpPr>
          <p:nvPr/>
        </p:nvSpPr>
        <p:spPr bwMode="auto">
          <a:xfrm>
            <a:off x="1905560" y="5665109"/>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10</a:t>
            </a:r>
          </a:p>
        </p:txBody>
      </p:sp>
      <p:sp>
        <p:nvSpPr>
          <p:cNvPr id="29" name="Rectangle 28"/>
          <p:cNvSpPr>
            <a:spLocks noChangeArrowheads="1"/>
          </p:cNvSpPr>
          <p:nvPr/>
        </p:nvSpPr>
        <p:spPr bwMode="auto">
          <a:xfrm>
            <a:off x="1883389" y="6161228"/>
            <a:ext cx="596524" cy="331779"/>
          </a:xfrm>
          <a:prstGeom prst="rect">
            <a:avLst/>
          </a:prstGeom>
          <a:solidFill>
            <a:srgbClr val="992941"/>
          </a:solidFill>
          <a:ln w="9525" algn="ctr">
            <a:noFill/>
            <a:miter lim="800000"/>
            <a:headEnd/>
            <a:tailEnd/>
          </a:ln>
          <a:effectLst>
            <a:outerShdw dist="35921" dir="2700000" algn="ctr" rotWithShape="0">
              <a:schemeClr val="bg2"/>
            </a:outerShdw>
          </a:effectLst>
        </p:spPr>
        <p:txBody>
          <a:bodyPr wrap="none" anchor="ctr"/>
          <a:lstStyle/>
          <a:p>
            <a:pPr algn="ctr"/>
            <a:r>
              <a:rPr lang="en-US" sz="1400" dirty="0">
                <a:solidFill>
                  <a:schemeClr val="bg1"/>
                </a:solidFill>
                <a:latin typeface="Arial" pitchFamily="34" charset="0"/>
                <a:cs typeface="Arial" pitchFamily="34" charset="0"/>
              </a:rPr>
              <a:t>11</a:t>
            </a:r>
          </a:p>
        </p:txBody>
      </p:sp>
    </p:spTree>
    <p:extLst>
      <p:ext uri="{BB962C8B-B14F-4D97-AF65-F5344CB8AC3E}">
        <p14:creationId xmlns:p14="http://schemas.microsoft.com/office/powerpoint/2010/main" val="3126300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smtClean="0">
                <a:solidFill>
                  <a:schemeClr val="tx1">
                    <a:lumMod val="95000"/>
                    <a:lumOff val="5000"/>
                  </a:schemeClr>
                </a:solidFill>
                <a:latin typeface="Gill Sans MT" panose="020B0502020104020203" pitchFamily="34" charset="0"/>
                <a:cs typeface="Arial" pitchFamily="34" charset="0"/>
              </a:rPr>
              <a:t>Assumptions</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20</a:t>
            </a:fld>
            <a:endParaRPr lang="en-IN" dirty="0"/>
          </a:p>
        </p:txBody>
      </p:sp>
    </p:spTree>
    <p:extLst>
      <p:ext uri="{BB962C8B-B14F-4D97-AF65-F5344CB8AC3E}">
        <p14:creationId xmlns:p14="http://schemas.microsoft.com/office/powerpoint/2010/main" val="4083511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4708981"/>
          </a:xfrm>
          <a:prstGeom prst="rect">
            <a:avLst/>
          </a:prstGeom>
        </p:spPr>
        <p:txBody>
          <a:bodyPr wrap="square">
            <a:spAutoFit/>
          </a:bodyPr>
          <a:lstStyle/>
          <a:p>
            <a:pPr>
              <a:lnSpc>
                <a:spcPts val="3000"/>
              </a:lnSpc>
            </a:pPr>
            <a:r>
              <a:rPr lang="en-US" sz="2400" dirty="0"/>
              <a:t>Web Services for the following will be </a:t>
            </a:r>
            <a:r>
              <a:rPr lang="en-US" sz="2400" dirty="0" smtClean="0"/>
              <a:t>provided </a:t>
            </a:r>
            <a:r>
              <a:rPr lang="en-US" sz="2400" dirty="0"/>
              <a:t>by the </a:t>
            </a:r>
            <a:r>
              <a:rPr lang="en-US" sz="2400" dirty="0" smtClean="0"/>
              <a:t>client</a:t>
            </a:r>
          </a:p>
          <a:p>
            <a:pPr marL="342900" indent="-342900">
              <a:lnSpc>
                <a:spcPts val="3000"/>
              </a:lnSpc>
              <a:buFont typeface="Arial" panose="020B0604020202020204" pitchFamily="34" charset="0"/>
              <a:buChar char="•"/>
            </a:pPr>
            <a:r>
              <a:rPr lang="en-US" sz="2400" dirty="0"/>
              <a:t>Web Services/API and the detailed </a:t>
            </a:r>
            <a:r>
              <a:rPr lang="en-US" sz="2400" dirty="0" smtClean="0"/>
              <a:t>documentation for</a:t>
            </a:r>
          </a:p>
          <a:p>
            <a:pPr marL="800100" lvl="1" indent="-342900">
              <a:lnSpc>
                <a:spcPts val="3000"/>
              </a:lnSpc>
              <a:buFont typeface="Arial" panose="020B0604020202020204" pitchFamily="34" charset="0"/>
              <a:buChar char="•"/>
            </a:pPr>
            <a:r>
              <a:rPr lang="en-US" sz="2400" dirty="0"/>
              <a:t>User </a:t>
            </a:r>
            <a:r>
              <a:rPr lang="en-US" sz="2400" dirty="0" smtClean="0"/>
              <a:t>Authentication</a:t>
            </a:r>
          </a:p>
          <a:p>
            <a:pPr marL="800100" lvl="1" indent="-342900">
              <a:lnSpc>
                <a:spcPts val="3000"/>
              </a:lnSpc>
              <a:buFont typeface="Arial" panose="020B0604020202020204" pitchFamily="34" charset="0"/>
              <a:buChar char="•"/>
            </a:pPr>
            <a:r>
              <a:rPr lang="en-US" sz="2400" dirty="0"/>
              <a:t>Payment Request </a:t>
            </a:r>
            <a:r>
              <a:rPr lang="en-US" sz="2400" dirty="0" smtClean="0"/>
              <a:t>Initiation</a:t>
            </a:r>
          </a:p>
          <a:p>
            <a:pPr marL="800100" lvl="1" indent="-342900">
              <a:lnSpc>
                <a:spcPts val="3000"/>
              </a:lnSpc>
              <a:buFont typeface="Arial" panose="020B0604020202020204" pitchFamily="34" charset="0"/>
              <a:buChar char="•"/>
            </a:pPr>
            <a:r>
              <a:rPr lang="en-US" sz="2400" dirty="0"/>
              <a:t>Payment Authentication &amp; </a:t>
            </a:r>
            <a:r>
              <a:rPr lang="en-US" sz="2400" dirty="0" smtClean="0"/>
              <a:t>Authorization</a:t>
            </a:r>
          </a:p>
          <a:p>
            <a:pPr>
              <a:lnSpc>
                <a:spcPts val="3000"/>
              </a:lnSpc>
            </a:pPr>
            <a:endParaRPr lang="en-US" sz="2400" dirty="0" smtClean="0"/>
          </a:p>
          <a:p>
            <a:pPr>
              <a:lnSpc>
                <a:spcPts val="3000"/>
              </a:lnSpc>
            </a:pPr>
            <a:r>
              <a:rPr lang="en-US" sz="2400" dirty="0" smtClean="0"/>
              <a:t>The client will also provide</a:t>
            </a:r>
          </a:p>
          <a:p>
            <a:pPr marL="342900" indent="-342900">
              <a:lnSpc>
                <a:spcPts val="3000"/>
              </a:lnSpc>
              <a:buFont typeface="Arial" panose="020B0604020202020204" pitchFamily="34" charset="0"/>
              <a:buChar char="•"/>
            </a:pPr>
            <a:r>
              <a:rPr lang="en-US" sz="2400" dirty="0" smtClean="0"/>
              <a:t>Logo</a:t>
            </a:r>
          </a:p>
          <a:p>
            <a:pPr marL="342900" indent="-342900">
              <a:lnSpc>
                <a:spcPts val="3000"/>
              </a:lnSpc>
              <a:buFont typeface="Arial" panose="020B0604020202020204" pitchFamily="34" charset="0"/>
              <a:buChar char="•"/>
            </a:pPr>
            <a:r>
              <a:rPr lang="en-US" sz="2400" dirty="0" smtClean="0"/>
              <a:t>UI Design Guidelines</a:t>
            </a:r>
          </a:p>
          <a:p>
            <a:pPr marL="342900" indent="-342900">
              <a:lnSpc>
                <a:spcPts val="3000"/>
              </a:lnSpc>
              <a:buFont typeface="Arial" panose="020B0604020202020204" pitchFamily="34" charset="0"/>
              <a:buChar char="•"/>
            </a:pPr>
            <a:r>
              <a:rPr lang="en-US" sz="2400" dirty="0"/>
              <a:t>Testing Cards and the PIN number</a:t>
            </a:r>
            <a:r>
              <a:rPr lang="en-US" sz="2400" dirty="0" smtClean="0"/>
              <a:t>.</a:t>
            </a:r>
          </a:p>
          <a:p>
            <a:pPr marL="342900" indent="-342900">
              <a:lnSpc>
                <a:spcPts val="3000"/>
              </a:lnSpc>
              <a:buFont typeface="Arial" panose="020B0604020202020204" pitchFamily="34" charset="0"/>
              <a:buChar char="•"/>
            </a:pPr>
            <a:r>
              <a:rPr lang="en-US" sz="2400" dirty="0" smtClean="0"/>
              <a:t>Required working </a:t>
            </a:r>
            <a:r>
              <a:rPr lang="en-US" sz="2400" smtClean="0"/>
              <a:t>device with </a:t>
            </a:r>
            <a:r>
              <a:rPr lang="en-US" sz="2400" dirty="0" smtClean="0"/>
              <a:t>SDK</a:t>
            </a:r>
            <a:endParaRPr lang="en-US" sz="2400" dirty="0"/>
          </a:p>
          <a:p>
            <a:pPr marL="342900" indent="-34290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smtClean="0">
                <a:solidFill>
                  <a:schemeClr val="bg1"/>
                </a:solidFill>
              </a:rPr>
              <a:t>Assumptions</a:t>
            </a:r>
            <a:endParaRPr lang="en-US" sz="3200" dirty="0">
              <a:solidFill>
                <a:schemeClr val="bg1"/>
              </a:solidFill>
            </a:endParaRPr>
          </a:p>
        </p:txBody>
      </p:sp>
    </p:spTree>
    <p:extLst>
      <p:ext uri="{BB962C8B-B14F-4D97-AF65-F5344CB8AC3E}">
        <p14:creationId xmlns:p14="http://schemas.microsoft.com/office/powerpoint/2010/main" val="955432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791539"/>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Out of Scope</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22</a:t>
            </a:fld>
            <a:endParaRPr lang="en-IN" dirty="0"/>
          </a:p>
        </p:txBody>
      </p:sp>
    </p:spTree>
    <p:extLst>
      <p:ext uri="{BB962C8B-B14F-4D97-AF65-F5344CB8AC3E}">
        <p14:creationId xmlns:p14="http://schemas.microsoft.com/office/powerpoint/2010/main" val="1108753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42205" y="1600779"/>
            <a:ext cx="11428954" cy="2400657"/>
          </a:xfrm>
          <a:prstGeom prst="rect">
            <a:avLst/>
          </a:prstGeom>
        </p:spPr>
        <p:txBody>
          <a:bodyPr wrap="square">
            <a:spAutoFit/>
          </a:bodyPr>
          <a:lstStyle/>
          <a:p>
            <a:pPr marL="285750" indent="-285750">
              <a:lnSpc>
                <a:spcPts val="3000"/>
              </a:lnSpc>
              <a:buFont typeface="Arial" panose="020B0604020202020204" pitchFamily="34" charset="0"/>
              <a:buChar char="•"/>
            </a:pPr>
            <a:r>
              <a:rPr lang="en-US" sz="2400" dirty="0"/>
              <a:t>Any other language other than English </a:t>
            </a:r>
          </a:p>
          <a:p>
            <a:pPr marL="285750" indent="-285750">
              <a:lnSpc>
                <a:spcPts val="3000"/>
              </a:lnSpc>
              <a:buFont typeface="Arial" panose="020B0604020202020204" pitchFamily="34" charset="0"/>
              <a:buChar char="•"/>
            </a:pPr>
            <a:r>
              <a:rPr lang="en-US" sz="2400" dirty="0" smtClean="0"/>
              <a:t>Manual </a:t>
            </a:r>
            <a:r>
              <a:rPr lang="en-US" sz="2400" dirty="0"/>
              <a:t>data </a:t>
            </a:r>
            <a:r>
              <a:rPr lang="en-US" sz="2400" dirty="0" smtClean="0"/>
              <a:t>entry</a:t>
            </a:r>
          </a:p>
          <a:p>
            <a:pPr marL="285750" indent="-285750">
              <a:lnSpc>
                <a:spcPts val="3000"/>
              </a:lnSpc>
              <a:buFont typeface="Arial" panose="020B0604020202020204" pitchFamily="34" charset="0"/>
              <a:buChar char="•"/>
            </a:pPr>
            <a:r>
              <a:rPr lang="en-US" sz="2400" dirty="0" smtClean="0"/>
              <a:t>Integration with other payment processors</a:t>
            </a:r>
          </a:p>
          <a:p>
            <a:pPr marL="285750" indent="-285750">
              <a:lnSpc>
                <a:spcPts val="3000"/>
              </a:lnSpc>
              <a:buFont typeface="Arial" panose="020B0604020202020204" pitchFamily="34" charset="0"/>
              <a:buChar char="•"/>
            </a:pPr>
            <a:r>
              <a:rPr lang="en-US" sz="2400" dirty="0" smtClean="0"/>
              <a:t>Integration with any other systems other than those specified in the Scope</a:t>
            </a:r>
          </a:p>
          <a:p>
            <a:pPr marL="285750" indent="-285750">
              <a:lnSpc>
                <a:spcPts val="3000"/>
              </a:lnSpc>
              <a:buFont typeface="Arial" panose="020B0604020202020204" pitchFamily="34" charset="0"/>
              <a:buChar char="•"/>
            </a:pPr>
            <a:r>
              <a:rPr lang="en-US" sz="2400" dirty="0" smtClean="0"/>
              <a:t>Physical installation at the client site</a:t>
            </a:r>
          </a:p>
          <a:p>
            <a:pPr marL="285750" indent="-285750">
              <a:lnSpc>
                <a:spcPts val="3000"/>
              </a:lnSpc>
              <a:buFont typeface="Arial" panose="020B0604020202020204" pitchFamily="34" charset="0"/>
              <a:buChar char="•"/>
            </a:pPr>
            <a:endParaRPr lang="en-US" sz="24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Out of Scope</a:t>
            </a:r>
          </a:p>
        </p:txBody>
      </p:sp>
    </p:spTree>
    <p:extLst>
      <p:ext uri="{BB962C8B-B14F-4D97-AF65-F5344CB8AC3E}">
        <p14:creationId xmlns:p14="http://schemas.microsoft.com/office/powerpoint/2010/main" val="2057743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AutoShape 6"/>
          <p:cNvSpPr>
            <a:spLocks noChangeArrowheads="1"/>
          </p:cNvSpPr>
          <p:nvPr/>
        </p:nvSpPr>
        <p:spPr bwMode="auto">
          <a:xfrm>
            <a:off x="2100484" y="2855707"/>
            <a:ext cx="7653116"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Terms &amp; Conditions</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24</a:t>
            </a:fld>
            <a:endParaRPr lang="en-IN" dirty="0"/>
          </a:p>
        </p:txBody>
      </p:sp>
    </p:spTree>
    <p:extLst>
      <p:ext uri="{BB962C8B-B14F-4D97-AF65-F5344CB8AC3E}">
        <p14:creationId xmlns:p14="http://schemas.microsoft.com/office/powerpoint/2010/main" val="6826075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45952" y="1151601"/>
            <a:ext cx="11428954" cy="4760278"/>
          </a:xfrm>
          <a:prstGeom prst="rect">
            <a:avLst/>
          </a:prstGeom>
        </p:spPr>
        <p:txBody>
          <a:bodyPr wrap="square">
            <a:spAutoFit/>
          </a:bodyPr>
          <a:lstStyle/>
          <a:p>
            <a:pPr marL="285750" indent="-285750">
              <a:lnSpc>
                <a:spcPts val="2800"/>
              </a:lnSpc>
              <a:buFont typeface="Arial" panose="020B0604020202020204" pitchFamily="34" charset="0"/>
              <a:buChar char="•"/>
            </a:pPr>
            <a:r>
              <a:rPr lang="en-US" sz="1700" dirty="0"/>
              <a:t>Offer Valid for 30 calendar days from the date of submission of the Proposal</a:t>
            </a:r>
          </a:p>
          <a:p>
            <a:pPr marL="285750" indent="-285750">
              <a:lnSpc>
                <a:spcPts val="2800"/>
              </a:lnSpc>
              <a:buFont typeface="Arial" panose="020B0604020202020204" pitchFamily="34" charset="0"/>
              <a:buChar char="•"/>
            </a:pPr>
            <a:r>
              <a:rPr lang="en-IN" sz="1700" dirty="0"/>
              <a:t>An average of 20 working days are assumed in a month</a:t>
            </a:r>
            <a:endParaRPr lang="en-US" sz="1700" dirty="0"/>
          </a:p>
          <a:p>
            <a:pPr marL="285750" indent="-285750">
              <a:lnSpc>
                <a:spcPts val="2800"/>
              </a:lnSpc>
              <a:buFont typeface="Arial" panose="020B0604020202020204" pitchFamily="34" charset="0"/>
              <a:buChar char="•"/>
            </a:pPr>
            <a:r>
              <a:rPr lang="en-IN" sz="1700" dirty="0"/>
              <a:t>This proposal and all technical/ functional specifications have been derived or concluded from the data shared via email / information's transferred during the initial requirement analysis meetings and conversations. Verbat reserves the right to amend the terms of this proposal, should the SOW terms, functional features and functionalities change during the course of the project </a:t>
            </a:r>
          </a:p>
          <a:p>
            <a:pPr marL="285750" indent="-285750">
              <a:lnSpc>
                <a:spcPts val="2800"/>
              </a:lnSpc>
              <a:buFont typeface="Arial" panose="020B0604020202020204" pitchFamily="34" charset="0"/>
              <a:buChar char="•"/>
            </a:pPr>
            <a:r>
              <a:rPr lang="en-IN" sz="1700" dirty="0" smtClean="0"/>
              <a:t>The </a:t>
            </a:r>
            <a:r>
              <a:rPr lang="en-IN" sz="1700" dirty="0"/>
              <a:t>applications will be built as per the specifications agreed mutually. Any changes will be executed through a deﬁned change management process between both parties </a:t>
            </a:r>
          </a:p>
          <a:p>
            <a:pPr marL="285750" indent="-285750">
              <a:lnSpc>
                <a:spcPts val="2800"/>
              </a:lnSpc>
              <a:buFont typeface="Arial" panose="020B0604020202020204" pitchFamily="34" charset="0"/>
              <a:buChar char="•"/>
            </a:pPr>
            <a:r>
              <a:rPr lang="en-IN" sz="1700" dirty="0"/>
              <a:t>All Source Code and other project artefacts would adhere to the Verbat document templates and internal coding standards </a:t>
            </a:r>
          </a:p>
          <a:p>
            <a:pPr marL="285750" indent="-285750">
              <a:lnSpc>
                <a:spcPts val="2800"/>
              </a:lnSpc>
              <a:buFont typeface="Arial" panose="020B0604020202020204" pitchFamily="34" charset="0"/>
              <a:buChar char="•"/>
            </a:pPr>
            <a:r>
              <a:rPr lang="en-IN" sz="1700" dirty="0"/>
              <a:t>Verbat will provide a bug ﬁx warranty at no additional cost for 30 days from the date of acceptance of the project, for correction of any errors in the developed application that may be attributed to Verbat</a:t>
            </a:r>
          </a:p>
          <a:p>
            <a:pPr marL="285750" indent="-285750">
              <a:lnSpc>
                <a:spcPts val="2800"/>
              </a:lnSpc>
              <a:buFont typeface="Arial" panose="020B0604020202020204" pitchFamily="34" charset="0"/>
              <a:buChar char="•"/>
            </a:pPr>
            <a:r>
              <a:rPr lang="en-US" sz="1700" dirty="0"/>
              <a:t>Acceptance criteria will be based on the clauses which were mutually discussed between Verbat and client at the Requirement Analysis phase and the same will be documented and approved by both parties through official emails</a:t>
            </a:r>
            <a:endParaRPr lang="en-IN" sz="1700" dirty="0"/>
          </a:p>
        </p:txBody>
      </p:sp>
      <p:sp>
        <p:nvSpPr>
          <p:cNvPr id="3"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Terms &amp; Conditions</a:t>
            </a:r>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25</a:t>
            </a:fld>
            <a:endParaRPr lang="en-IN" dirty="0"/>
          </a:p>
        </p:txBody>
      </p:sp>
    </p:spTree>
    <p:extLst>
      <p:ext uri="{BB962C8B-B14F-4D97-AF65-F5344CB8AC3E}">
        <p14:creationId xmlns:p14="http://schemas.microsoft.com/office/powerpoint/2010/main" val="2759154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Subtitle 2"/>
          <p:cNvSpPr txBox="1">
            <a:spLocks/>
          </p:cNvSpPr>
          <p:nvPr/>
        </p:nvSpPr>
        <p:spPr>
          <a:xfrm>
            <a:off x="4960709" y="2764655"/>
            <a:ext cx="2414480" cy="5219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1">
                    <a:lumMod val="85000"/>
                    <a:lumOff val="15000"/>
                  </a:schemeClr>
                </a:solidFill>
              </a:rPr>
              <a:t>+971 04 2973236</a:t>
            </a:r>
            <a:endParaRPr lang="en-IN" sz="2000" dirty="0">
              <a:solidFill>
                <a:schemeClr val="tx1">
                  <a:lumMod val="85000"/>
                  <a:lumOff val="15000"/>
                </a:schemeClr>
              </a:solidFill>
            </a:endParaRPr>
          </a:p>
        </p:txBody>
      </p:sp>
      <p:sp>
        <p:nvSpPr>
          <p:cNvPr id="12" name="Subtitle 2"/>
          <p:cNvSpPr txBox="1">
            <a:spLocks/>
          </p:cNvSpPr>
          <p:nvPr/>
        </p:nvSpPr>
        <p:spPr>
          <a:xfrm>
            <a:off x="8309113" y="2764655"/>
            <a:ext cx="3445565" cy="4634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000" dirty="0">
                <a:solidFill>
                  <a:schemeClr val="tx1">
                    <a:lumMod val="85000"/>
                    <a:lumOff val="15000"/>
                  </a:schemeClr>
                </a:solidFill>
              </a:rPr>
              <a:t>Lekshmi.krishna@verbat.com</a:t>
            </a:r>
          </a:p>
        </p:txBody>
      </p:sp>
      <p:grpSp>
        <p:nvGrpSpPr>
          <p:cNvPr id="22" name="Group 21"/>
          <p:cNvGrpSpPr/>
          <p:nvPr/>
        </p:nvGrpSpPr>
        <p:grpSpPr>
          <a:xfrm>
            <a:off x="-27855" y="4212330"/>
            <a:ext cx="12232584" cy="2106794"/>
            <a:chOff x="-27855" y="3960542"/>
            <a:chExt cx="12232584" cy="2106794"/>
          </a:xfrm>
        </p:grpSpPr>
        <p:sp>
          <p:nvSpPr>
            <p:cNvPr id="16" name="Rectangle 15"/>
            <p:cNvSpPr/>
            <p:nvPr/>
          </p:nvSpPr>
          <p:spPr>
            <a:xfrm>
              <a:off x="-27855" y="3960542"/>
              <a:ext cx="12232584" cy="1871035"/>
            </a:xfrm>
            <a:prstGeom prst="rect">
              <a:avLst/>
            </a:prstGeom>
            <a:solidFill>
              <a:srgbClr val="978E3E">
                <a:alpha val="7098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IN" sz="2400" dirty="0"/>
            </a:p>
          </p:txBody>
        </p:sp>
        <p:sp>
          <p:nvSpPr>
            <p:cNvPr id="17" name="Title 1"/>
            <p:cNvSpPr txBox="1">
              <a:spLocks/>
            </p:cNvSpPr>
            <p:nvPr/>
          </p:nvSpPr>
          <p:spPr>
            <a:xfrm>
              <a:off x="810116" y="4293789"/>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defTabSz="457200">
                <a:spcBef>
                  <a:spcPts val="0"/>
                </a:spcBef>
              </a:pPr>
              <a:r>
                <a:rPr lang="en-US" sz="2400" dirty="0">
                  <a:solidFill>
                    <a:schemeClr val="bg1"/>
                  </a:solidFill>
                  <a:latin typeface="+mn-lt"/>
                  <a:ea typeface="+mn-ea"/>
                  <a:cs typeface="+mn-cs"/>
                </a:rPr>
                <a:t>India</a:t>
              </a:r>
            </a:p>
            <a:p>
              <a:pPr lvl="0" algn="l" defTabSz="457200">
                <a:spcBef>
                  <a:spcPts val="0"/>
                </a:spcBef>
              </a:pPr>
              <a:endParaRPr lang="en-US" sz="2400" dirty="0">
                <a:solidFill>
                  <a:schemeClr val="bg1"/>
                </a:solidFill>
                <a:latin typeface="+mn-lt"/>
                <a:ea typeface="+mn-ea"/>
                <a:cs typeface="+mn-cs"/>
              </a:endParaRPr>
            </a:p>
            <a:p>
              <a:pPr lvl="0" algn="l" defTabSz="457200">
                <a:spcBef>
                  <a:spcPts val="0"/>
                </a:spcBef>
              </a:pPr>
              <a:r>
                <a:rPr lang="en-US" sz="2000" dirty="0">
                  <a:solidFill>
                    <a:schemeClr val="bg1"/>
                  </a:solidFill>
                  <a:latin typeface="+mn-lt"/>
                  <a:ea typeface="+mn-ea"/>
                  <a:cs typeface="+mn-cs"/>
                </a:rPr>
                <a:t>Verbat Technologies (India) Pvt. Ltd.</a:t>
              </a:r>
              <a:br>
                <a:rPr lang="en-US" sz="2000" dirty="0">
                  <a:solidFill>
                    <a:schemeClr val="bg1"/>
                  </a:solidFill>
                  <a:latin typeface="+mn-lt"/>
                  <a:ea typeface="+mn-ea"/>
                  <a:cs typeface="+mn-cs"/>
                </a:rPr>
              </a:br>
              <a:r>
                <a:rPr lang="en-US" sz="2000" dirty="0">
                  <a:solidFill>
                    <a:schemeClr val="bg1"/>
                  </a:solidFill>
                  <a:latin typeface="+mn-lt"/>
                  <a:ea typeface="+mn-ea"/>
                  <a:cs typeface="+mn-cs"/>
                </a:rPr>
                <a:t>Level 3, PTC Tower</a:t>
              </a:r>
              <a:br>
                <a:rPr lang="en-US" sz="2000" dirty="0">
                  <a:solidFill>
                    <a:schemeClr val="bg1"/>
                  </a:solidFill>
                  <a:latin typeface="+mn-lt"/>
                  <a:ea typeface="+mn-ea"/>
                  <a:cs typeface="+mn-cs"/>
                </a:rPr>
              </a:br>
              <a:r>
                <a:rPr lang="en-US" sz="2000" dirty="0">
                  <a:solidFill>
                    <a:schemeClr val="bg1"/>
                  </a:solidFill>
                  <a:latin typeface="+mn-lt"/>
                  <a:ea typeface="+mn-ea"/>
                  <a:cs typeface="+mn-cs"/>
                </a:rPr>
                <a:t>Trivandrum, Kerala</a:t>
              </a:r>
              <a:r>
                <a:rPr lang="en-US" sz="2400" dirty="0">
                  <a:solidFill>
                    <a:schemeClr val="bg1"/>
                  </a:solidFill>
                  <a:latin typeface="+mn-lt"/>
                  <a:ea typeface="+mn-ea"/>
                  <a:cs typeface="+mn-cs"/>
                </a:rPr>
                <a:t/>
              </a:r>
              <a:br>
                <a:rPr lang="en-US" sz="2400" dirty="0">
                  <a:solidFill>
                    <a:schemeClr val="bg1"/>
                  </a:solidFill>
                  <a:latin typeface="+mn-lt"/>
                  <a:ea typeface="+mn-ea"/>
                  <a:cs typeface="+mn-cs"/>
                </a:rPr>
              </a:br>
              <a:r>
                <a:rPr lang="en-US" sz="2400" dirty="0">
                  <a:solidFill>
                    <a:schemeClr val="bg1"/>
                  </a:solidFill>
                  <a:latin typeface="+mn-lt"/>
                  <a:ea typeface="+mn-ea"/>
                  <a:cs typeface="+mn-cs"/>
                </a:rPr>
                <a:t/>
              </a:r>
              <a:br>
                <a:rPr lang="en-US" sz="2400" dirty="0">
                  <a:solidFill>
                    <a:schemeClr val="bg1"/>
                  </a:solidFill>
                  <a:latin typeface="+mn-lt"/>
                  <a:ea typeface="+mn-ea"/>
                  <a:cs typeface="+mn-cs"/>
                </a:rPr>
              </a:br>
              <a:endParaRPr lang="en-IN" sz="1600" dirty="0">
                <a:solidFill>
                  <a:schemeClr val="bg1"/>
                </a:solidFill>
                <a:latin typeface="+mn-lt"/>
                <a:ea typeface="+mn-ea"/>
                <a:cs typeface="+mn-cs"/>
              </a:endParaRPr>
            </a:p>
          </p:txBody>
        </p:sp>
        <p:sp>
          <p:nvSpPr>
            <p:cNvPr id="18" name="Title 1"/>
            <p:cNvSpPr txBox="1">
              <a:spLocks/>
            </p:cNvSpPr>
            <p:nvPr/>
          </p:nvSpPr>
          <p:spPr>
            <a:xfrm>
              <a:off x="7583404" y="4058030"/>
              <a:ext cx="4608596" cy="177354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l">
                <a:spcBef>
                  <a:spcPts val="0"/>
                </a:spcBef>
              </a:pPr>
              <a:r>
                <a:rPr lang="en-US" sz="2000" b="1" dirty="0">
                  <a:solidFill>
                    <a:schemeClr val="bg1"/>
                  </a:solidFill>
                  <a:latin typeface="+mn-lt"/>
                  <a:ea typeface="+mn-ea"/>
                  <a:cs typeface="+mn-cs"/>
                </a:rPr>
                <a:t>USA</a:t>
              </a: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
              </a:r>
              <a:br>
                <a:rPr lang="en-US" sz="2000" dirty="0">
                  <a:solidFill>
                    <a:schemeClr val="bg1"/>
                  </a:solidFill>
                  <a:latin typeface="+mn-lt"/>
                  <a:ea typeface="+mn-ea"/>
                  <a:cs typeface="+mn-cs"/>
                </a:rPr>
              </a:br>
              <a:r>
                <a:rPr lang="en-US" sz="2000" dirty="0">
                  <a:solidFill>
                    <a:schemeClr val="bg1"/>
                  </a:solidFill>
                  <a:latin typeface="+mn-lt"/>
                  <a:ea typeface="+mn-ea"/>
                  <a:cs typeface="+mn-cs"/>
                </a:rPr>
                <a:t>2033 Gateway Place</a:t>
              </a:r>
            </a:p>
            <a:p>
              <a:pPr lvl="0" algn="l">
                <a:spcBef>
                  <a:spcPts val="0"/>
                </a:spcBef>
              </a:pPr>
              <a:r>
                <a:rPr lang="en-US" sz="2000" dirty="0">
                  <a:solidFill>
                    <a:schemeClr val="bg1"/>
                  </a:solidFill>
                  <a:latin typeface="+mn-lt"/>
                  <a:ea typeface="+mn-ea"/>
                  <a:cs typeface="+mn-cs"/>
                </a:rPr>
                <a:t>Suite 500</a:t>
              </a:r>
            </a:p>
            <a:p>
              <a:pPr lvl="0" algn="l">
                <a:spcBef>
                  <a:spcPts val="0"/>
                </a:spcBef>
              </a:pPr>
              <a:r>
                <a:rPr lang="en-US" sz="2000" dirty="0">
                  <a:solidFill>
                    <a:schemeClr val="bg1"/>
                  </a:solidFill>
                  <a:latin typeface="+mn-lt"/>
                  <a:ea typeface="+mn-ea"/>
                  <a:cs typeface="+mn-cs"/>
                </a:rPr>
                <a:t>San Jose , CA- 95110</a:t>
              </a:r>
              <a:endParaRPr lang="en-IN" sz="2000" dirty="0">
                <a:solidFill>
                  <a:schemeClr val="bg1"/>
                </a:solidFill>
                <a:latin typeface="+mn-lt"/>
                <a:ea typeface="+mn-ea"/>
                <a:cs typeface="+mn-cs"/>
              </a:endParaRPr>
            </a:p>
          </p:txBody>
        </p:sp>
      </p:grpSp>
      <p:sp>
        <p:nvSpPr>
          <p:cNvPr id="20" name="Subtitle 2"/>
          <p:cNvSpPr txBox="1">
            <a:spLocks/>
          </p:cNvSpPr>
          <p:nvPr/>
        </p:nvSpPr>
        <p:spPr>
          <a:xfrm>
            <a:off x="207674" y="260708"/>
            <a:ext cx="754484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US" sz="3200" dirty="0">
                <a:solidFill>
                  <a:schemeClr val="bg1"/>
                </a:solidFill>
              </a:rPr>
              <a:t>Contact Us</a:t>
            </a:r>
          </a:p>
        </p:txBody>
      </p:sp>
      <p:sp>
        <p:nvSpPr>
          <p:cNvPr id="21" name="Rectangle 20"/>
          <p:cNvSpPr/>
          <p:nvPr/>
        </p:nvSpPr>
        <p:spPr>
          <a:xfrm>
            <a:off x="810116" y="2778801"/>
            <a:ext cx="2991557" cy="1015663"/>
          </a:xfrm>
          <a:prstGeom prst="rect">
            <a:avLst/>
          </a:prstGeom>
        </p:spPr>
        <p:txBody>
          <a:bodyPr wrap="square">
            <a:spAutoFit/>
          </a:bodyPr>
          <a:lstStyle/>
          <a:p>
            <a:pPr lvl="0" defTabSz="457200"/>
            <a:r>
              <a:rPr lang="en-IN" sz="2000" dirty="0">
                <a:solidFill>
                  <a:schemeClr val="tx1">
                    <a:lumMod val="85000"/>
                    <a:lumOff val="15000"/>
                  </a:schemeClr>
                </a:solidFill>
              </a:rPr>
              <a:t>217, Sheikh Rashid Bldg</a:t>
            </a:r>
          </a:p>
          <a:p>
            <a:pPr lvl="0" defTabSz="457200"/>
            <a:r>
              <a:rPr lang="en-IN" sz="2000" dirty="0">
                <a:solidFill>
                  <a:schemeClr val="tx1">
                    <a:lumMod val="85000"/>
                    <a:lumOff val="15000"/>
                  </a:schemeClr>
                </a:solidFill>
              </a:rPr>
              <a:t>P.O Box 56272, Dubai</a:t>
            </a:r>
            <a:br>
              <a:rPr lang="en-IN" sz="2000" dirty="0">
                <a:solidFill>
                  <a:schemeClr val="tx1">
                    <a:lumMod val="85000"/>
                    <a:lumOff val="15000"/>
                  </a:schemeClr>
                </a:solidFill>
              </a:rPr>
            </a:br>
            <a:r>
              <a:rPr lang="en-IN" sz="2000" dirty="0">
                <a:solidFill>
                  <a:schemeClr val="tx1">
                    <a:lumMod val="85000"/>
                    <a:lumOff val="15000"/>
                  </a:schemeClr>
                </a:solidFill>
              </a:rPr>
              <a:t>United Arab Emirates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552" y="1744721"/>
            <a:ext cx="796694" cy="796694"/>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972" y="1731468"/>
            <a:ext cx="827343" cy="827343"/>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2493" y="1731468"/>
            <a:ext cx="796694" cy="796694"/>
          </a:xfrm>
          <a:prstGeom prst="rect">
            <a:avLst/>
          </a:prstGeom>
        </p:spPr>
      </p:pic>
      <p:sp>
        <p:nvSpPr>
          <p:cNvPr id="1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26</a:t>
            </a:fld>
            <a:endParaRPr lang="en-IN" dirty="0"/>
          </a:p>
        </p:txBody>
      </p:sp>
    </p:spTree>
    <p:extLst>
      <p:ext uri="{BB962C8B-B14F-4D97-AF65-F5344CB8AC3E}">
        <p14:creationId xmlns:p14="http://schemas.microsoft.com/office/powerpoint/2010/main" val="663346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4615473" y="1757650"/>
            <a:ext cx="2921620" cy="2836570"/>
            <a:chOff x="2442117" y="1808236"/>
            <a:chExt cx="2921620" cy="2836570"/>
          </a:xfrm>
        </p:grpSpPr>
        <p:sp>
          <p:nvSpPr>
            <p:cNvPr id="3" name="Rectangle 2"/>
            <p:cNvSpPr/>
            <p:nvPr/>
          </p:nvSpPr>
          <p:spPr>
            <a:xfrm>
              <a:off x="2667613" y="4121586"/>
              <a:ext cx="2317992" cy="523220"/>
            </a:xfrm>
            <a:prstGeom prst="rect">
              <a:avLst/>
            </a:prstGeom>
          </p:spPr>
          <p:txBody>
            <a:bodyPr wrap="square">
              <a:spAutoFit/>
              <a:scene3d>
                <a:camera prst="orthographicFront">
                  <a:rot lat="0" lon="0" rev="0"/>
                </a:camera>
                <a:lightRig rig="threePt" dir="t"/>
              </a:scene3d>
            </a:bodyPr>
            <a:lstStyle/>
            <a:p>
              <a:pPr algn="ctr"/>
              <a:r>
                <a:rPr lang="en-US" sz="2800" dirty="0">
                  <a:solidFill>
                    <a:srgbClr val="740026"/>
                  </a:solidFill>
                </a:rPr>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117" y="1808236"/>
              <a:ext cx="2657475" cy="2143125"/>
            </a:xfrm>
            <a:prstGeom prst="rect">
              <a:avLst/>
            </a:prstGeom>
          </p:spPr>
        </p:pic>
        <p:cxnSp>
          <p:nvCxnSpPr>
            <p:cNvPr id="5" name="Straight Connector 4"/>
            <p:cNvCxnSpPr/>
            <p:nvPr/>
          </p:nvCxnSpPr>
          <p:spPr>
            <a:xfrm>
              <a:off x="5363737" y="1808236"/>
              <a:ext cx="0" cy="2143125"/>
            </a:xfrm>
            <a:prstGeom prst="line">
              <a:avLst/>
            </a:prstGeom>
            <a:ln w="22225">
              <a:solidFill>
                <a:srgbClr val="740027"/>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4615473" y="5225848"/>
            <a:ext cx="2704835" cy="830997"/>
          </a:xfrm>
          <a:prstGeom prst="rect">
            <a:avLst/>
          </a:prstGeom>
        </p:spPr>
        <p:txBody>
          <a:bodyPr wrap="square">
            <a:spAutoFit/>
          </a:bodyPr>
          <a:lstStyle/>
          <a:p>
            <a:pPr algn="ctr"/>
            <a:r>
              <a:rPr lang="en-IN" sz="1200" dirty="0">
                <a:solidFill>
                  <a:schemeClr val="tx1">
                    <a:lumMod val="50000"/>
                    <a:lumOff val="50000"/>
                  </a:schemeClr>
                </a:solidFill>
              </a:rPr>
              <a:t>© </a:t>
            </a:r>
            <a:br>
              <a:rPr lang="en-IN" sz="1200" dirty="0">
                <a:solidFill>
                  <a:schemeClr val="tx1">
                    <a:lumMod val="50000"/>
                    <a:lumOff val="50000"/>
                  </a:schemeClr>
                </a:solidFill>
              </a:rPr>
            </a:br>
            <a:r>
              <a:rPr lang="en-IN" sz="1200" dirty="0"/>
              <a:t>2016. All Rights  Reserved </a:t>
            </a:r>
            <a:br>
              <a:rPr lang="en-IN" sz="1200" dirty="0"/>
            </a:br>
            <a:r>
              <a:rPr lang="en-IN" sz="1200" dirty="0"/>
              <a:t>Verbanet Technologies LLC</a:t>
            </a:r>
            <a:br>
              <a:rPr lang="en-IN" sz="1200" dirty="0"/>
            </a:br>
            <a:r>
              <a:rPr lang="en-IN" sz="1200" dirty="0"/>
              <a:t>www.verbat.com</a:t>
            </a:r>
            <a:endParaRPr lang="en-US" sz="1200" dirty="0"/>
          </a:p>
        </p:txBody>
      </p:sp>
      <p:sp>
        <p:nvSpPr>
          <p:cNvPr id="7"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27</a:t>
            </a:fld>
            <a:endParaRPr lang="en-IN" dirty="0"/>
          </a:p>
        </p:txBody>
      </p:sp>
    </p:spTree>
    <p:extLst>
      <p:ext uri="{BB962C8B-B14F-4D97-AF65-F5344CB8AC3E}">
        <p14:creationId xmlns:p14="http://schemas.microsoft.com/office/powerpoint/2010/main" val="4280562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87212"/>
            <a:ext cx="4589613"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Background &amp; Scope</a:t>
            </a:r>
          </a:p>
        </p:txBody>
      </p:sp>
      <p:sp>
        <p:nvSpPr>
          <p:cNvPr id="5" name="TextBox 4"/>
          <p:cNvSpPr txBox="1"/>
          <p:nvPr/>
        </p:nvSpPr>
        <p:spPr>
          <a:xfrm>
            <a:off x="220926" y="1361148"/>
            <a:ext cx="11595132" cy="5793894"/>
          </a:xfrm>
          <a:prstGeom prst="rect">
            <a:avLst/>
          </a:prstGeom>
          <a:noFill/>
        </p:spPr>
        <p:txBody>
          <a:bodyPr wrap="square" rtlCol="0">
            <a:spAutoFit/>
          </a:bodyPr>
          <a:lstStyle/>
          <a:p>
            <a:pPr>
              <a:lnSpc>
                <a:spcPct val="150000"/>
              </a:lnSpc>
            </a:pPr>
            <a:r>
              <a:rPr lang="en-US" sz="2000" dirty="0"/>
              <a:t>Mentis specializes in world-class assessment, training, coaching and development programs - offering targeted solutions to meet your needs. Our services cover all organizational levels, from designing and delivering graduate development to coaching and advising at CEO and Board level. It’s all about predicting performance and identifying potential. Mentis values long-term client relationships. We believe that with an in-depth understanding of your requirements we can provide meaningful results. Our services are available throughout the UK, Europe and the Middle East and ASEAN </a:t>
            </a:r>
            <a:r>
              <a:rPr lang="en-US" sz="2000" dirty="0" smtClean="0"/>
              <a:t>regions</a:t>
            </a:r>
          </a:p>
          <a:p>
            <a:pPr>
              <a:lnSpc>
                <a:spcPct val="150000"/>
              </a:lnSpc>
            </a:pPr>
            <a:r>
              <a:rPr lang="en-US" sz="2800" b="1" dirty="0" smtClean="0">
                <a:solidFill>
                  <a:srgbClr val="740026"/>
                </a:solidFill>
              </a:rPr>
              <a:t>Scope</a:t>
            </a:r>
            <a:endParaRPr lang="en-US" sz="2800" b="1" dirty="0">
              <a:solidFill>
                <a:srgbClr val="740026"/>
              </a:solidFill>
            </a:endParaRPr>
          </a:p>
          <a:p>
            <a:pPr>
              <a:lnSpc>
                <a:spcPct val="150000"/>
              </a:lnSpc>
            </a:pPr>
            <a:r>
              <a:rPr lang="en-US" sz="2000" dirty="0" smtClean="0"/>
              <a:t>Verbat is proposing to develop a Loyalty </a:t>
            </a:r>
            <a:r>
              <a:rPr lang="en-US" sz="2000" dirty="0"/>
              <a:t>P</a:t>
            </a:r>
            <a:r>
              <a:rPr lang="en-US" sz="2000" dirty="0" smtClean="0"/>
              <a:t>rogram  for Mentis that will facilitate Mentis to provide an incentive based discount program to customers based on their service tiers. The loyalty program will enable customers to have advanced access to make discount purchase off of products as well as avail offers to receive free merchandise.</a:t>
            </a:r>
          </a:p>
          <a:p>
            <a:pPr>
              <a:lnSpc>
                <a:spcPct val="150000"/>
              </a:lnSpc>
            </a:pPr>
            <a:endParaRPr lang="en-US" sz="19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3</a:t>
            </a:fld>
            <a:endParaRPr lang="en-IN" dirty="0"/>
          </a:p>
        </p:txBody>
      </p:sp>
    </p:spTree>
    <p:extLst>
      <p:ext uri="{BB962C8B-B14F-4D97-AF65-F5344CB8AC3E}">
        <p14:creationId xmlns:p14="http://schemas.microsoft.com/office/powerpoint/2010/main" val="79497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28624"/>
            <a:ext cx="590157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Scope</a:t>
            </a:r>
          </a:p>
        </p:txBody>
      </p:sp>
      <p:sp>
        <p:nvSpPr>
          <p:cNvPr id="5" name="TextBox 4"/>
          <p:cNvSpPr txBox="1"/>
          <p:nvPr/>
        </p:nvSpPr>
        <p:spPr>
          <a:xfrm>
            <a:off x="272233" y="1205368"/>
            <a:ext cx="11700542" cy="5786199"/>
          </a:xfrm>
          <a:prstGeom prst="rect">
            <a:avLst/>
          </a:prstGeom>
          <a:noFill/>
        </p:spPr>
        <p:txBody>
          <a:bodyPr wrap="square" rtlCol="0">
            <a:spAutoFit/>
          </a:bodyPr>
          <a:lstStyle/>
          <a:p>
            <a:r>
              <a:rPr lang="en-US" sz="2000" dirty="0" smtClean="0"/>
              <a:t>The proposed application will consist of the following modules</a:t>
            </a:r>
          </a:p>
          <a:p>
            <a:r>
              <a:rPr lang="en-US" sz="2000" b="1" dirty="0" smtClean="0"/>
              <a:t>Administration</a:t>
            </a:r>
          </a:p>
          <a:p>
            <a:pPr marL="800100" lvl="1" indent="-342900">
              <a:buFont typeface="Arial" panose="020B0604020202020204" pitchFamily="34" charset="0"/>
              <a:buChar char="•"/>
            </a:pPr>
            <a:r>
              <a:rPr lang="en-US" sz="2000" dirty="0" smtClean="0"/>
              <a:t>Users  and user groups</a:t>
            </a:r>
          </a:p>
          <a:p>
            <a:pPr marL="800100" lvl="1" indent="-342900">
              <a:buFont typeface="Arial" panose="020B0604020202020204" pitchFamily="34" charset="0"/>
              <a:buChar char="•"/>
            </a:pPr>
            <a:r>
              <a:rPr lang="en-US" sz="2000" dirty="0" smtClean="0"/>
              <a:t>Roles and Entitlements</a:t>
            </a:r>
          </a:p>
          <a:p>
            <a:pPr marL="800100" lvl="1" indent="-342900">
              <a:buFont typeface="Arial" panose="020B0604020202020204" pitchFamily="34" charset="0"/>
              <a:buChar char="•"/>
            </a:pPr>
            <a:r>
              <a:rPr lang="en-US" sz="2000" dirty="0" smtClean="0"/>
              <a:t>Raise Invoices</a:t>
            </a:r>
          </a:p>
          <a:p>
            <a:pPr marL="800100" lvl="1" indent="-342900">
              <a:buFont typeface="Arial" panose="020B0604020202020204" pitchFamily="34" charset="0"/>
              <a:buChar char="•"/>
            </a:pPr>
            <a:r>
              <a:rPr lang="en-US" sz="2000" dirty="0" smtClean="0"/>
              <a:t>Generate reports</a:t>
            </a:r>
          </a:p>
          <a:p>
            <a:r>
              <a:rPr lang="en-US" sz="2000" b="1" dirty="0" smtClean="0"/>
              <a:t>Support</a:t>
            </a:r>
          </a:p>
          <a:p>
            <a:pPr marL="800100" lvl="1" indent="-342900">
              <a:buFont typeface="Arial" panose="020B0604020202020204" pitchFamily="34" charset="0"/>
              <a:buChar char="•"/>
            </a:pPr>
            <a:r>
              <a:rPr lang="en-US" sz="2000" dirty="0" smtClean="0"/>
              <a:t>Application Maintenance</a:t>
            </a:r>
          </a:p>
          <a:p>
            <a:pPr marL="800100" lvl="1" indent="-342900">
              <a:buFont typeface="Arial" panose="020B0604020202020204" pitchFamily="34" charset="0"/>
              <a:buChar char="•"/>
            </a:pPr>
            <a:r>
              <a:rPr lang="en-US" sz="2000" dirty="0" smtClean="0"/>
              <a:t>Customer &amp; Technical </a:t>
            </a:r>
            <a:r>
              <a:rPr lang="en-US" sz="2000" dirty="0"/>
              <a:t>S</a:t>
            </a:r>
            <a:r>
              <a:rPr lang="en-US" sz="2000" dirty="0" smtClean="0"/>
              <a:t>upport</a:t>
            </a:r>
          </a:p>
          <a:p>
            <a:pPr marL="800100" lvl="1" indent="-342900">
              <a:buFont typeface="Arial" panose="020B0604020202020204" pitchFamily="34" charset="0"/>
              <a:buChar char="•"/>
            </a:pPr>
            <a:r>
              <a:rPr lang="en-US" sz="2000" dirty="0" smtClean="0"/>
              <a:t>Application configuration </a:t>
            </a:r>
          </a:p>
          <a:p>
            <a:pPr marL="800100" lvl="1" indent="-342900">
              <a:buFont typeface="Arial" panose="020B0604020202020204" pitchFamily="34" charset="0"/>
              <a:buChar char="•"/>
            </a:pPr>
            <a:r>
              <a:rPr lang="en-US" sz="2000" dirty="0" smtClean="0"/>
              <a:t>Lead Generation &amp; inbound marketing</a:t>
            </a:r>
          </a:p>
          <a:p>
            <a:pPr marL="800100" lvl="1" indent="-342900">
              <a:buFont typeface="Arial" panose="020B0604020202020204" pitchFamily="34" charset="0"/>
              <a:buChar char="•"/>
            </a:pPr>
            <a:r>
              <a:rPr lang="en-US" sz="2000" dirty="0" smtClean="0"/>
              <a:t>Other functions TBD</a:t>
            </a:r>
          </a:p>
          <a:p>
            <a:r>
              <a:rPr lang="en-US" sz="2000" b="1" dirty="0" smtClean="0"/>
              <a:t>Customer </a:t>
            </a:r>
          </a:p>
          <a:p>
            <a:pPr marL="800100" lvl="1" indent="-342900">
              <a:buFont typeface="Arial" panose="020B0604020202020204" pitchFamily="34" charset="0"/>
              <a:buChar char="•"/>
            </a:pPr>
            <a:r>
              <a:rPr lang="en-US" sz="2000" dirty="0" smtClean="0"/>
              <a:t>View transactions</a:t>
            </a:r>
          </a:p>
          <a:p>
            <a:pPr marL="800100" lvl="1" indent="-342900">
              <a:buFont typeface="Arial" panose="020B0604020202020204" pitchFamily="34" charset="0"/>
              <a:buChar char="•"/>
            </a:pPr>
            <a:r>
              <a:rPr lang="en-US" sz="2000" dirty="0" smtClean="0"/>
              <a:t>Redeem vouchers &amp; offers</a:t>
            </a:r>
          </a:p>
          <a:p>
            <a:pPr marL="800100" lvl="1" indent="-342900">
              <a:buFont typeface="Arial" panose="020B0604020202020204" pitchFamily="34" charset="0"/>
              <a:buChar char="•"/>
            </a:pPr>
            <a:r>
              <a:rPr lang="en-US" sz="2000" dirty="0" smtClean="0"/>
              <a:t>Choose Loyalty program (Platinum, Gold, Silver)</a:t>
            </a:r>
          </a:p>
          <a:p>
            <a:pPr marL="800100" lvl="1" indent="-342900">
              <a:buFont typeface="Arial" panose="020B0604020202020204" pitchFamily="34" charset="0"/>
              <a:buChar char="•"/>
            </a:pPr>
            <a:endParaRPr lang="en-US" sz="2000" dirty="0" smtClean="0"/>
          </a:p>
          <a:p>
            <a:pPr marL="1200150" lvl="2" indent="-285750">
              <a:lnSpc>
                <a:spcPct val="150000"/>
              </a:lnSpc>
              <a:buFont typeface="Wingdings" panose="05000000000000000000" pitchFamily="2" charset="2"/>
              <a:buChar char="§"/>
            </a:pPr>
            <a:endParaRPr lang="en-US" sz="2000" dirty="0"/>
          </a:p>
        </p:txBody>
      </p:sp>
      <p:sp>
        <p:nvSpPr>
          <p:cNvPr id="4"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4</a:t>
            </a:fld>
            <a:endParaRPr lang="en-IN" dirty="0"/>
          </a:p>
        </p:txBody>
      </p:sp>
    </p:spTree>
    <p:extLst>
      <p:ext uri="{BB962C8B-B14F-4D97-AF65-F5344CB8AC3E}">
        <p14:creationId xmlns:p14="http://schemas.microsoft.com/office/powerpoint/2010/main" val="2114017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AutoShape 6"/>
          <p:cNvSpPr>
            <a:spLocks noChangeArrowheads="1"/>
          </p:cNvSpPr>
          <p:nvPr/>
        </p:nvSpPr>
        <p:spPr bwMode="auto">
          <a:xfrm>
            <a:off x="659567" y="2791539"/>
            <a:ext cx="10687987"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Solution </a:t>
            </a:r>
            <a:r>
              <a:rPr lang="en-US" sz="3600" b="1" dirty="0" smtClean="0">
                <a:solidFill>
                  <a:schemeClr val="tx1">
                    <a:lumMod val="95000"/>
                    <a:lumOff val="5000"/>
                  </a:schemeClr>
                </a:solidFill>
                <a:latin typeface="Gill Sans MT" panose="020B0502020104020203" pitchFamily="34" charset="0"/>
                <a:cs typeface="Arial" pitchFamily="34" charset="0"/>
              </a:rPr>
              <a:t>Overview &amp; Application Workflow</a:t>
            </a:r>
            <a:endParaRPr lang="en-US" sz="3600" b="1" dirty="0">
              <a:solidFill>
                <a:schemeClr val="tx1">
                  <a:lumMod val="95000"/>
                  <a:lumOff val="5000"/>
                </a:schemeClr>
              </a:solidFill>
              <a:latin typeface="Gill Sans MT" panose="020B0502020104020203" pitchFamily="34" charset="0"/>
              <a:cs typeface="Arial" pitchFamily="34" charset="0"/>
            </a:endParaRP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5</a:t>
            </a:fld>
            <a:endParaRPr lang="en-IN" dirty="0"/>
          </a:p>
        </p:txBody>
      </p:sp>
    </p:spTree>
    <p:extLst>
      <p:ext uri="{BB962C8B-B14F-4D97-AF65-F5344CB8AC3E}">
        <p14:creationId xmlns:p14="http://schemas.microsoft.com/office/powerpoint/2010/main" val="1673408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p:cNvSpPr txBox="1">
            <a:spLocks/>
          </p:cNvSpPr>
          <p:nvPr/>
        </p:nvSpPr>
        <p:spPr>
          <a:xfrm>
            <a:off x="220926" y="207700"/>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Solution Overview</a:t>
            </a:r>
          </a:p>
        </p:txBody>
      </p:sp>
      <p:sp>
        <p:nvSpPr>
          <p:cNvPr id="7" name="TextBox 6"/>
          <p:cNvSpPr txBox="1"/>
          <p:nvPr/>
        </p:nvSpPr>
        <p:spPr>
          <a:xfrm>
            <a:off x="6393375" y="1491916"/>
            <a:ext cx="5798625"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Customer Registers and opts for loyalty program</a:t>
            </a:r>
          </a:p>
          <a:p>
            <a:pPr marL="285750" indent="-285750">
              <a:buFont typeface="Arial" panose="020B0604020202020204" pitchFamily="34" charset="0"/>
              <a:buChar char="•"/>
            </a:pPr>
            <a:r>
              <a:rPr lang="en-US" sz="1600" dirty="0" smtClean="0"/>
              <a:t>Mentis Management engine is comprised of </a:t>
            </a:r>
          </a:p>
          <a:p>
            <a:pPr marL="742950" lvl="1" indent="-285750">
              <a:buFont typeface="Arial" panose="020B0604020202020204" pitchFamily="34" charset="0"/>
              <a:buChar char="•"/>
            </a:pPr>
            <a:r>
              <a:rPr lang="en-US" sz="1600" dirty="0" smtClean="0"/>
              <a:t>Application Framework </a:t>
            </a:r>
          </a:p>
          <a:p>
            <a:pPr marL="742950" lvl="1" indent="-285750">
              <a:buFont typeface="Arial" panose="020B0604020202020204" pitchFamily="34" charset="0"/>
              <a:buChar char="•"/>
            </a:pPr>
            <a:r>
              <a:rPr lang="en-US" sz="1600" dirty="0" smtClean="0"/>
              <a:t>Loyalty Program Management (LPM)</a:t>
            </a:r>
          </a:p>
          <a:p>
            <a:pPr marL="742950" lvl="1" indent="-285750">
              <a:buFont typeface="Arial" panose="020B0604020202020204" pitchFamily="34" charset="0"/>
              <a:buChar char="•"/>
            </a:pPr>
            <a:r>
              <a:rPr lang="en-US" sz="1600" dirty="0" smtClean="0"/>
              <a:t>Information management</a:t>
            </a:r>
          </a:p>
          <a:p>
            <a:pPr marL="285750" indent="-285750">
              <a:buFont typeface="Arial" panose="020B0604020202020204" pitchFamily="34" charset="0"/>
              <a:buChar char="•"/>
            </a:pPr>
            <a:r>
              <a:rPr lang="en-US" sz="1600" dirty="0" smtClean="0"/>
              <a:t>Application Framework consist of User authentication, authorization, application auditing &amp; logging with payment processor integration</a:t>
            </a:r>
          </a:p>
          <a:p>
            <a:pPr marL="285750" indent="-285750">
              <a:buFont typeface="Arial" panose="020B0604020202020204" pitchFamily="34" charset="0"/>
              <a:buChar char="•"/>
            </a:pPr>
            <a:r>
              <a:rPr lang="en-US" sz="1600" dirty="0" smtClean="0"/>
              <a:t>LPM manages the Loyalty card issuance &amp; tracking, Gift voucher redemption and </a:t>
            </a:r>
            <a:r>
              <a:rPr lang="en-US" sz="1600" smtClean="0"/>
              <a:t>voucher management, </a:t>
            </a:r>
            <a:r>
              <a:rPr lang="en-US" sz="1600" dirty="0" smtClean="0"/>
              <a:t>Customer onboarding for the loyalty program and rule based account management of the loyalty program </a:t>
            </a:r>
          </a:p>
          <a:p>
            <a:pPr marL="285750" indent="-285750">
              <a:buFont typeface="Arial" panose="020B0604020202020204" pitchFamily="34" charset="0"/>
              <a:buChar char="•"/>
            </a:pPr>
            <a:r>
              <a:rPr lang="en-US" sz="1600" dirty="0" smtClean="0"/>
              <a:t>Information management provides business intelligence, reporting services  and the analysis supports through decision support systems</a:t>
            </a:r>
          </a:p>
          <a:p>
            <a:pPr marL="285750" indent="-285750">
              <a:buFont typeface="Arial" panose="020B0604020202020204" pitchFamily="34" charset="0"/>
              <a:buChar char="•"/>
            </a:pPr>
            <a:r>
              <a:rPr lang="en-US" sz="1600" dirty="0" smtClean="0"/>
              <a:t>Customer service activities including sales and marketing automation are capabilities that Verbat has a proven track record and can provide value added services (optional)</a:t>
            </a:r>
          </a:p>
          <a:p>
            <a:pPr marL="285750" indent="-285750">
              <a:buFont typeface="Arial" panose="020B0604020202020204" pitchFamily="34" charset="0"/>
              <a:buChar char="•"/>
            </a:pPr>
            <a:r>
              <a:rPr lang="en-US" sz="1600" dirty="0" smtClean="0"/>
              <a:t>System administrator manages the general operation of the site. Verbat will provide all the necessary utilities and scripts to ensure business continuity and smooth day to day operations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14" y="998619"/>
            <a:ext cx="6348316" cy="5684085"/>
          </a:xfrm>
          <a:prstGeom prst="rect">
            <a:avLst/>
          </a:prstGeom>
        </p:spPr>
      </p:pic>
    </p:spTree>
    <p:extLst>
      <p:ext uri="{BB962C8B-B14F-4D97-AF65-F5344CB8AC3E}">
        <p14:creationId xmlns:p14="http://schemas.microsoft.com/office/powerpoint/2010/main" val="1790939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285118" y="208725"/>
            <a:ext cx="4523352"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smtClean="0">
                <a:solidFill>
                  <a:schemeClr val="bg1"/>
                </a:solidFill>
              </a:rPr>
              <a:t>Application </a:t>
            </a:r>
            <a:r>
              <a:rPr lang="en-IN" sz="3200" dirty="0">
                <a:solidFill>
                  <a:schemeClr val="bg1"/>
                </a:solidFill>
              </a:rPr>
              <a:t>Work Flow</a:t>
            </a:r>
          </a:p>
        </p:txBody>
      </p:sp>
      <p:sp>
        <p:nvSpPr>
          <p:cNvPr id="5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7</a:t>
            </a:fld>
            <a:endParaRPr lang="en-IN" dirty="0"/>
          </a:p>
        </p:txBody>
      </p:sp>
      <p:sp>
        <p:nvSpPr>
          <p:cNvPr id="5" name="Flowchart: Terminator 4"/>
          <p:cNvSpPr/>
          <p:nvPr/>
        </p:nvSpPr>
        <p:spPr>
          <a:xfrm>
            <a:off x="2208131" y="1376771"/>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START</a:t>
            </a:r>
            <a:endParaRPr lang="en-US" dirty="0">
              <a:solidFill>
                <a:schemeClr val="tx1"/>
              </a:solidFill>
            </a:endParaRPr>
          </a:p>
        </p:txBody>
      </p:sp>
      <p:sp>
        <p:nvSpPr>
          <p:cNvPr id="7" name="Rounded Rectangle 6"/>
          <p:cNvSpPr/>
          <p:nvPr/>
        </p:nvSpPr>
        <p:spPr>
          <a:xfrm>
            <a:off x="2201467" y="2127056"/>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Portal registration and program Selection</a:t>
            </a:r>
            <a:endParaRPr lang="en-US" sz="800" dirty="0">
              <a:solidFill>
                <a:schemeClr val="tx1"/>
              </a:solidFill>
            </a:endParaRPr>
          </a:p>
        </p:txBody>
      </p:sp>
      <p:sp>
        <p:nvSpPr>
          <p:cNvPr id="8" name="Rounded Rectangle 7"/>
          <p:cNvSpPr/>
          <p:nvPr/>
        </p:nvSpPr>
        <p:spPr>
          <a:xfrm>
            <a:off x="2217768" y="4029032"/>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View Transactions and redeem offers &amp; vouchers</a:t>
            </a:r>
            <a:endParaRPr lang="en-US" sz="800" dirty="0">
              <a:solidFill>
                <a:schemeClr val="tx1"/>
              </a:solidFill>
            </a:endParaRPr>
          </a:p>
        </p:txBody>
      </p:sp>
      <p:sp>
        <p:nvSpPr>
          <p:cNvPr id="13" name="Rounded Rectangle 12"/>
          <p:cNvSpPr/>
          <p:nvPr/>
        </p:nvSpPr>
        <p:spPr>
          <a:xfrm>
            <a:off x="2208948" y="3074888"/>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Purchase products and receive coupons and discounts based on Loyalty group</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8988" y="3077065"/>
            <a:ext cx="442343" cy="442343"/>
          </a:xfrm>
          <a:prstGeom prst="rect">
            <a:avLst/>
          </a:prstGeom>
        </p:spPr>
      </p:pic>
      <p:cxnSp>
        <p:nvCxnSpPr>
          <p:cNvPr id="18" name="Straight Arrow Connector 17"/>
          <p:cNvCxnSpPr/>
          <p:nvPr/>
        </p:nvCxnSpPr>
        <p:spPr>
          <a:xfrm>
            <a:off x="2882936" y="2650244"/>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882936" y="3613644"/>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69288" y="4563396"/>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885077" y="1736811"/>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7483" y="4896725"/>
            <a:ext cx="473242" cy="473242"/>
          </a:xfrm>
          <a:prstGeom prst="rect">
            <a:avLst/>
          </a:prstGeom>
        </p:spPr>
      </p:pic>
      <p:sp>
        <p:nvSpPr>
          <p:cNvPr id="3" name="TextBox 2"/>
          <p:cNvSpPr txBox="1"/>
          <p:nvPr/>
        </p:nvSpPr>
        <p:spPr>
          <a:xfrm>
            <a:off x="10371758" y="4940692"/>
            <a:ext cx="1093569" cy="369332"/>
          </a:xfrm>
          <a:prstGeom prst="rect">
            <a:avLst/>
          </a:prstGeom>
          <a:noFill/>
        </p:spPr>
        <p:txBody>
          <a:bodyPr wrap="none" rtlCol="0">
            <a:spAutoFit/>
          </a:bodyPr>
          <a:lstStyle/>
          <a:p>
            <a:r>
              <a:rPr lang="en-US" dirty="0" smtClean="0"/>
              <a:t>Customer</a:t>
            </a:r>
            <a:endParaRPr lang="en-US" dirty="0"/>
          </a:p>
        </p:txBody>
      </p:sp>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8346" y="1963703"/>
            <a:ext cx="473242" cy="473242"/>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2653" y="2884190"/>
            <a:ext cx="473242" cy="473242"/>
          </a:xfrm>
          <a:prstGeom prst="rect">
            <a:avLst/>
          </a:prstGeom>
        </p:spPr>
      </p:pic>
      <p:cxnSp>
        <p:nvCxnSpPr>
          <p:cNvPr id="40" name="Straight Arrow Connector 39"/>
          <p:cNvCxnSpPr>
            <a:endCxn id="13" idx="3"/>
          </p:cNvCxnSpPr>
          <p:nvPr/>
        </p:nvCxnSpPr>
        <p:spPr>
          <a:xfrm flipH="1" flipV="1">
            <a:off x="3580548" y="3326916"/>
            <a:ext cx="616587" cy="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9504" y="5517804"/>
            <a:ext cx="442343" cy="442343"/>
          </a:xfrm>
          <a:prstGeom prst="rect">
            <a:avLst/>
          </a:prstGeom>
        </p:spPr>
      </p:pic>
      <p:sp>
        <p:nvSpPr>
          <p:cNvPr id="42" name="TextBox 41"/>
          <p:cNvSpPr txBox="1"/>
          <p:nvPr/>
        </p:nvSpPr>
        <p:spPr>
          <a:xfrm>
            <a:off x="10371758" y="5541564"/>
            <a:ext cx="1820242" cy="369332"/>
          </a:xfrm>
          <a:prstGeom prst="rect">
            <a:avLst/>
          </a:prstGeom>
          <a:noFill/>
        </p:spPr>
        <p:txBody>
          <a:bodyPr wrap="none" rtlCol="0">
            <a:spAutoFit/>
          </a:bodyPr>
          <a:lstStyle/>
          <a:p>
            <a:r>
              <a:rPr lang="en-US" dirty="0" smtClean="0"/>
              <a:t>Customer Service</a:t>
            </a:r>
            <a:endParaRPr lang="en-US" dirty="0"/>
          </a:p>
        </p:txBody>
      </p:sp>
      <p:sp>
        <p:nvSpPr>
          <p:cNvPr id="44" name="TextBox 43"/>
          <p:cNvSpPr txBox="1"/>
          <p:nvPr/>
        </p:nvSpPr>
        <p:spPr>
          <a:xfrm>
            <a:off x="3589368" y="3074888"/>
            <a:ext cx="639919" cy="261610"/>
          </a:xfrm>
          <a:prstGeom prst="rect">
            <a:avLst/>
          </a:prstGeom>
          <a:noFill/>
        </p:spPr>
        <p:txBody>
          <a:bodyPr wrap="none" rtlCol="0">
            <a:spAutoFit/>
          </a:bodyPr>
          <a:lstStyle/>
          <a:p>
            <a:r>
              <a:rPr lang="en-US" sz="1100" dirty="0" smtClean="0"/>
              <a:t>Support</a:t>
            </a:r>
            <a:endParaRPr lang="en-US" dirty="0"/>
          </a:p>
        </p:txBody>
      </p:sp>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5347" y="3855120"/>
            <a:ext cx="473242" cy="473242"/>
          </a:xfrm>
          <a:prstGeom prst="rect">
            <a:avLst/>
          </a:prstGeom>
        </p:spPr>
      </p:pic>
      <p:sp>
        <p:nvSpPr>
          <p:cNvPr id="48" name="Flowchart: Terminator 47"/>
          <p:cNvSpPr/>
          <p:nvPr/>
        </p:nvSpPr>
        <p:spPr>
          <a:xfrm>
            <a:off x="2232611" y="4992711"/>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STOP</a:t>
            </a:r>
            <a:endParaRPr lang="en-US" dirty="0">
              <a:solidFill>
                <a:schemeClr val="tx1"/>
              </a:solidFill>
            </a:endParaRPr>
          </a:p>
        </p:txBody>
      </p:sp>
      <p:sp>
        <p:nvSpPr>
          <p:cNvPr id="50" name="Flowchart: Terminator 49"/>
          <p:cNvSpPr/>
          <p:nvPr/>
        </p:nvSpPr>
        <p:spPr>
          <a:xfrm>
            <a:off x="5115762" y="1374619"/>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START</a:t>
            </a:r>
            <a:endParaRPr lang="en-US" dirty="0">
              <a:solidFill>
                <a:schemeClr val="tx1"/>
              </a:solidFill>
            </a:endParaRPr>
          </a:p>
        </p:txBody>
      </p:sp>
      <p:cxnSp>
        <p:nvCxnSpPr>
          <p:cNvPr id="51" name="Straight Arrow Connector 50"/>
          <p:cNvCxnSpPr/>
          <p:nvPr/>
        </p:nvCxnSpPr>
        <p:spPr>
          <a:xfrm>
            <a:off x="5777899" y="1734659"/>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5115762" y="2097754"/>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Opportunity Management</a:t>
            </a:r>
            <a:endParaRPr lang="en-US" sz="800" dirty="0">
              <a:solidFill>
                <a:schemeClr val="tx1"/>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1087" y="1936741"/>
            <a:ext cx="442343" cy="442343"/>
          </a:xfrm>
          <a:prstGeom prst="rect">
            <a:avLst/>
          </a:prstGeom>
        </p:spPr>
      </p:pic>
      <p:sp>
        <p:nvSpPr>
          <p:cNvPr id="55" name="Rounded Rectangle 54"/>
          <p:cNvSpPr/>
          <p:nvPr/>
        </p:nvSpPr>
        <p:spPr>
          <a:xfrm>
            <a:off x="5115762" y="3046208"/>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Inbound marketing &amp; lead generation</a:t>
            </a:r>
          </a:p>
        </p:txBody>
      </p:sp>
      <p:sp>
        <p:nvSpPr>
          <p:cNvPr id="57" name="Rounded Rectangle 56"/>
          <p:cNvSpPr/>
          <p:nvPr/>
        </p:nvSpPr>
        <p:spPr>
          <a:xfrm>
            <a:off x="5052275" y="4091741"/>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Market analysis &amp; campaign Management</a:t>
            </a:r>
            <a:endParaRPr lang="en-US" sz="800" dirty="0">
              <a:solidFill>
                <a:schemeClr val="tx1"/>
              </a:solidFill>
            </a:endParaRPr>
          </a:p>
        </p:txBody>
      </p:sp>
      <p:sp>
        <p:nvSpPr>
          <p:cNvPr id="58" name="Flowchart: Terminator 57"/>
          <p:cNvSpPr/>
          <p:nvPr/>
        </p:nvSpPr>
        <p:spPr>
          <a:xfrm>
            <a:off x="5052275" y="4992711"/>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STOP</a:t>
            </a:r>
            <a:endParaRPr lang="en-US" dirty="0">
              <a:solidFill>
                <a:schemeClr val="tx1"/>
              </a:solidFill>
            </a:endParaRPr>
          </a:p>
        </p:txBody>
      </p:sp>
      <p:cxnSp>
        <p:nvCxnSpPr>
          <p:cNvPr id="59" name="Straight Arrow Connector 58"/>
          <p:cNvCxnSpPr/>
          <p:nvPr/>
        </p:nvCxnSpPr>
        <p:spPr>
          <a:xfrm>
            <a:off x="5789930" y="2603241"/>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801562" y="3575109"/>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801962" y="4607949"/>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691" y="2892826"/>
            <a:ext cx="442343" cy="442343"/>
          </a:xfrm>
          <a:prstGeom prst="rect">
            <a:avLst/>
          </a:prstGeom>
        </p:spPr>
      </p:pic>
      <p:pic>
        <p:nvPicPr>
          <p:cNvPr id="63" name="Picture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4590" y="3892146"/>
            <a:ext cx="442343" cy="442343"/>
          </a:xfrm>
          <a:prstGeom prst="rect">
            <a:avLst/>
          </a:prstGeom>
        </p:spPr>
      </p:pic>
      <p:sp>
        <p:nvSpPr>
          <p:cNvPr id="65" name="Flowchart: Terminator 64"/>
          <p:cNvSpPr/>
          <p:nvPr/>
        </p:nvSpPr>
        <p:spPr>
          <a:xfrm>
            <a:off x="7746667" y="1374619"/>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START</a:t>
            </a:r>
            <a:endParaRPr lang="en-US" dirty="0">
              <a:solidFill>
                <a:schemeClr val="tx1"/>
              </a:solidFill>
            </a:endParaRPr>
          </a:p>
        </p:txBody>
      </p:sp>
      <p:sp>
        <p:nvSpPr>
          <p:cNvPr id="66" name="Rounded Rectangle 65"/>
          <p:cNvSpPr/>
          <p:nvPr/>
        </p:nvSpPr>
        <p:spPr>
          <a:xfrm>
            <a:off x="7699341" y="2155135"/>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Application Management</a:t>
            </a:r>
          </a:p>
          <a:p>
            <a:pPr algn="ctr"/>
            <a:r>
              <a:rPr lang="en-US" sz="800" dirty="0" smtClean="0">
                <a:solidFill>
                  <a:schemeClr val="tx1"/>
                </a:solidFill>
              </a:rPr>
              <a:t>(users, products etc.)</a:t>
            </a:r>
            <a:endParaRPr lang="en-US" sz="800" dirty="0">
              <a:solidFill>
                <a:schemeClr val="tx1"/>
              </a:solidFill>
            </a:endParaRPr>
          </a:p>
        </p:txBody>
      </p:sp>
      <p:sp>
        <p:nvSpPr>
          <p:cNvPr id="67" name="Rounded Rectangle 66"/>
          <p:cNvSpPr/>
          <p:nvPr/>
        </p:nvSpPr>
        <p:spPr>
          <a:xfrm>
            <a:off x="7699341" y="3074888"/>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Technical Support </a:t>
            </a:r>
          </a:p>
          <a:p>
            <a:pPr algn="ctr"/>
            <a:r>
              <a:rPr lang="en-US" sz="800" dirty="0" smtClean="0">
                <a:solidFill>
                  <a:schemeClr val="tx1"/>
                </a:solidFill>
              </a:rPr>
              <a:t>&amp;</a:t>
            </a:r>
          </a:p>
          <a:p>
            <a:pPr algn="ctr"/>
            <a:r>
              <a:rPr lang="en-US" sz="800" dirty="0" smtClean="0">
                <a:solidFill>
                  <a:schemeClr val="tx1"/>
                </a:solidFill>
              </a:rPr>
              <a:t>System Maintenance</a:t>
            </a:r>
          </a:p>
        </p:txBody>
      </p:sp>
      <p:sp>
        <p:nvSpPr>
          <p:cNvPr id="68" name="Rounded Rectangle 67"/>
          <p:cNvSpPr/>
          <p:nvPr/>
        </p:nvSpPr>
        <p:spPr>
          <a:xfrm>
            <a:off x="7699341" y="4113317"/>
            <a:ext cx="1371600" cy="504056"/>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smtClean="0">
                <a:solidFill>
                  <a:schemeClr val="tx1"/>
                </a:solidFill>
              </a:rPr>
              <a:t>Manage  loyalty programs and generate Management reports</a:t>
            </a:r>
            <a:endParaRPr lang="en-US" sz="800" dirty="0">
              <a:solidFill>
                <a:schemeClr val="tx1"/>
              </a:solidFill>
            </a:endParaRPr>
          </a:p>
        </p:txBody>
      </p:sp>
      <p:sp>
        <p:nvSpPr>
          <p:cNvPr id="69" name="Flowchart: Terminator 68"/>
          <p:cNvSpPr/>
          <p:nvPr/>
        </p:nvSpPr>
        <p:spPr>
          <a:xfrm>
            <a:off x="7723004" y="4940692"/>
            <a:ext cx="1324274" cy="360040"/>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STOP</a:t>
            </a:r>
            <a:endParaRPr lang="en-US" dirty="0">
              <a:solidFill>
                <a:schemeClr val="tx1"/>
              </a:solidFill>
            </a:endParaRPr>
          </a:p>
        </p:txBody>
      </p:sp>
      <p:cxnSp>
        <p:nvCxnSpPr>
          <p:cNvPr id="70" name="Straight Arrow Connector 69"/>
          <p:cNvCxnSpPr/>
          <p:nvPr/>
        </p:nvCxnSpPr>
        <p:spPr>
          <a:xfrm>
            <a:off x="8412072" y="1785288"/>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408804" y="4575300"/>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412072" y="3569592"/>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8384161" y="2640742"/>
            <a:ext cx="980" cy="34176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2571" y="4321223"/>
            <a:ext cx="508154" cy="508154"/>
          </a:xfrm>
          <a:prstGeom prst="rect">
            <a:avLst/>
          </a:prstGeom>
        </p:spPr>
      </p:pic>
      <p:sp>
        <p:nvSpPr>
          <p:cNvPr id="74" name="TextBox 73"/>
          <p:cNvSpPr txBox="1"/>
          <p:nvPr/>
        </p:nvSpPr>
        <p:spPr>
          <a:xfrm>
            <a:off x="10371758" y="4381616"/>
            <a:ext cx="1476238" cy="369332"/>
          </a:xfrm>
          <a:prstGeom prst="rect">
            <a:avLst/>
          </a:prstGeom>
          <a:noFill/>
        </p:spPr>
        <p:txBody>
          <a:bodyPr wrap="none" rtlCol="0">
            <a:spAutoFit/>
          </a:bodyPr>
          <a:lstStyle/>
          <a:p>
            <a:r>
              <a:rPr lang="en-US" dirty="0" smtClean="0"/>
              <a:t>Administrator</a:t>
            </a:r>
            <a:endParaRPr lang="en-US" dirty="0"/>
          </a:p>
        </p:txBody>
      </p:sp>
      <p:pic>
        <p:nvPicPr>
          <p:cNvPr id="75" name="Picture 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16518" y="1963703"/>
            <a:ext cx="508154" cy="508154"/>
          </a:xfrm>
          <a:prstGeom prst="rect">
            <a:avLst/>
          </a:prstGeom>
        </p:spPr>
      </p:pic>
      <p:pic>
        <p:nvPicPr>
          <p:cNvPr id="76" name="Picture 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1940" y="3911360"/>
            <a:ext cx="508154" cy="508154"/>
          </a:xfrm>
          <a:prstGeom prst="rect">
            <a:avLst/>
          </a:prstGeom>
        </p:spPr>
      </p:pic>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24412" y="2861148"/>
            <a:ext cx="508154" cy="508154"/>
          </a:xfrm>
          <a:prstGeom prst="rect">
            <a:avLst/>
          </a:prstGeom>
        </p:spPr>
      </p:pic>
    </p:spTree>
    <p:extLst>
      <p:ext uri="{BB962C8B-B14F-4D97-AF65-F5344CB8AC3E}">
        <p14:creationId xmlns:p14="http://schemas.microsoft.com/office/powerpoint/2010/main" val="1616931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AutoShape 6"/>
          <p:cNvSpPr>
            <a:spLocks noChangeArrowheads="1"/>
          </p:cNvSpPr>
          <p:nvPr/>
        </p:nvSpPr>
        <p:spPr bwMode="auto">
          <a:xfrm>
            <a:off x="2982800" y="2968001"/>
            <a:ext cx="5805878" cy="1331283"/>
          </a:xfrm>
          <a:prstGeom prst="roundRect">
            <a:avLst>
              <a:gd name="adj" fmla="val 16667"/>
            </a:avLst>
          </a:prstGeom>
          <a:noFill/>
          <a:ln w="0">
            <a:solidFill>
              <a:srgbClr val="992941"/>
            </a:solidFill>
            <a:headEnd/>
            <a:tailEnd/>
          </a:ln>
          <a:effectLst/>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600" b="1" dirty="0">
                <a:solidFill>
                  <a:schemeClr val="tx1">
                    <a:lumMod val="95000"/>
                    <a:lumOff val="5000"/>
                  </a:schemeClr>
                </a:solidFill>
                <a:latin typeface="Gill Sans MT" panose="020B0502020104020203" pitchFamily="34" charset="0"/>
                <a:cs typeface="Arial" pitchFamily="34" charset="0"/>
              </a:rPr>
              <a:t>Application Functionality</a:t>
            </a:r>
          </a:p>
        </p:txBody>
      </p:sp>
      <p:sp>
        <p:nvSpPr>
          <p:cNvPr id="3"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8</a:t>
            </a:fld>
            <a:endParaRPr lang="en-IN" dirty="0"/>
          </a:p>
        </p:txBody>
      </p:sp>
    </p:spTree>
    <p:extLst>
      <p:ext uri="{BB962C8B-B14F-4D97-AF65-F5344CB8AC3E}">
        <p14:creationId xmlns:p14="http://schemas.microsoft.com/office/powerpoint/2010/main" val="485199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11261" y="1326254"/>
            <a:ext cx="9499406" cy="6093976"/>
          </a:xfrm>
          <a:prstGeom prst="rect">
            <a:avLst/>
          </a:prstGeom>
          <a:noFill/>
        </p:spPr>
        <p:txBody>
          <a:bodyPr wrap="square" rtlCol="0">
            <a:spAutoFit/>
          </a:bodyPr>
          <a:lstStyle/>
          <a:p>
            <a:r>
              <a:rPr lang="en-US" sz="2400" dirty="0" smtClean="0"/>
              <a:t>Mentis Core Engine Services</a:t>
            </a:r>
          </a:p>
          <a:p>
            <a:pPr marL="800100" lvl="1" indent="-342900">
              <a:buFont typeface="Wingdings" panose="05000000000000000000" pitchFamily="2" charset="2"/>
              <a:buChar char="§"/>
            </a:pPr>
            <a:r>
              <a:rPr lang="en-US" sz="2000" dirty="0" smtClean="0"/>
              <a:t>Core services : Authentication, Authorization,  Logging, Auditing, Payment Gateway Integration</a:t>
            </a:r>
            <a:endParaRPr lang="en-US" sz="2000" dirty="0"/>
          </a:p>
          <a:p>
            <a:pPr marL="800100" lvl="1" indent="-342900">
              <a:buFont typeface="Wingdings" panose="05000000000000000000" pitchFamily="2" charset="2"/>
              <a:buChar char="§"/>
            </a:pPr>
            <a:r>
              <a:rPr lang="en-US" sz="2000" dirty="0" smtClean="0"/>
              <a:t>Loyalty program Engine: Loyalty card Issuer, Loyalty program management, Loyalty Onboarding, Rule based account management</a:t>
            </a:r>
            <a:endParaRPr lang="en-US" sz="2400" dirty="0" smtClean="0"/>
          </a:p>
          <a:p>
            <a:pPr marL="800100" lvl="1" indent="-342900">
              <a:buFont typeface="Wingdings" panose="05000000000000000000" pitchFamily="2" charset="2"/>
              <a:buChar char="§"/>
            </a:pPr>
            <a:r>
              <a:rPr lang="en-US" sz="2000" dirty="0"/>
              <a:t>Information Management: Reports, Analytics, Business Intelligence</a:t>
            </a:r>
          </a:p>
          <a:p>
            <a:r>
              <a:rPr lang="en-US" sz="2400" dirty="0" smtClean="0"/>
              <a:t>Customer Service (Optional)</a:t>
            </a:r>
          </a:p>
          <a:p>
            <a:pPr marL="800100" lvl="1" indent="-342900">
              <a:buFont typeface="Arial" panose="020B0604020202020204" pitchFamily="34" charset="0"/>
              <a:buChar char="•"/>
            </a:pPr>
            <a:r>
              <a:rPr lang="en-US" sz="2000" dirty="0"/>
              <a:t>Sales Automation: </a:t>
            </a:r>
            <a:r>
              <a:rPr lang="en-US" sz="2000" dirty="0" smtClean="0"/>
              <a:t>Lead Generation, Opportunity Management,  Account Management, Sales Analytics</a:t>
            </a:r>
          </a:p>
          <a:p>
            <a:pPr marL="800100" lvl="1" indent="-342900">
              <a:buFont typeface="Arial" panose="020B0604020202020204" pitchFamily="34" charset="0"/>
              <a:buChar char="•"/>
            </a:pPr>
            <a:r>
              <a:rPr lang="en-US" sz="2000" dirty="0" smtClean="0"/>
              <a:t>Marketing Automation: Campaign Management, Market Analysis, inbound marketing</a:t>
            </a:r>
            <a:endParaRPr lang="en-US" sz="2000" dirty="0"/>
          </a:p>
          <a:p>
            <a:r>
              <a:rPr lang="en-US" sz="2400" dirty="0" smtClean="0"/>
              <a:t>Administration</a:t>
            </a:r>
          </a:p>
          <a:p>
            <a:pPr marL="800100" lvl="1" indent="-342900">
              <a:buFont typeface="Arial" panose="020B0604020202020204" pitchFamily="34" charset="0"/>
              <a:buChar char="•"/>
            </a:pPr>
            <a:r>
              <a:rPr lang="en-US" sz="2000" dirty="0" smtClean="0"/>
              <a:t>Manage: categories, products, customers, back office users, Loyalty programs</a:t>
            </a:r>
          </a:p>
          <a:p>
            <a:pPr marL="800100" lvl="1" indent="-342900">
              <a:buFont typeface="Arial" panose="020B0604020202020204" pitchFamily="34" charset="0"/>
              <a:buChar char="•"/>
            </a:pPr>
            <a:r>
              <a:rPr lang="en-US" sz="2400" dirty="0" smtClean="0"/>
              <a:t> </a:t>
            </a:r>
            <a:r>
              <a:rPr lang="en-US" sz="2000" dirty="0" smtClean="0"/>
              <a:t>System maintenance, Technical support, Reports</a:t>
            </a:r>
          </a:p>
          <a:p>
            <a:r>
              <a:rPr lang="en-US" sz="2400" dirty="0" smtClean="0"/>
              <a:t>Customers</a:t>
            </a:r>
          </a:p>
          <a:p>
            <a:pPr marL="800100" lvl="1" indent="-342900">
              <a:buFont typeface="Arial" panose="020B0604020202020204" pitchFamily="34" charset="0"/>
              <a:buChar char="•"/>
            </a:pPr>
            <a:r>
              <a:rPr lang="en-US" sz="2000" dirty="0"/>
              <a:t>Registration, Loyalty program selection, coupon </a:t>
            </a:r>
            <a:r>
              <a:rPr lang="en-US" sz="2000" dirty="0" smtClean="0"/>
              <a:t>redemption, Reports, </a:t>
            </a:r>
            <a:endParaRPr lang="en-US" sz="2000" dirty="0"/>
          </a:p>
          <a:p>
            <a:endParaRPr lang="en-US" dirty="0"/>
          </a:p>
          <a:p>
            <a:pPr algn="just"/>
            <a:endParaRPr lang="en-US" sz="1600" u="sng" dirty="0">
              <a:solidFill>
                <a:srgbClr val="77062D"/>
              </a:solidFill>
            </a:endParaRPr>
          </a:p>
          <a:p>
            <a:pPr algn="just"/>
            <a:endParaRPr lang="en-US" sz="1600" u="sng" dirty="0">
              <a:solidFill>
                <a:srgbClr val="77062D"/>
              </a:solidFill>
            </a:endParaRPr>
          </a:p>
        </p:txBody>
      </p:sp>
      <p:sp>
        <p:nvSpPr>
          <p:cNvPr id="8" name="Subtitle 2"/>
          <p:cNvSpPr txBox="1">
            <a:spLocks/>
          </p:cNvSpPr>
          <p:nvPr/>
        </p:nvSpPr>
        <p:spPr>
          <a:xfrm>
            <a:off x="207674" y="260708"/>
            <a:ext cx="6590168" cy="499785"/>
          </a:xfrm>
          <a:prstGeom prst="rect">
            <a:avLst/>
          </a:prstGeom>
        </p:spPr>
        <p:txBody>
          <a:bodyPr vert="horz" lIns="91440" tIns="45720" rIns="91440" bIns="45720" rtlCol="0">
            <a:no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buNone/>
            </a:pPr>
            <a:r>
              <a:rPr lang="en-IN" sz="3200" dirty="0">
                <a:solidFill>
                  <a:schemeClr val="bg1"/>
                </a:solidFill>
              </a:rPr>
              <a:t>Feature Details</a:t>
            </a:r>
          </a:p>
        </p:txBody>
      </p:sp>
      <p:sp>
        <p:nvSpPr>
          <p:cNvPr id="6" name="Slide Number Placeholder 6"/>
          <p:cNvSpPr>
            <a:spLocks noGrp="1"/>
          </p:cNvSpPr>
          <p:nvPr>
            <p:ph type="sldNum" sz="quarter" idx="12"/>
          </p:nvPr>
        </p:nvSpPr>
        <p:spPr>
          <a:xfrm>
            <a:off x="9432235" y="6303342"/>
            <a:ext cx="2743200" cy="365125"/>
          </a:xfrm>
        </p:spPr>
        <p:txBody>
          <a:bodyPr/>
          <a:lstStyle/>
          <a:p>
            <a:fld id="{26960001-CDEF-4F06-93AC-E74B32EDCFFC}" type="slidenum">
              <a:rPr lang="en-IN" smtClean="0"/>
              <a:pPr/>
              <a:t>9</a:t>
            </a:fld>
            <a:endParaRPr lang="en-IN" dirty="0"/>
          </a:p>
        </p:txBody>
      </p:sp>
    </p:spTree>
    <p:extLst>
      <p:ext uri="{BB962C8B-B14F-4D97-AF65-F5344CB8AC3E}">
        <p14:creationId xmlns:p14="http://schemas.microsoft.com/office/powerpoint/2010/main" val="3236801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2597</TotalTime>
  <Words>1225</Words>
  <Application>Microsoft Office PowerPoint</Application>
  <PresentationFormat>Widescreen</PresentationFormat>
  <Paragraphs>246</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Shibu Kumar</dc:creator>
  <cp:lastModifiedBy>Prashant Thomas</cp:lastModifiedBy>
  <cp:revision>471</cp:revision>
  <dcterms:created xsi:type="dcterms:W3CDTF">2016-07-20T04:54:31Z</dcterms:created>
  <dcterms:modified xsi:type="dcterms:W3CDTF">2016-09-17T10:08:51Z</dcterms:modified>
</cp:coreProperties>
</file>