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94" r:id="rId4"/>
    <p:sldId id="260" r:id="rId5"/>
    <p:sldId id="295" r:id="rId6"/>
    <p:sldId id="261" r:id="rId7"/>
    <p:sldId id="280" r:id="rId8"/>
    <p:sldId id="274" r:id="rId9"/>
    <p:sldId id="262" r:id="rId10"/>
    <p:sldId id="276" r:id="rId11"/>
    <p:sldId id="283" r:id="rId12"/>
    <p:sldId id="277" r:id="rId13"/>
    <p:sldId id="291" r:id="rId14"/>
    <p:sldId id="278" r:id="rId15"/>
    <p:sldId id="292" r:id="rId16"/>
    <p:sldId id="293" r:id="rId17"/>
    <p:sldId id="289" r:id="rId18"/>
    <p:sldId id="288" r:id="rId19"/>
    <p:sldId id="270" r:id="rId20"/>
    <p:sldId id="279" r:id="rId21"/>
    <p:sldId id="275" r:id="rId22"/>
    <p:sldId id="268"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hant Thomas" initials="PT" lastIdx="1" clrIdx="0">
    <p:extLst>
      <p:ext uri="{19B8F6BF-5375-455C-9EA6-DF929625EA0E}">
        <p15:presenceInfo xmlns:p15="http://schemas.microsoft.com/office/powerpoint/2012/main" userId="S-1-5-21-2697682162-3649133358-3183734412-11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E1AF"/>
    <a:srgbClr val="F9B29E"/>
    <a:srgbClr val="C5EBFF"/>
    <a:srgbClr val="740026"/>
    <a:srgbClr val="1C1C1C"/>
    <a:srgbClr val="39AC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79" autoAdjust="0"/>
    <p:restoredTop sz="94660"/>
  </p:normalViewPr>
  <p:slideViewPr>
    <p:cSldViewPr snapToGrid="0">
      <p:cViewPr varScale="1">
        <p:scale>
          <a:sx n="80" d="100"/>
          <a:sy n="80" d="100"/>
        </p:scale>
        <p:origin x="18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A8A03-04F4-4F4E-A75F-D2E7AC1546FF}" type="datetimeFigureOut">
              <a:rPr lang="en-US" smtClean="0"/>
              <a:t>10/26/2016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988393-8557-4753-8536-CC2F1DC748AD}" type="slidenum">
              <a:rPr lang="en-US" smtClean="0"/>
              <a:t>‹#›</a:t>
            </a:fld>
            <a:endParaRPr lang="en-US"/>
          </a:p>
        </p:txBody>
      </p:sp>
    </p:spTree>
    <p:extLst>
      <p:ext uri="{BB962C8B-B14F-4D97-AF65-F5344CB8AC3E}">
        <p14:creationId xmlns:p14="http://schemas.microsoft.com/office/powerpoint/2010/main" val="1177302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988393-8557-4753-8536-CC2F1DC748AD}" type="slidenum">
              <a:rPr lang="en-US" smtClean="0"/>
              <a:t>7</a:t>
            </a:fld>
            <a:endParaRPr lang="en-US"/>
          </a:p>
        </p:txBody>
      </p:sp>
    </p:spTree>
    <p:extLst>
      <p:ext uri="{BB962C8B-B14F-4D97-AF65-F5344CB8AC3E}">
        <p14:creationId xmlns:p14="http://schemas.microsoft.com/office/powerpoint/2010/main" val="1033480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26-10-2016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961879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26-10-2016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25096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26-10-2016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421205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26-10-2016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901377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C814F9-C904-425D-8CBC-EC70944AAAB1}" type="datetimeFigureOut">
              <a:rPr lang="en-IN" smtClean="0"/>
              <a:t>26-10-2016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31687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AC814F9-C904-425D-8CBC-EC70944AAAB1}" type="datetimeFigureOut">
              <a:rPr lang="en-IN" smtClean="0"/>
              <a:t>26-10-2016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927600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AC814F9-C904-425D-8CBC-EC70944AAAB1}" type="datetimeFigureOut">
              <a:rPr lang="en-IN" smtClean="0"/>
              <a:t>26-10-2016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77403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AC814F9-C904-425D-8CBC-EC70944AAAB1}" type="datetimeFigureOut">
              <a:rPr lang="en-IN" smtClean="0"/>
              <a:t>26-10-2016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115480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C814F9-C904-425D-8CBC-EC70944AAAB1}" type="datetimeFigureOut">
              <a:rPr lang="en-IN" smtClean="0"/>
              <a:t>26-10-2016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156394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C814F9-C904-425D-8CBC-EC70944AAAB1}" type="datetimeFigureOut">
              <a:rPr lang="en-IN" smtClean="0"/>
              <a:t>26-10-2016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495615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C814F9-C904-425D-8CBC-EC70944AAAB1}" type="datetimeFigureOut">
              <a:rPr lang="en-IN" smtClean="0"/>
              <a:t>26-10-2016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74288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814F9-C904-425D-8CBC-EC70944AAAB1}" type="datetimeFigureOut">
              <a:rPr lang="en-IN" smtClean="0"/>
              <a:t>26-10-2016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C15061-5644-429E-BF16-92A800809465}" type="slidenum">
              <a:rPr lang="en-IN" smtClean="0"/>
              <a:t>‹#›</a:t>
            </a:fld>
            <a:endParaRPr lang="en-IN"/>
          </a:p>
        </p:txBody>
      </p:sp>
    </p:spTree>
    <p:extLst>
      <p:ext uri="{BB962C8B-B14F-4D97-AF65-F5344CB8AC3E}">
        <p14:creationId xmlns:p14="http://schemas.microsoft.com/office/powerpoint/2010/main" val="2934991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ubtitle 2"/>
          <p:cNvSpPr>
            <a:spLocks noGrp="1"/>
          </p:cNvSpPr>
          <p:nvPr>
            <p:ph type="subTitle" idx="1"/>
          </p:nvPr>
        </p:nvSpPr>
        <p:spPr>
          <a:xfrm>
            <a:off x="6255025" y="4127251"/>
            <a:ext cx="5836892" cy="431498"/>
          </a:xfrm>
        </p:spPr>
        <p:txBody>
          <a:bodyPr>
            <a:noAutofit/>
          </a:bodyPr>
          <a:lstStyle/>
          <a:p>
            <a:pPr algn="r"/>
            <a:r>
              <a:rPr lang="en-IN" sz="3200" b="1" dirty="0">
                <a:solidFill>
                  <a:srgbClr val="740027"/>
                </a:solidFill>
              </a:rPr>
              <a:t>We Engineer your Digital Success</a:t>
            </a:r>
          </a:p>
        </p:txBody>
      </p:sp>
      <p:sp>
        <p:nvSpPr>
          <p:cNvPr id="5" name="Subtitle 2"/>
          <p:cNvSpPr txBox="1">
            <a:spLocks/>
          </p:cNvSpPr>
          <p:nvPr/>
        </p:nvSpPr>
        <p:spPr>
          <a:xfrm>
            <a:off x="1796716" y="5205936"/>
            <a:ext cx="10327286" cy="1044830"/>
          </a:xfrm>
          <a:prstGeom prst="rect">
            <a:avLst/>
          </a:prstGeom>
        </p:spPr>
        <p:txBody>
          <a:bodyPr vert="horz" lIns="91440" tIns="45720" rIns="91440" bIns="45720" rtlCol="0">
            <a:noAutofit/>
          </a:bodyPr>
          <a:lstStyle>
            <a:lvl1pPr marL="0" indent="0" algn="ctr" defTabSz="755934" rtl="0" eaLnBrk="1" latinLnBrk="0" hangingPunct="1">
              <a:lnSpc>
                <a:spcPct val="90000"/>
              </a:lnSpc>
              <a:spcBef>
                <a:spcPts val="827"/>
              </a:spcBef>
              <a:buFont typeface="Arial" panose="020B0604020202020204" pitchFamily="34" charset="0"/>
              <a:buNone/>
              <a:defRPr sz="1984" kern="1200">
                <a:solidFill>
                  <a:schemeClr val="tx1"/>
                </a:solidFill>
                <a:latin typeface="+mn-lt"/>
                <a:ea typeface="+mn-ea"/>
                <a:cs typeface="+mn-cs"/>
              </a:defRPr>
            </a:lvl1pPr>
            <a:lvl2pPr marL="377967" indent="0" algn="ctr" defTabSz="755934" rtl="0" eaLnBrk="1" latinLnBrk="0" hangingPunct="1">
              <a:lnSpc>
                <a:spcPct val="90000"/>
              </a:lnSpc>
              <a:spcBef>
                <a:spcPts val="413"/>
              </a:spcBef>
              <a:buFont typeface="Arial" panose="020B0604020202020204" pitchFamily="34" charset="0"/>
              <a:buNone/>
              <a:defRPr sz="1653" kern="1200">
                <a:solidFill>
                  <a:schemeClr val="tx1"/>
                </a:solidFill>
                <a:latin typeface="+mn-lt"/>
                <a:ea typeface="+mn-ea"/>
                <a:cs typeface="+mn-cs"/>
              </a:defRPr>
            </a:lvl2pPr>
            <a:lvl3pPr marL="755934" indent="0" algn="ctr" defTabSz="755934" rtl="0" eaLnBrk="1" latinLnBrk="0" hangingPunct="1">
              <a:lnSpc>
                <a:spcPct val="90000"/>
              </a:lnSpc>
              <a:spcBef>
                <a:spcPts val="413"/>
              </a:spcBef>
              <a:buFont typeface="Arial" panose="020B0604020202020204" pitchFamily="34" charset="0"/>
              <a:buNone/>
              <a:defRPr sz="1488" kern="1200">
                <a:solidFill>
                  <a:schemeClr val="tx1"/>
                </a:solidFill>
                <a:latin typeface="+mn-lt"/>
                <a:ea typeface="+mn-ea"/>
                <a:cs typeface="+mn-cs"/>
              </a:defRPr>
            </a:lvl3pPr>
            <a:lvl4pPr marL="1133902"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4pPr>
            <a:lvl5pPr marL="1511869"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5pPr>
            <a:lvl6pPr marL="1889836"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6pPr>
            <a:lvl7pPr marL="2267803"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7pPr>
            <a:lvl8pPr marL="2645771"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8pPr>
            <a:lvl9pPr marL="3023738"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9pPr>
          </a:lstStyle>
          <a:p>
            <a:pPr algn="r"/>
            <a:r>
              <a:rPr lang="en-IN" sz="2400" b="1" dirty="0">
                <a:solidFill>
                  <a:srgbClr val="1C1C1C"/>
                </a:solidFill>
              </a:rPr>
              <a:t>Proposal for </a:t>
            </a:r>
            <a:r>
              <a:rPr lang="en-IN" sz="2400" b="1" dirty="0" smtClean="0">
                <a:solidFill>
                  <a:srgbClr val="1C1C1C"/>
                </a:solidFill>
              </a:rPr>
              <a:t>Requirements review,  Code Review &amp; Test plans for IEAG</a:t>
            </a:r>
            <a:endParaRPr lang="en-US" sz="2400" b="1" dirty="0">
              <a:solidFill>
                <a:srgbClr val="1C1C1C"/>
              </a:solidFill>
            </a:endParaRPr>
          </a:p>
          <a:p>
            <a:pPr algn="r"/>
            <a:endParaRPr lang="en-US" sz="1800" b="1" dirty="0">
              <a:solidFill>
                <a:srgbClr val="1C1C1C"/>
              </a:solidFill>
            </a:endParaRPr>
          </a:p>
          <a:p>
            <a:pPr algn="r"/>
            <a:r>
              <a:rPr lang="en-US" sz="1600" b="1" dirty="0" smtClean="0">
                <a:solidFill>
                  <a:srgbClr val="1C1C1C"/>
                </a:solidFill>
              </a:rPr>
              <a:t>October</a:t>
            </a:r>
            <a:r>
              <a:rPr lang="en-US" sz="1600" b="1" dirty="0" smtClean="0">
                <a:solidFill>
                  <a:srgbClr val="1C1C1C"/>
                </a:solidFill>
              </a:rPr>
              <a:t> </a:t>
            </a:r>
            <a:r>
              <a:rPr lang="en-US" sz="1600" b="1" dirty="0">
                <a:solidFill>
                  <a:srgbClr val="1C1C1C"/>
                </a:solidFill>
              </a:rPr>
              <a:t>2016</a:t>
            </a:r>
            <a:endParaRPr lang="en-IN" sz="1600" b="1" dirty="0">
              <a:solidFill>
                <a:srgbClr val="1C1C1C"/>
              </a:solidFill>
            </a:endParaRPr>
          </a:p>
        </p:txBody>
      </p:sp>
      <p:sp>
        <p:nvSpPr>
          <p:cNvPr id="6" name="Rectangle 5"/>
          <p:cNvSpPr/>
          <p:nvPr/>
        </p:nvSpPr>
        <p:spPr>
          <a:xfrm>
            <a:off x="106017" y="6544342"/>
            <a:ext cx="2518012" cy="230832"/>
          </a:xfrm>
          <a:prstGeom prst="rect">
            <a:avLst/>
          </a:prstGeom>
        </p:spPr>
        <p:txBody>
          <a:bodyPr wrap="square">
            <a:spAutoFit/>
          </a:bodyPr>
          <a:lstStyle/>
          <a:p>
            <a:r>
              <a:rPr lang="en-IN" sz="900" dirty="0"/>
              <a:t>© 2016. All Rights  Reserved / www.verbat.com</a:t>
            </a:r>
            <a:endParaRPr lang="en-US" sz="900" dirty="0"/>
          </a:p>
        </p:txBody>
      </p:sp>
    </p:spTree>
    <p:extLst>
      <p:ext uri="{BB962C8B-B14F-4D97-AF65-F5344CB8AC3E}">
        <p14:creationId xmlns:p14="http://schemas.microsoft.com/office/powerpoint/2010/main" val="175147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982800" y="2968001"/>
            <a:ext cx="5805878"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Application Delivery</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10</a:t>
            </a:fld>
            <a:endParaRPr lang="en-IN" dirty="0"/>
          </a:p>
        </p:txBody>
      </p:sp>
    </p:spTree>
    <p:extLst>
      <p:ext uri="{BB962C8B-B14F-4D97-AF65-F5344CB8AC3E}">
        <p14:creationId xmlns:p14="http://schemas.microsoft.com/office/powerpoint/2010/main" val="3374029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4" y="260708"/>
            <a:ext cx="8194204"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smtClean="0">
                <a:solidFill>
                  <a:schemeClr val="bg1"/>
                </a:solidFill>
              </a:rPr>
              <a:t>Code Review Deliverables &amp; Test Cases</a:t>
            </a:r>
            <a:endParaRPr lang="en-IN" sz="3200" dirty="0">
              <a:solidFill>
                <a:schemeClr val="bg1"/>
              </a:solidFill>
            </a:endParaRPr>
          </a:p>
        </p:txBody>
      </p:sp>
      <p:sp>
        <p:nvSpPr>
          <p:cNvPr id="4" name="TextBox 3"/>
          <p:cNvSpPr txBox="1"/>
          <p:nvPr/>
        </p:nvSpPr>
        <p:spPr>
          <a:xfrm>
            <a:off x="305928" y="1494107"/>
            <a:ext cx="11581272" cy="3139321"/>
          </a:xfrm>
          <a:prstGeom prst="rect">
            <a:avLst/>
          </a:prstGeom>
          <a:noFill/>
        </p:spPr>
        <p:txBody>
          <a:bodyPr wrap="square" rtlCol="0">
            <a:spAutoFit/>
          </a:bodyPr>
          <a:lstStyle/>
          <a:p>
            <a:pPr>
              <a:lnSpc>
                <a:spcPct val="150000"/>
              </a:lnSpc>
            </a:pPr>
            <a:r>
              <a:rPr lang="en-US" sz="1900" dirty="0" smtClean="0"/>
              <a:t>Phase 1 of the application is scheduled to be completed by December 16</a:t>
            </a:r>
            <a:r>
              <a:rPr lang="en-US" sz="1900" baseline="30000" dirty="0" smtClean="0"/>
              <a:t>th</a:t>
            </a:r>
            <a:r>
              <a:rPr lang="en-US" sz="1900" dirty="0" smtClean="0"/>
              <a:t>. Upon engagement Verbat will </a:t>
            </a:r>
          </a:p>
          <a:p>
            <a:pPr marL="342900" indent="-342900">
              <a:lnSpc>
                <a:spcPct val="150000"/>
              </a:lnSpc>
              <a:buFont typeface="Arial" panose="020B0604020202020204" pitchFamily="34" charset="0"/>
              <a:buChar char="•"/>
            </a:pPr>
            <a:r>
              <a:rPr lang="en-US" sz="1900" dirty="0" smtClean="0"/>
              <a:t>Review the requirements</a:t>
            </a:r>
          </a:p>
          <a:p>
            <a:pPr marL="342900" indent="-342900">
              <a:lnSpc>
                <a:spcPct val="150000"/>
              </a:lnSpc>
              <a:buFont typeface="Arial" panose="020B0604020202020204" pitchFamily="34" charset="0"/>
              <a:buChar char="•"/>
            </a:pPr>
            <a:r>
              <a:rPr lang="en-US" sz="1900" dirty="0" smtClean="0"/>
              <a:t>Review the existing code</a:t>
            </a:r>
          </a:p>
          <a:p>
            <a:pPr marL="342900" indent="-342900">
              <a:lnSpc>
                <a:spcPct val="150000"/>
              </a:lnSpc>
              <a:buFont typeface="Arial" panose="020B0604020202020204" pitchFamily="34" charset="0"/>
              <a:buChar char="•"/>
            </a:pPr>
            <a:r>
              <a:rPr lang="en-US" sz="1900" dirty="0" smtClean="0"/>
              <a:t>Review the existing database</a:t>
            </a:r>
            <a:endParaRPr lang="en-US" sz="1900" dirty="0" smtClean="0"/>
          </a:p>
          <a:p>
            <a:pPr marL="342900" indent="-342900">
              <a:lnSpc>
                <a:spcPct val="150000"/>
              </a:lnSpc>
              <a:buFont typeface="Arial" panose="020B0604020202020204" pitchFamily="34" charset="0"/>
              <a:buChar char="•"/>
            </a:pPr>
            <a:r>
              <a:rPr lang="en-US" sz="1900" dirty="0" smtClean="0"/>
              <a:t>Create test documents</a:t>
            </a:r>
          </a:p>
          <a:p>
            <a:pPr marL="342900" indent="-342900">
              <a:lnSpc>
                <a:spcPct val="150000"/>
              </a:lnSpc>
              <a:buFont typeface="Arial" panose="020B0604020202020204" pitchFamily="34" charset="0"/>
              <a:buChar char="•"/>
            </a:pPr>
            <a:r>
              <a:rPr lang="en-US" sz="1900" dirty="0" smtClean="0"/>
              <a:t>Deploy test team and complete testing</a:t>
            </a:r>
            <a:endParaRPr lang="en-US" sz="1900" dirty="0"/>
          </a:p>
          <a:p>
            <a:pPr>
              <a:lnSpc>
                <a:spcPct val="150000"/>
              </a:lnSpc>
            </a:pPr>
            <a:endParaRPr lang="en-US" b="1" dirty="0"/>
          </a:p>
        </p:txBody>
      </p:sp>
      <p:sp>
        <p:nvSpPr>
          <p:cNvPr id="5"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11</a:t>
            </a:fld>
            <a:endParaRPr lang="en-IN" dirty="0"/>
          </a:p>
        </p:txBody>
      </p:sp>
    </p:spTree>
    <p:extLst>
      <p:ext uri="{BB962C8B-B14F-4D97-AF65-F5344CB8AC3E}">
        <p14:creationId xmlns:p14="http://schemas.microsoft.com/office/powerpoint/2010/main" val="2911005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AutoShape 6"/>
          <p:cNvSpPr>
            <a:spLocks noChangeArrowheads="1"/>
          </p:cNvSpPr>
          <p:nvPr/>
        </p:nvSpPr>
        <p:spPr bwMode="auto">
          <a:xfrm>
            <a:off x="2100484" y="2984043"/>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Project Timeline &amp; Deliverables</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12</a:t>
            </a:fld>
            <a:endParaRPr lang="en-IN" dirty="0"/>
          </a:p>
        </p:txBody>
      </p:sp>
    </p:spTree>
    <p:extLst>
      <p:ext uri="{BB962C8B-B14F-4D97-AF65-F5344CB8AC3E}">
        <p14:creationId xmlns:p14="http://schemas.microsoft.com/office/powerpoint/2010/main" val="2892009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13</a:t>
            </a:fld>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733611290"/>
              </p:ext>
            </p:extLst>
          </p:nvPr>
        </p:nvGraphicFramePr>
        <p:xfrm>
          <a:off x="356253" y="1691249"/>
          <a:ext cx="6998705" cy="2562031"/>
        </p:xfrm>
        <a:graphic>
          <a:graphicData uri="http://schemas.openxmlformats.org/drawingml/2006/table">
            <a:tbl>
              <a:tblPr firstRow="1" bandRow="1">
                <a:tableStyleId>{21E4AEA4-8DFA-4A89-87EB-49C32662AFE0}</a:tableStyleId>
              </a:tblPr>
              <a:tblGrid>
                <a:gridCol w="3049556">
                  <a:extLst>
                    <a:ext uri="{9D8B030D-6E8A-4147-A177-3AD203B41FA5}">
                      <a16:colId xmlns:a16="http://schemas.microsoft.com/office/drawing/2014/main" xmlns="" val="3302362225"/>
                    </a:ext>
                  </a:extLst>
                </a:gridCol>
                <a:gridCol w="1767369">
                  <a:extLst>
                    <a:ext uri="{9D8B030D-6E8A-4147-A177-3AD203B41FA5}">
                      <a16:colId xmlns:a16="http://schemas.microsoft.com/office/drawing/2014/main" xmlns="" val="1810571735"/>
                    </a:ext>
                  </a:extLst>
                </a:gridCol>
                <a:gridCol w="2181780">
                  <a:extLst>
                    <a:ext uri="{9D8B030D-6E8A-4147-A177-3AD203B41FA5}">
                      <a16:colId xmlns:a16="http://schemas.microsoft.com/office/drawing/2014/main" xmlns="" val="20002"/>
                    </a:ext>
                  </a:extLst>
                </a:gridCol>
              </a:tblGrid>
              <a:tr h="513595">
                <a:tc>
                  <a:txBody>
                    <a:bodyPr/>
                    <a:lstStyle/>
                    <a:p>
                      <a:pPr algn="just">
                        <a:lnSpc>
                          <a:spcPct val="150000"/>
                        </a:lnSpc>
                        <a:spcAft>
                          <a:spcPts val="600"/>
                        </a:spcAft>
                      </a:pPr>
                      <a:r>
                        <a:rPr lang="en-AU" sz="1600" kern="1200" dirty="0">
                          <a:effectLst/>
                        </a:rPr>
                        <a:t>Activity</a:t>
                      </a:r>
                      <a:endParaRPr lang="en-IN" sz="1600" b="0" kern="1200" dirty="0">
                        <a:solidFill>
                          <a:schemeClr val="bg1"/>
                        </a:solidFill>
                        <a:effectLst/>
                        <a:latin typeface="+mn-lt"/>
                        <a:ea typeface="+mn-ea"/>
                        <a:cs typeface="+mn-cs"/>
                      </a:endParaRPr>
                    </a:p>
                  </a:txBody>
                  <a:tcPr marL="68580" marR="68580" marT="0" marB="0">
                    <a:solidFill>
                      <a:srgbClr val="00B050"/>
                    </a:solidFill>
                  </a:tcPr>
                </a:tc>
                <a:tc>
                  <a:txBody>
                    <a:bodyPr/>
                    <a:lstStyle/>
                    <a:p>
                      <a:pPr algn="ctr">
                        <a:lnSpc>
                          <a:spcPct val="150000"/>
                        </a:lnSpc>
                        <a:spcAft>
                          <a:spcPts val="600"/>
                        </a:spcAft>
                        <a:tabLst>
                          <a:tab pos="1137920" algn="l"/>
                        </a:tabLst>
                      </a:pPr>
                      <a:r>
                        <a:rPr lang="en-AU" sz="1600" kern="1200" dirty="0">
                          <a:effectLst/>
                        </a:rPr>
                        <a:t>Phase</a:t>
                      </a:r>
                      <a:endParaRPr lang="en-IN" sz="1600" b="0" kern="1200" dirty="0">
                        <a:solidFill>
                          <a:schemeClr val="bg1"/>
                        </a:solidFill>
                        <a:effectLst/>
                        <a:latin typeface="+mn-lt"/>
                        <a:ea typeface="+mn-ea"/>
                        <a:cs typeface="+mn-cs"/>
                      </a:endParaRPr>
                    </a:p>
                  </a:txBody>
                  <a:tcPr marL="68580" marR="68580" marT="0" marB="0">
                    <a:solidFill>
                      <a:srgbClr val="00B050"/>
                    </a:solidFill>
                  </a:tcPr>
                </a:tc>
                <a:tc>
                  <a:txBody>
                    <a:bodyPr/>
                    <a:lstStyle/>
                    <a:p>
                      <a:pPr algn="ctr">
                        <a:lnSpc>
                          <a:spcPct val="150000"/>
                        </a:lnSpc>
                        <a:spcAft>
                          <a:spcPts val="600"/>
                        </a:spcAft>
                        <a:tabLst>
                          <a:tab pos="1137920" algn="l"/>
                        </a:tabLst>
                      </a:pPr>
                      <a:r>
                        <a:rPr lang="en-IN" sz="1600" kern="1200" dirty="0">
                          <a:effectLst/>
                        </a:rPr>
                        <a:t>Effort (Man Days)</a:t>
                      </a:r>
                      <a:endParaRPr lang="en-IN" sz="1600" b="0" kern="1200" dirty="0">
                        <a:solidFill>
                          <a:schemeClr val="bg1"/>
                        </a:solidFill>
                        <a:effectLst/>
                        <a:latin typeface="+mn-lt"/>
                        <a:ea typeface="+mn-ea"/>
                        <a:cs typeface="+mn-cs"/>
                      </a:endParaRPr>
                    </a:p>
                  </a:txBody>
                  <a:tcPr marL="68580" marR="68580" marT="0" marB="0">
                    <a:solidFill>
                      <a:srgbClr val="00B050"/>
                    </a:solidFill>
                  </a:tcPr>
                </a:tc>
                <a:extLst>
                  <a:ext uri="{0D108BD9-81ED-4DB2-BD59-A6C34878D82A}">
                    <a16:rowId xmlns:a16="http://schemas.microsoft.com/office/drawing/2014/main" xmlns="" val="2007264945"/>
                  </a:ext>
                </a:extLst>
              </a:tr>
              <a:tr h="377115">
                <a:tc>
                  <a:txBody>
                    <a:bodyPr/>
                    <a:lstStyle/>
                    <a:p>
                      <a:pPr algn="l">
                        <a:lnSpc>
                          <a:spcPct val="115000"/>
                        </a:lnSpc>
                        <a:spcAft>
                          <a:spcPts val="600"/>
                        </a:spcAft>
                      </a:pPr>
                      <a:r>
                        <a:rPr lang="en-IN" sz="2000" b="1" kern="1200" dirty="0">
                          <a:effectLst/>
                        </a:rPr>
                        <a:t>Initiation</a:t>
                      </a:r>
                      <a:endParaRPr lang="en-IN" sz="1600" b="1" kern="1200" dirty="0">
                        <a:solidFill>
                          <a:schemeClr val="tx1"/>
                        </a:solidFill>
                        <a:effectLst/>
                        <a:latin typeface="+mn-lt"/>
                        <a:ea typeface="+mn-ea"/>
                        <a:cs typeface="+mn-cs"/>
                      </a:endParaRPr>
                    </a:p>
                  </a:txBody>
                  <a:tcPr marL="68580" marR="68580" marT="0" marB="0" anchor="ctr">
                    <a:solidFill>
                      <a:srgbClr val="5DE1AF"/>
                    </a:solidFill>
                  </a:tcPr>
                </a:tc>
                <a:tc rowSpan="6">
                  <a:txBody>
                    <a:bodyPr/>
                    <a:lstStyle/>
                    <a:p>
                      <a:pPr algn="ctr">
                        <a:spcAft>
                          <a:spcPts val="0"/>
                        </a:spcAft>
                      </a:pPr>
                      <a:r>
                        <a:rPr lang="en-IN" sz="1800" b="1" kern="1200" dirty="0">
                          <a:effectLst/>
                        </a:rPr>
                        <a:t>Phase 1</a:t>
                      </a:r>
                      <a:endParaRPr lang="en-IN" sz="1800" b="1" kern="1200" dirty="0">
                        <a:solidFill>
                          <a:schemeClr val="tx1"/>
                        </a:solidFill>
                        <a:effectLst/>
                        <a:latin typeface="+mn-lt"/>
                        <a:ea typeface="+mn-ea"/>
                        <a:cs typeface="+mn-cs"/>
                      </a:endParaRPr>
                    </a:p>
                  </a:txBody>
                  <a:tcPr marL="68580" marR="68580" marT="0" marB="0" vert="vert270" anchor="ctr">
                    <a:solidFill>
                      <a:srgbClr val="5DE1AF"/>
                    </a:solidFill>
                  </a:tcPr>
                </a:tc>
                <a:tc rowSpan="6">
                  <a:txBody>
                    <a:bodyPr/>
                    <a:lstStyle/>
                    <a:p>
                      <a:pPr algn="ctr">
                        <a:spcAft>
                          <a:spcPts val="0"/>
                        </a:spcAft>
                      </a:pPr>
                      <a:r>
                        <a:rPr lang="en-IN" sz="1600" b="1" kern="1200" dirty="0" smtClean="0">
                          <a:solidFill>
                            <a:schemeClr val="dk1"/>
                          </a:solidFill>
                          <a:effectLst/>
                          <a:latin typeface="+mn-lt"/>
                          <a:ea typeface="+mn-ea"/>
                          <a:cs typeface="+mn-cs"/>
                        </a:rPr>
                        <a:t>15</a:t>
                      </a:r>
                      <a:endParaRPr lang="en-IN" sz="1600" b="1" kern="1200" dirty="0">
                        <a:solidFill>
                          <a:schemeClr val="tx1"/>
                        </a:solidFill>
                        <a:effectLst/>
                        <a:latin typeface="+mn-lt"/>
                        <a:ea typeface="+mn-ea"/>
                        <a:cs typeface="+mn-cs"/>
                      </a:endParaRPr>
                    </a:p>
                  </a:txBody>
                  <a:tcPr marL="68580" marR="68580" marT="0" marB="0" anchor="ctr">
                    <a:solidFill>
                      <a:srgbClr val="5DE1AF"/>
                    </a:solidFill>
                  </a:tcPr>
                </a:tc>
                <a:extLst>
                  <a:ext uri="{0D108BD9-81ED-4DB2-BD59-A6C34878D82A}">
                    <a16:rowId xmlns:a16="http://schemas.microsoft.com/office/drawing/2014/main" xmlns="" val="1056298204"/>
                  </a:ext>
                </a:extLst>
              </a:tr>
              <a:tr h="280511">
                <a:tc>
                  <a:txBody>
                    <a:bodyPr/>
                    <a:lstStyle/>
                    <a:p>
                      <a:pPr marL="0" marR="0" indent="0" algn="l" defTabSz="914400" rtl="0" eaLnBrk="1" fontAlgn="auto" latinLnBrk="0" hangingPunct="1">
                        <a:lnSpc>
                          <a:spcPct val="115000"/>
                        </a:lnSpc>
                        <a:spcBef>
                          <a:spcPts val="0"/>
                        </a:spcBef>
                        <a:spcAft>
                          <a:spcPts val="600"/>
                        </a:spcAft>
                        <a:buClrTx/>
                        <a:buSzTx/>
                        <a:buFontTx/>
                        <a:buNone/>
                        <a:tabLst/>
                        <a:defRPr/>
                      </a:pPr>
                      <a:r>
                        <a:rPr lang="en-IN" sz="1400" b="0" kern="1200" dirty="0" smtClean="0">
                          <a:solidFill>
                            <a:schemeClr val="tx1"/>
                          </a:solidFill>
                          <a:effectLst/>
                          <a:latin typeface="+mn-lt"/>
                          <a:ea typeface="+mn-ea"/>
                          <a:cs typeface="+mn-cs"/>
                        </a:rPr>
                        <a:t>SRS</a:t>
                      </a:r>
                      <a:r>
                        <a:rPr lang="en-IN" sz="1400" b="0" kern="1200" baseline="0" dirty="0" smtClean="0">
                          <a:solidFill>
                            <a:schemeClr val="tx1"/>
                          </a:solidFill>
                          <a:effectLst/>
                          <a:latin typeface="+mn-lt"/>
                          <a:ea typeface="+mn-ea"/>
                          <a:cs typeface="+mn-cs"/>
                        </a:rPr>
                        <a:t> Review</a:t>
                      </a:r>
                      <a:endParaRPr lang="en-IN" sz="1400" b="0" kern="1200" dirty="0">
                        <a:solidFill>
                          <a:schemeClr val="tx1"/>
                        </a:solidFill>
                        <a:effectLst/>
                        <a:latin typeface="+mn-lt"/>
                        <a:ea typeface="+mn-ea"/>
                        <a:cs typeface="+mn-cs"/>
                      </a:endParaRPr>
                    </a:p>
                  </a:txBody>
                  <a:tcPr marL="68580" marR="68580" marT="0" marB="0" anchor="ctr">
                    <a:solidFill>
                      <a:srgbClr val="5DE1AF"/>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vert="vert" anchor="ctr">
                    <a:solidFill>
                      <a:srgbClr val="FDF3ED"/>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lnTlToBr w="12700" cmpd="sng">
                      <a:noFill/>
                      <a:prstDash val="solid"/>
                    </a:lnTlToBr>
                  </a:tcPr>
                </a:tc>
                <a:extLst>
                  <a:ext uri="{0D108BD9-81ED-4DB2-BD59-A6C34878D82A}">
                    <a16:rowId xmlns:a16="http://schemas.microsoft.com/office/drawing/2014/main" xmlns="" val="2507006805"/>
                  </a:ext>
                </a:extLst>
              </a:tr>
              <a:tr h="356244">
                <a:tc>
                  <a:txBody>
                    <a:bodyPr/>
                    <a:lstStyle/>
                    <a:p>
                      <a:pPr marL="0" marR="0" indent="0" algn="l" defTabSz="914400" rtl="0" eaLnBrk="1" fontAlgn="auto" latinLnBrk="0" hangingPunct="1">
                        <a:lnSpc>
                          <a:spcPct val="115000"/>
                        </a:lnSpc>
                        <a:spcBef>
                          <a:spcPts val="0"/>
                        </a:spcBef>
                        <a:spcAft>
                          <a:spcPts val="600"/>
                        </a:spcAft>
                        <a:buClrTx/>
                        <a:buSzTx/>
                        <a:buFontTx/>
                        <a:buNone/>
                        <a:tabLst/>
                        <a:defRPr/>
                      </a:pPr>
                      <a:r>
                        <a:rPr lang="en-IN" sz="1400" b="0" kern="1200" dirty="0" smtClean="0">
                          <a:solidFill>
                            <a:schemeClr val="tx1"/>
                          </a:solidFill>
                          <a:effectLst/>
                          <a:latin typeface="+mn-lt"/>
                          <a:ea typeface="+mn-ea"/>
                          <a:cs typeface="+mn-cs"/>
                        </a:rPr>
                        <a:t>Code</a:t>
                      </a:r>
                      <a:r>
                        <a:rPr lang="en-IN" sz="1400" b="0" kern="1200" baseline="0" dirty="0" smtClean="0">
                          <a:solidFill>
                            <a:schemeClr val="tx1"/>
                          </a:solidFill>
                          <a:effectLst/>
                          <a:latin typeface="+mn-lt"/>
                          <a:ea typeface="+mn-ea"/>
                          <a:cs typeface="+mn-cs"/>
                        </a:rPr>
                        <a:t> Review</a:t>
                      </a:r>
                      <a:endParaRPr lang="en-IN" sz="1400" b="0" kern="1200" dirty="0">
                        <a:solidFill>
                          <a:schemeClr val="tx1"/>
                        </a:solidFill>
                        <a:effectLst/>
                        <a:latin typeface="+mn-lt"/>
                        <a:ea typeface="+mn-ea"/>
                        <a:cs typeface="+mn-cs"/>
                      </a:endParaRPr>
                    </a:p>
                  </a:txBody>
                  <a:tcPr marL="68580" marR="68580" marT="0" marB="0" anchor="ctr">
                    <a:solidFill>
                      <a:srgbClr val="5DE1AF"/>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vert="vert" anchor="ctr">
                    <a:solidFill>
                      <a:schemeClr val="accent2">
                        <a:lumMod val="20000"/>
                        <a:lumOff val="80000"/>
                      </a:schemeClr>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lnTlToBr w="12700" cmpd="sng">
                      <a:noFill/>
                      <a:prstDash val="solid"/>
                    </a:lnTlToBr>
                  </a:tcPr>
                </a:tc>
                <a:extLst>
                  <a:ext uri="{0D108BD9-81ED-4DB2-BD59-A6C34878D82A}">
                    <a16:rowId xmlns:a16="http://schemas.microsoft.com/office/drawing/2014/main" xmlns="" val="1858029503"/>
                  </a:ext>
                </a:extLst>
              </a:tr>
              <a:tr h="3039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dirty="0" smtClean="0">
                          <a:solidFill>
                            <a:schemeClr val="tx1"/>
                          </a:solidFill>
                          <a:effectLst/>
                          <a:latin typeface="+mn-lt"/>
                          <a:ea typeface="+mn-ea"/>
                          <a:cs typeface="+mn-cs"/>
                        </a:rPr>
                        <a:t>Review</a:t>
                      </a:r>
                      <a:r>
                        <a:rPr lang="en-IN" sz="1400" b="0" kern="1200" baseline="0" dirty="0" smtClean="0">
                          <a:solidFill>
                            <a:schemeClr val="tx1"/>
                          </a:solidFill>
                          <a:effectLst/>
                          <a:latin typeface="+mn-lt"/>
                          <a:ea typeface="+mn-ea"/>
                          <a:cs typeface="+mn-cs"/>
                        </a:rPr>
                        <a:t> Database</a:t>
                      </a:r>
                    </a:p>
                  </a:txBody>
                  <a:tcPr marL="68580" marR="68580" marT="0" marB="0" anchor="ctr">
                    <a:solidFill>
                      <a:srgbClr val="5DE1AF"/>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10005"/>
                  </a:ext>
                </a:extLst>
              </a:tr>
              <a:tr h="3039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baseline="0" dirty="0" smtClean="0">
                          <a:solidFill>
                            <a:schemeClr val="tx1"/>
                          </a:solidFill>
                          <a:effectLst/>
                          <a:latin typeface="+mn-lt"/>
                          <a:ea typeface="+mn-ea"/>
                          <a:cs typeface="+mn-cs"/>
                        </a:rPr>
                        <a:t>Create Test cases to match requirements</a:t>
                      </a:r>
                    </a:p>
                  </a:txBody>
                  <a:tcPr marL="68580" marR="68580" marT="0" marB="0" anchor="ctr">
                    <a:solidFill>
                      <a:srgbClr val="5DE1AF"/>
                    </a:solidFill>
                  </a:tcPr>
                </a:tc>
                <a:tc vMerge="1">
                  <a:txBody>
                    <a:bodyPr/>
                    <a:lstStyle/>
                    <a:p>
                      <a:pPr algn="ctr">
                        <a:spcAft>
                          <a:spcPts val="0"/>
                        </a:spcAft>
                      </a:pPr>
                      <a:endParaRPr lang="en-IN" sz="1800" b="1" kern="1200" dirty="0">
                        <a:solidFill>
                          <a:schemeClr val="tx1"/>
                        </a:solidFill>
                        <a:effectLst/>
                        <a:latin typeface="+mn-lt"/>
                        <a:ea typeface="+mn-ea"/>
                        <a:cs typeface="+mn-cs"/>
                      </a:endParaRPr>
                    </a:p>
                  </a:txBody>
                  <a:tcPr marL="68580" marR="68580" marT="0" marB="0" vert="vert270" anchor="ctr">
                    <a:solidFill>
                      <a:srgbClr val="5DE1AF"/>
                    </a:solidFill>
                  </a:tcPr>
                </a:tc>
                <a:tc vMerge="1">
                  <a:txBody>
                    <a:bodyPr/>
                    <a:lstStyle/>
                    <a:p>
                      <a:pPr algn="ctr">
                        <a:spcAft>
                          <a:spcPts val="0"/>
                        </a:spcAft>
                      </a:pPr>
                      <a:endParaRPr lang="en-IN" sz="1600" b="1" kern="1200" dirty="0">
                        <a:solidFill>
                          <a:schemeClr val="tx1"/>
                        </a:solidFill>
                        <a:effectLst/>
                        <a:latin typeface="+mn-lt"/>
                        <a:ea typeface="+mn-ea"/>
                        <a:cs typeface="+mn-cs"/>
                      </a:endParaRPr>
                    </a:p>
                  </a:txBody>
                  <a:tcPr marL="68580" marR="68580" marT="0" marB="0" anchor="ctr">
                    <a:solidFill>
                      <a:srgbClr val="5DE1AF"/>
                    </a:solidFill>
                  </a:tcPr>
                </a:tc>
              </a:tr>
              <a:tr h="3039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baseline="0" dirty="0" smtClean="0">
                          <a:solidFill>
                            <a:schemeClr val="tx1"/>
                          </a:solidFill>
                          <a:effectLst/>
                          <a:latin typeface="+mn-lt"/>
                          <a:ea typeface="+mn-ea"/>
                          <a:cs typeface="+mn-cs"/>
                        </a:rPr>
                        <a:t>Execute test cases</a:t>
                      </a:r>
                    </a:p>
                  </a:txBody>
                  <a:tcPr marL="68580" marR="68580" marT="0" marB="0" anchor="ctr">
                    <a:solidFill>
                      <a:srgbClr val="5DE1AF"/>
                    </a:solidFill>
                  </a:tcPr>
                </a:tc>
                <a:tc vMerge="1">
                  <a:txBody>
                    <a:bodyPr/>
                    <a:lstStyle/>
                    <a:p>
                      <a:pPr algn="ctr">
                        <a:spcAft>
                          <a:spcPts val="0"/>
                        </a:spcAft>
                      </a:pPr>
                      <a:endParaRPr lang="en-IN" sz="1800" b="1" kern="1200" dirty="0">
                        <a:solidFill>
                          <a:schemeClr val="tx1"/>
                        </a:solidFill>
                        <a:effectLst/>
                        <a:latin typeface="+mn-lt"/>
                        <a:ea typeface="+mn-ea"/>
                        <a:cs typeface="+mn-cs"/>
                      </a:endParaRPr>
                    </a:p>
                  </a:txBody>
                  <a:tcPr marL="68580" marR="68580" marT="0" marB="0" vert="vert270" anchor="ctr">
                    <a:solidFill>
                      <a:srgbClr val="5DE1AF"/>
                    </a:solidFill>
                  </a:tcPr>
                </a:tc>
                <a:tc vMerge="1">
                  <a:txBody>
                    <a:bodyPr/>
                    <a:lstStyle/>
                    <a:p>
                      <a:pPr algn="ctr">
                        <a:spcAft>
                          <a:spcPts val="0"/>
                        </a:spcAft>
                      </a:pPr>
                      <a:endParaRPr lang="en-IN" sz="1600" b="1" kern="1200" dirty="0">
                        <a:solidFill>
                          <a:schemeClr val="tx1"/>
                        </a:solidFill>
                        <a:effectLst/>
                        <a:latin typeface="+mn-lt"/>
                        <a:ea typeface="+mn-ea"/>
                        <a:cs typeface="+mn-cs"/>
                      </a:endParaRPr>
                    </a:p>
                  </a:txBody>
                  <a:tcPr marL="68580" marR="68580" marT="0" marB="0" anchor="ctr">
                    <a:solidFill>
                      <a:srgbClr val="5DE1AF"/>
                    </a:solidFill>
                  </a:tcPr>
                </a:tc>
              </a:tr>
            </a:tbl>
          </a:graphicData>
        </a:graphic>
      </p:graphicFrame>
      <p:sp>
        <p:nvSpPr>
          <p:cNvPr id="5" name="Rectangle 4"/>
          <p:cNvSpPr/>
          <p:nvPr/>
        </p:nvSpPr>
        <p:spPr>
          <a:xfrm>
            <a:off x="300437" y="1110675"/>
            <a:ext cx="9507826" cy="400110"/>
          </a:xfrm>
          <a:prstGeom prst="rect">
            <a:avLst/>
          </a:prstGeom>
        </p:spPr>
        <p:txBody>
          <a:bodyPr wrap="square">
            <a:spAutoFit/>
          </a:bodyPr>
          <a:lstStyle/>
          <a:p>
            <a:r>
              <a:rPr lang="en-AU" sz="2000" dirty="0"/>
              <a:t>The time estimated for delivering the application is </a:t>
            </a:r>
            <a:r>
              <a:rPr lang="en-AU" sz="2000" b="1" dirty="0" smtClean="0"/>
              <a:t>15</a:t>
            </a:r>
            <a:r>
              <a:rPr lang="en-AU" sz="2000" b="1" dirty="0" smtClean="0"/>
              <a:t> </a:t>
            </a:r>
            <a:r>
              <a:rPr lang="en-AU" sz="2000" b="1" dirty="0"/>
              <a:t>working man days</a:t>
            </a:r>
            <a:endParaRPr lang="en-IN" sz="2000" b="1" dirty="0"/>
          </a:p>
        </p:txBody>
      </p:sp>
      <p:sp>
        <p:nvSpPr>
          <p:cNvPr id="7" name="Rectangle 6"/>
          <p:cNvSpPr/>
          <p:nvPr/>
        </p:nvSpPr>
        <p:spPr>
          <a:xfrm>
            <a:off x="7500732" y="1691249"/>
            <a:ext cx="2626511" cy="461665"/>
          </a:xfrm>
          <a:prstGeom prst="rect">
            <a:avLst/>
          </a:prstGeom>
        </p:spPr>
        <p:txBody>
          <a:bodyPr wrap="square">
            <a:spAutoFit/>
          </a:bodyPr>
          <a:lstStyle/>
          <a:p>
            <a:r>
              <a:rPr lang="en-US" sz="2400" b="1" dirty="0">
                <a:solidFill>
                  <a:srgbClr val="800000"/>
                </a:solidFill>
              </a:rPr>
              <a:t>Deliverables</a:t>
            </a:r>
            <a:endParaRPr lang="en-IN" sz="2400" dirty="0"/>
          </a:p>
        </p:txBody>
      </p:sp>
      <p:sp>
        <p:nvSpPr>
          <p:cNvPr id="8" name="Rectangle 7"/>
          <p:cNvSpPr/>
          <p:nvPr/>
        </p:nvSpPr>
        <p:spPr>
          <a:xfrm>
            <a:off x="7500732" y="2159967"/>
            <a:ext cx="4373217" cy="2759730"/>
          </a:xfrm>
          <a:prstGeom prst="rect">
            <a:avLst/>
          </a:prstGeom>
        </p:spPr>
        <p:txBody>
          <a:bodyPr wrap="square">
            <a:spAutoFit/>
          </a:bodyPr>
          <a:lstStyle/>
          <a:p>
            <a:pPr marL="17100" lvl="1">
              <a:lnSpc>
                <a:spcPts val="2600"/>
              </a:lnSpc>
            </a:pPr>
            <a:r>
              <a:rPr lang="en-US" sz="1600" dirty="0" smtClean="0"/>
              <a:t>Documented artifacts with recommendation for improving the </a:t>
            </a:r>
          </a:p>
          <a:p>
            <a:pPr marL="302850" lvl="1" indent="-285750">
              <a:lnSpc>
                <a:spcPts val="2600"/>
              </a:lnSpc>
              <a:buFont typeface="Arial" panose="020B0604020202020204" pitchFamily="34" charset="0"/>
              <a:buChar char="•"/>
            </a:pPr>
            <a:r>
              <a:rPr lang="en-US" sz="1600" dirty="0" smtClean="0"/>
              <a:t>Existing SRS </a:t>
            </a:r>
          </a:p>
          <a:p>
            <a:pPr marL="302850" lvl="1" indent="-285750">
              <a:lnSpc>
                <a:spcPts val="2600"/>
              </a:lnSpc>
              <a:buFont typeface="Arial" panose="020B0604020202020204" pitchFamily="34" charset="0"/>
              <a:buChar char="•"/>
            </a:pPr>
            <a:r>
              <a:rPr lang="en-US" sz="1600" dirty="0" smtClean="0"/>
              <a:t>Existing Code</a:t>
            </a:r>
          </a:p>
          <a:p>
            <a:pPr marL="302850" lvl="1" indent="-285750">
              <a:lnSpc>
                <a:spcPts val="2600"/>
              </a:lnSpc>
              <a:buFont typeface="Arial" panose="020B0604020202020204" pitchFamily="34" charset="0"/>
              <a:buChar char="•"/>
            </a:pPr>
            <a:r>
              <a:rPr lang="en-US" sz="1600" dirty="0" smtClean="0"/>
              <a:t>Existing </a:t>
            </a:r>
            <a:r>
              <a:rPr lang="en-US" sz="1600" dirty="0" smtClean="0"/>
              <a:t>Database </a:t>
            </a:r>
          </a:p>
          <a:p>
            <a:pPr marL="302850" lvl="1" indent="-285750">
              <a:lnSpc>
                <a:spcPts val="2600"/>
              </a:lnSpc>
              <a:buFont typeface="Arial" panose="020B0604020202020204" pitchFamily="34" charset="0"/>
              <a:buChar char="•"/>
            </a:pPr>
            <a:r>
              <a:rPr lang="en-US" sz="1600" dirty="0" smtClean="0"/>
              <a:t>Documented test cases mapped to the requirements</a:t>
            </a:r>
            <a:r>
              <a:rPr lang="en-US" sz="1600" dirty="0" smtClean="0"/>
              <a:t> </a:t>
            </a:r>
          </a:p>
          <a:p>
            <a:pPr marL="302850" lvl="1" indent="-285750">
              <a:lnSpc>
                <a:spcPts val="2600"/>
              </a:lnSpc>
              <a:buFont typeface="Arial" panose="020B0604020202020204" pitchFamily="34" charset="0"/>
              <a:buChar char="•"/>
            </a:pPr>
            <a:r>
              <a:rPr lang="en-US" sz="1600" dirty="0" smtClean="0"/>
              <a:t>QA consultants</a:t>
            </a:r>
            <a:endParaRPr lang="en-US" sz="1600" dirty="0"/>
          </a:p>
        </p:txBody>
      </p:sp>
      <p:sp>
        <p:nvSpPr>
          <p:cNvPr id="2" name="TextBox 1"/>
          <p:cNvSpPr txBox="1"/>
          <p:nvPr/>
        </p:nvSpPr>
        <p:spPr>
          <a:xfrm>
            <a:off x="529389" y="4820387"/>
            <a:ext cx="7303170" cy="1200329"/>
          </a:xfrm>
          <a:prstGeom prst="rect">
            <a:avLst/>
          </a:prstGeom>
          <a:noFill/>
        </p:spPr>
        <p:txBody>
          <a:bodyPr wrap="square" rtlCol="0">
            <a:spAutoFit/>
          </a:bodyPr>
          <a:lstStyle/>
          <a:p>
            <a:r>
              <a:rPr lang="en-US" dirty="0" smtClean="0"/>
              <a:t>Note</a:t>
            </a:r>
          </a:p>
          <a:p>
            <a:r>
              <a:rPr lang="en-US" dirty="0" smtClean="0"/>
              <a:t>Code Review : Typically code coverage is 200-400 lines of written code /day</a:t>
            </a:r>
          </a:p>
          <a:p>
            <a:r>
              <a:rPr lang="en-US" dirty="0" smtClean="0"/>
              <a:t>Test Cases: About 1.5 days per page ( present count of pages is 100+)*</a:t>
            </a:r>
          </a:p>
          <a:p>
            <a:r>
              <a:rPr lang="en-US" dirty="0" smtClean="0"/>
              <a:t>* Keep in mind that this is a rough sketch</a:t>
            </a:r>
            <a:endParaRPr lang="en-US" dirty="0"/>
          </a:p>
        </p:txBody>
      </p:sp>
    </p:spTree>
    <p:extLst>
      <p:ext uri="{BB962C8B-B14F-4D97-AF65-F5344CB8AC3E}">
        <p14:creationId xmlns:p14="http://schemas.microsoft.com/office/powerpoint/2010/main" val="762857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14</a:t>
            </a:fld>
            <a:endParaRPr lang="en-IN" dirty="0"/>
          </a:p>
        </p:txBody>
      </p:sp>
      <p:sp>
        <p:nvSpPr>
          <p:cNvPr id="5" name="AutoShape 6"/>
          <p:cNvSpPr>
            <a:spLocks noChangeArrowheads="1"/>
          </p:cNvSpPr>
          <p:nvPr/>
        </p:nvSpPr>
        <p:spPr bwMode="auto">
          <a:xfrm>
            <a:off x="2100484" y="2984043"/>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Commercials</a:t>
            </a:r>
          </a:p>
        </p:txBody>
      </p:sp>
    </p:spTree>
    <p:extLst>
      <p:ext uri="{BB962C8B-B14F-4D97-AF65-F5344CB8AC3E}">
        <p14:creationId xmlns:p14="http://schemas.microsoft.com/office/powerpoint/2010/main" val="4083511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15</a:t>
            </a:fld>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395832310"/>
              </p:ext>
            </p:extLst>
          </p:nvPr>
        </p:nvGraphicFramePr>
        <p:xfrm>
          <a:off x="344914" y="1549776"/>
          <a:ext cx="11462773" cy="1614320"/>
        </p:xfrm>
        <a:graphic>
          <a:graphicData uri="http://schemas.openxmlformats.org/drawingml/2006/table">
            <a:tbl>
              <a:tblPr firstRow="1" bandRow="1">
                <a:tableStyleId>{21E4AEA4-8DFA-4A89-87EB-49C32662AFE0}</a:tableStyleId>
              </a:tblPr>
              <a:tblGrid>
                <a:gridCol w="737027">
                  <a:extLst>
                    <a:ext uri="{9D8B030D-6E8A-4147-A177-3AD203B41FA5}">
                      <a16:colId xmlns:a16="http://schemas.microsoft.com/office/drawing/2014/main" xmlns="" val="3486086168"/>
                    </a:ext>
                  </a:extLst>
                </a:gridCol>
                <a:gridCol w="7631712">
                  <a:extLst>
                    <a:ext uri="{9D8B030D-6E8A-4147-A177-3AD203B41FA5}">
                      <a16:colId xmlns:a16="http://schemas.microsoft.com/office/drawing/2014/main" xmlns="" val="75094513"/>
                    </a:ext>
                  </a:extLst>
                </a:gridCol>
                <a:gridCol w="3094034">
                  <a:extLst>
                    <a:ext uri="{9D8B030D-6E8A-4147-A177-3AD203B41FA5}">
                      <a16:colId xmlns:a16="http://schemas.microsoft.com/office/drawing/2014/main" xmlns="" val="8521761"/>
                    </a:ext>
                  </a:extLst>
                </a:gridCol>
              </a:tblGrid>
              <a:tr h="608480">
                <a:tc>
                  <a:txBody>
                    <a:bodyPr/>
                    <a:lstStyle/>
                    <a:p>
                      <a:r>
                        <a:rPr lang="en-IN" sz="2000" b="0" dirty="0">
                          <a:latin typeface="Gill Sans MT" panose="020B0502020104020203" pitchFamily="34" charset="0"/>
                        </a:rPr>
                        <a:t>Sl.</a:t>
                      </a:r>
                      <a:endParaRPr lang="en-US" sz="2000" b="0" dirty="0">
                        <a:latin typeface="Gill Sans MT" panose="020B0502020104020203" pitchFamily="34" charset="0"/>
                      </a:endParaRPr>
                    </a:p>
                  </a:txBody>
                  <a:tcPr anchor="ctr">
                    <a:solidFill>
                      <a:srgbClr val="740026"/>
                    </a:solidFill>
                  </a:tcPr>
                </a:tc>
                <a:tc>
                  <a:txBody>
                    <a:bodyPr/>
                    <a:lstStyle/>
                    <a:p>
                      <a:r>
                        <a:rPr lang="en-IN" sz="2000" b="0" dirty="0">
                          <a:latin typeface="Gill Sans MT" panose="020B0502020104020203" pitchFamily="34" charset="0"/>
                        </a:rPr>
                        <a:t>Description</a:t>
                      </a:r>
                      <a:endParaRPr lang="en-US" sz="2000" b="0" dirty="0">
                        <a:latin typeface="Gill Sans MT" panose="020B0502020104020203" pitchFamily="34" charset="0"/>
                      </a:endParaRPr>
                    </a:p>
                  </a:txBody>
                  <a:tcPr anchor="ctr">
                    <a:solidFill>
                      <a:srgbClr val="740026"/>
                    </a:solidFill>
                  </a:tcPr>
                </a:tc>
                <a:tc>
                  <a:txBody>
                    <a:bodyPr/>
                    <a:lstStyle/>
                    <a:p>
                      <a:pPr algn="r"/>
                      <a:r>
                        <a:rPr lang="en-IN" sz="2000" b="0" dirty="0">
                          <a:latin typeface="Gill Sans MT" panose="020B0502020104020203" pitchFamily="34" charset="0"/>
                        </a:rPr>
                        <a:t>Cost</a:t>
                      </a:r>
                      <a:endParaRPr lang="en-US" sz="2000" b="0" dirty="0">
                        <a:latin typeface="Gill Sans MT" panose="020B0502020104020203" pitchFamily="34" charset="0"/>
                      </a:endParaRPr>
                    </a:p>
                  </a:txBody>
                  <a:tcPr anchor="ctr">
                    <a:solidFill>
                      <a:srgbClr val="740026"/>
                    </a:solidFill>
                  </a:tcPr>
                </a:tc>
                <a:extLst>
                  <a:ext uri="{0D108BD9-81ED-4DB2-BD59-A6C34878D82A}">
                    <a16:rowId xmlns:a16="http://schemas.microsoft.com/office/drawing/2014/main" xmlns="" val="3343099413"/>
                  </a:ext>
                </a:extLst>
              </a:tr>
              <a:tr h="848592">
                <a:tc>
                  <a:txBody>
                    <a:bodyPr/>
                    <a:lstStyle/>
                    <a:p>
                      <a:r>
                        <a:rPr lang="en-IN" sz="2000" b="0" kern="1200" dirty="0">
                          <a:solidFill>
                            <a:srgbClr val="1C1C1C"/>
                          </a:solidFill>
                          <a:latin typeface="+mn-lt"/>
                          <a:ea typeface="+mn-ea"/>
                          <a:cs typeface="+mn-cs"/>
                        </a:rPr>
                        <a:t/>
                      </a:r>
                      <a:br>
                        <a:rPr lang="en-IN" sz="2000" b="0" kern="1200" dirty="0">
                          <a:solidFill>
                            <a:srgbClr val="1C1C1C"/>
                          </a:solidFill>
                          <a:latin typeface="+mn-lt"/>
                          <a:ea typeface="+mn-ea"/>
                          <a:cs typeface="+mn-cs"/>
                        </a:rPr>
                      </a:br>
                      <a:r>
                        <a:rPr lang="en-IN" sz="2000" b="0" kern="1200" dirty="0">
                          <a:solidFill>
                            <a:srgbClr val="1C1C1C"/>
                          </a:solidFill>
                          <a:latin typeface="+mn-lt"/>
                          <a:ea typeface="+mn-ea"/>
                          <a:cs typeface="+mn-cs"/>
                        </a:rPr>
                        <a:t>01.</a:t>
                      </a:r>
                    </a:p>
                    <a:p>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tc>
                  <a:txBody>
                    <a:bodyPr/>
                    <a:lstStyle/>
                    <a:p>
                      <a:r>
                        <a:rPr lang="en-IN" sz="2000" b="0" kern="1200" dirty="0">
                          <a:solidFill>
                            <a:srgbClr val="1C1C1C"/>
                          </a:solidFill>
                          <a:latin typeface="+mn-lt"/>
                          <a:ea typeface="+mn-ea"/>
                          <a:cs typeface="+mn-cs"/>
                        </a:rPr>
                        <a:t>Development of</a:t>
                      </a:r>
                      <a:r>
                        <a:rPr lang="en-IN" sz="2000" b="0" kern="1200" baseline="0" dirty="0">
                          <a:solidFill>
                            <a:srgbClr val="1C1C1C"/>
                          </a:solidFill>
                          <a:latin typeface="+mn-lt"/>
                          <a:ea typeface="+mn-ea"/>
                          <a:cs typeface="+mn-cs"/>
                        </a:rPr>
                        <a:t> Web based Video Competition Application</a:t>
                      </a:r>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tc>
                  <a:txBody>
                    <a:bodyPr/>
                    <a:lstStyle/>
                    <a:p>
                      <a:pPr algn="r"/>
                      <a:r>
                        <a:rPr lang="en-US" sz="2000" b="0" kern="1200" dirty="0">
                          <a:solidFill>
                            <a:srgbClr val="1C1C1C"/>
                          </a:solidFill>
                          <a:latin typeface="+mn-lt"/>
                          <a:ea typeface="+mn-ea"/>
                          <a:cs typeface="+mn-cs"/>
                        </a:rPr>
                        <a:t>USD 6,800</a:t>
                      </a:r>
                    </a:p>
                  </a:txBody>
                  <a:tcPr anchor="ctr">
                    <a:solidFill>
                      <a:schemeClr val="accent2">
                        <a:lumMod val="20000"/>
                        <a:lumOff val="80000"/>
                      </a:schemeClr>
                    </a:solidFill>
                  </a:tcPr>
                </a:tc>
                <a:extLst>
                  <a:ext uri="{0D108BD9-81ED-4DB2-BD59-A6C34878D82A}">
                    <a16:rowId xmlns:a16="http://schemas.microsoft.com/office/drawing/2014/main" xmlns="" val="3097143864"/>
                  </a:ext>
                </a:extLst>
              </a:tr>
            </a:tbl>
          </a:graphicData>
        </a:graphic>
      </p:graphicFrame>
      <p:sp>
        <p:nvSpPr>
          <p:cNvPr id="6"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Commercials</a:t>
            </a:r>
          </a:p>
        </p:txBody>
      </p:sp>
      <p:graphicFrame>
        <p:nvGraphicFramePr>
          <p:cNvPr id="7" name="Table 6"/>
          <p:cNvGraphicFramePr>
            <a:graphicFrameLocks noGrp="1"/>
          </p:cNvGraphicFramePr>
          <p:nvPr>
            <p:extLst>
              <p:ext uri="{D42A27DB-BD31-4B8C-83A1-F6EECF244321}">
                <p14:modId xmlns:p14="http://schemas.microsoft.com/office/powerpoint/2010/main" val="3454700822"/>
              </p:ext>
            </p:extLst>
          </p:nvPr>
        </p:nvGraphicFramePr>
        <p:xfrm>
          <a:off x="397922" y="3356519"/>
          <a:ext cx="11396513" cy="1515606"/>
        </p:xfrm>
        <a:graphic>
          <a:graphicData uri="http://schemas.openxmlformats.org/drawingml/2006/table">
            <a:tbl>
              <a:tblPr firstRow="1" bandRow="1">
                <a:tableStyleId>{21E4AEA4-8DFA-4A89-87EB-49C32662AFE0}</a:tableStyleId>
              </a:tblPr>
              <a:tblGrid>
                <a:gridCol w="5605313">
                  <a:extLst>
                    <a:ext uri="{9D8B030D-6E8A-4147-A177-3AD203B41FA5}">
                      <a16:colId xmlns:a16="http://schemas.microsoft.com/office/drawing/2014/main" xmlns="" val="2377584841"/>
                    </a:ext>
                  </a:extLst>
                </a:gridCol>
                <a:gridCol w="2703443">
                  <a:extLst>
                    <a:ext uri="{9D8B030D-6E8A-4147-A177-3AD203B41FA5}">
                      <a16:colId xmlns:a16="http://schemas.microsoft.com/office/drawing/2014/main" xmlns="" val="3279865953"/>
                    </a:ext>
                  </a:extLst>
                </a:gridCol>
                <a:gridCol w="3087757">
                  <a:extLst>
                    <a:ext uri="{9D8B030D-6E8A-4147-A177-3AD203B41FA5}">
                      <a16:colId xmlns:a16="http://schemas.microsoft.com/office/drawing/2014/main" xmlns="" val="1409344301"/>
                    </a:ext>
                  </a:extLst>
                </a:gridCol>
              </a:tblGrid>
              <a:tr h="505202">
                <a:tc>
                  <a:txBody>
                    <a:bodyPr/>
                    <a:lstStyle/>
                    <a:p>
                      <a:r>
                        <a:rPr lang="en-IN" dirty="0"/>
                        <a:t>Particulars</a:t>
                      </a:r>
                    </a:p>
                  </a:txBody>
                  <a:tcPr anchor="ctr"/>
                </a:tc>
                <a:tc>
                  <a:txBody>
                    <a:bodyPr/>
                    <a:lstStyle/>
                    <a:p>
                      <a:pPr algn="ctr"/>
                      <a:r>
                        <a:rPr lang="en-IN" dirty="0"/>
                        <a:t>Percentage</a:t>
                      </a:r>
                    </a:p>
                  </a:txBody>
                  <a:tcPr anchor="ctr"/>
                </a:tc>
                <a:tc>
                  <a:txBody>
                    <a:bodyPr/>
                    <a:lstStyle/>
                    <a:p>
                      <a:pPr algn="r"/>
                      <a:r>
                        <a:rPr lang="en-IN" dirty="0"/>
                        <a:t>Amount (USD)</a:t>
                      </a:r>
                    </a:p>
                  </a:txBody>
                  <a:tcPr anchor="ctr"/>
                </a:tc>
                <a:extLst>
                  <a:ext uri="{0D108BD9-81ED-4DB2-BD59-A6C34878D82A}">
                    <a16:rowId xmlns:a16="http://schemas.microsoft.com/office/drawing/2014/main" xmlns="" val="2611147370"/>
                  </a:ext>
                </a:extLst>
              </a:tr>
              <a:tr h="505202">
                <a:tc>
                  <a:txBody>
                    <a:bodyPr/>
                    <a:lstStyle/>
                    <a:p>
                      <a:r>
                        <a:rPr lang="en-IN" dirty="0"/>
                        <a:t>Advance Payment</a:t>
                      </a:r>
                    </a:p>
                  </a:txBody>
                  <a:tcPr anchor="ctr">
                    <a:solidFill>
                      <a:schemeClr val="accent2">
                        <a:lumMod val="40000"/>
                        <a:lumOff val="60000"/>
                      </a:schemeClr>
                    </a:solidFill>
                  </a:tcPr>
                </a:tc>
                <a:tc>
                  <a:txBody>
                    <a:bodyPr/>
                    <a:lstStyle/>
                    <a:p>
                      <a:pPr algn="ctr"/>
                      <a:r>
                        <a:rPr lang="en-IN" dirty="0"/>
                        <a:t>25%</a:t>
                      </a:r>
                    </a:p>
                  </a:txBody>
                  <a:tcPr anchor="ctr">
                    <a:solidFill>
                      <a:schemeClr val="accent2">
                        <a:lumMod val="40000"/>
                        <a:lumOff val="60000"/>
                      </a:schemeClr>
                    </a:solidFill>
                  </a:tcPr>
                </a:tc>
                <a:tc>
                  <a:txBody>
                    <a:bodyPr/>
                    <a:lstStyle/>
                    <a:p>
                      <a:pPr algn="r"/>
                      <a:r>
                        <a:rPr lang="en-IN" dirty="0"/>
                        <a:t>1,700</a:t>
                      </a:r>
                    </a:p>
                  </a:txBody>
                  <a:tcPr anchor="ctr">
                    <a:solidFill>
                      <a:schemeClr val="accent2">
                        <a:lumMod val="40000"/>
                        <a:lumOff val="60000"/>
                      </a:schemeClr>
                    </a:solidFill>
                  </a:tcPr>
                </a:tc>
                <a:extLst>
                  <a:ext uri="{0D108BD9-81ED-4DB2-BD59-A6C34878D82A}">
                    <a16:rowId xmlns:a16="http://schemas.microsoft.com/office/drawing/2014/main" xmlns="" val="1794635510"/>
                  </a:ext>
                </a:extLst>
              </a:tr>
              <a:tr h="5052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Prior to Deployment</a:t>
                      </a:r>
                      <a:r>
                        <a:rPr lang="en-IN" baseline="0" dirty="0"/>
                        <a:t> to Production server</a:t>
                      </a:r>
                      <a:endParaRPr lang="en-IN" dirty="0"/>
                    </a:p>
                  </a:txBody>
                  <a:tcPr anchor="ctr"/>
                </a:tc>
                <a:tc>
                  <a:txBody>
                    <a:bodyPr/>
                    <a:lstStyle/>
                    <a:p>
                      <a:pPr algn="ctr"/>
                      <a:r>
                        <a:rPr lang="en-IN" dirty="0"/>
                        <a:t>75%</a:t>
                      </a:r>
                    </a:p>
                  </a:txBody>
                  <a:tcPr anchor="ctr"/>
                </a:tc>
                <a:tc>
                  <a:txBody>
                    <a:bodyPr/>
                    <a:lstStyle/>
                    <a:p>
                      <a:pPr algn="r"/>
                      <a:r>
                        <a:rPr lang="en-IN" dirty="0"/>
                        <a:t>5,100</a:t>
                      </a:r>
                    </a:p>
                  </a:txBody>
                  <a:tcPr anchor="ctr"/>
                </a:tc>
                <a:extLst>
                  <a:ext uri="{0D108BD9-81ED-4DB2-BD59-A6C34878D82A}">
                    <a16:rowId xmlns:a16="http://schemas.microsoft.com/office/drawing/2014/main" xmlns="" val="238699987"/>
                  </a:ext>
                </a:extLst>
              </a:tr>
            </a:tbl>
          </a:graphicData>
        </a:graphic>
      </p:graphicFrame>
    </p:spTree>
    <p:extLst>
      <p:ext uri="{BB962C8B-B14F-4D97-AF65-F5344CB8AC3E}">
        <p14:creationId xmlns:p14="http://schemas.microsoft.com/office/powerpoint/2010/main" val="801000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791539"/>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Assumptions</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16</a:t>
            </a:fld>
            <a:endParaRPr lang="en-IN" dirty="0"/>
          </a:p>
        </p:txBody>
      </p:sp>
    </p:spTree>
    <p:extLst>
      <p:ext uri="{BB962C8B-B14F-4D97-AF65-F5344CB8AC3E}">
        <p14:creationId xmlns:p14="http://schemas.microsoft.com/office/powerpoint/2010/main" val="4243543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515263" y="1470992"/>
            <a:ext cx="11676737" cy="3170099"/>
          </a:xfrm>
          <a:prstGeom prst="rect">
            <a:avLst/>
          </a:prstGeom>
        </p:spPr>
        <p:txBody>
          <a:bodyPr wrap="square">
            <a:spAutoFit/>
          </a:bodyPr>
          <a:lstStyle/>
          <a:p>
            <a:pPr marL="285750" indent="-285750">
              <a:lnSpc>
                <a:spcPts val="3000"/>
              </a:lnSpc>
              <a:buFont typeface="Arial" panose="020B0604020202020204" pitchFamily="34" charset="0"/>
              <a:buChar char="•"/>
            </a:pPr>
            <a:r>
              <a:rPr lang="en-US" sz="2000" dirty="0"/>
              <a:t>The website will be done using a purchased template. The client will be providing branding guidelines</a:t>
            </a:r>
          </a:p>
          <a:p>
            <a:pPr marL="285750" indent="-285750">
              <a:lnSpc>
                <a:spcPts val="3000"/>
              </a:lnSpc>
              <a:buFont typeface="Arial" panose="020B0604020202020204" pitchFamily="34" charset="0"/>
              <a:buChar char="•"/>
            </a:pPr>
            <a:r>
              <a:rPr lang="en-US" sz="2000" dirty="0"/>
              <a:t>Verbat shall suggest 3 templates. The client shall purchase the approved template</a:t>
            </a:r>
          </a:p>
          <a:p>
            <a:pPr marL="285750" indent="-285750">
              <a:lnSpc>
                <a:spcPts val="3000"/>
              </a:lnSpc>
              <a:buFont typeface="Arial" panose="020B0604020202020204" pitchFamily="34" charset="0"/>
              <a:buChar char="•"/>
            </a:pPr>
            <a:r>
              <a:rPr lang="en-US" sz="2000" dirty="0"/>
              <a:t>All images and videos for the website development shall be provided</a:t>
            </a:r>
          </a:p>
          <a:p>
            <a:pPr marL="285750" indent="-285750">
              <a:lnSpc>
                <a:spcPts val="3000"/>
              </a:lnSpc>
              <a:buFont typeface="Arial" panose="020B0604020202020204" pitchFamily="34" charset="0"/>
              <a:buChar char="•"/>
            </a:pPr>
            <a:r>
              <a:rPr lang="en-US" sz="2000" dirty="0"/>
              <a:t>The video player should be purchased by the client which will be suggested by us</a:t>
            </a:r>
          </a:p>
          <a:p>
            <a:pPr marL="285750" indent="-285750">
              <a:lnSpc>
                <a:spcPts val="3000"/>
              </a:lnSpc>
              <a:buFont typeface="Arial" panose="020B0604020202020204" pitchFamily="34" charset="0"/>
              <a:buChar char="•"/>
            </a:pPr>
            <a:r>
              <a:rPr lang="en-US" sz="2000" dirty="0"/>
              <a:t>The video upload and compression tool should be purchased by the client which will be suggested by us</a:t>
            </a:r>
          </a:p>
          <a:p>
            <a:pPr marL="285750" indent="-285750">
              <a:lnSpc>
                <a:spcPts val="3000"/>
              </a:lnSpc>
              <a:buFont typeface="Arial" panose="020B0604020202020204" pitchFamily="34" charset="0"/>
              <a:buChar char="•"/>
            </a:pPr>
            <a:r>
              <a:rPr lang="en-US" sz="2000" dirty="0"/>
              <a:t>API for mobile shall be developed by us</a:t>
            </a:r>
          </a:p>
          <a:p>
            <a:pPr marL="285750" indent="-285750">
              <a:lnSpc>
                <a:spcPts val="3000"/>
              </a:lnSpc>
              <a:buFont typeface="Arial" panose="020B0604020202020204" pitchFamily="34" charset="0"/>
              <a:buChar char="•"/>
            </a:pPr>
            <a:r>
              <a:rPr lang="en-US" sz="2000" dirty="0"/>
              <a:t>The application shall support the latest &amp; standard video formats</a:t>
            </a:r>
          </a:p>
          <a:p>
            <a:pPr marL="342900" indent="-342900">
              <a:lnSpc>
                <a:spcPts val="3000"/>
              </a:lnSpc>
              <a:buFont typeface="Arial" panose="020B0604020202020204" pitchFamily="34" charset="0"/>
              <a:buChar char="•"/>
            </a:pPr>
            <a:endParaRPr lang="en-US" sz="2400" dirty="0"/>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Assumptions</a:t>
            </a:r>
          </a:p>
        </p:txBody>
      </p:sp>
    </p:spTree>
    <p:extLst>
      <p:ext uri="{BB962C8B-B14F-4D97-AF65-F5344CB8AC3E}">
        <p14:creationId xmlns:p14="http://schemas.microsoft.com/office/powerpoint/2010/main" val="955432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791539"/>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Out of Scope</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18</a:t>
            </a:fld>
            <a:endParaRPr lang="en-IN" dirty="0"/>
          </a:p>
        </p:txBody>
      </p:sp>
    </p:spTree>
    <p:extLst>
      <p:ext uri="{BB962C8B-B14F-4D97-AF65-F5344CB8AC3E}">
        <p14:creationId xmlns:p14="http://schemas.microsoft.com/office/powerpoint/2010/main" val="1108753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442205" y="1600779"/>
            <a:ext cx="11428954" cy="2785378"/>
          </a:xfrm>
          <a:prstGeom prst="rect">
            <a:avLst/>
          </a:prstGeom>
        </p:spPr>
        <p:txBody>
          <a:bodyPr wrap="square">
            <a:spAutoFit/>
          </a:bodyPr>
          <a:lstStyle/>
          <a:p>
            <a:pPr marL="285750" indent="-285750">
              <a:lnSpc>
                <a:spcPts val="3000"/>
              </a:lnSpc>
              <a:buFont typeface="Arial" panose="020B0604020202020204" pitchFamily="34" charset="0"/>
              <a:buChar char="•"/>
            </a:pPr>
            <a:r>
              <a:rPr lang="en-US" sz="2400" dirty="0"/>
              <a:t>Any other language other than English </a:t>
            </a:r>
          </a:p>
          <a:p>
            <a:pPr marL="285750" indent="-285750">
              <a:lnSpc>
                <a:spcPts val="3000"/>
              </a:lnSpc>
              <a:buFont typeface="Arial" panose="020B0604020202020204" pitchFamily="34" charset="0"/>
              <a:buChar char="•"/>
            </a:pPr>
            <a:r>
              <a:rPr lang="en-US" sz="2400" dirty="0"/>
              <a:t>Manual data entry</a:t>
            </a:r>
          </a:p>
          <a:p>
            <a:pPr marL="285750" indent="-285750">
              <a:lnSpc>
                <a:spcPts val="3000"/>
              </a:lnSpc>
              <a:buFont typeface="Arial" panose="020B0604020202020204" pitchFamily="34" charset="0"/>
              <a:buChar char="•"/>
            </a:pPr>
            <a:r>
              <a:rPr lang="en-US" sz="2400" dirty="0"/>
              <a:t>Integration with any other systems other than those specified in the Scope</a:t>
            </a:r>
          </a:p>
          <a:p>
            <a:pPr marL="285750" indent="-285750">
              <a:lnSpc>
                <a:spcPts val="3000"/>
              </a:lnSpc>
              <a:buFont typeface="Arial" panose="020B0604020202020204" pitchFamily="34" charset="0"/>
              <a:buChar char="•"/>
            </a:pPr>
            <a:r>
              <a:rPr lang="en-US" sz="2400" dirty="0"/>
              <a:t>Physical installation at the client site</a:t>
            </a:r>
          </a:p>
          <a:p>
            <a:pPr marL="285750" indent="-285750">
              <a:lnSpc>
                <a:spcPts val="3000"/>
              </a:lnSpc>
              <a:buFont typeface="Arial" panose="020B0604020202020204" pitchFamily="34" charset="0"/>
              <a:buChar char="•"/>
            </a:pPr>
            <a:r>
              <a:rPr lang="en-US" sz="2400" dirty="0"/>
              <a:t>SSL &amp; Domain purchase</a:t>
            </a:r>
          </a:p>
          <a:p>
            <a:pPr marL="285750" indent="-285750">
              <a:lnSpc>
                <a:spcPts val="3000"/>
              </a:lnSpc>
              <a:buFont typeface="Arial" panose="020B0604020202020204" pitchFamily="34" charset="0"/>
              <a:buChar char="•"/>
            </a:pPr>
            <a:r>
              <a:rPr lang="en-US" sz="2400" dirty="0"/>
              <a:t>Image &amp; Video purchase</a:t>
            </a:r>
          </a:p>
          <a:p>
            <a:pPr marL="285750" indent="-285750">
              <a:lnSpc>
                <a:spcPts val="3000"/>
              </a:lnSpc>
              <a:buFont typeface="Arial" panose="020B0604020202020204" pitchFamily="34" charset="0"/>
              <a:buChar char="•"/>
            </a:pPr>
            <a:r>
              <a:rPr lang="en-US" sz="2400" dirty="0"/>
              <a:t>Web Hosting of the application</a:t>
            </a:r>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Out of Scope</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19</a:t>
            </a:fld>
            <a:endParaRPr lang="en-IN" dirty="0"/>
          </a:p>
        </p:txBody>
      </p:sp>
    </p:spTree>
    <p:extLst>
      <p:ext uri="{BB962C8B-B14F-4D97-AF65-F5344CB8AC3E}">
        <p14:creationId xmlns:p14="http://schemas.microsoft.com/office/powerpoint/2010/main" val="2057743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87212"/>
            <a:ext cx="4589613"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Content</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a:t>
            </a:fld>
            <a:endParaRPr lang="en-IN" dirty="0"/>
          </a:p>
        </p:txBody>
      </p:sp>
      <p:sp>
        <p:nvSpPr>
          <p:cNvPr id="6" name="AutoShape 6"/>
          <p:cNvSpPr>
            <a:spLocks noChangeArrowheads="1"/>
          </p:cNvSpPr>
          <p:nvPr/>
        </p:nvSpPr>
        <p:spPr bwMode="auto">
          <a:xfrm>
            <a:off x="2667083" y="1349806"/>
            <a:ext cx="6492958" cy="33035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defRPr/>
            </a:pPr>
            <a:r>
              <a:rPr lang="en-US" sz="1400" dirty="0">
                <a:solidFill>
                  <a:schemeClr val="tx1">
                    <a:lumMod val="95000"/>
                    <a:lumOff val="5000"/>
                  </a:schemeClr>
                </a:solidFill>
                <a:latin typeface="Gill Sans MT" panose="020B0502020104020203" pitchFamily="34" charset="0"/>
                <a:cs typeface="Arial" pitchFamily="34" charset="0"/>
              </a:rPr>
              <a:t>Background &amp; Scope</a:t>
            </a:r>
          </a:p>
        </p:txBody>
      </p:sp>
      <p:sp>
        <p:nvSpPr>
          <p:cNvPr id="7" name="AutoShape 6"/>
          <p:cNvSpPr>
            <a:spLocks noChangeArrowheads="1"/>
          </p:cNvSpPr>
          <p:nvPr/>
        </p:nvSpPr>
        <p:spPr bwMode="auto">
          <a:xfrm>
            <a:off x="2667083" y="1795137"/>
            <a:ext cx="6492958" cy="3364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Solution Overview</a:t>
            </a:r>
          </a:p>
        </p:txBody>
      </p:sp>
      <p:sp>
        <p:nvSpPr>
          <p:cNvPr id="8" name="AutoShape 6"/>
          <p:cNvSpPr>
            <a:spLocks noChangeArrowheads="1"/>
          </p:cNvSpPr>
          <p:nvPr/>
        </p:nvSpPr>
        <p:spPr bwMode="auto">
          <a:xfrm>
            <a:off x="2667083" y="2269898"/>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Discovery Phase</a:t>
            </a:r>
          </a:p>
        </p:txBody>
      </p:sp>
      <p:sp>
        <p:nvSpPr>
          <p:cNvPr id="9" name="AutoShape 6"/>
          <p:cNvSpPr>
            <a:spLocks noChangeArrowheads="1"/>
          </p:cNvSpPr>
          <p:nvPr/>
        </p:nvSpPr>
        <p:spPr bwMode="auto">
          <a:xfrm>
            <a:off x="2667083" y="2742127"/>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Application Delivery</a:t>
            </a:r>
          </a:p>
        </p:txBody>
      </p:sp>
      <p:sp>
        <p:nvSpPr>
          <p:cNvPr id="10" name="AutoShape 6"/>
          <p:cNvSpPr>
            <a:spLocks noChangeArrowheads="1"/>
          </p:cNvSpPr>
          <p:nvPr/>
        </p:nvSpPr>
        <p:spPr bwMode="auto">
          <a:xfrm>
            <a:off x="2667083" y="3219988"/>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Technology Specification</a:t>
            </a:r>
          </a:p>
        </p:txBody>
      </p:sp>
      <p:sp>
        <p:nvSpPr>
          <p:cNvPr id="11" name="AutoShape 6"/>
          <p:cNvSpPr>
            <a:spLocks noChangeArrowheads="1"/>
          </p:cNvSpPr>
          <p:nvPr/>
        </p:nvSpPr>
        <p:spPr bwMode="auto">
          <a:xfrm>
            <a:off x="2667083" y="3711439"/>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Project Timeline</a:t>
            </a:r>
          </a:p>
        </p:txBody>
      </p:sp>
      <p:sp>
        <p:nvSpPr>
          <p:cNvPr id="12" name="AutoShape 6"/>
          <p:cNvSpPr>
            <a:spLocks noChangeArrowheads="1"/>
          </p:cNvSpPr>
          <p:nvPr/>
        </p:nvSpPr>
        <p:spPr bwMode="auto">
          <a:xfrm>
            <a:off x="2667083" y="4183230"/>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Deliverables</a:t>
            </a:r>
          </a:p>
        </p:txBody>
      </p:sp>
      <p:sp>
        <p:nvSpPr>
          <p:cNvPr id="13" name="Rectangle 12"/>
          <p:cNvSpPr>
            <a:spLocks noChangeArrowheads="1"/>
          </p:cNvSpPr>
          <p:nvPr/>
        </p:nvSpPr>
        <p:spPr bwMode="auto">
          <a:xfrm>
            <a:off x="1860652" y="1355290"/>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1</a:t>
            </a:r>
          </a:p>
        </p:txBody>
      </p:sp>
      <p:sp>
        <p:nvSpPr>
          <p:cNvPr id="14" name="Rectangle 13"/>
          <p:cNvSpPr>
            <a:spLocks noChangeArrowheads="1"/>
          </p:cNvSpPr>
          <p:nvPr/>
        </p:nvSpPr>
        <p:spPr bwMode="auto">
          <a:xfrm>
            <a:off x="1860652" y="1814314"/>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2</a:t>
            </a:r>
          </a:p>
        </p:txBody>
      </p:sp>
      <p:sp>
        <p:nvSpPr>
          <p:cNvPr id="15" name="Rectangle 14"/>
          <p:cNvSpPr>
            <a:spLocks noChangeArrowheads="1"/>
          </p:cNvSpPr>
          <p:nvPr/>
        </p:nvSpPr>
        <p:spPr bwMode="auto">
          <a:xfrm>
            <a:off x="1860652" y="2293189"/>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3</a:t>
            </a:r>
          </a:p>
        </p:txBody>
      </p:sp>
      <p:sp>
        <p:nvSpPr>
          <p:cNvPr id="16" name="Rectangle 15"/>
          <p:cNvSpPr>
            <a:spLocks noChangeArrowheads="1"/>
          </p:cNvSpPr>
          <p:nvPr/>
        </p:nvSpPr>
        <p:spPr bwMode="auto">
          <a:xfrm>
            <a:off x="1860652" y="2757056"/>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4</a:t>
            </a:r>
          </a:p>
        </p:txBody>
      </p:sp>
      <p:sp>
        <p:nvSpPr>
          <p:cNvPr id="17" name="Rectangle 16"/>
          <p:cNvSpPr>
            <a:spLocks noChangeArrowheads="1"/>
          </p:cNvSpPr>
          <p:nvPr/>
        </p:nvSpPr>
        <p:spPr bwMode="auto">
          <a:xfrm>
            <a:off x="1860652" y="3236200"/>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5</a:t>
            </a:r>
          </a:p>
        </p:txBody>
      </p:sp>
      <p:sp>
        <p:nvSpPr>
          <p:cNvPr id="18" name="Rectangle 17"/>
          <p:cNvSpPr>
            <a:spLocks noChangeArrowheads="1"/>
          </p:cNvSpPr>
          <p:nvPr/>
        </p:nvSpPr>
        <p:spPr bwMode="auto">
          <a:xfrm>
            <a:off x="1877865" y="3727651"/>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6</a:t>
            </a:r>
          </a:p>
        </p:txBody>
      </p:sp>
      <p:sp>
        <p:nvSpPr>
          <p:cNvPr id="19" name="Rectangle 18"/>
          <p:cNvSpPr>
            <a:spLocks noChangeArrowheads="1"/>
          </p:cNvSpPr>
          <p:nvPr/>
        </p:nvSpPr>
        <p:spPr bwMode="auto">
          <a:xfrm>
            <a:off x="1892308" y="4196859"/>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7</a:t>
            </a:r>
          </a:p>
        </p:txBody>
      </p:sp>
      <p:sp>
        <p:nvSpPr>
          <p:cNvPr id="20" name="AutoShape 6"/>
          <p:cNvSpPr>
            <a:spLocks noChangeArrowheads="1"/>
          </p:cNvSpPr>
          <p:nvPr/>
        </p:nvSpPr>
        <p:spPr bwMode="auto">
          <a:xfrm>
            <a:off x="2667083" y="4667422"/>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a:solidFill>
                  <a:schemeClr val="tx1">
                    <a:lumMod val="95000"/>
                    <a:lumOff val="5000"/>
                  </a:schemeClr>
                </a:solidFill>
                <a:latin typeface="Gill Sans MT" panose="020B0502020104020203" pitchFamily="34" charset="0"/>
                <a:cs typeface="Arial" pitchFamily="34" charset="0"/>
              </a:rPr>
              <a:t>Commercials</a:t>
            </a:r>
            <a:endParaRPr lang="en-US" sz="1400" dirty="0">
              <a:solidFill>
                <a:schemeClr val="tx1">
                  <a:lumMod val="95000"/>
                  <a:lumOff val="5000"/>
                </a:schemeClr>
              </a:solidFill>
              <a:latin typeface="Gill Sans MT" panose="020B0502020104020203" pitchFamily="34" charset="0"/>
              <a:cs typeface="Arial" pitchFamily="34" charset="0"/>
            </a:endParaRPr>
          </a:p>
        </p:txBody>
      </p:sp>
      <p:sp>
        <p:nvSpPr>
          <p:cNvPr id="21" name="Rectangle 20"/>
          <p:cNvSpPr>
            <a:spLocks noChangeArrowheads="1"/>
          </p:cNvSpPr>
          <p:nvPr/>
        </p:nvSpPr>
        <p:spPr bwMode="auto">
          <a:xfrm>
            <a:off x="1877865" y="4684310"/>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8</a:t>
            </a:r>
          </a:p>
        </p:txBody>
      </p:sp>
      <p:sp>
        <p:nvSpPr>
          <p:cNvPr id="22" name="AutoShape 6"/>
          <p:cNvSpPr>
            <a:spLocks noChangeArrowheads="1"/>
          </p:cNvSpPr>
          <p:nvPr/>
        </p:nvSpPr>
        <p:spPr bwMode="auto">
          <a:xfrm>
            <a:off x="2660456" y="5177233"/>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a:solidFill>
                  <a:schemeClr val="tx1">
                    <a:lumMod val="95000"/>
                    <a:lumOff val="5000"/>
                  </a:schemeClr>
                </a:solidFill>
                <a:latin typeface="Gill Sans MT" panose="020B0502020104020203" pitchFamily="34" charset="0"/>
                <a:cs typeface="Arial" pitchFamily="34" charset="0"/>
              </a:rPr>
              <a:t>Assumptions &amp; Out of scope</a:t>
            </a:r>
            <a:endParaRPr lang="en-US" sz="1400" dirty="0">
              <a:solidFill>
                <a:schemeClr val="tx1">
                  <a:lumMod val="95000"/>
                  <a:lumOff val="5000"/>
                </a:schemeClr>
              </a:solidFill>
              <a:latin typeface="Gill Sans MT" panose="020B0502020104020203" pitchFamily="34" charset="0"/>
              <a:cs typeface="Arial" pitchFamily="34" charset="0"/>
            </a:endParaRPr>
          </a:p>
        </p:txBody>
      </p:sp>
      <p:sp>
        <p:nvSpPr>
          <p:cNvPr id="23" name="AutoShape 6"/>
          <p:cNvSpPr>
            <a:spLocks noChangeArrowheads="1"/>
          </p:cNvSpPr>
          <p:nvPr/>
        </p:nvSpPr>
        <p:spPr bwMode="auto">
          <a:xfrm>
            <a:off x="2660456" y="5659751"/>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a:solidFill>
                  <a:schemeClr val="tx1">
                    <a:lumMod val="95000"/>
                    <a:lumOff val="5000"/>
                  </a:schemeClr>
                </a:solidFill>
                <a:latin typeface="Gill Sans MT" panose="020B0502020104020203" pitchFamily="34" charset="0"/>
                <a:cs typeface="Arial" pitchFamily="34" charset="0"/>
              </a:rPr>
              <a:t>Terms &amp; Conditions</a:t>
            </a:r>
            <a:endParaRPr lang="en-US" sz="1400" dirty="0">
              <a:solidFill>
                <a:schemeClr val="tx1">
                  <a:lumMod val="95000"/>
                  <a:lumOff val="5000"/>
                </a:schemeClr>
              </a:solidFill>
              <a:latin typeface="Gill Sans MT" panose="020B0502020104020203" pitchFamily="34" charset="0"/>
              <a:cs typeface="Arial" pitchFamily="34" charset="0"/>
            </a:endParaRPr>
          </a:p>
        </p:txBody>
      </p:sp>
      <p:sp>
        <p:nvSpPr>
          <p:cNvPr id="25" name="Rectangle 24"/>
          <p:cNvSpPr>
            <a:spLocks noChangeArrowheads="1"/>
          </p:cNvSpPr>
          <p:nvPr/>
        </p:nvSpPr>
        <p:spPr bwMode="auto">
          <a:xfrm>
            <a:off x="1883389" y="5181254"/>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9</a:t>
            </a:r>
          </a:p>
        </p:txBody>
      </p:sp>
      <p:sp>
        <p:nvSpPr>
          <p:cNvPr id="26" name="Rectangle 25"/>
          <p:cNvSpPr>
            <a:spLocks noChangeArrowheads="1"/>
          </p:cNvSpPr>
          <p:nvPr/>
        </p:nvSpPr>
        <p:spPr bwMode="auto">
          <a:xfrm>
            <a:off x="1905560" y="5665109"/>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10</a:t>
            </a:r>
          </a:p>
        </p:txBody>
      </p:sp>
    </p:spTree>
    <p:extLst>
      <p:ext uri="{BB962C8B-B14F-4D97-AF65-F5344CB8AC3E}">
        <p14:creationId xmlns:p14="http://schemas.microsoft.com/office/powerpoint/2010/main" val="794971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855707"/>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Terms &amp; Conditions</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20</a:t>
            </a:fld>
            <a:endParaRPr lang="en-IN" dirty="0"/>
          </a:p>
        </p:txBody>
      </p:sp>
    </p:spTree>
    <p:extLst>
      <p:ext uri="{BB962C8B-B14F-4D97-AF65-F5344CB8AC3E}">
        <p14:creationId xmlns:p14="http://schemas.microsoft.com/office/powerpoint/2010/main" val="682607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45952" y="1151601"/>
            <a:ext cx="11428954" cy="4760278"/>
          </a:xfrm>
          <a:prstGeom prst="rect">
            <a:avLst/>
          </a:prstGeom>
        </p:spPr>
        <p:txBody>
          <a:bodyPr wrap="square">
            <a:spAutoFit/>
          </a:bodyPr>
          <a:lstStyle/>
          <a:p>
            <a:pPr marL="285750" indent="-285750">
              <a:lnSpc>
                <a:spcPts val="2800"/>
              </a:lnSpc>
              <a:buFont typeface="Arial" panose="020B0604020202020204" pitchFamily="34" charset="0"/>
              <a:buChar char="•"/>
            </a:pPr>
            <a:r>
              <a:rPr lang="en-US" sz="1700" dirty="0"/>
              <a:t>Offer Valid for 30 calendar days from the date of submission of the Proposal</a:t>
            </a:r>
          </a:p>
          <a:p>
            <a:pPr marL="285750" indent="-285750">
              <a:lnSpc>
                <a:spcPts val="2800"/>
              </a:lnSpc>
              <a:buFont typeface="Arial" panose="020B0604020202020204" pitchFamily="34" charset="0"/>
              <a:buChar char="•"/>
            </a:pPr>
            <a:r>
              <a:rPr lang="en-IN" sz="1700" dirty="0"/>
              <a:t>An average of 20 working days are assumed in a month</a:t>
            </a:r>
            <a:endParaRPr lang="en-US" sz="1700" dirty="0"/>
          </a:p>
          <a:p>
            <a:pPr marL="285750" indent="-285750">
              <a:lnSpc>
                <a:spcPts val="2800"/>
              </a:lnSpc>
              <a:buFont typeface="Arial" panose="020B0604020202020204" pitchFamily="34" charset="0"/>
              <a:buChar char="•"/>
            </a:pPr>
            <a:r>
              <a:rPr lang="en-IN" sz="1700" dirty="0"/>
              <a:t>This proposal and all technical/ functional specifications have been derived or concluded from the data shared via email / information's transferred during the initial requirement analysis meetings and conversations. Verbat reserves the right to amend the terms of this proposal, should the SOW terms, functional features and functionalities change during the course of the project </a:t>
            </a:r>
          </a:p>
          <a:p>
            <a:pPr marL="285750" indent="-285750">
              <a:lnSpc>
                <a:spcPts val="2800"/>
              </a:lnSpc>
              <a:buFont typeface="Arial" panose="020B0604020202020204" pitchFamily="34" charset="0"/>
              <a:buChar char="•"/>
            </a:pPr>
            <a:r>
              <a:rPr lang="en-IN" sz="1700" dirty="0"/>
              <a:t>The applications will be built as per the specifications agreed mutually. Any changes will be executed through a deﬁned change management process between both parties </a:t>
            </a:r>
          </a:p>
          <a:p>
            <a:pPr marL="285750" indent="-285750">
              <a:lnSpc>
                <a:spcPts val="2800"/>
              </a:lnSpc>
              <a:buFont typeface="Arial" panose="020B0604020202020204" pitchFamily="34" charset="0"/>
              <a:buChar char="•"/>
            </a:pPr>
            <a:r>
              <a:rPr lang="en-IN" sz="1700" dirty="0"/>
              <a:t>All Source Code and other project artefacts would adhere to the Verbat document templates and internal coding standards </a:t>
            </a:r>
          </a:p>
          <a:p>
            <a:pPr marL="285750" indent="-285750">
              <a:lnSpc>
                <a:spcPts val="2800"/>
              </a:lnSpc>
              <a:buFont typeface="Arial" panose="020B0604020202020204" pitchFamily="34" charset="0"/>
              <a:buChar char="•"/>
            </a:pPr>
            <a:r>
              <a:rPr lang="en-IN" sz="1700" dirty="0"/>
              <a:t>Verbat will provide a bug ﬁx warranty at no additional cost for 30 days from the date of acceptance of the project, for correction of any errors in the developed application that may be attributed to Verbat</a:t>
            </a:r>
          </a:p>
          <a:p>
            <a:pPr marL="285750" indent="-285750">
              <a:lnSpc>
                <a:spcPts val="2800"/>
              </a:lnSpc>
              <a:buFont typeface="Arial" panose="020B0604020202020204" pitchFamily="34" charset="0"/>
              <a:buChar char="•"/>
            </a:pPr>
            <a:r>
              <a:rPr lang="en-US" sz="1700" dirty="0"/>
              <a:t>Acceptance criteria will be based on the clauses which were mutually discussed between Verbat and client at the Requirement Analysis phase and the same will be documented and approved by both parties through official emails</a:t>
            </a:r>
            <a:endParaRPr lang="en-IN" sz="1700" dirty="0"/>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Terms &amp; Conditions</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21</a:t>
            </a:fld>
            <a:endParaRPr lang="en-IN" dirty="0"/>
          </a:p>
        </p:txBody>
      </p:sp>
    </p:spTree>
    <p:extLst>
      <p:ext uri="{BB962C8B-B14F-4D97-AF65-F5344CB8AC3E}">
        <p14:creationId xmlns:p14="http://schemas.microsoft.com/office/powerpoint/2010/main" val="2759154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Subtitle 2"/>
          <p:cNvSpPr txBox="1">
            <a:spLocks/>
          </p:cNvSpPr>
          <p:nvPr/>
        </p:nvSpPr>
        <p:spPr>
          <a:xfrm>
            <a:off x="4659486" y="2764655"/>
            <a:ext cx="2791813" cy="52197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chemeClr val="tx1">
                    <a:lumMod val="85000"/>
                    <a:lumOff val="15000"/>
                  </a:schemeClr>
                </a:solidFill>
              </a:rPr>
              <a:t>+971 04 2973515-301</a:t>
            </a:r>
            <a:endParaRPr lang="en-IN" sz="2000" dirty="0">
              <a:solidFill>
                <a:schemeClr val="tx1">
                  <a:lumMod val="85000"/>
                  <a:lumOff val="15000"/>
                </a:schemeClr>
              </a:solidFill>
            </a:endParaRPr>
          </a:p>
        </p:txBody>
      </p:sp>
      <p:sp>
        <p:nvSpPr>
          <p:cNvPr id="12" name="Subtitle 2"/>
          <p:cNvSpPr txBox="1">
            <a:spLocks/>
          </p:cNvSpPr>
          <p:nvPr/>
        </p:nvSpPr>
        <p:spPr>
          <a:xfrm>
            <a:off x="8309113" y="2764655"/>
            <a:ext cx="3445565" cy="4634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dirty="0">
                <a:solidFill>
                  <a:schemeClr val="tx1">
                    <a:lumMod val="85000"/>
                    <a:lumOff val="15000"/>
                  </a:schemeClr>
                </a:solidFill>
              </a:rPr>
              <a:t>Shibu.kumar@verbat.com</a:t>
            </a:r>
          </a:p>
        </p:txBody>
      </p:sp>
      <p:grpSp>
        <p:nvGrpSpPr>
          <p:cNvPr id="22" name="Group 21"/>
          <p:cNvGrpSpPr/>
          <p:nvPr/>
        </p:nvGrpSpPr>
        <p:grpSpPr>
          <a:xfrm>
            <a:off x="-27855" y="4212330"/>
            <a:ext cx="12232584" cy="2106794"/>
            <a:chOff x="-27855" y="3960542"/>
            <a:chExt cx="12232584" cy="2106794"/>
          </a:xfrm>
        </p:grpSpPr>
        <p:sp>
          <p:nvSpPr>
            <p:cNvPr id="16" name="Rectangle 15"/>
            <p:cNvSpPr/>
            <p:nvPr/>
          </p:nvSpPr>
          <p:spPr>
            <a:xfrm>
              <a:off x="-27855" y="3960542"/>
              <a:ext cx="12232584" cy="1871035"/>
            </a:xfrm>
            <a:prstGeom prst="rect">
              <a:avLst/>
            </a:prstGeom>
            <a:solidFill>
              <a:srgbClr val="978E3E">
                <a:alpha val="7098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IN" sz="2400" dirty="0"/>
            </a:p>
          </p:txBody>
        </p:sp>
        <p:sp>
          <p:nvSpPr>
            <p:cNvPr id="17" name="Title 1"/>
            <p:cNvSpPr txBox="1">
              <a:spLocks/>
            </p:cNvSpPr>
            <p:nvPr/>
          </p:nvSpPr>
          <p:spPr>
            <a:xfrm>
              <a:off x="810116" y="4293789"/>
              <a:ext cx="4608596" cy="177354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defTabSz="457200">
                <a:spcBef>
                  <a:spcPts val="0"/>
                </a:spcBef>
              </a:pPr>
              <a:r>
                <a:rPr lang="en-US" sz="2400" dirty="0">
                  <a:solidFill>
                    <a:schemeClr val="bg1"/>
                  </a:solidFill>
                  <a:latin typeface="+mn-lt"/>
                  <a:ea typeface="+mn-ea"/>
                  <a:cs typeface="+mn-cs"/>
                </a:rPr>
                <a:t>India</a:t>
              </a:r>
            </a:p>
            <a:p>
              <a:pPr lvl="0" algn="l" defTabSz="457200">
                <a:spcBef>
                  <a:spcPts val="0"/>
                </a:spcBef>
              </a:pPr>
              <a:endParaRPr lang="en-US" sz="2400" dirty="0">
                <a:solidFill>
                  <a:schemeClr val="bg1"/>
                </a:solidFill>
                <a:latin typeface="+mn-lt"/>
                <a:ea typeface="+mn-ea"/>
                <a:cs typeface="+mn-cs"/>
              </a:endParaRPr>
            </a:p>
            <a:p>
              <a:pPr lvl="0" algn="l" defTabSz="457200">
                <a:spcBef>
                  <a:spcPts val="0"/>
                </a:spcBef>
              </a:pPr>
              <a:r>
                <a:rPr lang="en-US" sz="2000" dirty="0">
                  <a:solidFill>
                    <a:schemeClr val="bg1"/>
                  </a:solidFill>
                  <a:latin typeface="+mn-lt"/>
                  <a:ea typeface="+mn-ea"/>
                  <a:cs typeface="+mn-cs"/>
                </a:rPr>
                <a:t>Verbat Technologies (India) Pvt. Ltd.</a:t>
              </a:r>
              <a:br>
                <a:rPr lang="en-US" sz="2000" dirty="0">
                  <a:solidFill>
                    <a:schemeClr val="bg1"/>
                  </a:solidFill>
                  <a:latin typeface="+mn-lt"/>
                  <a:ea typeface="+mn-ea"/>
                  <a:cs typeface="+mn-cs"/>
                </a:rPr>
              </a:br>
              <a:r>
                <a:rPr lang="en-US" sz="2000" dirty="0">
                  <a:solidFill>
                    <a:schemeClr val="bg1"/>
                  </a:solidFill>
                  <a:latin typeface="+mn-lt"/>
                  <a:ea typeface="+mn-ea"/>
                  <a:cs typeface="+mn-cs"/>
                </a:rPr>
                <a:t>Level 3, PTC Tower</a:t>
              </a:r>
              <a:br>
                <a:rPr lang="en-US" sz="2000" dirty="0">
                  <a:solidFill>
                    <a:schemeClr val="bg1"/>
                  </a:solidFill>
                  <a:latin typeface="+mn-lt"/>
                  <a:ea typeface="+mn-ea"/>
                  <a:cs typeface="+mn-cs"/>
                </a:rPr>
              </a:br>
              <a:r>
                <a:rPr lang="en-US" sz="2000" dirty="0">
                  <a:solidFill>
                    <a:schemeClr val="bg1"/>
                  </a:solidFill>
                  <a:latin typeface="+mn-lt"/>
                  <a:ea typeface="+mn-ea"/>
                  <a:cs typeface="+mn-cs"/>
                </a:rPr>
                <a:t>Trivandrum, Kerala</a:t>
              </a:r>
              <a:r>
                <a:rPr lang="en-US" sz="2400" dirty="0">
                  <a:solidFill>
                    <a:schemeClr val="bg1"/>
                  </a:solidFill>
                  <a:latin typeface="+mn-lt"/>
                  <a:ea typeface="+mn-ea"/>
                  <a:cs typeface="+mn-cs"/>
                </a:rPr>
                <a:t/>
              </a:r>
              <a:br>
                <a:rPr lang="en-US" sz="2400" dirty="0">
                  <a:solidFill>
                    <a:schemeClr val="bg1"/>
                  </a:solidFill>
                  <a:latin typeface="+mn-lt"/>
                  <a:ea typeface="+mn-ea"/>
                  <a:cs typeface="+mn-cs"/>
                </a:rPr>
              </a:br>
              <a:r>
                <a:rPr lang="en-US" sz="2400" dirty="0">
                  <a:solidFill>
                    <a:schemeClr val="bg1"/>
                  </a:solidFill>
                  <a:latin typeface="+mn-lt"/>
                  <a:ea typeface="+mn-ea"/>
                  <a:cs typeface="+mn-cs"/>
                </a:rPr>
                <a:t/>
              </a:r>
              <a:br>
                <a:rPr lang="en-US" sz="2400" dirty="0">
                  <a:solidFill>
                    <a:schemeClr val="bg1"/>
                  </a:solidFill>
                  <a:latin typeface="+mn-lt"/>
                  <a:ea typeface="+mn-ea"/>
                  <a:cs typeface="+mn-cs"/>
                </a:rPr>
              </a:br>
              <a:endParaRPr lang="en-IN" sz="1600" dirty="0">
                <a:solidFill>
                  <a:schemeClr val="bg1"/>
                </a:solidFill>
                <a:latin typeface="+mn-lt"/>
                <a:ea typeface="+mn-ea"/>
                <a:cs typeface="+mn-cs"/>
              </a:endParaRPr>
            </a:p>
          </p:txBody>
        </p:sp>
        <p:sp>
          <p:nvSpPr>
            <p:cNvPr id="18" name="Title 1"/>
            <p:cNvSpPr txBox="1">
              <a:spLocks/>
            </p:cNvSpPr>
            <p:nvPr/>
          </p:nvSpPr>
          <p:spPr>
            <a:xfrm>
              <a:off x="7583404" y="4058030"/>
              <a:ext cx="4608596" cy="177354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a:spcBef>
                  <a:spcPts val="0"/>
                </a:spcBef>
              </a:pPr>
              <a:r>
                <a:rPr lang="en-US" sz="2000" b="1" dirty="0">
                  <a:solidFill>
                    <a:schemeClr val="bg1"/>
                  </a:solidFill>
                  <a:latin typeface="+mn-lt"/>
                  <a:ea typeface="+mn-ea"/>
                  <a:cs typeface="+mn-cs"/>
                </a:rPr>
                <a:t>USA</a:t>
              </a: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2033 Gateway Place</a:t>
              </a:r>
            </a:p>
            <a:p>
              <a:pPr lvl="0" algn="l">
                <a:spcBef>
                  <a:spcPts val="0"/>
                </a:spcBef>
              </a:pPr>
              <a:r>
                <a:rPr lang="en-US" sz="2000" dirty="0">
                  <a:solidFill>
                    <a:schemeClr val="bg1"/>
                  </a:solidFill>
                  <a:latin typeface="+mn-lt"/>
                  <a:ea typeface="+mn-ea"/>
                  <a:cs typeface="+mn-cs"/>
                </a:rPr>
                <a:t>Suite 500</a:t>
              </a:r>
            </a:p>
            <a:p>
              <a:pPr lvl="0" algn="l">
                <a:spcBef>
                  <a:spcPts val="0"/>
                </a:spcBef>
              </a:pPr>
              <a:r>
                <a:rPr lang="en-US" sz="2000" dirty="0">
                  <a:solidFill>
                    <a:schemeClr val="bg1"/>
                  </a:solidFill>
                  <a:latin typeface="+mn-lt"/>
                  <a:ea typeface="+mn-ea"/>
                  <a:cs typeface="+mn-cs"/>
                </a:rPr>
                <a:t>San Jose , CA- 95110</a:t>
              </a:r>
              <a:endParaRPr lang="en-IN" sz="2000" dirty="0">
                <a:solidFill>
                  <a:schemeClr val="bg1"/>
                </a:solidFill>
                <a:latin typeface="+mn-lt"/>
                <a:ea typeface="+mn-ea"/>
                <a:cs typeface="+mn-cs"/>
              </a:endParaRPr>
            </a:p>
          </p:txBody>
        </p:sp>
      </p:grpSp>
      <p:sp>
        <p:nvSpPr>
          <p:cNvPr id="20"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Contact Us</a:t>
            </a:r>
          </a:p>
        </p:txBody>
      </p:sp>
      <p:sp>
        <p:nvSpPr>
          <p:cNvPr id="21" name="Rectangle 20"/>
          <p:cNvSpPr/>
          <p:nvPr/>
        </p:nvSpPr>
        <p:spPr>
          <a:xfrm>
            <a:off x="810116" y="2778801"/>
            <a:ext cx="2991557" cy="1015663"/>
          </a:xfrm>
          <a:prstGeom prst="rect">
            <a:avLst/>
          </a:prstGeom>
        </p:spPr>
        <p:txBody>
          <a:bodyPr wrap="square">
            <a:spAutoFit/>
          </a:bodyPr>
          <a:lstStyle/>
          <a:p>
            <a:pPr lvl="0" defTabSz="457200"/>
            <a:r>
              <a:rPr lang="en-IN" sz="2000" dirty="0">
                <a:solidFill>
                  <a:schemeClr val="tx1">
                    <a:lumMod val="85000"/>
                    <a:lumOff val="15000"/>
                  </a:schemeClr>
                </a:solidFill>
              </a:rPr>
              <a:t>217, Sheikh Rashid Bldg</a:t>
            </a:r>
          </a:p>
          <a:p>
            <a:pPr lvl="0" defTabSz="457200"/>
            <a:r>
              <a:rPr lang="en-IN" sz="2000" dirty="0">
                <a:solidFill>
                  <a:schemeClr val="tx1">
                    <a:lumMod val="85000"/>
                    <a:lumOff val="15000"/>
                  </a:schemeClr>
                </a:solidFill>
              </a:rPr>
              <a:t>P.O Box 56272, Dubai</a:t>
            </a:r>
            <a:br>
              <a:rPr lang="en-IN" sz="2000" dirty="0">
                <a:solidFill>
                  <a:schemeClr val="tx1">
                    <a:lumMod val="85000"/>
                    <a:lumOff val="15000"/>
                  </a:schemeClr>
                </a:solidFill>
              </a:rPr>
            </a:br>
            <a:r>
              <a:rPr lang="en-IN" sz="2000" dirty="0">
                <a:solidFill>
                  <a:schemeClr val="tx1">
                    <a:lumMod val="85000"/>
                    <a:lumOff val="15000"/>
                  </a:schemeClr>
                </a:solidFill>
              </a:rPr>
              <a:t>United Arab Emirates</a:t>
            </a: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9552" y="1744721"/>
            <a:ext cx="796694" cy="796694"/>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4972" y="1731468"/>
            <a:ext cx="827343" cy="827343"/>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92493" y="1731468"/>
            <a:ext cx="796694" cy="796694"/>
          </a:xfrm>
          <a:prstGeom prst="rect">
            <a:avLst/>
          </a:prstGeom>
        </p:spPr>
      </p:pic>
      <p:sp>
        <p:nvSpPr>
          <p:cNvPr id="1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22</a:t>
            </a:fld>
            <a:endParaRPr lang="en-IN" dirty="0"/>
          </a:p>
        </p:txBody>
      </p:sp>
    </p:spTree>
    <p:extLst>
      <p:ext uri="{BB962C8B-B14F-4D97-AF65-F5344CB8AC3E}">
        <p14:creationId xmlns:p14="http://schemas.microsoft.com/office/powerpoint/2010/main" val="663346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Group 1"/>
          <p:cNvGrpSpPr/>
          <p:nvPr/>
        </p:nvGrpSpPr>
        <p:grpSpPr>
          <a:xfrm>
            <a:off x="4615473" y="1757650"/>
            <a:ext cx="2921620" cy="2836570"/>
            <a:chOff x="2442117" y="1808236"/>
            <a:chExt cx="2921620" cy="2836570"/>
          </a:xfrm>
        </p:grpSpPr>
        <p:sp>
          <p:nvSpPr>
            <p:cNvPr id="3" name="Rectangle 2"/>
            <p:cNvSpPr/>
            <p:nvPr/>
          </p:nvSpPr>
          <p:spPr>
            <a:xfrm>
              <a:off x="2667613" y="4121586"/>
              <a:ext cx="2317992" cy="523220"/>
            </a:xfrm>
            <a:prstGeom prst="rect">
              <a:avLst/>
            </a:prstGeom>
          </p:spPr>
          <p:txBody>
            <a:bodyPr wrap="square">
              <a:spAutoFit/>
              <a:scene3d>
                <a:camera prst="orthographicFront">
                  <a:rot lat="0" lon="0" rev="0"/>
                </a:camera>
                <a:lightRig rig="threePt" dir="t"/>
              </a:scene3d>
            </a:bodyPr>
            <a:lstStyle/>
            <a:p>
              <a:pPr algn="ctr"/>
              <a:r>
                <a:rPr lang="en-US" sz="2800" dirty="0">
                  <a:solidFill>
                    <a:srgbClr val="740026"/>
                  </a:solidFill>
                </a:rPr>
                <a:t>Thank You</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2117" y="1808236"/>
              <a:ext cx="2657475" cy="2143125"/>
            </a:xfrm>
            <a:prstGeom prst="rect">
              <a:avLst/>
            </a:prstGeom>
          </p:spPr>
        </p:pic>
        <p:cxnSp>
          <p:nvCxnSpPr>
            <p:cNvPr id="5" name="Straight Connector 4"/>
            <p:cNvCxnSpPr/>
            <p:nvPr/>
          </p:nvCxnSpPr>
          <p:spPr>
            <a:xfrm>
              <a:off x="5363737" y="1808236"/>
              <a:ext cx="0" cy="2143125"/>
            </a:xfrm>
            <a:prstGeom prst="line">
              <a:avLst/>
            </a:prstGeom>
            <a:ln w="22225">
              <a:solidFill>
                <a:srgbClr val="740027"/>
              </a:solidFill>
            </a:ln>
          </p:spPr>
          <p:style>
            <a:lnRef idx="1">
              <a:schemeClr val="accent1"/>
            </a:lnRef>
            <a:fillRef idx="0">
              <a:schemeClr val="accent1"/>
            </a:fillRef>
            <a:effectRef idx="0">
              <a:schemeClr val="accent1"/>
            </a:effectRef>
            <a:fontRef idx="minor">
              <a:schemeClr val="tx1"/>
            </a:fontRef>
          </p:style>
        </p:cxnSp>
      </p:grpSp>
      <p:sp>
        <p:nvSpPr>
          <p:cNvPr id="6" name="Rectangle 5"/>
          <p:cNvSpPr/>
          <p:nvPr/>
        </p:nvSpPr>
        <p:spPr>
          <a:xfrm>
            <a:off x="4615473" y="5225848"/>
            <a:ext cx="2704835" cy="830997"/>
          </a:xfrm>
          <a:prstGeom prst="rect">
            <a:avLst/>
          </a:prstGeom>
        </p:spPr>
        <p:txBody>
          <a:bodyPr wrap="square">
            <a:spAutoFit/>
          </a:bodyPr>
          <a:lstStyle/>
          <a:p>
            <a:pPr algn="ctr"/>
            <a:r>
              <a:rPr lang="en-IN" sz="1200" dirty="0">
                <a:solidFill>
                  <a:schemeClr val="tx1">
                    <a:lumMod val="50000"/>
                    <a:lumOff val="50000"/>
                  </a:schemeClr>
                </a:solidFill>
              </a:rPr>
              <a:t>© </a:t>
            </a:r>
            <a:br>
              <a:rPr lang="en-IN" sz="1200" dirty="0">
                <a:solidFill>
                  <a:schemeClr val="tx1">
                    <a:lumMod val="50000"/>
                    <a:lumOff val="50000"/>
                  </a:schemeClr>
                </a:solidFill>
              </a:rPr>
            </a:br>
            <a:r>
              <a:rPr lang="en-IN" sz="1200" dirty="0"/>
              <a:t>2016. All Rights  Reserved </a:t>
            </a:r>
            <a:br>
              <a:rPr lang="en-IN" sz="1200" dirty="0"/>
            </a:br>
            <a:r>
              <a:rPr lang="en-IN" sz="1200" dirty="0"/>
              <a:t>Verbanet Technologies LLC</a:t>
            </a:r>
            <a:br>
              <a:rPr lang="en-IN" sz="1200" dirty="0"/>
            </a:br>
            <a:r>
              <a:rPr lang="en-IN" sz="1200" dirty="0"/>
              <a:t>www.verbat.com</a:t>
            </a:r>
            <a:endParaRPr lang="en-US" sz="1200" dirty="0"/>
          </a:p>
        </p:txBody>
      </p:sp>
      <p:sp>
        <p:nvSpPr>
          <p:cNvPr id="7"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23</a:t>
            </a:fld>
            <a:endParaRPr lang="en-IN" dirty="0"/>
          </a:p>
        </p:txBody>
      </p:sp>
    </p:spTree>
    <p:extLst>
      <p:ext uri="{BB962C8B-B14F-4D97-AF65-F5344CB8AC3E}">
        <p14:creationId xmlns:p14="http://schemas.microsoft.com/office/powerpoint/2010/main" val="4280562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87212"/>
            <a:ext cx="4589613"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Background &amp; Scope</a:t>
            </a:r>
          </a:p>
        </p:txBody>
      </p:sp>
      <p:sp>
        <p:nvSpPr>
          <p:cNvPr id="5" name="TextBox 4"/>
          <p:cNvSpPr txBox="1"/>
          <p:nvPr/>
        </p:nvSpPr>
        <p:spPr>
          <a:xfrm>
            <a:off x="220926" y="1361148"/>
            <a:ext cx="11595132" cy="5663089"/>
          </a:xfrm>
          <a:prstGeom prst="rect">
            <a:avLst/>
          </a:prstGeom>
          <a:noFill/>
        </p:spPr>
        <p:txBody>
          <a:bodyPr wrap="square" rtlCol="0">
            <a:spAutoFit/>
          </a:bodyPr>
          <a:lstStyle/>
          <a:p>
            <a:r>
              <a:rPr lang="en-US" sz="2000" dirty="0"/>
              <a:t>IEAG is in the process of developing a unique one-stop-shop collaborative project management platform that brings managers, designers, contractors, and stakeholders together in an interactive environment to ensure cost effective project deliveries and one point of accountability across the life cycle of a project.</a:t>
            </a:r>
          </a:p>
          <a:p>
            <a:pPr>
              <a:lnSpc>
                <a:spcPct val="150000"/>
              </a:lnSpc>
            </a:pPr>
            <a:r>
              <a:rPr lang="en-US" sz="2800" b="1" dirty="0" smtClean="0">
                <a:solidFill>
                  <a:srgbClr val="740026"/>
                </a:solidFill>
              </a:rPr>
              <a:t>Scope</a:t>
            </a:r>
            <a:endParaRPr lang="en-US" sz="2800" b="1" dirty="0">
              <a:solidFill>
                <a:srgbClr val="740026"/>
              </a:solidFill>
            </a:endParaRPr>
          </a:p>
          <a:p>
            <a:r>
              <a:rPr lang="en-US" sz="2000" dirty="0"/>
              <a:t>Verbat Technologies is pleased to submit this proposal for services to support IEAG in achieving its goal for Consulting and Quality Assurance by providing a consolidated solution that is geared toward fulfilling the complete software development lifecycle of the application. Services include helping with arbitrating the business requirements, Verifying the architecture of the entire application (Database, Front end &amp; back end) along with suggestions (and training where needed) for adopting best practices in PHP application development. Verbat will also ensure that all Quality assurance and Testing will not only cover the functional requirements but also nonfunctional requirements such as security, identifying application vulnerability etc. </a:t>
            </a:r>
            <a:r>
              <a:rPr lang="en-US" sz="2000" dirty="0" smtClean="0"/>
              <a:t> The services rendered by Verbat are listed below</a:t>
            </a:r>
          </a:p>
          <a:p>
            <a:pPr marL="342900" lvl="0" indent="-342900">
              <a:buFont typeface="Arial" panose="020B0604020202020204" pitchFamily="34" charset="0"/>
              <a:buChar char="•"/>
            </a:pPr>
            <a:r>
              <a:rPr lang="en-US" sz="2000" dirty="0"/>
              <a:t>Business Analysis &amp; Validation</a:t>
            </a:r>
          </a:p>
          <a:p>
            <a:pPr marL="342900" lvl="0" indent="-342900">
              <a:buFont typeface="Arial" panose="020B0604020202020204" pitchFamily="34" charset="0"/>
              <a:buChar char="•"/>
            </a:pPr>
            <a:r>
              <a:rPr lang="en-US" sz="2000" dirty="0"/>
              <a:t>Database Architecture Validation</a:t>
            </a:r>
          </a:p>
          <a:p>
            <a:pPr marL="342900" lvl="0" indent="-342900">
              <a:buFont typeface="Arial" panose="020B0604020202020204" pitchFamily="34" charset="0"/>
              <a:buChar char="•"/>
            </a:pPr>
            <a:r>
              <a:rPr lang="en-US" sz="2000" dirty="0"/>
              <a:t>PHP Application Code Review &amp; Verification</a:t>
            </a:r>
          </a:p>
          <a:p>
            <a:pPr marL="342900" lvl="0" indent="-342900">
              <a:buFont typeface="Arial" panose="020B0604020202020204" pitchFamily="34" charset="0"/>
              <a:buChar char="•"/>
            </a:pPr>
            <a:r>
              <a:rPr lang="en-US" sz="2000" dirty="0"/>
              <a:t>Quality Analysis and Testing</a:t>
            </a:r>
          </a:p>
          <a:p>
            <a:endParaRPr lang="en-US" sz="2000" dirty="0"/>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3</a:t>
            </a:fld>
            <a:endParaRPr lang="en-IN" dirty="0"/>
          </a:p>
        </p:txBody>
      </p:sp>
    </p:spTree>
    <p:extLst>
      <p:ext uri="{BB962C8B-B14F-4D97-AF65-F5344CB8AC3E}">
        <p14:creationId xmlns:p14="http://schemas.microsoft.com/office/powerpoint/2010/main" val="2990437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28624"/>
            <a:ext cx="590157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Scope</a:t>
            </a:r>
          </a:p>
        </p:txBody>
      </p:sp>
      <p:sp>
        <p:nvSpPr>
          <p:cNvPr id="5" name="TextBox 4"/>
          <p:cNvSpPr txBox="1"/>
          <p:nvPr/>
        </p:nvSpPr>
        <p:spPr>
          <a:xfrm>
            <a:off x="246579" y="1251167"/>
            <a:ext cx="5850271" cy="3385542"/>
          </a:xfrm>
          <a:prstGeom prst="rect">
            <a:avLst/>
          </a:prstGeom>
          <a:noFill/>
        </p:spPr>
        <p:txBody>
          <a:bodyPr wrap="square" rtlCol="0">
            <a:spAutoFit/>
          </a:bodyPr>
          <a:lstStyle/>
          <a:p>
            <a:pPr lvl="0"/>
            <a:r>
              <a:rPr lang="en-US" sz="2000" b="1" dirty="0" smtClean="0"/>
              <a:t>Business </a:t>
            </a:r>
            <a:r>
              <a:rPr lang="en-US" sz="2000" b="1" dirty="0"/>
              <a:t>Analysis &amp; Validation</a:t>
            </a:r>
          </a:p>
          <a:p>
            <a:pPr marL="342900" indent="-342900">
              <a:buFont typeface="Arial" panose="020B0604020202020204" pitchFamily="34" charset="0"/>
              <a:buChar char="•"/>
            </a:pPr>
            <a:r>
              <a:rPr lang="en-US" sz="1600" dirty="0" smtClean="0"/>
              <a:t>Verify that requirements ( user stories) are grouped based on business functions</a:t>
            </a:r>
          </a:p>
          <a:p>
            <a:pPr marL="342900" indent="-342900">
              <a:buFont typeface="Arial" panose="020B0604020202020204" pitchFamily="34" charset="0"/>
              <a:buChar char="•"/>
            </a:pPr>
            <a:r>
              <a:rPr lang="en-US" sz="1600" dirty="0" smtClean="0"/>
              <a:t>Verify that each requirement has adequate test coverage</a:t>
            </a:r>
          </a:p>
          <a:p>
            <a:pPr marL="285750" indent="-285750">
              <a:buFont typeface="Arial" panose="020B0604020202020204" pitchFamily="34" charset="0"/>
              <a:buChar char="•"/>
            </a:pPr>
            <a:r>
              <a:rPr lang="en-US" sz="1600" dirty="0" smtClean="0"/>
              <a:t>Verify the coverage of nonfunctional requirements  (Reliability, Availability, Security , Maintainability, Portability)</a:t>
            </a:r>
            <a:endParaRPr lang="en-US" sz="1600" dirty="0"/>
          </a:p>
          <a:p>
            <a:pPr marL="342900" indent="-342900">
              <a:buFont typeface="Arial" panose="020B0604020202020204" pitchFamily="34" charset="0"/>
              <a:buChar char="•"/>
            </a:pPr>
            <a:r>
              <a:rPr lang="en-US" sz="1600" dirty="0" smtClean="0"/>
              <a:t>Verify that the triple constraints are addressed (Time, Cost, Scope)</a:t>
            </a:r>
          </a:p>
          <a:p>
            <a:pPr marL="342900" indent="-342900">
              <a:buFont typeface="Arial" panose="020B0604020202020204" pitchFamily="34" charset="0"/>
              <a:buChar char="•"/>
            </a:pPr>
            <a:r>
              <a:rPr lang="en-US" sz="1600" dirty="0" smtClean="0"/>
              <a:t>Verify  and validate unclear or ambiguous requirements</a:t>
            </a:r>
          </a:p>
          <a:p>
            <a:pPr marL="342900" indent="-342900">
              <a:buFont typeface="Arial" panose="020B0604020202020204" pitchFamily="34" charset="0"/>
              <a:buChar char="•"/>
            </a:pPr>
            <a:r>
              <a:rPr lang="en-US" sz="1600" dirty="0" smtClean="0"/>
              <a:t>Identify the stakeholders</a:t>
            </a:r>
          </a:p>
          <a:p>
            <a:pPr marL="342900" indent="-342900">
              <a:buFont typeface="Arial" panose="020B0604020202020204" pitchFamily="34" charset="0"/>
              <a:buChar char="•"/>
            </a:pPr>
            <a:r>
              <a:rPr lang="en-US" sz="1600" dirty="0" smtClean="0"/>
              <a:t>Create a work breakdown structure to map the requirements to test cases.</a:t>
            </a:r>
          </a:p>
          <a:p>
            <a:pPr marL="342900" indent="-342900">
              <a:buFont typeface="Arial" panose="020B0604020202020204" pitchFamily="34" charset="0"/>
              <a:buChar char="•"/>
            </a:pPr>
            <a:endParaRPr lang="en-US" dirty="0"/>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4</a:t>
            </a:fld>
            <a:endParaRPr lang="en-IN" dirty="0"/>
          </a:p>
        </p:txBody>
      </p:sp>
      <p:sp>
        <p:nvSpPr>
          <p:cNvPr id="2" name="Rectangle 1"/>
          <p:cNvSpPr/>
          <p:nvPr/>
        </p:nvSpPr>
        <p:spPr>
          <a:xfrm>
            <a:off x="6229743" y="1251167"/>
            <a:ext cx="5618922" cy="4862870"/>
          </a:xfrm>
          <a:prstGeom prst="rect">
            <a:avLst/>
          </a:prstGeom>
        </p:spPr>
        <p:txBody>
          <a:bodyPr wrap="square">
            <a:spAutoFit/>
          </a:bodyPr>
          <a:lstStyle/>
          <a:p>
            <a:r>
              <a:rPr lang="en-IN" sz="2000" b="1" dirty="0" smtClean="0"/>
              <a:t>Code Review</a:t>
            </a:r>
            <a:endParaRPr lang="en-IN" sz="2000" b="1" dirty="0"/>
          </a:p>
          <a:p>
            <a:r>
              <a:rPr lang="en-IN" dirty="0" smtClean="0"/>
              <a:t>Review the application for </a:t>
            </a:r>
            <a:endParaRPr lang="en-IN" dirty="0"/>
          </a:p>
          <a:p>
            <a:pPr marL="285750" lvl="0" indent="-285750">
              <a:buFont typeface="Arial" panose="020B0604020202020204" pitchFamily="34" charset="0"/>
              <a:buChar char="•"/>
            </a:pPr>
            <a:r>
              <a:rPr lang="en-US" sz="1600" dirty="0" smtClean="0"/>
              <a:t>Is the</a:t>
            </a:r>
            <a:r>
              <a:rPr lang="en-US" sz="1600" dirty="0"/>
              <a:t> code </a:t>
            </a:r>
            <a:r>
              <a:rPr lang="en-US" sz="1600" dirty="0" smtClean="0"/>
              <a:t>easy to understand?</a:t>
            </a:r>
            <a:endParaRPr lang="en-US" sz="1600" dirty="0"/>
          </a:p>
          <a:p>
            <a:pPr marL="285750" lvl="0" indent="-285750">
              <a:buFont typeface="Arial" panose="020B0604020202020204" pitchFamily="34" charset="0"/>
              <a:buChar char="•"/>
            </a:pPr>
            <a:r>
              <a:rPr lang="en-US" sz="1600" dirty="0"/>
              <a:t>Is the code written </a:t>
            </a:r>
            <a:r>
              <a:rPr lang="en-US" sz="1600" dirty="0" smtClean="0"/>
              <a:t>to follow</a:t>
            </a:r>
            <a:r>
              <a:rPr lang="en-US" sz="1600" dirty="0"/>
              <a:t> </a:t>
            </a:r>
            <a:r>
              <a:rPr lang="en-US" sz="1600" dirty="0" smtClean="0"/>
              <a:t>standards/guidelines</a:t>
            </a:r>
            <a:r>
              <a:rPr lang="en-US" sz="1600" dirty="0"/>
              <a:t>?</a:t>
            </a:r>
          </a:p>
          <a:p>
            <a:pPr marL="285750" lvl="0" indent="-285750">
              <a:buFont typeface="Arial" panose="020B0604020202020204" pitchFamily="34" charset="0"/>
              <a:buChar char="•"/>
            </a:pPr>
            <a:r>
              <a:rPr lang="en-US" sz="1600" dirty="0"/>
              <a:t>Is </a:t>
            </a:r>
            <a:r>
              <a:rPr lang="en-US" sz="1600" dirty="0" smtClean="0"/>
              <a:t>the</a:t>
            </a:r>
            <a:r>
              <a:rPr lang="en-US" sz="1600" dirty="0"/>
              <a:t> code </a:t>
            </a:r>
            <a:r>
              <a:rPr lang="en-US" sz="1600" dirty="0" smtClean="0"/>
              <a:t>being duplicated?</a:t>
            </a:r>
            <a:endParaRPr lang="en-US" sz="1600" dirty="0"/>
          </a:p>
          <a:p>
            <a:pPr marL="285750" lvl="0" indent="-285750">
              <a:buFont typeface="Arial" panose="020B0604020202020204" pitchFamily="34" charset="0"/>
              <a:buChar char="•"/>
            </a:pPr>
            <a:r>
              <a:rPr lang="en-US" sz="1600" dirty="0" smtClean="0"/>
              <a:t>Is it easy to debug</a:t>
            </a:r>
            <a:r>
              <a:rPr lang="en-US" sz="1600" b="1" dirty="0"/>
              <a:t> </a:t>
            </a:r>
            <a:r>
              <a:rPr lang="en-US" sz="1600" dirty="0"/>
              <a:t>the </a:t>
            </a:r>
            <a:r>
              <a:rPr lang="en-US" sz="1600" dirty="0" smtClean="0"/>
              <a:t>code</a:t>
            </a:r>
            <a:r>
              <a:rPr lang="en-US" sz="1600" dirty="0"/>
              <a:t> to find the root cause?</a:t>
            </a:r>
          </a:p>
          <a:p>
            <a:pPr marL="285750" lvl="0" indent="-285750">
              <a:buFont typeface="Arial" panose="020B0604020202020204" pitchFamily="34" charset="0"/>
              <a:buChar char="•"/>
            </a:pPr>
            <a:r>
              <a:rPr lang="en-US" sz="1600" dirty="0"/>
              <a:t>Is this function or class too big? </a:t>
            </a:r>
            <a:endParaRPr lang="en-US" sz="1600" dirty="0" smtClean="0"/>
          </a:p>
          <a:p>
            <a:pPr marL="285750" lvl="0" indent="-285750">
              <a:buFont typeface="Arial" panose="020B0604020202020204" pitchFamily="34" charset="0"/>
              <a:buChar char="•"/>
            </a:pPr>
            <a:r>
              <a:rPr lang="en-US" sz="1600" dirty="0" smtClean="0"/>
              <a:t>Is the code formatted properly?</a:t>
            </a:r>
          </a:p>
          <a:p>
            <a:pPr marL="285750" lvl="0" indent="-285750">
              <a:buFont typeface="Arial" panose="020B0604020202020204" pitchFamily="34" charset="0"/>
              <a:buChar char="•"/>
            </a:pPr>
            <a:r>
              <a:rPr lang="en-US" sz="1600" dirty="0" smtClean="0"/>
              <a:t>Verify the architecture</a:t>
            </a:r>
          </a:p>
          <a:p>
            <a:pPr marL="285750" lvl="0" indent="-285750">
              <a:buFont typeface="Arial" panose="020B0604020202020204" pitchFamily="34" charset="0"/>
              <a:buChar char="•"/>
            </a:pPr>
            <a:r>
              <a:rPr lang="en-US" sz="1600" dirty="0" smtClean="0"/>
              <a:t>Verify Security, Performance &amp; Usability</a:t>
            </a:r>
          </a:p>
          <a:p>
            <a:pPr marL="285750" lvl="0" indent="-285750">
              <a:buFont typeface="Arial" panose="020B0604020202020204" pitchFamily="34" charset="0"/>
              <a:buChar char="•"/>
            </a:pPr>
            <a:r>
              <a:rPr lang="en-US" sz="1600" dirty="0" smtClean="0"/>
              <a:t>Framework Issues (including configuration)</a:t>
            </a:r>
          </a:p>
          <a:p>
            <a:pPr marL="285750" lvl="0" indent="-285750">
              <a:buFont typeface="Arial" panose="020B0604020202020204" pitchFamily="34" charset="0"/>
              <a:buChar char="•"/>
            </a:pPr>
            <a:r>
              <a:rPr lang="en-US" sz="1600" dirty="0" smtClean="0"/>
              <a:t>Verify management of untrusted data</a:t>
            </a:r>
          </a:p>
          <a:p>
            <a:pPr marL="285750" lvl="0" indent="-285750">
              <a:buFont typeface="Arial" panose="020B0604020202020204" pitchFamily="34" charset="0"/>
              <a:buChar char="•"/>
            </a:pPr>
            <a:r>
              <a:rPr lang="en-US" sz="1600" dirty="0" smtClean="0"/>
              <a:t>Verify against SQL injection attacks</a:t>
            </a:r>
          </a:p>
          <a:p>
            <a:pPr marL="285750" lvl="0" indent="-285750">
              <a:buFont typeface="Arial" panose="020B0604020202020204" pitchFamily="34" charset="0"/>
              <a:buChar char="•"/>
            </a:pPr>
            <a:r>
              <a:rPr lang="en-US" sz="1600" dirty="0" smtClean="0"/>
              <a:t>Verify against Shell, code and other injection attacks</a:t>
            </a:r>
          </a:p>
          <a:p>
            <a:pPr marL="285750" lvl="0" indent="-285750">
              <a:buFont typeface="Arial" panose="020B0604020202020204" pitchFamily="34" charset="0"/>
              <a:buChar char="•"/>
            </a:pPr>
            <a:r>
              <a:rPr lang="en-US" sz="1600" dirty="0" smtClean="0"/>
              <a:t>Verify Cross Site Scripting (XSS) and Cross Site Request Forgery (CSRF)</a:t>
            </a:r>
          </a:p>
          <a:p>
            <a:pPr marL="285750" lvl="0" indent="-285750">
              <a:buFont typeface="Arial" panose="020B0604020202020204" pitchFamily="34" charset="0"/>
              <a:buChar char="•"/>
            </a:pPr>
            <a:r>
              <a:rPr lang="en-US" sz="1600" dirty="0" smtClean="0"/>
              <a:t>Implement </a:t>
            </a:r>
            <a:r>
              <a:rPr lang="en-US" sz="1600" dirty="0"/>
              <a:t>Session Management(Session Hijack Prevention, session Invalidation rolling/Fixation/expiration &amp; time </a:t>
            </a:r>
            <a:r>
              <a:rPr lang="en-US" sz="1600" dirty="0" smtClean="0"/>
              <a:t>outs)</a:t>
            </a:r>
          </a:p>
          <a:p>
            <a:pPr marL="285750" lvl="0" indent="-285750">
              <a:buFont typeface="Arial" panose="020B0604020202020204" pitchFamily="34" charset="0"/>
              <a:buChar char="•"/>
            </a:pPr>
            <a:r>
              <a:rPr lang="en-US" sz="1600" dirty="0" smtClean="0"/>
              <a:t>Cookie management and authentication</a:t>
            </a:r>
            <a:endParaRPr lang="en-IN" dirty="0"/>
          </a:p>
        </p:txBody>
      </p:sp>
    </p:spTree>
    <p:extLst>
      <p:ext uri="{BB962C8B-B14F-4D97-AF65-F5344CB8AC3E}">
        <p14:creationId xmlns:p14="http://schemas.microsoft.com/office/powerpoint/2010/main" val="2114017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28624"/>
            <a:ext cx="590157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Scope</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5</a:t>
            </a:fld>
            <a:endParaRPr lang="en-IN" dirty="0"/>
          </a:p>
        </p:txBody>
      </p:sp>
      <p:sp>
        <p:nvSpPr>
          <p:cNvPr id="2" name="Rectangle 1"/>
          <p:cNvSpPr/>
          <p:nvPr/>
        </p:nvSpPr>
        <p:spPr>
          <a:xfrm>
            <a:off x="503581" y="1299293"/>
            <a:ext cx="7882429" cy="2923877"/>
          </a:xfrm>
          <a:prstGeom prst="rect">
            <a:avLst/>
          </a:prstGeom>
        </p:spPr>
        <p:txBody>
          <a:bodyPr wrap="square">
            <a:spAutoFit/>
          </a:bodyPr>
          <a:lstStyle/>
          <a:p>
            <a:r>
              <a:rPr lang="en-IN" sz="2000" b="1" dirty="0" smtClean="0"/>
              <a:t>QA and Testing</a:t>
            </a:r>
          </a:p>
          <a:p>
            <a:r>
              <a:rPr lang="en-IN" sz="2000" dirty="0" smtClean="0"/>
              <a:t>Depending on </a:t>
            </a:r>
            <a:r>
              <a:rPr lang="en-IN" sz="2000" dirty="0" smtClean="0"/>
              <a:t>the need </a:t>
            </a:r>
            <a:r>
              <a:rPr lang="en-IN" sz="2000" dirty="0" smtClean="0"/>
              <a:t>the following test documents  will be created</a:t>
            </a:r>
            <a:endParaRPr lang="en-IN" sz="2000" dirty="0"/>
          </a:p>
          <a:p>
            <a:pPr marL="285750" indent="-285750">
              <a:buFont typeface="Arial" panose="020B0604020202020204" pitchFamily="34" charset="0"/>
              <a:buChar char="•"/>
            </a:pPr>
            <a:r>
              <a:rPr lang="en-US" dirty="0"/>
              <a:t>Functional Testing</a:t>
            </a:r>
          </a:p>
          <a:p>
            <a:pPr marL="285750" indent="-285750">
              <a:buFont typeface="Arial" panose="020B0604020202020204" pitchFamily="34" charset="0"/>
              <a:buChar char="•"/>
            </a:pPr>
            <a:r>
              <a:rPr lang="en-US" dirty="0"/>
              <a:t>Integration Testing</a:t>
            </a:r>
          </a:p>
          <a:p>
            <a:pPr marL="285750" indent="-285750">
              <a:buFont typeface="Arial" panose="020B0604020202020204" pitchFamily="34" charset="0"/>
              <a:buChar char="•"/>
            </a:pPr>
            <a:r>
              <a:rPr lang="en-US" dirty="0"/>
              <a:t>System Testing</a:t>
            </a:r>
          </a:p>
          <a:p>
            <a:pPr marL="285750" indent="-285750">
              <a:buFont typeface="Arial" panose="020B0604020202020204" pitchFamily="34" charset="0"/>
              <a:buChar char="•"/>
            </a:pPr>
            <a:r>
              <a:rPr lang="en-US" dirty="0"/>
              <a:t>Smoke </a:t>
            </a:r>
            <a:r>
              <a:rPr lang="en-US" dirty="0" smtClean="0"/>
              <a:t>Test</a:t>
            </a:r>
            <a:endParaRPr lang="en-US" dirty="0"/>
          </a:p>
          <a:p>
            <a:pPr marL="285750" indent="-285750">
              <a:buFont typeface="Arial" panose="020B0604020202020204" pitchFamily="34" charset="0"/>
              <a:buChar char="•"/>
            </a:pPr>
            <a:r>
              <a:rPr lang="en-US" dirty="0"/>
              <a:t>Regression Testing</a:t>
            </a:r>
          </a:p>
          <a:p>
            <a:pPr marL="285750" indent="-285750">
              <a:buFont typeface="Arial" panose="020B0604020202020204" pitchFamily="34" charset="0"/>
              <a:buChar char="•"/>
            </a:pPr>
            <a:r>
              <a:rPr lang="en-US" dirty="0"/>
              <a:t>Usability Testing</a:t>
            </a:r>
          </a:p>
          <a:p>
            <a:pPr marL="285750" indent="-285750">
              <a:buFont typeface="Arial" panose="020B0604020202020204" pitchFamily="34" charset="0"/>
              <a:buChar char="•"/>
            </a:pPr>
            <a:r>
              <a:rPr lang="en-US" dirty="0"/>
              <a:t>Compatibility Testing</a:t>
            </a:r>
          </a:p>
          <a:p>
            <a:pPr marL="285750" indent="-285750">
              <a:buFont typeface="Arial" panose="020B0604020202020204" pitchFamily="34" charset="0"/>
              <a:buChar char="•"/>
            </a:pPr>
            <a:r>
              <a:rPr lang="en-US" dirty="0"/>
              <a:t>User Acceptance Testing</a:t>
            </a:r>
            <a:endParaRPr lang="en-IN" dirty="0"/>
          </a:p>
        </p:txBody>
      </p:sp>
    </p:spTree>
    <p:extLst>
      <p:ext uri="{BB962C8B-B14F-4D97-AF65-F5344CB8AC3E}">
        <p14:creationId xmlns:p14="http://schemas.microsoft.com/office/powerpoint/2010/main" val="3045120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AutoShape 6"/>
          <p:cNvSpPr>
            <a:spLocks noChangeArrowheads="1"/>
          </p:cNvSpPr>
          <p:nvPr/>
        </p:nvSpPr>
        <p:spPr bwMode="auto">
          <a:xfrm>
            <a:off x="659567" y="2791539"/>
            <a:ext cx="10687987"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Solution Overview &amp; Application Workflow</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6</a:t>
            </a:fld>
            <a:endParaRPr lang="en-IN" dirty="0"/>
          </a:p>
        </p:txBody>
      </p:sp>
    </p:spTree>
    <p:extLst>
      <p:ext uri="{BB962C8B-B14F-4D97-AF65-F5344CB8AC3E}">
        <p14:creationId xmlns:p14="http://schemas.microsoft.com/office/powerpoint/2010/main" val="1673408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07700"/>
            <a:ext cx="4523352"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Solution Overview</a:t>
            </a:r>
          </a:p>
        </p:txBody>
      </p:sp>
      <p:sp>
        <p:nvSpPr>
          <p:cNvPr id="5"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7</a:t>
            </a:fld>
            <a:endParaRPr lang="en-IN" dirty="0"/>
          </a:p>
        </p:txBody>
      </p:sp>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529573" y="2243388"/>
            <a:ext cx="5887085" cy="2876550"/>
          </a:xfrm>
          <a:prstGeom prst="rect">
            <a:avLst/>
          </a:prstGeom>
        </p:spPr>
      </p:pic>
      <p:sp>
        <p:nvSpPr>
          <p:cNvPr id="7" name="Rectangle 6"/>
          <p:cNvSpPr/>
          <p:nvPr/>
        </p:nvSpPr>
        <p:spPr>
          <a:xfrm>
            <a:off x="7217202" y="2971682"/>
            <a:ext cx="5259545" cy="1631216"/>
          </a:xfrm>
          <a:prstGeom prst="rect">
            <a:avLst/>
          </a:prstGeom>
        </p:spPr>
        <p:txBody>
          <a:bodyPr wrap="square">
            <a:spAutoFit/>
          </a:bodyPr>
          <a:lstStyle/>
          <a:p>
            <a:r>
              <a:rPr lang="en-IN" sz="2000" b="1" dirty="0" smtClean="0"/>
              <a:t>Full spectrum of services offered</a:t>
            </a:r>
          </a:p>
          <a:p>
            <a:pPr marL="342900" indent="-342900">
              <a:buFont typeface="Arial" panose="020B0604020202020204" pitchFamily="34" charset="0"/>
              <a:buChar char="•"/>
            </a:pPr>
            <a:r>
              <a:rPr lang="en-IN" sz="2000" dirty="0" smtClean="0"/>
              <a:t>Review the SRS</a:t>
            </a:r>
          </a:p>
          <a:p>
            <a:pPr marL="342900" indent="-342900">
              <a:buFont typeface="Arial" panose="020B0604020202020204" pitchFamily="34" charset="0"/>
              <a:buChar char="•"/>
            </a:pPr>
            <a:r>
              <a:rPr lang="en-IN" sz="2000" dirty="0" smtClean="0"/>
              <a:t>Review Code</a:t>
            </a:r>
          </a:p>
          <a:p>
            <a:pPr marL="342900" indent="-342900">
              <a:buFont typeface="Arial" panose="020B0604020202020204" pitchFamily="34" charset="0"/>
              <a:buChar char="•"/>
            </a:pPr>
            <a:r>
              <a:rPr lang="en-IN" sz="2000" dirty="0" smtClean="0"/>
              <a:t>Create and validate test cases</a:t>
            </a:r>
            <a:endParaRPr lang="en-IN" sz="2000" dirty="0"/>
          </a:p>
          <a:p>
            <a:endParaRPr lang="en-IN" sz="2000" b="1" dirty="0" smtClean="0"/>
          </a:p>
        </p:txBody>
      </p:sp>
    </p:spTree>
    <p:extLst>
      <p:ext uri="{BB962C8B-B14F-4D97-AF65-F5344CB8AC3E}">
        <p14:creationId xmlns:p14="http://schemas.microsoft.com/office/powerpoint/2010/main" val="1790939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982800" y="2968001"/>
            <a:ext cx="5805878"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Discovery Phase</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8</a:t>
            </a:fld>
            <a:endParaRPr lang="en-IN" dirty="0"/>
          </a:p>
        </p:txBody>
      </p:sp>
    </p:spTree>
    <p:extLst>
      <p:ext uri="{BB962C8B-B14F-4D97-AF65-F5344CB8AC3E}">
        <p14:creationId xmlns:p14="http://schemas.microsoft.com/office/powerpoint/2010/main" val="2859367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4" y="260708"/>
            <a:ext cx="8194204"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Requirements Gathering</a:t>
            </a:r>
          </a:p>
        </p:txBody>
      </p:sp>
      <p:sp>
        <p:nvSpPr>
          <p:cNvPr id="7" name="TextBox 6"/>
          <p:cNvSpPr txBox="1"/>
          <p:nvPr/>
        </p:nvSpPr>
        <p:spPr>
          <a:xfrm>
            <a:off x="356669" y="1481146"/>
            <a:ext cx="11517279" cy="4760278"/>
          </a:xfrm>
          <a:prstGeom prst="rect">
            <a:avLst/>
          </a:prstGeom>
          <a:noFill/>
        </p:spPr>
        <p:txBody>
          <a:bodyPr wrap="square" rtlCol="0">
            <a:spAutoFit/>
          </a:bodyPr>
          <a:lstStyle/>
          <a:p>
            <a:pPr marL="285750" lvl="0" indent="-285750">
              <a:lnSpc>
                <a:spcPts val="2800"/>
              </a:lnSpc>
              <a:buFont typeface="Wingdings" panose="05000000000000000000" pitchFamily="2" charset="2"/>
              <a:buChar char="§"/>
            </a:pPr>
            <a:r>
              <a:rPr lang="en-US" sz="2100" dirty="0"/>
              <a:t>On signing the contract, Verbat will deploy a senior Business Analyst to discuss the business and technical requirements, define the solution approach, deliverables during each phases of execution,  documentation and sign-off</a:t>
            </a:r>
          </a:p>
          <a:p>
            <a:pPr lvl="0">
              <a:lnSpc>
                <a:spcPts val="2800"/>
              </a:lnSpc>
            </a:pPr>
            <a:r>
              <a:rPr lang="en-US" sz="2100" b="1" dirty="0">
                <a:solidFill>
                  <a:srgbClr val="800000"/>
                </a:solidFill>
              </a:rPr>
              <a:t/>
            </a:r>
            <a:br>
              <a:rPr lang="en-US" sz="2100" b="1" dirty="0">
                <a:solidFill>
                  <a:srgbClr val="800000"/>
                </a:solidFill>
              </a:rPr>
            </a:br>
            <a:r>
              <a:rPr lang="en-US" sz="2100" b="1" dirty="0">
                <a:solidFill>
                  <a:srgbClr val="800000"/>
                </a:solidFill>
              </a:rPr>
              <a:t>Deliverables</a:t>
            </a:r>
          </a:p>
          <a:p>
            <a:pPr marL="742950" lvl="1" indent="-285750">
              <a:lnSpc>
                <a:spcPts val="2800"/>
              </a:lnSpc>
              <a:buFont typeface="Arial" panose="020B0604020202020204" pitchFamily="34" charset="0"/>
              <a:buChar char="•"/>
            </a:pPr>
            <a:r>
              <a:rPr lang="en-US" sz="2100" dirty="0"/>
              <a:t>Detailed requirement specification document</a:t>
            </a:r>
          </a:p>
          <a:p>
            <a:pPr marL="742950" lvl="1" indent="-285750">
              <a:lnSpc>
                <a:spcPts val="2800"/>
              </a:lnSpc>
              <a:buFont typeface="Arial" panose="020B0604020202020204" pitchFamily="34" charset="0"/>
              <a:buChar char="•"/>
            </a:pPr>
            <a:r>
              <a:rPr lang="en-US" sz="2100" dirty="0"/>
              <a:t>HTML Prototype for the key screens for the proposed application</a:t>
            </a:r>
          </a:p>
          <a:p>
            <a:pPr marL="742950" lvl="1" indent="-285750">
              <a:lnSpc>
                <a:spcPts val="2800"/>
              </a:lnSpc>
              <a:buFont typeface="Arial" panose="020B0604020202020204" pitchFamily="34" charset="0"/>
              <a:buChar char="•"/>
            </a:pPr>
            <a:endParaRPr lang="en-US" sz="2100" dirty="0"/>
          </a:p>
          <a:p>
            <a:pPr>
              <a:lnSpc>
                <a:spcPts val="2800"/>
              </a:lnSpc>
            </a:pPr>
            <a:r>
              <a:rPr lang="en-US" sz="2100" b="1" dirty="0">
                <a:solidFill>
                  <a:srgbClr val="800000"/>
                </a:solidFill>
              </a:rPr>
              <a:t>Dependencies</a:t>
            </a:r>
          </a:p>
          <a:p>
            <a:pPr marL="742950" lvl="1" indent="-285750">
              <a:lnSpc>
                <a:spcPts val="2800"/>
              </a:lnSpc>
              <a:buFont typeface="Arial" panose="020B0604020202020204" pitchFamily="34" charset="0"/>
              <a:buChar char="•"/>
            </a:pPr>
            <a:r>
              <a:rPr lang="en-US" sz="2100" dirty="0"/>
              <a:t>The client to nominate a Point of contact to coordinate with our team</a:t>
            </a:r>
          </a:p>
          <a:p>
            <a:pPr marL="742950" lvl="1" indent="-285750">
              <a:lnSpc>
                <a:spcPts val="2800"/>
              </a:lnSpc>
              <a:buFont typeface="Arial" panose="020B0604020202020204" pitchFamily="34" charset="0"/>
              <a:buChar char="•"/>
            </a:pPr>
            <a:r>
              <a:rPr lang="en-US" sz="2100" dirty="0"/>
              <a:t>Availability of key stakeholders for meetings to discuss requirements and validate findings and deliverables</a:t>
            </a:r>
          </a:p>
          <a:p>
            <a:pPr marL="742950" lvl="1" indent="-285750">
              <a:lnSpc>
                <a:spcPts val="2800"/>
              </a:lnSpc>
              <a:buFont typeface="Arial" panose="020B0604020202020204" pitchFamily="34" charset="0"/>
              <a:buChar char="•"/>
            </a:pPr>
            <a:r>
              <a:rPr lang="en-US" sz="2100" dirty="0"/>
              <a:t>Written sign-off on the deliverables prior to commencement of the development phase</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9</a:t>
            </a:fld>
            <a:endParaRPr lang="en-IN" dirty="0"/>
          </a:p>
        </p:txBody>
      </p:sp>
    </p:spTree>
    <p:extLst>
      <p:ext uri="{BB962C8B-B14F-4D97-AF65-F5344CB8AC3E}">
        <p14:creationId xmlns:p14="http://schemas.microsoft.com/office/powerpoint/2010/main" val="2309683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3106</TotalTime>
  <Words>1020</Words>
  <Application>Microsoft Office PowerPoint</Application>
  <PresentationFormat>Widescreen</PresentationFormat>
  <Paragraphs>199</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Gill Sans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Shibu Kumar</dc:creator>
  <cp:lastModifiedBy>Prashant Thomas</cp:lastModifiedBy>
  <cp:revision>608</cp:revision>
  <dcterms:created xsi:type="dcterms:W3CDTF">2016-07-20T04:54:31Z</dcterms:created>
  <dcterms:modified xsi:type="dcterms:W3CDTF">2016-10-26T12:16:28Z</dcterms:modified>
</cp:coreProperties>
</file>