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94" r:id="rId4"/>
    <p:sldId id="260" r:id="rId5"/>
    <p:sldId id="295" r:id="rId6"/>
    <p:sldId id="277" r:id="rId7"/>
    <p:sldId id="291" r:id="rId8"/>
    <p:sldId id="278" r:id="rId9"/>
    <p:sldId id="292" r:id="rId10"/>
    <p:sldId id="293" r:id="rId11"/>
    <p:sldId id="289" r:id="rId12"/>
    <p:sldId id="288" r:id="rId13"/>
    <p:sldId id="270" r:id="rId14"/>
    <p:sldId id="279" r:id="rId15"/>
    <p:sldId id="275"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E1AF"/>
    <a:srgbClr val="F9B29E"/>
    <a:srgbClr val="C5EBFF"/>
    <a:srgbClr val="740026"/>
    <a:srgbClr val="1C1C1C"/>
    <a:srgbClr val="39A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9" autoAdjust="0"/>
    <p:restoredTop sz="94660"/>
  </p:normalViewPr>
  <p:slideViewPr>
    <p:cSldViewPr snapToGrid="0">
      <p:cViewPr varScale="1">
        <p:scale>
          <a:sx n="80" d="100"/>
          <a:sy n="80" d="100"/>
        </p:scale>
        <p:origin x="1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10/31/2016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31-10-2016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31-10-2016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31-10-2016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31-10-2016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31-10-2016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31-10-2016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31-10-2016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31-10-2016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31-10-2016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31-10-2016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31-10-2016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31-10-2016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400" b="1" dirty="0">
                <a:solidFill>
                  <a:srgbClr val="1C1C1C"/>
                </a:solidFill>
              </a:rPr>
              <a:t>Proposal for </a:t>
            </a:r>
            <a:r>
              <a:rPr lang="en-IN" sz="2400" b="1" dirty="0" smtClean="0">
                <a:solidFill>
                  <a:srgbClr val="1C1C1C"/>
                </a:solidFill>
              </a:rPr>
              <a:t>Requirement Review,  Code Review &amp; QA for IEAG</a:t>
            </a:r>
            <a:endParaRPr lang="en-US" sz="2400" b="1" dirty="0">
              <a:solidFill>
                <a:srgbClr val="1C1C1C"/>
              </a:solidFill>
            </a:endParaRPr>
          </a:p>
          <a:p>
            <a:pPr algn="r"/>
            <a:endParaRPr lang="en-US" sz="1800" b="1" dirty="0">
              <a:solidFill>
                <a:srgbClr val="1C1C1C"/>
              </a:solidFill>
            </a:endParaRPr>
          </a:p>
          <a:p>
            <a:pPr algn="r"/>
            <a:r>
              <a:rPr lang="en-US" sz="1600" b="1" dirty="0" smtClean="0">
                <a:solidFill>
                  <a:srgbClr val="1C1C1C"/>
                </a:solidFill>
              </a:rPr>
              <a:t>October </a:t>
            </a:r>
            <a:r>
              <a:rPr lang="en-US" sz="1600" b="1" dirty="0">
                <a:solidFill>
                  <a:srgbClr val="1C1C1C"/>
                </a:solidFill>
              </a:rPr>
              <a:t>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Assumptions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spTree>
    <p:extLst>
      <p:ext uri="{BB962C8B-B14F-4D97-AF65-F5344CB8AC3E}">
        <p14:creationId xmlns:p14="http://schemas.microsoft.com/office/powerpoint/2010/main" val="424354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15263" y="1470992"/>
            <a:ext cx="11676737" cy="2400657"/>
          </a:xfrm>
          <a:prstGeom prst="rect">
            <a:avLst/>
          </a:prstGeom>
        </p:spPr>
        <p:txBody>
          <a:bodyPr wrap="square">
            <a:spAutoFit/>
          </a:bodyPr>
          <a:lstStyle/>
          <a:p>
            <a:pPr marL="285750" indent="-285750">
              <a:lnSpc>
                <a:spcPts val="3000"/>
              </a:lnSpc>
              <a:buFont typeface="Arial" panose="020B0604020202020204" pitchFamily="34" charset="0"/>
              <a:buChar char="•"/>
            </a:pPr>
            <a:r>
              <a:rPr lang="en-US" sz="2000" dirty="0" smtClean="0"/>
              <a:t>The client shall provide the document artifacts</a:t>
            </a:r>
          </a:p>
          <a:p>
            <a:pPr marL="285750" indent="-285750">
              <a:lnSpc>
                <a:spcPts val="3000"/>
              </a:lnSpc>
              <a:buFont typeface="Arial" panose="020B0604020202020204" pitchFamily="34" charset="0"/>
              <a:buChar char="•"/>
            </a:pPr>
            <a:r>
              <a:rPr lang="en-US" sz="2000" dirty="0" smtClean="0"/>
              <a:t>The client shall provide the source codes of the application</a:t>
            </a:r>
          </a:p>
          <a:p>
            <a:pPr marL="285750" indent="-285750">
              <a:lnSpc>
                <a:spcPts val="3000"/>
              </a:lnSpc>
              <a:buFont typeface="Arial" panose="020B0604020202020204" pitchFamily="34" charset="0"/>
              <a:buChar char="•"/>
            </a:pPr>
            <a:r>
              <a:rPr lang="en-US" sz="2000" dirty="0" smtClean="0"/>
              <a:t>The client shall provide access to the application Database</a:t>
            </a:r>
          </a:p>
          <a:p>
            <a:pPr marL="285750" indent="-285750">
              <a:lnSpc>
                <a:spcPts val="3000"/>
              </a:lnSpc>
              <a:buFont typeface="Arial" panose="020B0604020202020204" pitchFamily="34" charset="0"/>
              <a:buChar char="•"/>
            </a:pPr>
            <a:r>
              <a:rPr lang="en-US" sz="2000" dirty="0" smtClean="0"/>
              <a:t>The client should create a test environment for testing the application</a:t>
            </a:r>
          </a:p>
          <a:p>
            <a:pPr marL="285750" indent="-285750">
              <a:lnSpc>
                <a:spcPts val="3000"/>
              </a:lnSpc>
              <a:buFont typeface="Arial" panose="020B0604020202020204" pitchFamily="34" charset="0"/>
              <a:buChar char="•"/>
            </a:pPr>
            <a:r>
              <a:rPr lang="en-US" sz="2000" dirty="0" smtClean="0"/>
              <a:t>The application development is done in core PHP</a:t>
            </a:r>
            <a:endParaRPr lang="en-US" sz="2000" dirty="0"/>
          </a:p>
          <a:p>
            <a:pPr marL="342900" indent="-34290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Tree>
    <p:extLst>
      <p:ext uri="{BB962C8B-B14F-4D97-AF65-F5344CB8AC3E}">
        <p14:creationId xmlns:p14="http://schemas.microsoft.com/office/powerpoint/2010/main" val="9554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110875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2015936"/>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smtClean="0"/>
              <a:t>Coding/Bug Fixing</a:t>
            </a:r>
          </a:p>
          <a:p>
            <a:pPr marL="285750" indent="-285750">
              <a:lnSpc>
                <a:spcPts val="3000"/>
              </a:lnSpc>
              <a:buFont typeface="Arial" panose="020B0604020202020204" pitchFamily="34" charset="0"/>
              <a:buChar char="•"/>
            </a:pPr>
            <a:r>
              <a:rPr lang="en-US" sz="2400" dirty="0" smtClean="0"/>
              <a:t>UI/UX Design </a:t>
            </a:r>
          </a:p>
          <a:p>
            <a:pPr marL="285750" indent="-285750">
              <a:lnSpc>
                <a:spcPts val="3000"/>
              </a:lnSpc>
              <a:buFont typeface="Arial" panose="020B0604020202020204" pitchFamily="34" charset="0"/>
              <a:buChar char="•"/>
            </a:pPr>
            <a:r>
              <a:rPr lang="en-US" sz="2400" dirty="0" smtClean="0"/>
              <a:t>Hosting/Deployment of the application</a:t>
            </a:r>
          </a:p>
          <a:p>
            <a:pPr marL="285750" indent="-285750">
              <a:lnSpc>
                <a:spcPts val="3000"/>
              </a:lnSpc>
              <a:buFont typeface="Arial" panose="020B0604020202020204" pitchFamily="34" charset="0"/>
              <a:buChar char="•"/>
            </a:pPr>
            <a:r>
              <a:rPr lang="en-US" sz="2400" dirty="0" smtClean="0"/>
              <a:t>Identifying new requirements</a:t>
            </a:r>
          </a:p>
          <a:p>
            <a:pPr marL="285750" indent="-28575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Tree>
    <p:extLst>
      <p:ext uri="{BB962C8B-B14F-4D97-AF65-F5344CB8AC3E}">
        <p14:creationId xmlns:p14="http://schemas.microsoft.com/office/powerpoint/2010/main" val="205774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68260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042132"/>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a:t>The </a:t>
            </a:r>
            <a:r>
              <a:rPr lang="en-IN" sz="1700" dirty="0" smtClean="0"/>
              <a:t>project scope is limited only to code review &amp; testing services. </a:t>
            </a:r>
            <a:r>
              <a:rPr lang="en-IN" sz="1700" dirty="0"/>
              <a:t>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US" sz="1700" dirty="0" smtClean="0"/>
              <a:t>Acceptance </a:t>
            </a:r>
            <a:r>
              <a:rPr lang="en-US" sz="1700" dirty="0"/>
              <a:t>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2759154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791813"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a:t>
            </a:r>
            <a:r>
              <a:rPr lang="en-US" sz="2000" dirty="0" smtClean="0">
                <a:solidFill>
                  <a:schemeClr val="tx1">
                    <a:lumMod val="85000"/>
                    <a:lumOff val="15000"/>
                  </a:schemeClr>
                </a:solidFill>
              </a:rPr>
              <a:t>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tx1">
                    <a:lumMod val="85000"/>
                    <a:lumOff val="15000"/>
                  </a:schemeClr>
                </a:solidFill>
              </a:rPr>
              <a:t>Joyce.daniel@verbat.com</a:t>
            </a:r>
            <a:endParaRPr lang="en-GB" sz="2000" dirty="0">
              <a:solidFill>
                <a:schemeClr val="tx1">
                  <a:lumMod val="85000"/>
                  <a:lumOff val="15000"/>
                </a:schemeClr>
              </a:solidFill>
            </a:endParaRP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6633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a:t>
            </a:fld>
            <a:endParaRPr lang="en-IN" dirty="0"/>
          </a:p>
        </p:txBody>
      </p:sp>
      <p:sp>
        <p:nvSpPr>
          <p:cNvPr id="6" name="AutoShape 6"/>
          <p:cNvSpPr>
            <a:spLocks noChangeArrowheads="1"/>
          </p:cNvSpPr>
          <p:nvPr/>
        </p:nvSpPr>
        <p:spPr bwMode="auto">
          <a:xfrm>
            <a:off x="2667083" y="2071020"/>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7" name="AutoShape 6"/>
          <p:cNvSpPr>
            <a:spLocks noChangeArrowheads="1"/>
          </p:cNvSpPr>
          <p:nvPr/>
        </p:nvSpPr>
        <p:spPr bwMode="auto">
          <a:xfrm>
            <a:off x="2667083" y="2516351"/>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Timeline</a:t>
            </a:r>
          </a:p>
        </p:txBody>
      </p:sp>
      <p:sp>
        <p:nvSpPr>
          <p:cNvPr id="8" name="AutoShape 6"/>
          <p:cNvSpPr>
            <a:spLocks noChangeArrowheads="1"/>
          </p:cNvSpPr>
          <p:nvPr/>
        </p:nvSpPr>
        <p:spPr bwMode="auto">
          <a:xfrm>
            <a:off x="2667083" y="299111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Deliverables</a:t>
            </a:r>
          </a:p>
        </p:txBody>
      </p:sp>
      <p:sp>
        <p:nvSpPr>
          <p:cNvPr id="9" name="AutoShape 6"/>
          <p:cNvSpPr>
            <a:spLocks noChangeArrowheads="1"/>
          </p:cNvSpPr>
          <p:nvPr/>
        </p:nvSpPr>
        <p:spPr bwMode="auto">
          <a:xfrm>
            <a:off x="2667083" y="3463341"/>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10" name="AutoShape 6"/>
          <p:cNvSpPr>
            <a:spLocks noChangeArrowheads="1"/>
          </p:cNvSpPr>
          <p:nvPr/>
        </p:nvSpPr>
        <p:spPr bwMode="auto">
          <a:xfrm>
            <a:off x="2667083" y="394120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11" name="AutoShape 6"/>
          <p:cNvSpPr>
            <a:spLocks noChangeArrowheads="1"/>
          </p:cNvSpPr>
          <p:nvPr/>
        </p:nvSpPr>
        <p:spPr bwMode="auto">
          <a:xfrm>
            <a:off x="2667083" y="443265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a:solidFill>
                  <a:schemeClr val="tx1">
                    <a:lumMod val="95000"/>
                    <a:lumOff val="5000"/>
                  </a:schemeClr>
                </a:solidFill>
                <a:latin typeface="Gill Sans MT" panose="020B0502020104020203" pitchFamily="34" charset="0"/>
                <a:cs typeface="Arial" pitchFamily="34" charset="0"/>
              </a:rPr>
              <a:t>Terms &amp; Conditions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3" name="Rectangle 12"/>
          <p:cNvSpPr>
            <a:spLocks noChangeArrowheads="1"/>
          </p:cNvSpPr>
          <p:nvPr/>
        </p:nvSpPr>
        <p:spPr bwMode="auto">
          <a:xfrm>
            <a:off x="1860652" y="207650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253552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1860652" y="3014403"/>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1860652" y="347827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1860652" y="395741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1877865" y="4448865"/>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Tree>
    <p:extLst>
      <p:ext uri="{BB962C8B-B14F-4D97-AF65-F5344CB8AC3E}">
        <p14:creationId xmlns:p14="http://schemas.microsoft.com/office/powerpoint/2010/main" val="79497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361148"/>
            <a:ext cx="11595132" cy="5216813"/>
          </a:xfrm>
          <a:prstGeom prst="rect">
            <a:avLst/>
          </a:prstGeom>
          <a:noFill/>
        </p:spPr>
        <p:txBody>
          <a:bodyPr wrap="square" rtlCol="0">
            <a:spAutoFit/>
          </a:bodyPr>
          <a:lstStyle/>
          <a:p>
            <a:r>
              <a:rPr lang="en-US" sz="1900" dirty="0"/>
              <a:t>IEAG is in the process of developing a unique one-stop-shop collaborative project management platform that brings managers, designers, contractors, and stakeholders together in an interactive environment to ensure cost effective project deliveries and one point of accountability across the life cycle of a project.</a:t>
            </a:r>
          </a:p>
          <a:p>
            <a:pPr>
              <a:lnSpc>
                <a:spcPct val="150000"/>
              </a:lnSpc>
            </a:pPr>
            <a:r>
              <a:rPr lang="en-US" sz="2800" b="1" dirty="0" smtClean="0">
                <a:solidFill>
                  <a:srgbClr val="740026"/>
                </a:solidFill>
              </a:rPr>
              <a:t>Scope</a:t>
            </a:r>
          </a:p>
          <a:p>
            <a:r>
              <a:rPr lang="en-US" dirty="0" smtClean="0"/>
              <a:t/>
            </a:r>
            <a:br>
              <a:rPr lang="en-US" dirty="0" smtClean="0"/>
            </a:br>
            <a:r>
              <a:rPr lang="en-US" dirty="0" err="1" smtClean="0"/>
              <a:t>Verbat</a:t>
            </a:r>
            <a:r>
              <a:rPr lang="en-US" dirty="0" smtClean="0"/>
              <a:t> </a:t>
            </a:r>
            <a:r>
              <a:rPr lang="en-US" dirty="0"/>
              <a:t>Technologies is pleased to submit this proposal for services to support IEAG in achieving its goal for </a:t>
            </a:r>
            <a:r>
              <a:rPr lang="en-US" b="1" dirty="0"/>
              <a:t>Consulting and Quality Assurance </a:t>
            </a:r>
            <a:r>
              <a:rPr lang="en-US" dirty="0"/>
              <a:t>by providing a consolidated solution that is geared toward fulfilling the complete software development lifecycle of the application. Services include helping with arbitrating the business </a:t>
            </a:r>
            <a:r>
              <a:rPr lang="en-US" dirty="0" smtClean="0"/>
              <a:t>requirements. </a:t>
            </a:r>
            <a:r>
              <a:rPr lang="en-US" dirty="0"/>
              <a:t>Verifying the architecture of the entire application (Database, Front end &amp; back end) along with suggestions (and training where needed) for adopting best practices in PHP application development. Verbat will also ensure that all Quality assurance and Testing will not only cover the functional requirements but also nonfunctional requirements such as security, identifying application vulnerability etc. </a:t>
            </a:r>
            <a:r>
              <a:rPr lang="en-US" dirty="0" smtClean="0"/>
              <a:t> The services rendered by Verbat are listed below:</a:t>
            </a:r>
          </a:p>
          <a:p>
            <a:endParaRPr lang="en-US" dirty="0" smtClean="0"/>
          </a:p>
          <a:p>
            <a:pPr marL="342900" lvl="0" indent="-342900">
              <a:buFont typeface="Arial" panose="020B0604020202020204" pitchFamily="34" charset="0"/>
              <a:buChar char="•"/>
            </a:pPr>
            <a:r>
              <a:rPr lang="en-US" dirty="0"/>
              <a:t>Business Analysis &amp; Validation</a:t>
            </a:r>
          </a:p>
          <a:p>
            <a:pPr marL="342900" lvl="0" indent="-342900">
              <a:buFont typeface="Arial" panose="020B0604020202020204" pitchFamily="34" charset="0"/>
              <a:buChar char="•"/>
            </a:pPr>
            <a:r>
              <a:rPr lang="en-US" dirty="0"/>
              <a:t>Database Architecture Validation</a:t>
            </a:r>
          </a:p>
          <a:p>
            <a:pPr marL="342900" lvl="0" indent="-342900">
              <a:buFont typeface="Arial" panose="020B0604020202020204" pitchFamily="34" charset="0"/>
              <a:buChar char="•"/>
            </a:pPr>
            <a:r>
              <a:rPr lang="en-US" dirty="0"/>
              <a:t>PHP Application Code Review &amp; Verification</a:t>
            </a:r>
          </a:p>
          <a:p>
            <a:pPr marL="342900" lvl="0" indent="-342900">
              <a:buFont typeface="Arial" panose="020B0604020202020204" pitchFamily="34" charset="0"/>
              <a:buChar char="•"/>
            </a:pPr>
            <a:r>
              <a:rPr lang="en-US" dirty="0"/>
              <a:t>Quality Analysis and </a:t>
            </a:r>
            <a:r>
              <a:rPr lang="en-US" dirty="0" smtClean="0"/>
              <a:t>Testing</a:t>
            </a:r>
            <a:endParaRPr lang="en-US"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299043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246579" y="1251167"/>
            <a:ext cx="5850271" cy="3693319"/>
          </a:xfrm>
          <a:prstGeom prst="rect">
            <a:avLst/>
          </a:prstGeom>
          <a:noFill/>
        </p:spPr>
        <p:txBody>
          <a:bodyPr wrap="square" rtlCol="0">
            <a:spAutoFit/>
          </a:bodyPr>
          <a:lstStyle/>
          <a:p>
            <a:pPr lvl="0"/>
            <a:r>
              <a:rPr lang="en-US" sz="2000" b="1" dirty="0" smtClean="0"/>
              <a:t>Business </a:t>
            </a:r>
            <a:r>
              <a:rPr lang="en-US" sz="2000" b="1" dirty="0"/>
              <a:t>Analysis &amp; </a:t>
            </a:r>
            <a:r>
              <a:rPr lang="en-US" sz="2000" b="1" dirty="0" smtClean="0"/>
              <a:t>Validation</a:t>
            </a:r>
          </a:p>
          <a:p>
            <a:pPr lvl="0"/>
            <a:endParaRPr lang="en-US" sz="2000" b="1" dirty="0"/>
          </a:p>
          <a:p>
            <a:pPr marL="342900" indent="-342900">
              <a:buFont typeface="Arial" panose="020B0604020202020204" pitchFamily="34" charset="0"/>
              <a:buChar char="•"/>
            </a:pPr>
            <a:r>
              <a:rPr lang="en-US" sz="1600" dirty="0" smtClean="0"/>
              <a:t>Verify that requirements ( user stories) are grouped based on business functions</a:t>
            </a:r>
          </a:p>
          <a:p>
            <a:pPr marL="342900" indent="-342900">
              <a:buFont typeface="Arial" panose="020B0604020202020204" pitchFamily="34" charset="0"/>
              <a:buChar char="•"/>
            </a:pPr>
            <a:r>
              <a:rPr lang="en-US" sz="1600" dirty="0" smtClean="0"/>
              <a:t>Verify that each requirement has adequate test coverage</a:t>
            </a:r>
          </a:p>
          <a:p>
            <a:pPr marL="285750" indent="-285750">
              <a:buFont typeface="Arial" panose="020B0604020202020204" pitchFamily="34" charset="0"/>
              <a:buChar char="•"/>
            </a:pPr>
            <a:r>
              <a:rPr lang="en-US" sz="1600" dirty="0" smtClean="0"/>
              <a:t>Verify the coverage of nonfunctional requirements  (Reliability, Availability, Security , Maintainability, Portability)</a:t>
            </a:r>
            <a:endParaRPr lang="en-US" sz="1600" dirty="0"/>
          </a:p>
          <a:p>
            <a:pPr marL="342900" indent="-342900">
              <a:buFont typeface="Arial" panose="020B0604020202020204" pitchFamily="34" charset="0"/>
              <a:buChar char="•"/>
            </a:pPr>
            <a:r>
              <a:rPr lang="en-US" sz="1600" dirty="0" smtClean="0"/>
              <a:t>Verify that the triple constraints are addressed (Time, Cost, Scope)</a:t>
            </a:r>
          </a:p>
          <a:p>
            <a:pPr marL="342900" indent="-342900">
              <a:buFont typeface="Arial" panose="020B0604020202020204" pitchFamily="34" charset="0"/>
              <a:buChar char="•"/>
            </a:pPr>
            <a:r>
              <a:rPr lang="en-US" sz="1600" dirty="0" smtClean="0"/>
              <a:t>Verify  and validate unclear or ambiguous requirements</a:t>
            </a:r>
          </a:p>
          <a:p>
            <a:pPr marL="342900" indent="-342900">
              <a:buFont typeface="Arial" panose="020B0604020202020204" pitchFamily="34" charset="0"/>
              <a:buChar char="•"/>
            </a:pPr>
            <a:r>
              <a:rPr lang="en-US" sz="1600" dirty="0" smtClean="0"/>
              <a:t>Identify the stakeholders</a:t>
            </a:r>
          </a:p>
          <a:p>
            <a:pPr marL="342900" indent="-342900">
              <a:buFont typeface="Arial" panose="020B0604020202020204" pitchFamily="34" charset="0"/>
              <a:buChar char="•"/>
            </a:pPr>
            <a:r>
              <a:rPr lang="en-US" sz="1600" dirty="0" smtClean="0"/>
              <a:t>Create a work breakdown structure to map the requirements to test cases.</a:t>
            </a:r>
          </a:p>
          <a:p>
            <a:pPr marL="342900" indent="-342900">
              <a:buFont typeface="Arial" panose="020B0604020202020204" pitchFamily="34" charset="0"/>
              <a:buChar char="•"/>
            </a:pPr>
            <a:endParaRPr lang="en-US"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
        <p:nvSpPr>
          <p:cNvPr id="2" name="Rectangle 1"/>
          <p:cNvSpPr/>
          <p:nvPr/>
        </p:nvSpPr>
        <p:spPr>
          <a:xfrm>
            <a:off x="6229743" y="1251167"/>
            <a:ext cx="5618922" cy="5170646"/>
          </a:xfrm>
          <a:prstGeom prst="rect">
            <a:avLst/>
          </a:prstGeom>
        </p:spPr>
        <p:txBody>
          <a:bodyPr wrap="square">
            <a:spAutoFit/>
          </a:bodyPr>
          <a:lstStyle/>
          <a:p>
            <a:r>
              <a:rPr lang="en-IN" sz="2000" b="1" dirty="0" smtClean="0"/>
              <a:t>Code Review</a:t>
            </a:r>
          </a:p>
          <a:p>
            <a:endParaRPr lang="en-IN" sz="2000" b="1" dirty="0"/>
          </a:p>
          <a:p>
            <a:r>
              <a:rPr lang="en-IN" dirty="0" smtClean="0"/>
              <a:t>Review the application for </a:t>
            </a:r>
            <a:endParaRPr lang="en-IN" dirty="0"/>
          </a:p>
          <a:p>
            <a:pPr marL="285750" lvl="0" indent="-285750">
              <a:buFont typeface="Arial" panose="020B0604020202020204" pitchFamily="34" charset="0"/>
              <a:buChar char="•"/>
            </a:pPr>
            <a:r>
              <a:rPr lang="en-US" sz="1600" dirty="0" smtClean="0"/>
              <a:t>Is the</a:t>
            </a:r>
            <a:r>
              <a:rPr lang="en-US" sz="1600" dirty="0"/>
              <a:t> code </a:t>
            </a:r>
            <a:r>
              <a:rPr lang="en-US" sz="1600" dirty="0" smtClean="0"/>
              <a:t>easy to understand?</a:t>
            </a:r>
            <a:endParaRPr lang="en-US" sz="1600" dirty="0"/>
          </a:p>
          <a:p>
            <a:pPr marL="285750" lvl="0" indent="-285750">
              <a:buFont typeface="Arial" panose="020B0604020202020204" pitchFamily="34" charset="0"/>
              <a:buChar char="•"/>
            </a:pPr>
            <a:r>
              <a:rPr lang="en-US" sz="1600" dirty="0"/>
              <a:t>Is the code written </a:t>
            </a:r>
            <a:r>
              <a:rPr lang="en-US" sz="1600" dirty="0" smtClean="0"/>
              <a:t>to follow</a:t>
            </a:r>
            <a:r>
              <a:rPr lang="en-US" sz="1600" dirty="0"/>
              <a:t> </a:t>
            </a:r>
            <a:r>
              <a:rPr lang="en-US" sz="1600" dirty="0" smtClean="0"/>
              <a:t>standards/guidelines</a:t>
            </a:r>
            <a:r>
              <a:rPr lang="en-US" sz="1600" dirty="0"/>
              <a:t>?</a:t>
            </a:r>
          </a:p>
          <a:p>
            <a:pPr marL="285750" lvl="0" indent="-285750">
              <a:buFont typeface="Arial" panose="020B0604020202020204" pitchFamily="34" charset="0"/>
              <a:buChar char="•"/>
            </a:pPr>
            <a:r>
              <a:rPr lang="en-US" sz="1600" dirty="0"/>
              <a:t>Is </a:t>
            </a:r>
            <a:r>
              <a:rPr lang="en-US" sz="1600" dirty="0" smtClean="0"/>
              <a:t>the</a:t>
            </a:r>
            <a:r>
              <a:rPr lang="en-US" sz="1600" dirty="0"/>
              <a:t> code </a:t>
            </a:r>
            <a:r>
              <a:rPr lang="en-US" sz="1600" dirty="0" smtClean="0"/>
              <a:t>being duplicated?</a:t>
            </a:r>
            <a:endParaRPr lang="en-US" sz="1600" dirty="0"/>
          </a:p>
          <a:p>
            <a:pPr marL="285750" lvl="0" indent="-285750">
              <a:buFont typeface="Arial" panose="020B0604020202020204" pitchFamily="34" charset="0"/>
              <a:buChar char="•"/>
            </a:pPr>
            <a:r>
              <a:rPr lang="en-US" sz="1600" dirty="0" smtClean="0"/>
              <a:t>Is it easy to debug</a:t>
            </a:r>
            <a:r>
              <a:rPr lang="en-US" sz="1600" b="1" dirty="0"/>
              <a:t> </a:t>
            </a:r>
            <a:r>
              <a:rPr lang="en-US" sz="1600" dirty="0"/>
              <a:t>the </a:t>
            </a:r>
            <a:r>
              <a:rPr lang="en-US" sz="1600" dirty="0" smtClean="0"/>
              <a:t>code</a:t>
            </a:r>
            <a:r>
              <a:rPr lang="en-US" sz="1600" dirty="0"/>
              <a:t> to find the root cause?</a:t>
            </a:r>
          </a:p>
          <a:p>
            <a:pPr marL="285750" lvl="0" indent="-285750">
              <a:buFont typeface="Arial" panose="020B0604020202020204" pitchFamily="34" charset="0"/>
              <a:buChar char="•"/>
            </a:pPr>
            <a:r>
              <a:rPr lang="en-US" sz="1600" dirty="0"/>
              <a:t>Is this function or class too big? </a:t>
            </a:r>
            <a:endParaRPr lang="en-US" sz="1600" dirty="0" smtClean="0"/>
          </a:p>
          <a:p>
            <a:pPr marL="285750" lvl="0" indent="-285750">
              <a:buFont typeface="Arial" panose="020B0604020202020204" pitchFamily="34" charset="0"/>
              <a:buChar char="•"/>
            </a:pPr>
            <a:r>
              <a:rPr lang="en-US" sz="1600" dirty="0" smtClean="0"/>
              <a:t>Is the code formatted properly?</a:t>
            </a:r>
          </a:p>
          <a:p>
            <a:pPr marL="285750" lvl="0" indent="-285750">
              <a:buFont typeface="Arial" panose="020B0604020202020204" pitchFamily="34" charset="0"/>
              <a:buChar char="•"/>
            </a:pPr>
            <a:r>
              <a:rPr lang="en-US" sz="1600" dirty="0" smtClean="0"/>
              <a:t>Verify the architecture</a:t>
            </a:r>
          </a:p>
          <a:p>
            <a:pPr marL="285750" lvl="0" indent="-285750">
              <a:buFont typeface="Arial" panose="020B0604020202020204" pitchFamily="34" charset="0"/>
              <a:buChar char="•"/>
            </a:pPr>
            <a:r>
              <a:rPr lang="en-US" sz="1600" dirty="0" smtClean="0"/>
              <a:t>Verify Security, Performance &amp; Usability</a:t>
            </a:r>
          </a:p>
          <a:p>
            <a:pPr marL="285750" lvl="0" indent="-285750">
              <a:buFont typeface="Arial" panose="020B0604020202020204" pitchFamily="34" charset="0"/>
              <a:buChar char="•"/>
            </a:pPr>
            <a:r>
              <a:rPr lang="en-US" sz="1600" dirty="0" smtClean="0"/>
              <a:t>Framework Issues (including configuration)</a:t>
            </a:r>
          </a:p>
          <a:p>
            <a:pPr marL="285750" lvl="0" indent="-285750">
              <a:buFont typeface="Arial" panose="020B0604020202020204" pitchFamily="34" charset="0"/>
              <a:buChar char="•"/>
            </a:pPr>
            <a:r>
              <a:rPr lang="en-US" sz="1600" dirty="0" smtClean="0"/>
              <a:t>Verify management of untrusted data</a:t>
            </a:r>
          </a:p>
          <a:p>
            <a:pPr marL="285750" lvl="0" indent="-285750">
              <a:buFont typeface="Arial" panose="020B0604020202020204" pitchFamily="34" charset="0"/>
              <a:buChar char="•"/>
            </a:pPr>
            <a:r>
              <a:rPr lang="en-US" sz="1600" dirty="0" smtClean="0"/>
              <a:t>Verify against SQL injection attacks</a:t>
            </a:r>
          </a:p>
          <a:p>
            <a:pPr marL="285750" lvl="0" indent="-285750">
              <a:buFont typeface="Arial" panose="020B0604020202020204" pitchFamily="34" charset="0"/>
              <a:buChar char="•"/>
            </a:pPr>
            <a:r>
              <a:rPr lang="en-US" sz="1600" dirty="0" smtClean="0"/>
              <a:t>Verify against Shell, code and other injection attacks</a:t>
            </a:r>
          </a:p>
          <a:p>
            <a:pPr marL="285750" lvl="0" indent="-285750">
              <a:buFont typeface="Arial" panose="020B0604020202020204" pitchFamily="34" charset="0"/>
              <a:buChar char="•"/>
            </a:pPr>
            <a:r>
              <a:rPr lang="en-US" sz="1600" dirty="0" smtClean="0"/>
              <a:t>Verify Cross Site Scripting (XSS) and Cross Site Request Forgery (CSRF)</a:t>
            </a:r>
          </a:p>
          <a:p>
            <a:pPr marL="285750" lvl="0" indent="-285750">
              <a:buFont typeface="Arial" panose="020B0604020202020204" pitchFamily="34" charset="0"/>
              <a:buChar char="•"/>
            </a:pPr>
            <a:r>
              <a:rPr lang="en-US" sz="1600" dirty="0" smtClean="0"/>
              <a:t>Implement </a:t>
            </a:r>
            <a:r>
              <a:rPr lang="en-US" sz="1600" dirty="0"/>
              <a:t>Session Management(Session Hijack Prevention, session Invalidation rolling/Fixation/expiration &amp; time </a:t>
            </a:r>
            <a:r>
              <a:rPr lang="en-US" sz="1600" dirty="0" smtClean="0"/>
              <a:t>outs)</a:t>
            </a:r>
          </a:p>
          <a:p>
            <a:pPr marL="285750" lvl="0" indent="-285750">
              <a:buFont typeface="Arial" panose="020B0604020202020204" pitchFamily="34" charset="0"/>
              <a:buChar char="•"/>
            </a:pPr>
            <a:r>
              <a:rPr lang="en-US" sz="1600" dirty="0" smtClean="0"/>
              <a:t>Cookie management and authentication</a:t>
            </a:r>
            <a:endParaRPr lang="en-IN" dirty="0"/>
          </a:p>
        </p:txBody>
      </p:sp>
      <p:cxnSp>
        <p:nvCxnSpPr>
          <p:cNvPr id="7" name="Straight Connector 6"/>
          <p:cNvCxnSpPr/>
          <p:nvPr/>
        </p:nvCxnSpPr>
        <p:spPr>
          <a:xfrm>
            <a:off x="6078829" y="1251167"/>
            <a:ext cx="0" cy="517064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401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
        <p:nvSpPr>
          <p:cNvPr id="2" name="Rectangle 1"/>
          <p:cNvSpPr/>
          <p:nvPr/>
        </p:nvSpPr>
        <p:spPr>
          <a:xfrm>
            <a:off x="431562" y="1170503"/>
            <a:ext cx="4212628" cy="3539430"/>
          </a:xfrm>
          <a:prstGeom prst="rect">
            <a:avLst/>
          </a:prstGeom>
        </p:spPr>
        <p:txBody>
          <a:bodyPr wrap="square">
            <a:spAutoFit/>
          </a:bodyPr>
          <a:lstStyle/>
          <a:p>
            <a:r>
              <a:rPr lang="en-IN" sz="2000" b="1" dirty="0" smtClean="0"/>
              <a:t>QA and Testing</a:t>
            </a:r>
          </a:p>
          <a:p>
            <a:r>
              <a:rPr lang="en-IN" sz="2000" dirty="0" smtClean="0"/>
              <a:t>Depending </a:t>
            </a:r>
            <a:r>
              <a:rPr lang="en-IN" sz="2000" dirty="0" smtClean="0"/>
              <a:t>on the need the following test documents will be created</a:t>
            </a:r>
          </a:p>
          <a:p>
            <a:endParaRPr lang="en-IN" sz="2000" dirty="0"/>
          </a:p>
          <a:p>
            <a:pPr marL="285750" indent="-285750">
              <a:buFont typeface="Arial" panose="020B0604020202020204" pitchFamily="34" charset="0"/>
              <a:buChar char="•"/>
            </a:pPr>
            <a:r>
              <a:rPr lang="en-US" dirty="0"/>
              <a:t>Functional Testing</a:t>
            </a:r>
          </a:p>
          <a:p>
            <a:pPr marL="285750" indent="-285750">
              <a:buFont typeface="Arial" panose="020B0604020202020204" pitchFamily="34" charset="0"/>
              <a:buChar char="•"/>
            </a:pPr>
            <a:r>
              <a:rPr lang="en-US" dirty="0"/>
              <a:t>Integration Testing</a:t>
            </a:r>
          </a:p>
          <a:p>
            <a:pPr marL="285750" indent="-285750">
              <a:buFont typeface="Arial" panose="020B0604020202020204" pitchFamily="34" charset="0"/>
              <a:buChar char="•"/>
            </a:pPr>
            <a:r>
              <a:rPr lang="en-US" dirty="0"/>
              <a:t>System Testing</a:t>
            </a:r>
          </a:p>
          <a:p>
            <a:pPr marL="285750" indent="-285750">
              <a:buFont typeface="Arial" panose="020B0604020202020204" pitchFamily="34" charset="0"/>
              <a:buChar char="•"/>
            </a:pPr>
            <a:r>
              <a:rPr lang="en-US" dirty="0"/>
              <a:t>Smoke </a:t>
            </a:r>
            <a:r>
              <a:rPr lang="en-US" dirty="0" smtClean="0"/>
              <a:t>Test</a:t>
            </a:r>
            <a:endParaRPr lang="en-US" dirty="0"/>
          </a:p>
          <a:p>
            <a:pPr marL="285750" indent="-285750">
              <a:buFont typeface="Arial" panose="020B0604020202020204" pitchFamily="34" charset="0"/>
              <a:buChar char="•"/>
            </a:pPr>
            <a:r>
              <a:rPr lang="en-US" dirty="0"/>
              <a:t>Regression Testing</a:t>
            </a:r>
          </a:p>
          <a:p>
            <a:pPr marL="285750" indent="-285750">
              <a:buFont typeface="Arial" panose="020B0604020202020204" pitchFamily="34" charset="0"/>
              <a:buChar char="•"/>
            </a:pPr>
            <a:r>
              <a:rPr lang="en-US" dirty="0"/>
              <a:t>Usability Testing</a:t>
            </a:r>
          </a:p>
          <a:p>
            <a:pPr marL="285750" indent="-285750">
              <a:buFont typeface="Arial" panose="020B0604020202020204" pitchFamily="34" charset="0"/>
              <a:buChar char="•"/>
            </a:pPr>
            <a:r>
              <a:rPr lang="en-US" dirty="0"/>
              <a:t>Compatibility Testing</a:t>
            </a:r>
          </a:p>
          <a:p>
            <a:pPr marL="285750" indent="-285750">
              <a:buFont typeface="Arial" panose="020B0604020202020204" pitchFamily="34" charset="0"/>
              <a:buChar char="•"/>
            </a:pPr>
            <a:r>
              <a:rPr lang="en-US" dirty="0"/>
              <a:t>User Acceptance Testing</a:t>
            </a:r>
            <a:endParaRPr lang="en-IN" dirty="0"/>
          </a:p>
        </p:txBody>
      </p:sp>
      <p:sp>
        <p:nvSpPr>
          <p:cNvPr id="5" name="Rectangle 4"/>
          <p:cNvSpPr/>
          <p:nvPr/>
        </p:nvSpPr>
        <p:spPr>
          <a:xfrm>
            <a:off x="6744131" y="1170504"/>
            <a:ext cx="4212628" cy="3200876"/>
          </a:xfrm>
          <a:prstGeom prst="rect">
            <a:avLst/>
          </a:prstGeom>
        </p:spPr>
        <p:txBody>
          <a:bodyPr wrap="square">
            <a:spAutoFit/>
          </a:bodyPr>
          <a:lstStyle/>
          <a:p>
            <a:r>
              <a:rPr lang="en-IN" sz="2000" b="1" dirty="0" smtClean="0"/>
              <a:t>Database Review</a:t>
            </a:r>
            <a:endParaRPr lang="en-IN" sz="2000" b="1" dirty="0" smtClean="0"/>
          </a:p>
          <a:p>
            <a:endParaRPr lang="en-IN" sz="2000" b="1" dirty="0" smtClean="0"/>
          </a:p>
          <a:p>
            <a:pPr marL="285750" indent="-285750">
              <a:buFont typeface="Arial" panose="020B0604020202020204" pitchFamily="34" charset="0"/>
              <a:buChar char="•"/>
            </a:pPr>
            <a:r>
              <a:rPr lang="en-US" dirty="0" smtClean="0"/>
              <a:t>Verify Indexes</a:t>
            </a:r>
            <a:endParaRPr lang="en-US" dirty="0"/>
          </a:p>
          <a:p>
            <a:pPr marL="285750" indent="-285750">
              <a:buFont typeface="Arial" panose="020B0604020202020204" pitchFamily="34" charset="0"/>
              <a:buChar char="•"/>
            </a:pPr>
            <a:r>
              <a:rPr lang="en-US" dirty="0" smtClean="0"/>
              <a:t>Verify ACID properties</a:t>
            </a:r>
            <a:endParaRPr lang="en-US" dirty="0"/>
          </a:p>
          <a:p>
            <a:pPr marL="285750" indent="-285750">
              <a:buFont typeface="Arial" panose="020B0604020202020204" pitchFamily="34" charset="0"/>
              <a:buChar char="•"/>
            </a:pPr>
            <a:r>
              <a:rPr lang="en-US" dirty="0" smtClean="0"/>
              <a:t>Verify transactions</a:t>
            </a:r>
            <a:endParaRPr lang="en-US" dirty="0"/>
          </a:p>
          <a:p>
            <a:pPr marL="285750" indent="-285750">
              <a:buFont typeface="Arial" panose="020B0604020202020204" pitchFamily="34" charset="0"/>
              <a:buChar char="•"/>
            </a:pPr>
            <a:r>
              <a:rPr lang="en-US" dirty="0" smtClean="0"/>
              <a:t>Identify performance issues</a:t>
            </a:r>
            <a:endParaRPr lang="en-US" dirty="0"/>
          </a:p>
          <a:p>
            <a:pPr marL="285750" indent="-285750">
              <a:buFont typeface="Arial" panose="020B0604020202020204" pitchFamily="34" charset="0"/>
              <a:buChar char="•"/>
            </a:pPr>
            <a:r>
              <a:rPr lang="en-US" dirty="0" smtClean="0"/>
              <a:t>Verify data Normalization</a:t>
            </a:r>
            <a:endParaRPr lang="en-US" dirty="0"/>
          </a:p>
          <a:p>
            <a:pPr marL="285750" indent="-285750">
              <a:buFont typeface="Arial" panose="020B0604020202020204" pitchFamily="34" charset="0"/>
              <a:buChar char="•"/>
            </a:pPr>
            <a:r>
              <a:rPr lang="en-US" dirty="0" smtClean="0"/>
              <a:t>Database refactoring</a:t>
            </a:r>
            <a:endParaRPr lang="en-US" dirty="0"/>
          </a:p>
          <a:p>
            <a:pPr marL="285750" indent="-285750">
              <a:buFont typeface="Arial" panose="020B0604020202020204" pitchFamily="34" charset="0"/>
              <a:buChar char="•"/>
            </a:pPr>
            <a:r>
              <a:rPr lang="en-US" dirty="0" smtClean="0"/>
              <a:t>Determine Primary key Strategy</a:t>
            </a:r>
            <a:endParaRPr lang="en-US" dirty="0"/>
          </a:p>
          <a:p>
            <a:pPr marL="285750" indent="-285750">
              <a:buFont typeface="Arial" panose="020B0604020202020204" pitchFamily="34" charset="0"/>
              <a:buChar char="•"/>
            </a:pPr>
            <a:r>
              <a:rPr lang="en-US" dirty="0" smtClean="0"/>
              <a:t>Verify database maintenance tasks</a:t>
            </a:r>
          </a:p>
          <a:p>
            <a:pPr marL="285750" indent="-285750">
              <a:buFont typeface="Arial" panose="020B0604020202020204" pitchFamily="34" charset="0"/>
              <a:buChar char="•"/>
            </a:pPr>
            <a:r>
              <a:rPr lang="en-US" dirty="0" smtClean="0"/>
              <a:t>Document the </a:t>
            </a:r>
            <a:r>
              <a:rPr lang="en-US" smtClean="0"/>
              <a:t>ER Schema</a:t>
            </a:r>
            <a:endParaRPr lang="en-IN" dirty="0"/>
          </a:p>
        </p:txBody>
      </p:sp>
    </p:spTree>
    <p:extLst>
      <p:ext uri="{BB962C8B-B14F-4D97-AF65-F5344CB8AC3E}">
        <p14:creationId xmlns:p14="http://schemas.microsoft.com/office/powerpoint/2010/main" val="304512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Deliverables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spTree>
    <p:extLst>
      <p:ext uri="{BB962C8B-B14F-4D97-AF65-F5344CB8AC3E}">
        <p14:creationId xmlns:p14="http://schemas.microsoft.com/office/powerpoint/2010/main" val="289200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31520403"/>
              </p:ext>
            </p:extLst>
          </p:nvPr>
        </p:nvGraphicFramePr>
        <p:xfrm>
          <a:off x="356253" y="1691249"/>
          <a:ext cx="6998705" cy="2439234"/>
        </p:xfrm>
        <a:graphic>
          <a:graphicData uri="http://schemas.openxmlformats.org/drawingml/2006/table">
            <a:tbl>
              <a:tblPr firstRow="1" bandRow="1">
                <a:tableStyleId>{21E4AEA4-8DFA-4A89-87EB-49C32662AFE0}</a:tableStyleId>
              </a:tblPr>
              <a:tblGrid>
                <a:gridCol w="3159679">
                  <a:extLst>
                    <a:ext uri="{9D8B030D-6E8A-4147-A177-3AD203B41FA5}">
                      <a16:colId xmlns:a16="http://schemas.microsoft.com/office/drawing/2014/main" xmlns="" val="3302362225"/>
                    </a:ext>
                  </a:extLst>
                </a:gridCol>
                <a:gridCol w="1657246">
                  <a:extLst>
                    <a:ext uri="{9D8B030D-6E8A-4147-A177-3AD203B41FA5}">
                      <a16:colId xmlns:a16="http://schemas.microsoft.com/office/drawing/2014/main" xmlns="" val="1810571735"/>
                    </a:ext>
                  </a:extLst>
                </a:gridCol>
                <a:gridCol w="2181780">
                  <a:extLst>
                    <a:ext uri="{9D8B030D-6E8A-4147-A177-3AD203B41FA5}">
                      <a16:colId xmlns:a16="http://schemas.microsoft.com/office/drawing/2014/main" xmlns="" val="20002"/>
                    </a:ext>
                  </a:extLst>
                </a:gridCol>
              </a:tblGrid>
              <a:tr h="513595">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solidFill>
                      <a:srgbClr val="00B050"/>
                    </a:solidFill>
                  </a:tcPr>
                </a:tc>
                <a:tc>
                  <a:txBody>
                    <a:bodyPr/>
                    <a:lstStyle/>
                    <a:p>
                      <a:pPr algn="ctr">
                        <a:lnSpc>
                          <a:spcPct val="150000"/>
                        </a:lnSpc>
                        <a:spcAft>
                          <a:spcPts val="600"/>
                        </a:spcAft>
                        <a:tabLst>
                          <a:tab pos="1137920" algn="l"/>
                        </a:tabLst>
                      </a:pPr>
                      <a:r>
                        <a:rPr lang="en-AU" sz="1600" kern="1200" dirty="0">
                          <a:effectLst/>
                        </a:rPr>
                        <a:t>Phase</a:t>
                      </a:r>
                      <a:endParaRPr lang="en-IN" sz="1600" b="0" kern="1200" dirty="0">
                        <a:solidFill>
                          <a:schemeClr val="bg1"/>
                        </a:solidFill>
                        <a:effectLst/>
                        <a:latin typeface="+mn-lt"/>
                        <a:ea typeface="+mn-ea"/>
                        <a:cs typeface="+mn-cs"/>
                      </a:endParaRPr>
                    </a:p>
                  </a:txBody>
                  <a:tcPr marL="68580" marR="68580" marT="0" marB="0">
                    <a:solidFill>
                      <a:srgbClr val="00B050"/>
                    </a:solidFill>
                  </a:tcPr>
                </a:tc>
                <a:tc>
                  <a:txBody>
                    <a:bodyPr/>
                    <a:lstStyle/>
                    <a:p>
                      <a:pPr algn="ctr">
                        <a:lnSpc>
                          <a:spcPct val="150000"/>
                        </a:lnSpc>
                        <a:spcAft>
                          <a:spcPts val="600"/>
                        </a:spcAft>
                        <a:tabLst>
                          <a:tab pos="1137920" algn="l"/>
                        </a:tabLst>
                      </a:pPr>
                      <a:r>
                        <a:rPr lang="en-IN" sz="1600" kern="1200" dirty="0">
                          <a:effectLst/>
                        </a:rPr>
                        <a:t>Effort (Man Days)</a:t>
                      </a:r>
                      <a:endParaRPr lang="en-IN" sz="1600" b="0" kern="1200" dirty="0">
                        <a:solidFill>
                          <a:schemeClr val="bg1"/>
                        </a:solidFill>
                        <a:effectLst/>
                        <a:latin typeface="+mn-lt"/>
                        <a:ea typeface="+mn-ea"/>
                        <a:cs typeface="+mn-cs"/>
                      </a:endParaRPr>
                    </a:p>
                  </a:txBody>
                  <a:tcPr marL="68580" marR="68580" marT="0" marB="0">
                    <a:solidFill>
                      <a:srgbClr val="00B050"/>
                    </a:solidFill>
                  </a:tcPr>
                </a:tc>
                <a:extLst>
                  <a:ext uri="{0D108BD9-81ED-4DB2-BD59-A6C34878D82A}">
                    <a16:rowId xmlns:a16="http://schemas.microsoft.com/office/drawing/2014/main" xmlns="" val="2007264945"/>
                  </a:ext>
                </a:extLst>
              </a:tr>
              <a:tr h="377115">
                <a:tc>
                  <a:txBody>
                    <a:bodyPr/>
                    <a:lstStyle/>
                    <a:p>
                      <a:pPr algn="l">
                        <a:lnSpc>
                          <a:spcPct val="115000"/>
                        </a:lnSpc>
                        <a:spcAft>
                          <a:spcPts val="600"/>
                        </a:spcAft>
                      </a:pPr>
                      <a:r>
                        <a:rPr lang="en-IN" sz="2000" b="1" kern="1200" dirty="0">
                          <a:effectLst/>
                        </a:rPr>
                        <a:t>Initiation</a:t>
                      </a:r>
                      <a:endParaRPr lang="en-IN" sz="1600" b="1" kern="1200" dirty="0">
                        <a:solidFill>
                          <a:schemeClr val="tx1"/>
                        </a:solidFill>
                        <a:effectLst/>
                        <a:latin typeface="+mn-lt"/>
                        <a:ea typeface="+mn-ea"/>
                        <a:cs typeface="+mn-cs"/>
                      </a:endParaRPr>
                    </a:p>
                  </a:txBody>
                  <a:tcPr marL="68580" marR="68580" marT="0" marB="0" anchor="ctr">
                    <a:solidFill>
                      <a:srgbClr val="5DE1AF"/>
                    </a:solidFill>
                  </a:tcPr>
                </a:tc>
                <a:tc rowSpan="6">
                  <a:txBody>
                    <a:bodyPr/>
                    <a:lstStyle/>
                    <a:p>
                      <a:pPr algn="ctr">
                        <a:spcAft>
                          <a:spcPts val="0"/>
                        </a:spcAft>
                      </a:pPr>
                      <a:r>
                        <a:rPr lang="en-IN" sz="1800" b="1" kern="1200" dirty="0">
                          <a:effectLst/>
                        </a:rPr>
                        <a:t>Phase 1</a:t>
                      </a:r>
                      <a:endParaRPr lang="en-IN" sz="1800" b="1" kern="1200" dirty="0">
                        <a:solidFill>
                          <a:schemeClr val="tx1"/>
                        </a:solidFill>
                        <a:effectLst/>
                        <a:latin typeface="+mn-lt"/>
                        <a:ea typeface="+mn-ea"/>
                        <a:cs typeface="+mn-cs"/>
                      </a:endParaRPr>
                    </a:p>
                  </a:txBody>
                  <a:tcPr marL="68580" marR="68580" marT="0" marB="0" vert="vert270" anchor="ctr">
                    <a:solidFill>
                      <a:srgbClr val="5DE1AF"/>
                    </a:solidFill>
                  </a:tcPr>
                </a:tc>
                <a:tc rowSpan="6">
                  <a:txBody>
                    <a:bodyPr/>
                    <a:lstStyle/>
                    <a:p>
                      <a:pPr algn="ctr">
                        <a:spcAft>
                          <a:spcPts val="0"/>
                        </a:spcAft>
                      </a:pPr>
                      <a:r>
                        <a:rPr lang="en-IN" sz="1600" b="1" kern="1200" dirty="0" smtClean="0">
                          <a:solidFill>
                            <a:schemeClr val="dk1"/>
                          </a:solidFill>
                          <a:effectLst/>
                          <a:latin typeface="+mn-lt"/>
                          <a:ea typeface="+mn-ea"/>
                          <a:cs typeface="+mn-cs"/>
                        </a:rPr>
                        <a:t>15</a:t>
                      </a:r>
                      <a:endParaRPr lang="en-IN" sz="1600" b="1" kern="1200" dirty="0">
                        <a:solidFill>
                          <a:schemeClr val="tx1"/>
                        </a:solidFill>
                        <a:effectLst/>
                        <a:latin typeface="+mn-lt"/>
                        <a:ea typeface="+mn-ea"/>
                        <a:cs typeface="+mn-cs"/>
                      </a:endParaRPr>
                    </a:p>
                  </a:txBody>
                  <a:tcPr marL="68580" marR="68580" marT="0" marB="0" anchor="ctr">
                    <a:solidFill>
                      <a:srgbClr val="5DE1AF"/>
                    </a:solidFill>
                  </a:tcPr>
                </a:tc>
                <a:extLst>
                  <a:ext uri="{0D108BD9-81ED-4DB2-BD59-A6C34878D82A}">
                    <a16:rowId xmlns:a16="http://schemas.microsoft.com/office/drawing/2014/main" xmlns="" val="1056298204"/>
                  </a:ext>
                </a:extLst>
              </a:tr>
              <a:tr h="280511">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b="0" kern="1200" dirty="0" smtClean="0">
                          <a:solidFill>
                            <a:schemeClr val="tx1"/>
                          </a:solidFill>
                          <a:effectLst/>
                          <a:latin typeface="+mn-lt"/>
                          <a:ea typeface="+mn-ea"/>
                          <a:cs typeface="+mn-cs"/>
                        </a:rPr>
                        <a:t>SRS</a:t>
                      </a:r>
                      <a:r>
                        <a:rPr lang="en-IN" sz="1400" b="0" kern="1200" baseline="0" dirty="0" smtClean="0">
                          <a:solidFill>
                            <a:schemeClr val="tx1"/>
                          </a:solidFill>
                          <a:effectLst/>
                          <a:latin typeface="+mn-lt"/>
                          <a:ea typeface="+mn-ea"/>
                          <a:cs typeface="+mn-cs"/>
                        </a:rPr>
                        <a:t> Review</a:t>
                      </a:r>
                      <a:endParaRPr lang="en-IN" sz="1400" b="0" kern="1200" dirty="0">
                        <a:solidFill>
                          <a:schemeClr val="tx1"/>
                        </a:solidFill>
                        <a:effectLst/>
                        <a:latin typeface="+mn-lt"/>
                        <a:ea typeface="+mn-ea"/>
                        <a:cs typeface="+mn-cs"/>
                      </a:endParaRPr>
                    </a:p>
                  </a:txBody>
                  <a:tcPr marL="68580" marR="68580" marT="0" marB="0" anchor="ctr">
                    <a:solidFill>
                      <a:srgbClr val="5DE1AF"/>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2507006805"/>
                  </a:ext>
                </a:extLst>
              </a:tr>
              <a:tr h="356244">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b="0" kern="1200" dirty="0" smtClean="0">
                          <a:solidFill>
                            <a:schemeClr val="tx1"/>
                          </a:solidFill>
                          <a:effectLst/>
                          <a:latin typeface="+mn-lt"/>
                          <a:ea typeface="+mn-ea"/>
                          <a:cs typeface="+mn-cs"/>
                        </a:rPr>
                        <a:t>Code</a:t>
                      </a:r>
                      <a:r>
                        <a:rPr lang="en-IN" sz="1400" b="0" kern="1200" baseline="0" dirty="0" smtClean="0">
                          <a:solidFill>
                            <a:schemeClr val="tx1"/>
                          </a:solidFill>
                          <a:effectLst/>
                          <a:latin typeface="+mn-lt"/>
                          <a:ea typeface="+mn-ea"/>
                          <a:cs typeface="+mn-cs"/>
                        </a:rPr>
                        <a:t> Review</a:t>
                      </a:r>
                      <a:endParaRPr lang="en-IN" sz="1400" b="0" kern="1200" dirty="0">
                        <a:solidFill>
                          <a:schemeClr val="tx1"/>
                        </a:solidFill>
                        <a:effectLst/>
                        <a:latin typeface="+mn-lt"/>
                        <a:ea typeface="+mn-ea"/>
                        <a:cs typeface="+mn-cs"/>
                      </a:endParaRPr>
                    </a:p>
                  </a:txBody>
                  <a:tcPr marL="68580" marR="68580" marT="0" marB="0" anchor="ctr">
                    <a:solidFill>
                      <a:srgbClr val="5DE1AF"/>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858029503"/>
                  </a:ext>
                </a:extLst>
              </a:tr>
              <a:tr h="303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smtClean="0">
                          <a:solidFill>
                            <a:schemeClr val="tx1"/>
                          </a:solidFill>
                          <a:effectLst/>
                          <a:latin typeface="+mn-lt"/>
                          <a:ea typeface="+mn-ea"/>
                          <a:cs typeface="+mn-cs"/>
                        </a:rPr>
                        <a:t>Review</a:t>
                      </a:r>
                      <a:r>
                        <a:rPr lang="en-IN" sz="1400" b="0" kern="1200" baseline="0" dirty="0" smtClean="0">
                          <a:solidFill>
                            <a:schemeClr val="tx1"/>
                          </a:solidFill>
                          <a:effectLst/>
                          <a:latin typeface="+mn-lt"/>
                          <a:ea typeface="+mn-ea"/>
                          <a:cs typeface="+mn-cs"/>
                        </a:rPr>
                        <a:t> Database</a:t>
                      </a:r>
                    </a:p>
                  </a:txBody>
                  <a:tcPr marL="68580" marR="68580" marT="0" marB="0" anchor="ctr">
                    <a:solidFill>
                      <a:srgbClr val="5DE1AF"/>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5"/>
                  </a:ext>
                </a:extLst>
              </a:tr>
              <a:tr h="303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Create Test cases to match requirements</a:t>
                      </a:r>
                    </a:p>
                  </a:txBody>
                  <a:tcPr marL="68580" marR="68580" marT="0" marB="0" anchor="ctr">
                    <a:solidFill>
                      <a:srgbClr val="5DE1AF"/>
                    </a:solidFill>
                  </a:tcP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solidFill>
                      <a:srgbClr val="5DE1AF"/>
                    </a:solidFill>
                  </a:tcP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r h="303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Execute Test cases</a:t>
                      </a:r>
                    </a:p>
                  </a:txBody>
                  <a:tcPr marL="68580" marR="68580" marT="0" marB="0" anchor="ctr">
                    <a:solidFill>
                      <a:srgbClr val="5DE1AF"/>
                    </a:solidFill>
                  </a:tcP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solidFill>
                      <a:srgbClr val="5DE1AF"/>
                    </a:solidFill>
                  </a:tcP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bl>
          </a:graphicData>
        </a:graphic>
      </p:graphicFrame>
      <p:sp>
        <p:nvSpPr>
          <p:cNvPr id="5" name="Rectangle 4"/>
          <p:cNvSpPr/>
          <p:nvPr/>
        </p:nvSpPr>
        <p:spPr>
          <a:xfrm>
            <a:off x="300437" y="1110675"/>
            <a:ext cx="9507826" cy="400110"/>
          </a:xfrm>
          <a:prstGeom prst="rect">
            <a:avLst/>
          </a:prstGeom>
        </p:spPr>
        <p:txBody>
          <a:bodyPr wrap="square">
            <a:spAutoFit/>
          </a:bodyPr>
          <a:lstStyle/>
          <a:p>
            <a:r>
              <a:rPr lang="en-AU" sz="2000" dirty="0"/>
              <a:t>The time estimated for delivering the application is </a:t>
            </a:r>
            <a:r>
              <a:rPr lang="en-AU" sz="2000" b="1" dirty="0" smtClean="0"/>
              <a:t>15 </a:t>
            </a:r>
            <a:r>
              <a:rPr lang="en-AU" sz="2000" b="1" dirty="0"/>
              <a:t>working man days</a:t>
            </a:r>
            <a:endParaRPr lang="en-IN" sz="2000" b="1" dirty="0"/>
          </a:p>
        </p:txBody>
      </p:sp>
      <p:sp>
        <p:nvSpPr>
          <p:cNvPr id="7" name="Rectangle 6"/>
          <p:cNvSpPr/>
          <p:nvPr/>
        </p:nvSpPr>
        <p:spPr>
          <a:xfrm>
            <a:off x="7500732" y="1691249"/>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sp>
        <p:nvSpPr>
          <p:cNvPr id="8" name="Rectangle 7"/>
          <p:cNvSpPr/>
          <p:nvPr/>
        </p:nvSpPr>
        <p:spPr>
          <a:xfrm>
            <a:off x="7500732" y="2159967"/>
            <a:ext cx="4373217" cy="2426305"/>
          </a:xfrm>
          <a:prstGeom prst="rect">
            <a:avLst/>
          </a:prstGeom>
        </p:spPr>
        <p:txBody>
          <a:bodyPr wrap="square">
            <a:spAutoFit/>
          </a:bodyPr>
          <a:lstStyle/>
          <a:p>
            <a:pPr marL="17100" lvl="1">
              <a:lnSpc>
                <a:spcPts val="2600"/>
              </a:lnSpc>
            </a:pPr>
            <a:r>
              <a:rPr lang="en-US" sz="1600" b="1" dirty="0" smtClean="0"/>
              <a:t>Documented artifacts </a:t>
            </a:r>
            <a:r>
              <a:rPr lang="en-US" sz="1600" dirty="0" smtClean="0"/>
              <a:t>with recommendation for improving the </a:t>
            </a:r>
          </a:p>
          <a:p>
            <a:pPr marL="302850" lvl="1" indent="-285750">
              <a:lnSpc>
                <a:spcPts val="2600"/>
              </a:lnSpc>
              <a:buFont typeface="Arial" panose="020B0604020202020204" pitchFamily="34" charset="0"/>
              <a:buChar char="•"/>
            </a:pPr>
            <a:r>
              <a:rPr lang="en-US" sz="1600" dirty="0" smtClean="0"/>
              <a:t>Existing SRS </a:t>
            </a:r>
          </a:p>
          <a:p>
            <a:pPr marL="302850" lvl="1" indent="-285750">
              <a:lnSpc>
                <a:spcPts val="2600"/>
              </a:lnSpc>
              <a:buFont typeface="Arial" panose="020B0604020202020204" pitchFamily="34" charset="0"/>
              <a:buChar char="•"/>
            </a:pPr>
            <a:r>
              <a:rPr lang="en-US" sz="1600" dirty="0" smtClean="0"/>
              <a:t>Existing Code</a:t>
            </a:r>
          </a:p>
          <a:p>
            <a:pPr marL="302850" lvl="1" indent="-285750">
              <a:lnSpc>
                <a:spcPts val="2600"/>
              </a:lnSpc>
              <a:buFont typeface="Arial" panose="020B0604020202020204" pitchFamily="34" charset="0"/>
              <a:buChar char="•"/>
            </a:pPr>
            <a:r>
              <a:rPr lang="en-US" sz="1600" dirty="0" smtClean="0"/>
              <a:t>Existing Database </a:t>
            </a:r>
          </a:p>
          <a:p>
            <a:pPr marL="302850" lvl="1" indent="-285750">
              <a:lnSpc>
                <a:spcPts val="2600"/>
              </a:lnSpc>
              <a:buFont typeface="Arial" panose="020B0604020202020204" pitchFamily="34" charset="0"/>
              <a:buChar char="•"/>
            </a:pPr>
            <a:r>
              <a:rPr lang="en-US" sz="1600" dirty="0" smtClean="0"/>
              <a:t>Documented test cases mapped to the requirements </a:t>
            </a:r>
          </a:p>
        </p:txBody>
      </p:sp>
      <p:sp>
        <p:nvSpPr>
          <p:cNvPr id="2" name="TextBox 1"/>
          <p:cNvSpPr txBox="1"/>
          <p:nvPr/>
        </p:nvSpPr>
        <p:spPr>
          <a:xfrm>
            <a:off x="300436" y="4382505"/>
            <a:ext cx="8264015" cy="1754326"/>
          </a:xfrm>
          <a:prstGeom prst="rect">
            <a:avLst/>
          </a:prstGeom>
          <a:noFill/>
        </p:spPr>
        <p:txBody>
          <a:bodyPr wrap="square" rtlCol="0">
            <a:spAutoFit/>
          </a:bodyPr>
          <a:lstStyle/>
          <a:p>
            <a:r>
              <a:rPr lang="en-US" b="1" dirty="0" smtClean="0"/>
              <a:t>Note:</a:t>
            </a:r>
          </a:p>
          <a:p>
            <a:endParaRPr lang="en-US" dirty="0" smtClean="0"/>
          </a:p>
          <a:p>
            <a:r>
              <a:rPr lang="en-US" dirty="0" smtClean="0"/>
              <a:t>Code Review: Typically code coverage is 200-400 lines of written code / man-day</a:t>
            </a:r>
          </a:p>
          <a:p>
            <a:r>
              <a:rPr lang="en-US" dirty="0" smtClean="0"/>
              <a:t>Test Cases: About 1.5 days per page (present count of pages is 100+)*</a:t>
            </a:r>
            <a:br>
              <a:rPr lang="en-US" dirty="0" smtClean="0"/>
            </a:br>
            <a:endParaRPr lang="en-US" dirty="0" smtClean="0"/>
          </a:p>
          <a:p>
            <a:r>
              <a:rPr lang="en-US" i="1" dirty="0" smtClean="0"/>
              <a:t>* Note: This is a rough sketch</a:t>
            </a:r>
            <a:endParaRPr lang="en-US" i="1" dirty="0"/>
          </a:p>
        </p:txBody>
      </p:sp>
      <p:sp>
        <p:nvSpPr>
          <p:cNvPr id="9"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Timeline &amp; Deliverables</a:t>
            </a:r>
            <a:endParaRPr lang="en-IN" sz="3200" dirty="0">
              <a:solidFill>
                <a:schemeClr val="bg1"/>
              </a:solidFill>
            </a:endParaRPr>
          </a:p>
        </p:txBody>
      </p:sp>
    </p:spTree>
    <p:extLst>
      <p:ext uri="{BB962C8B-B14F-4D97-AF65-F5344CB8AC3E}">
        <p14:creationId xmlns:p14="http://schemas.microsoft.com/office/powerpoint/2010/main" val="76285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sp>
        <p:nvSpPr>
          <p:cNvPr id="5"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Tree>
    <p:extLst>
      <p:ext uri="{BB962C8B-B14F-4D97-AF65-F5344CB8AC3E}">
        <p14:creationId xmlns:p14="http://schemas.microsoft.com/office/powerpoint/2010/main" val="408351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492931985"/>
              </p:ext>
            </p:extLst>
          </p:nvPr>
        </p:nvGraphicFramePr>
        <p:xfrm>
          <a:off x="344914" y="1549776"/>
          <a:ext cx="11462773" cy="1614320"/>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3094034">
                  <a:extLst>
                    <a:ext uri="{9D8B030D-6E8A-4147-A177-3AD203B41FA5}">
                      <a16:colId xmlns:a16="http://schemas.microsoft.com/office/drawing/2014/main" xmlns=""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US" sz="2000" b="0" kern="1200" dirty="0" smtClean="0">
                          <a:solidFill>
                            <a:srgbClr val="1C1C1C"/>
                          </a:solidFill>
                          <a:latin typeface="+mn-lt"/>
                          <a:ea typeface="+mn-ea"/>
                          <a:cs typeface="+mn-cs"/>
                        </a:rPr>
                        <a:t>Price for Requirement review,  Code Review &amp; QA </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a:t>
                      </a:r>
                      <a:r>
                        <a:rPr lang="en-US" sz="2000" b="0" kern="1200" dirty="0" smtClean="0">
                          <a:solidFill>
                            <a:srgbClr val="1C1C1C"/>
                          </a:solidFill>
                          <a:latin typeface="+mn-lt"/>
                          <a:ea typeface="+mn-ea"/>
                          <a:cs typeface="+mn-cs"/>
                        </a:rPr>
                        <a:t>0,000.00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6"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spTree>
    <p:extLst>
      <p:ext uri="{BB962C8B-B14F-4D97-AF65-F5344CB8AC3E}">
        <p14:creationId xmlns:p14="http://schemas.microsoft.com/office/powerpoint/2010/main" val="801000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3142</TotalTime>
  <Words>644</Words>
  <Application>Microsoft Office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625</cp:revision>
  <dcterms:created xsi:type="dcterms:W3CDTF">2016-07-20T04:54:31Z</dcterms:created>
  <dcterms:modified xsi:type="dcterms:W3CDTF">2016-10-31T06:15:37Z</dcterms:modified>
</cp:coreProperties>
</file>