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59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A13A-F584-4A5E-BDDC-0644760E6D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0DE8-70CD-4AD2-B9F2-5813055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95792"/>
            <a:ext cx="10515600" cy="1325563"/>
          </a:xfrm>
        </p:spPr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67" y="1766358"/>
            <a:ext cx="539326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err="1" smtClean="0"/>
              <a:t>Ebay</a:t>
            </a:r>
            <a:r>
              <a:rPr lang="en-US" u="sng" dirty="0" smtClean="0"/>
              <a:t> </a:t>
            </a:r>
            <a:r>
              <a:rPr lang="en-US" u="sng" dirty="0" err="1" smtClean="0"/>
              <a:t>Magento</a:t>
            </a:r>
            <a:endParaRPr lang="en-US" u="sng" dirty="0" smtClean="0"/>
          </a:p>
          <a:p>
            <a:r>
              <a:rPr lang="en-US" dirty="0" smtClean="0"/>
              <a:t>Targeted towards small to Medium business (100M)</a:t>
            </a:r>
          </a:p>
          <a:p>
            <a:r>
              <a:rPr lang="en-US" dirty="0" smtClean="0"/>
              <a:t>Only OSS in the magic quadrant</a:t>
            </a:r>
          </a:p>
          <a:p>
            <a:r>
              <a:rPr lang="en-US" dirty="0" smtClean="0"/>
              <a:t>Large Ecosystem of 6000+ free and </a:t>
            </a:r>
            <a:r>
              <a:rPr lang="en-US" dirty="0"/>
              <a:t>p</a:t>
            </a:r>
            <a:r>
              <a:rPr lang="en-US" dirty="0" smtClean="0"/>
              <a:t>aid extensions.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Well Suited for backend integration (WS, rest </a:t>
            </a:r>
            <a:r>
              <a:rPr lang="en-US" dirty="0" err="1" smtClean="0"/>
              <a:t>api’s</a:t>
            </a:r>
            <a:r>
              <a:rPr lang="en-US" dirty="0" smtClean="0"/>
              <a:t>, ERP connectors)</a:t>
            </a:r>
          </a:p>
          <a:p>
            <a:r>
              <a:rPr lang="en-US" dirty="0" smtClean="0"/>
              <a:t>Good for B2C &amp; OK for B2C</a:t>
            </a:r>
          </a:p>
          <a:p>
            <a:r>
              <a:rPr lang="en-US" dirty="0" smtClean="0"/>
              <a:t>Clients- Coca-Cola, Nike, Ford, </a:t>
            </a:r>
            <a:r>
              <a:rPr lang="en-US" dirty="0" err="1" smtClean="0"/>
              <a:t>Vizio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42667" y="1766358"/>
            <a:ext cx="482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SAP </a:t>
            </a:r>
            <a:r>
              <a:rPr lang="en-US" u="sng" dirty="0" err="1" smtClean="0"/>
              <a:t>Hybris</a:t>
            </a:r>
            <a:endParaRPr lang="en-US" u="sng" dirty="0" smtClean="0"/>
          </a:p>
          <a:p>
            <a:r>
              <a:rPr lang="en-US" sz="2600" dirty="0" smtClean="0"/>
              <a:t>Targeted towards Medium to Large business (1B)</a:t>
            </a:r>
          </a:p>
          <a:p>
            <a:r>
              <a:rPr lang="en-US" sz="2600" dirty="0" smtClean="0"/>
              <a:t>Third in the Magic Quadrant</a:t>
            </a:r>
          </a:p>
          <a:p>
            <a:r>
              <a:rPr lang="en-US" sz="2600" dirty="0" smtClean="0"/>
              <a:t>Well suited to partner with the SAP ecosystem</a:t>
            </a:r>
          </a:p>
          <a:p>
            <a:r>
              <a:rPr lang="en-US" sz="2600" dirty="0" smtClean="0"/>
              <a:t>SAP Connectors are expensive</a:t>
            </a:r>
          </a:p>
          <a:p>
            <a:r>
              <a:rPr lang="en-US" sz="2600" dirty="0" smtClean="0"/>
              <a:t>Good for B2B and B2C</a:t>
            </a:r>
          </a:p>
          <a:p>
            <a:r>
              <a:rPr lang="en-US" sz="2600" dirty="0" smtClean="0"/>
              <a:t>Clients – Aldo, </a:t>
            </a:r>
            <a:r>
              <a:rPr lang="en-US" sz="2600" dirty="0" err="1" smtClean="0"/>
              <a:t>Acics</a:t>
            </a:r>
            <a:r>
              <a:rPr lang="en-US" sz="2600" dirty="0" smtClean="0"/>
              <a:t>, Barbour</a:t>
            </a:r>
          </a:p>
        </p:txBody>
      </p:sp>
    </p:spTree>
    <p:extLst>
      <p:ext uri="{BB962C8B-B14F-4D97-AF65-F5344CB8AC3E}">
        <p14:creationId xmlns:p14="http://schemas.microsoft.com/office/powerpoint/2010/main" val="21720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95792"/>
            <a:ext cx="10515600" cy="1325563"/>
          </a:xfrm>
        </p:spPr>
        <p:txBody>
          <a:bodyPr/>
          <a:lstStyle/>
          <a:p>
            <a:r>
              <a:rPr lang="en-US" dirty="0" smtClean="0"/>
              <a:t>COST &amp; TCO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67" y="1766358"/>
            <a:ext cx="539326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EBAY </a:t>
            </a:r>
            <a:r>
              <a:rPr lang="en-US" dirty="0" err="1" smtClean="0"/>
              <a:t>Magento</a:t>
            </a:r>
            <a:endParaRPr lang="en-US" dirty="0" smtClean="0"/>
          </a:p>
          <a:p>
            <a:r>
              <a:rPr lang="en-US" dirty="0" smtClean="0"/>
              <a:t>Enterprise edition costs $20K per year</a:t>
            </a:r>
          </a:p>
          <a:p>
            <a:r>
              <a:rPr lang="en-US" dirty="0" smtClean="0"/>
              <a:t>Support cost is higher than normal</a:t>
            </a:r>
          </a:p>
          <a:p>
            <a:r>
              <a:rPr lang="en-US" dirty="0" smtClean="0"/>
              <a:t>Resource cost is higher than  normal</a:t>
            </a:r>
          </a:p>
          <a:p>
            <a:r>
              <a:rPr lang="en-US" dirty="0" smtClean="0"/>
              <a:t>Documentation is open and free</a:t>
            </a:r>
          </a:p>
          <a:p>
            <a:r>
              <a:rPr lang="en-US" dirty="0" smtClean="0"/>
              <a:t>Typical implementation time:1-5 months</a:t>
            </a:r>
          </a:p>
          <a:p>
            <a:r>
              <a:rPr lang="en-US" dirty="0" smtClean="0"/>
              <a:t>ROI: 176-159% payback in 5.2-5.8 months (Forrester Study)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42667" y="1766358"/>
            <a:ext cx="482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SAP </a:t>
            </a:r>
            <a:r>
              <a:rPr lang="en-US" dirty="0" err="1" smtClean="0"/>
              <a:t>Hybris</a:t>
            </a:r>
            <a:endParaRPr lang="en-US" dirty="0" smtClean="0"/>
          </a:p>
          <a:p>
            <a:r>
              <a:rPr lang="en-US" dirty="0" smtClean="0"/>
              <a:t>Enterprise edition cost ~60K per year</a:t>
            </a:r>
          </a:p>
          <a:p>
            <a:r>
              <a:rPr lang="en-US" dirty="0" smtClean="0"/>
              <a:t>Support cost is high</a:t>
            </a:r>
          </a:p>
          <a:p>
            <a:r>
              <a:rPr lang="en-US" dirty="0" smtClean="0"/>
              <a:t>Resources are scarce and come at a high cost</a:t>
            </a:r>
          </a:p>
          <a:p>
            <a:r>
              <a:rPr lang="en-US" dirty="0" smtClean="0"/>
              <a:t>Documentation is closed</a:t>
            </a:r>
          </a:p>
          <a:p>
            <a:r>
              <a:rPr lang="en-US" dirty="0" smtClean="0"/>
              <a:t>Typical implementation time:7-9 months</a:t>
            </a:r>
          </a:p>
          <a:p>
            <a:r>
              <a:rPr lang="en-US" dirty="0" smtClean="0"/>
              <a:t>Expensive to Scale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Share</a:t>
            </a:r>
            <a:endParaRPr lang="en-US" dirty="0"/>
          </a:p>
        </p:txBody>
      </p:sp>
      <p:pic>
        <p:nvPicPr>
          <p:cNvPr id="4" name="Picture 2" descr="Magento Marke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415381"/>
            <a:ext cx="52959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8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House knowledge of the Carrefour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406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Product knowledge on C4 Web Store</a:t>
            </a:r>
          </a:p>
          <a:p>
            <a:pPr lvl="1"/>
            <a:r>
              <a:rPr lang="en-US" dirty="0" smtClean="0"/>
              <a:t>Cart/Checkout</a:t>
            </a:r>
          </a:p>
          <a:p>
            <a:pPr lvl="1"/>
            <a:r>
              <a:rPr lang="en-US" dirty="0" smtClean="0"/>
              <a:t>Data model updates</a:t>
            </a:r>
          </a:p>
          <a:p>
            <a:pPr lvl="1"/>
            <a:r>
              <a:rPr lang="en-US" dirty="0" smtClean="0"/>
              <a:t>Delivery Slots</a:t>
            </a:r>
          </a:p>
          <a:p>
            <a:pPr lvl="1"/>
            <a:r>
              <a:rPr lang="en-US" dirty="0" smtClean="0"/>
              <a:t>Discounts</a:t>
            </a:r>
          </a:p>
          <a:p>
            <a:pPr lvl="1"/>
            <a:r>
              <a:rPr lang="en-US" dirty="0" smtClean="0"/>
              <a:t>Email / SMS / FTP</a:t>
            </a:r>
          </a:p>
          <a:p>
            <a:pPr lvl="1"/>
            <a:r>
              <a:rPr lang="en-US" dirty="0" smtClean="0"/>
              <a:t>Facet</a:t>
            </a:r>
          </a:p>
          <a:p>
            <a:pPr lvl="1"/>
            <a:r>
              <a:rPr lang="en-US" dirty="0" smtClean="0"/>
              <a:t>Rule based fraud management</a:t>
            </a:r>
          </a:p>
          <a:p>
            <a:pPr lvl="1"/>
            <a:r>
              <a:rPr lang="en-US" dirty="0" smtClean="0"/>
              <a:t>Interfaces \w </a:t>
            </a:r>
            <a:r>
              <a:rPr lang="en-US" dirty="0" err="1" smtClean="0"/>
              <a:t>maxoptra</a:t>
            </a:r>
            <a:r>
              <a:rPr lang="en-US" dirty="0" smtClean="0"/>
              <a:t>, </a:t>
            </a:r>
            <a:r>
              <a:rPr lang="en-US" dirty="0" err="1" smtClean="0"/>
              <a:t>sendgrid</a:t>
            </a:r>
            <a:r>
              <a:rPr lang="en-US" dirty="0" smtClean="0"/>
              <a:t>, SMA/POS , </a:t>
            </a:r>
            <a:r>
              <a:rPr lang="en-US" dirty="0" err="1" smtClean="0"/>
              <a:t>icecat</a:t>
            </a:r>
            <a:r>
              <a:rPr lang="en-US" dirty="0" smtClean="0"/>
              <a:t>, </a:t>
            </a:r>
            <a:r>
              <a:rPr lang="en-US" dirty="0" err="1" smtClean="0"/>
              <a:t>Ogloba</a:t>
            </a:r>
            <a:endParaRPr lang="en-US" dirty="0" smtClean="0"/>
          </a:p>
          <a:p>
            <a:pPr lvl="1"/>
            <a:r>
              <a:rPr lang="en-US" dirty="0" smtClean="0"/>
              <a:t>GIMA / GICA / GS1 / </a:t>
            </a:r>
            <a:r>
              <a:rPr lang="en-US" dirty="0" err="1"/>
              <a:t>i</a:t>
            </a:r>
            <a:r>
              <a:rPr lang="en-US" dirty="0" err="1" smtClean="0"/>
              <a:t>cecat</a:t>
            </a:r>
            <a:endParaRPr lang="en-US" dirty="0" smtClean="0"/>
          </a:p>
          <a:p>
            <a:pPr lvl="1"/>
            <a:r>
              <a:rPr lang="en-US" b="1" dirty="0" smtClean="0"/>
              <a:t>Loyalty Cards</a:t>
            </a:r>
          </a:p>
          <a:p>
            <a:pPr lvl="1"/>
            <a:r>
              <a:rPr lang="en-US" dirty="0" smtClean="0"/>
              <a:t>Newsletter</a:t>
            </a:r>
          </a:p>
          <a:p>
            <a:pPr lvl="1"/>
            <a:r>
              <a:rPr lang="en-US" b="1" dirty="0" smtClean="0"/>
              <a:t>Order Management / Payment</a:t>
            </a:r>
          </a:p>
          <a:p>
            <a:pPr lvl="1"/>
            <a:r>
              <a:rPr lang="en-US" b="1" dirty="0" smtClean="0"/>
              <a:t>Promotions / Voucher</a:t>
            </a:r>
          </a:p>
          <a:p>
            <a:pPr lvl="1"/>
            <a:r>
              <a:rPr lang="en-US" dirty="0" smtClean="0"/>
              <a:t>Shopping list / Storefront</a:t>
            </a:r>
          </a:p>
          <a:p>
            <a:pPr lvl="1"/>
            <a:r>
              <a:rPr lang="en-US" dirty="0" smtClean="0"/>
              <a:t>User Management</a:t>
            </a:r>
          </a:p>
          <a:p>
            <a:pPr lvl="1"/>
            <a:r>
              <a:rPr lang="en-US" b="1" dirty="0" smtClean="0"/>
              <a:t>Web Content Management System</a:t>
            </a:r>
          </a:p>
          <a:p>
            <a:pPr lvl="1"/>
            <a:r>
              <a:rPr lang="en-US" b="1" dirty="0" smtClean="0"/>
              <a:t>Product Information Management</a:t>
            </a:r>
          </a:p>
          <a:p>
            <a:pPr lvl="1"/>
            <a:r>
              <a:rPr lang="en-US" b="1" dirty="0" smtClean="0"/>
              <a:t>Refunds and Returns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4467" y="1690688"/>
            <a:ext cx="4055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5199" y="1825625"/>
            <a:ext cx="4174067" cy="171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smtClean="0"/>
              <a:t>Pick Pack Application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err="1" smtClean="0"/>
              <a:t>Hybris</a:t>
            </a:r>
            <a:r>
              <a:rPr lang="en-US" dirty="0" smtClean="0"/>
              <a:t> integration services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Various third </a:t>
            </a:r>
            <a:r>
              <a:rPr lang="en-US" dirty="0"/>
              <a:t>p</a:t>
            </a:r>
            <a:r>
              <a:rPr lang="en-US" dirty="0" smtClean="0"/>
              <a:t>arty integration services</a:t>
            </a:r>
          </a:p>
        </p:txBody>
      </p:sp>
    </p:spTree>
    <p:extLst>
      <p:ext uri="{BB962C8B-B14F-4D97-AF65-F5344CB8AC3E}">
        <p14:creationId xmlns:p14="http://schemas.microsoft.com/office/powerpoint/2010/main" val="8942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Implementation time between 5-12 months</a:t>
            </a:r>
          </a:p>
          <a:p>
            <a:r>
              <a:rPr lang="en-US" dirty="0" smtClean="0"/>
              <a:t>Custom Integration </a:t>
            </a:r>
          </a:p>
          <a:p>
            <a:r>
              <a:rPr lang="en-US" dirty="0" smtClean="0"/>
              <a:t>Multiple store management </a:t>
            </a:r>
          </a:p>
          <a:p>
            <a:r>
              <a:rPr lang="en-US" dirty="0" smtClean="0"/>
              <a:t>C4 Product lifecycle &amp; Implementation knowledge </a:t>
            </a:r>
          </a:p>
          <a:p>
            <a:r>
              <a:rPr lang="en-US" dirty="0" smtClean="0"/>
              <a:t>On site product owners </a:t>
            </a:r>
          </a:p>
          <a:p>
            <a:r>
              <a:rPr lang="en-US" dirty="0" smtClean="0"/>
              <a:t>Multi currency and language support</a:t>
            </a:r>
          </a:p>
          <a:p>
            <a:r>
              <a:rPr lang="en-US" dirty="0" smtClean="0"/>
              <a:t>Inbuilt SEO and Marketing tools</a:t>
            </a:r>
          </a:p>
          <a:p>
            <a:r>
              <a:rPr lang="en-US" dirty="0" smtClean="0"/>
              <a:t>Omni channel integration</a:t>
            </a:r>
          </a:p>
          <a:p>
            <a:r>
              <a:rPr lang="en-US" dirty="0" smtClean="0"/>
              <a:t>Product information management, Product lifecycle management, Web content management, User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Magic Quadrant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art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5467"/>
            <a:ext cx="11765492" cy="53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9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forrester wave magent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75809"/>
            <a:ext cx="61341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forrester wave magento 201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forrester wave magento 20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175809"/>
            <a:ext cx="70866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55134" y="-149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Forrester Research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1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General Features</vt:lpstr>
      <vt:lpstr>COST &amp; TCO</vt:lpstr>
      <vt:lpstr>Market Share</vt:lpstr>
      <vt:lpstr>In House knowledge of the Carrefour Systems</vt:lpstr>
      <vt:lpstr>Proposed Product Features</vt:lpstr>
      <vt:lpstr>Gartner Magic Quadrant (2017)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Thomas</dc:creator>
  <cp:lastModifiedBy>Prashant Thomas</cp:lastModifiedBy>
  <cp:revision>17</cp:revision>
  <dcterms:created xsi:type="dcterms:W3CDTF">2018-01-29T02:20:16Z</dcterms:created>
  <dcterms:modified xsi:type="dcterms:W3CDTF">2018-01-29T05:21:39Z</dcterms:modified>
</cp:coreProperties>
</file>