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73" r:id="rId10"/>
    <p:sldId id="274" r:id="rId11"/>
    <p:sldId id="264" r:id="rId12"/>
    <p:sldId id="275" r:id="rId13"/>
    <p:sldId id="276" r:id="rId14"/>
    <p:sldId id="277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7505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23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06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29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18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63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88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07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9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8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7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80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5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74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9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 err="1"/>
              <a:t>GenAIOps</a:t>
            </a:r>
            <a:r>
              <a:rPr dirty="0"/>
              <a:t>: End-to-End Architecture for Evaluation, Observability &amp; Governance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dirty="0"/>
              <a:t>Focus on Availability, Accessibility, Observability, Evaluation &amp; Governance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09D5-07FF-2ABF-0AA3-53F9CF82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Orchestrator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B9F4E0-195A-8E87-2488-6AB52E89A3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7975" y="2154148"/>
            <a:ext cx="761298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“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” of the pipeline.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user requests and runs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workflows/agents/tools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Fetches prompts &amp; models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MLflow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Registry dynamically.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Logs results →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MLflow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LangSmith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full traceability.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parallel workflows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background jobs.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hooks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token usage tracking, error handling, and retries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5481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Evaluation &amp; Governance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5125871-331D-BD78-72D5-50F3B5FCFC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8367" y="1942844"/>
            <a:ext cx="7704137" cy="333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structured test cases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against all registered prompts/models.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CSV uploads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UI → benchmark against expected outputs.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Evaluates across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multiple dimensions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&amp; relevance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Latency &amp; throughput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Robustness &amp; error handling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Token efficiency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Writes results back into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MLflow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eval_results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Automatically updates Registry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prompt+model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combination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 agent.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2F60-6461-6697-852B-A011E678A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LangSmith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2CCDE-8D62-4F2C-6E40-C8ADAC323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2145890"/>
            <a:ext cx="7704667" cy="3332816"/>
          </a:xfrm>
        </p:spPr>
        <p:txBody>
          <a:bodyPr/>
          <a:lstStyle/>
          <a:p>
            <a:r>
              <a:rPr lang="en-US" dirty="0"/>
              <a:t>Provides </a:t>
            </a:r>
            <a:r>
              <a:rPr lang="en-US" b="1" dirty="0"/>
              <a:t>deep observability</a:t>
            </a:r>
            <a:r>
              <a:rPr lang="en-US" dirty="0"/>
              <a:t> into LLM workflows.</a:t>
            </a:r>
          </a:p>
          <a:p>
            <a:r>
              <a:rPr lang="en-US" dirty="0"/>
              <a:t>Records </a:t>
            </a:r>
            <a:r>
              <a:rPr lang="en-US" b="1" dirty="0"/>
              <a:t>step-by-step traces</a:t>
            </a:r>
            <a:r>
              <a:rPr lang="en-US" dirty="0"/>
              <a:t> of agent execution.</a:t>
            </a:r>
          </a:p>
          <a:p>
            <a:r>
              <a:rPr lang="en-US" dirty="0"/>
              <a:t>Debugging support → helps identify </a:t>
            </a:r>
            <a:r>
              <a:rPr lang="en-US" b="1" dirty="0"/>
              <a:t>bottlenecks, long latencies, or failed nodes</a:t>
            </a:r>
            <a:r>
              <a:rPr lang="en-US" dirty="0"/>
              <a:t>.</a:t>
            </a:r>
          </a:p>
          <a:p>
            <a:r>
              <a:rPr lang="en-US" dirty="0"/>
              <a:t>Acts as a </a:t>
            </a:r>
            <a:r>
              <a:rPr lang="en-US" b="1" dirty="0"/>
              <a:t>workflow black-box recorder</a:t>
            </a:r>
            <a:r>
              <a:rPr lang="en-US" dirty="0"/>
              <a:t> for auditability.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54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21927-65F5-3FA2-F925-FBDF32674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Prometheus + Grafana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E1AF77C-819A-4FF0-322A-A067C4F13B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2132" y="2067232"/>
            <a:ext cx="7704667" cy="3332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Prometheus scrapes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 metrics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Latency, error rate, throughput, tokens used, CPU, RAM.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Grafana visualizes dashboards: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p95 latency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Workflow runs/errors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Agent-specific usage and health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Alerts configured for: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Orchestrator down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rate &gt; 10%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CPU &gt; 80% / RAM &gt; 75%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034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C44E-F172-3FED-9C33-7B2C3376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E0927E-8C14-4002-6169-92D3F49ADA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70624" y="1762592"/>
            <a:ext cx="7704667" cy="3332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frontend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 users to: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Trigger workflows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Upload test data (for evaluation service)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 evaluation results and reports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non-technical stakeholders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interact with the pipeline.</a:t>
            </a:r>
          </a:p>
        </p:txBody>
      </p:sp>
    </p:spTree>
    <p:extLst>
      <p:ext uri="{BB962C8B-B14F-4D97-AF65-F5344CB8AC3E}">
        <p14:creationId xmlns:p14="http://schemas.microsoft.com/office/powerpoint/2010/main" val="2851407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Observability &amp;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146" y="1086784"/>
            <a:ext cx="7704667" cy="3332816"/>
          </a:xfrm>
        </p:spPr>
        <p:txBody>
          <a:bodyPr/>
          <a:lstStyle/>
          <a:p>
            <a:endParaRPr dirty="0"/>
          </a:p>
          <a:p>
            <a:endParaRPr lang="en-US" dirty="0"/>
          </a:p>
          <a:p>
            <a:pPr>
              <a:defRPr sz="1800"/>
            </a:pPr>
            <a:r>
              <a:rPr lang="en-US" dirty="0"/>
              <a:t>Availability – Health checks for orchestrator, evaluation, UI</a:t>
            </a:r>
          </a:p>
          <a:p>
            <a:pPr>
              <a:defRPr sz="1800"/>
            </a:pPr>
            <a:r>
              <a:rPr lang="en-US" dirty="0"/>
              <a:t>Accessibility – Grafana dashboards + UI</a:t>
            </a:r>
          </a:p>
          <a:p>
            <a:pPr>
              <a:defRPr sz="1800"/>
            </a:pPr>
            <a:r>
              <a:rPr lang="en-US" dirty="0"/>
              <a:t>Observability – </a:t>
            </a:r>
            <a:r>
              <a:rPr lang="en-US" dirty="0" err="1"/>
              <a:t>LangSmith</a:t>
            </a:r>
            <a:r>
              <a:rPr lang="en-US" dirty="0"/>
              <a:t> tracing + Prometheus metrics</a:t>
            </a:r>
          </a:p>
          <a:p>
            <a:pPr>
              <a:defRPr sz="1800"/>
            </a:pPr>
            <a:r>
              <a:rPr lang="en-US" dirty="0"/>
              <a:t>Grafana alerts – </a:t>
            </a:r>
            <a:r>
              <a:rPr lang="en-US" dirty="0" err="1"/>
              <a:t>orch</a:t>
            </a:r>
            <a:r>
              <a:rPr lang="en-US" dirty="0"/>
              <a:t> down, token spike, SLA breach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Health Checks &amp; Alerts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9449" y="1201994"/>
            <a:ext cx="7704667" cy="3332816"/>
          </a:xfrm>
        </p:spPr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Metrics: CPU, RAM, Disk I/O</a:t>
            </a:r>
          </a:p>
          <a:p>
            <a:pPr>
              <a:defRPr sz="1800"/>
            </a:pPr>
            <a:r>
              <a:rPr dirty="0"/>
              <a:t>Alerts: Error rate &gt;10%, Latency &gt;2s (p95), CPU&gt;80%, RAM&gt;75%</a:t>
            </a:r>
          </a:p>
          <a:p>
            <a:pPr>
              <a:defRPr sz="1800"/>
            </a:pPr>
            <a:r>
              <a:rPr dirty="0"/>
              <a:t>Outcome: Preventive monitoring &amp; proactive actions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Pending Services (Future Roadmap)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1099074"/>
            <a:ext cx="7704667" cy="3332816"/>
          </a:xfrm>
        </p:spPr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DVC – Dataset versioning &amp; lineage tracking</a:t>
            </a:r>
          </a:p>
          <a:p>
            <a:pPr>
              <a:defRPr sz="1800"/>
            </a:pPr>
            <a:r>
              <a:rPr dirty="0"/>
              <a:t>LLM Model Training Service – Scalable fine-tuning, logs to </a:t>
            </a:r>
            <a:r>
              <a:rPr dirty="0" err="1"/>
              <a:t>MLflow</a:t>
            </a:r>
            <a:r>
              <a:rPr dirty="0"/>
              <a:t> Registry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Updates: AIOps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251155"/>
            <a:ext cx="7704667" cy="3332816"/>
          </a:xfrm>
        </p:spPr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Why AIOps – Extends </a:t>
            </a:r>
            <a:r>
              <a:rPr dirty="0" err="1"/>
              <a:t>GenAIOps</a:t>
            </a:r>
            <a:r>
              <a:rPr dirty="0"/>
              <a:t> into IT operations</a:t>
            </a:r>
          </a:p>
          <a:p>
            <a:pPr>
              <a:defRPr sz="1800"/>
            </a:pPr>
            <a:r>
              <a:rPr dirty="0"/>
              <a:t>Planned Enhancements: anomaly detection, RCA, predictive maintenance, auto-remediation</a:t>
            </a:r>
          </a:p>
          <a:p>
            <a:pPr>
              <a:defRPr sz="1800"/>
            </a:pPr>
            <a:r>
              <a:rPr dirty="0"/>
              <a:t>Outcome: From observability → proactivity, monitoring → automation, towards self-healing systems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GenAIOps vs AIOps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19588B1-7184-A030-3726-F084C966E9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3620396"/>
              </p:ext>
            </p:extLst>
          </p:nvPr>
        </p:nvGraphicFramePr>
        <p:xfrm>
          <a:off x="1090613" y="2156240"/>
          <a:ext cx="7704138" cy="301752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568046">
                  <a:extLst>
                    <a:ext uri="{9D8B030D-6E8A-4147-A177-3AD203B41FA5}">
                      <a16:colId xmlns:a16="http://schemas.microsoft.com/office/drawing/2014/main" val="1223125163"/>
                    </a:ext>
                  </a:extLst>
                </a:gridCol>
                <a:gridCol w="2568046">
                  <a:extLst>
                    <a:ext uri="{9D8B030D-6E8A-4147-A177-3AD203B41FA5}">
                      <a16:colId xmlns:a16="http://schemas.microsoft.com/office/drawing/2014/main" val="927976061"/>
                    </a:ext>
                  </a:extLst>
                </a:gridCol>
                <a:gridCol w="2568046">
                  <a:extLst>
                    <a:ext uri="{9D8B030D-6E8A-4147-A177-3AD203B41FA5}">
                      <a16:colId xmlns:a16="http://schemas.microsoft.com/office/drawing/2014/main" val="118339051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Feature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GenAIOps (Today)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AIOps (Future)</a:t>
                      </a:r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7851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Focus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LLM workflows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Full IT + AI operations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44196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Monitoring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Metrics + Logs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Anomaly detection + Root Cause Analysis (RCA)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6219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Alerts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Threshold-based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Predictive + Adaptive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52267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/>
                        <a:t>Governance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Model/Prompt Registry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End-to-end Ops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120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Action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Manual intervention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Automated remediation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61466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125793"/>
          </a:xfrm>
        </p:spPr>
        <p:txBody>
          <a:bodyPr/>
          <a:lstStyle/>
          <a:p>
            <a:r>
              <a:rPr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113" y="1863211"/>
            <a:ext cx="7704667" cy="3332816"/>
          </a:xfrm>
        </p:spPr>
        <p:txBody>
          <a:bodyPr>
            <a:noAutofit/>
          </a:bodyPr>
          <a:lstStyle/>
          <a:p>
            <a:endParaRPr sz="1600" dirty="0"/>
          </a:p>
          <a:p>
            <a:pPr>
              <a:defRPr sz="1800"/>
            </a:pPr>
            <a:r>
              <a:rPr sz="1600" dirty="0"/>
              <a:t>Overview of </a:t>
            </a:r>
            <a:r>
              <a:rPr sz="1600" dirty="0" err="1"/>
              <a:t>GenAIOps</a:t>
            </a:r>
            <a:endParaRPr sz="1600" dirty="0"/>
          </a:p>
          <a:p>
            <a:pPr>
              <a:defRPr sz="1800"/>
            </a:pPr>
            <a:r>
              <a:rPr sz="1600" dirty="0"/>
              <a:t>Focus Areas</a:t>
            </a:r>
          </a:p>
          <a:p>
            <a:pPr>
              <a:defRPr sz="1800"/>
            </a:pPr>
            <a:r>
              <a:rPr sz="1600" dirty="0"/>
              <a:t>Core Services</a:t>
            </a:r>
          </a:p>
          <a:p>
            <a:pPr>
              <a:defRPr sz="1800"/>
            </a:pPr>
            <a:r>
              <a:rPr sz="1600" dirty="0"/>
              <a:t>Architecture Overview</a:t>
            </a:r>
          </a:p>
          <a:p>
            <a:pPr>
              <a:defRPr sz="1800"/>
            </a:pPr>
            <a:r>
              <a:rPr sz="1600" dirty="0"/>
              <a:t>Service Deep Dive</a:t>
            </a:r>
          </a:p>
          <a:p>
            <a:pPr>
              <a:defRPr sz="1800"/>
            </a:pPr>
            <a:r>
              <a:rPr sz="1600" dirty="0"/>
              <a:t>Evaluation &amp; Governance</a:t>
            </a:r>
          </a:p>
          <a:p>
            <a:pPr>
              <a:defRPr sz="1800"/>
            </a:pPr>
            <a:r>
              <a:rPr sz="1600" dirty="0"/>
              <a:t>Observability &amp; Health Monitoring</a:t>
            </a:r>
          </a:p>
          <a:p>
            <a:pPr>
              <a:defRPr sz="1800"/>
            </a:pPr>
            <a:r>
              <a:rPr sz="1600" dirty="0"/>
              <a:t>System Health Checks &amp; Alerts</a:t>
            </a:r>
          </a:p>
          <a:p>
            <a:pPr>
              <a:defRPr sz="1800"/>
            </a:pPr>
            <a:r>
              <a:rPr sz="1600" dirty="0"/>
              <a:t>Pending Services (Future Roadmap)</a:t>
            </a:r>
          </a:p>
          <a:p>
            <a:pPr>
              <a:defRPr sz="1800"/>
            </a:pPr>
            <a:r>
              <a:rPr sz="1600" dirty="0"/>
              <a:t>Future Updates: AIOps Integration</a:t>
            </a:r>
          </a:p>
          <a:p>
            <a:pPr>
              <a:defRPr sz="1800"/>
            </a:pPr>
            <a:r>
              <a:rPr sz="1600" dirty="0" err="1"/>
              <a:t>GenAIOps</a:t>
            </a:r>
            <a:r>
              <a:rPr sz="1600" dirty="0"/>
              <a:t> vs AIOps (Comparison)</a:t>
            </a:r>
          </a:p>
          <a:p>
            <a:pPr>
              <a:defRPr sz="1800"/>
            </a:pPr>
            <a:r>
              <a:rPr sz="1600" dirty="0"/>
              <a:t>Key Takeaways</a:t>
            </a:r>
          </a:p>
          <a:p>
            <a:pPr>
              <a:defRPr sz="1800"/>
            </a:pPr>
            <a:r>
              <a:rPr sz="1600" dirty="0"/>
              <a:t>Q&amp;A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575620"/>
            <a:ext cx="7704667" cy="3332816"/>
          </a:xfrm>
        </p:spPr>
        <p:txBody>
          <a:bodyPr>
            <a:normAutofit/>
          </a:bodyPr>
          <a:lstStyle/>
          <a:p>
            <a:endParaRPr dirty="0"/>
          </a:p>
          <a:p>
            <a:pPr>
              <a:defRPr sz="1800"/>
            </a:pPr>
            <a:r>
              <a:rPr dirty="0"/>
              <a:t>Focus Areas: Availability, Accessibility, Observability, Evaluation &amp; Governance</a:t>
            </a:r>
          </a:p>
          <a:p>
            <a:pPr>
              <a:defRPr sz="1800"/>
            </a:pPr>
            <a:r>
              <a:rPr dirty="0"/>
              <a:t>Evaluation + Registry ensures reliable prompt/model selection</a:t>
            </a:r>
          </a:p>
          <a:p>
            <a:pPr>
              <a:defRPr sz="1800"/>
            </a:pPr>
            <a:r>
              <a:rPr dirty="0" err="1"/>
              <a:t>LangSmith</a:t>
            </a:r>
            <a:r>
              <a:rPr dirty="0"/>
              <a:t> + Prometheus + Grafana → deep observability &amp; monitoring</a:t>
            </a:r>
          </a:p>
          <a:p>
            <a:pPr>
              <a:defRPr sz="1800"/>
            </a:pPr>
            <a:r>
              <a:rPr dirty="0"/>
              <a:t>System Health Checks + Alerts prevent infra issues</a:t>
            </a:r>
          </a:p>
          <a:p>
            <a:pPr>
              <a:defRPr sz="1800"/>
            </a:pPr>
            <a:r>
              <a:rPr dirty="0"/>
              <a:t>Pending services (DVC + Training) → roadmap to maturity</a:t>
            </a:r>
          </a:p>
          <a:p>
            <a:pPr>
              <a:defRPr sz="1800"/>
            </a:pPr>
            <a:r>
              <a:rPr dirty="0"/>
              <a:t>Future AIOps vision → automated, self-healing operations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Thank You – 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9333" y="1447801"/>
            <a:ext cx="7704667" cy="3332816"/>
          </a:xfrm>
        </p:spPr>
        <p:txBody>
          <a:bodyPr>
            <a:normAutofit/>
          </a:bodyPr>
          <a:lstStyle/>
          <a:p>
            <a:endParaRPr sz="1600" dirty="0"/>
          </a:p>
          <a:p>
            <a:pPr>
              <a:defRPr sz="1800"/>
            </a:pPr>
            <a:r>
              <a:rPr sz="1600" dirty="0"/>
              <a:t>Goal: Deliver a complete </a:t>
            </a:r>
            <a:r>
              <a:rPr sz="1600" dirty="0" err="1"/>
              <a:t>GenAIOps</a:t>
            </a:r>
            <a:r>
              <a:rPr sz="1600" dirty="0"/>
              <a:t> platform for managing LLM workflows</a:t>
            </a:r>
          </a:p>
          <a:p>
            <a:pPr>
              <a:defRPr sz="1800"/>
            </a:pPr>
            <a:r>
              <a:rPr sz="1600" dirty="0"/>
              <a:t>Focus Areas: Availability, Accessibility, Observability, Evaluation &amp; Governance</a:t>
            </a:r>
          </a:p>
          <a:p>
            <a:pPr>
              <a:defRPr sz="1800"/>
            </a:pPr>
            <a:r>
              <a:rPr sz="1600" dirty="0"/>
              <a:t>Outcome: Reliable, reproducible, and monitored AI workflows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Focus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644445"/>
            <a:ext cx="7704667" cy="3332816"/>
          </a:xfrm>
        </p:spPr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Availability – Health checks &amp; alerts for downtime</a:t>
            </a:r>
          </a:p>
          <a:p>
            <a:pPr>
              <a:defRPr sz="1800"/>
            </a:pPr>
            <a:r>
              <a:rPr dirty="0"/>
              <a:t>Accessibility – </a:t>
            </a:r>
            <a:r>
              <a:rPr dirty="0" err="1"/>
              <a:t>Streamlit</a:t>
            </a:r>
            <a:r>
              <a:rPr dirty="0"/>
              <a:t> UI, Grafana dashboards, APIs</a:t>
            </a:r>
            <a:r>
              <a:rPr lang="en-US" dirty="0"/>
              <a:t>, MLFLOW</a:t>
            </a:r>
            <a:endParaRPr dirty="0"/>
          </a:p>
          <a:p>
            <a:pPr>
              <a:defRPr sz="1800"/>
            </a:pPr>
            <a:r>
              <a:rPr dirty="0"/>
              <a:t>Observability – </a:t>
            </a:r>
            <a:r>
              <a:rPr dirty="0" err="1"/>
              <a:t>LangSmith</a:t>
            </a:r>
            <a:r>
              <a:rPr dirty="0"/>
              <a:t> tracing, Prometheus metrics, Grafana alerts</a:t>
            </a:r>
            <a:r>
              <a:rPr lang="en-US" dirty="0"/>
              <a:t>, MLFLOW</a:t>
            </a:r>
            <a:endParaRPr dirty="0"/>
          </a:p>
          <a:p>
            <a:pPr>
              <a:defRPr sz="1800"/>
            </a:pPr>
            <a:r>
              <a:rPr dirty="0"/>
              <a:t>Evaluation &amp; Governance – Evaluation Service + </a:t>
            </a:r>
            <a:r>
              <a:rPr dirty="0" err="1"/>
              <a:t>MLflow</a:t>
            </a:r>
            <a:r>
              <a:rPr dirty="0"/>
              <a:t> Registry, compliance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762592"/>
            <a:ext cx="7704667" cy="3332816"/>
          </a:xfrm>
        </p:spPr>
        <p:txBody>
          <a:bodyPr>
            <a:normAutofit fontScale="92500" lnSpcReduction="20000"/>
          </a:bodyPr>
          <a:lstStyle/>
          <a:p>
            <a:endParaRPr dirty="0"/>
          </a:p>
          <a:p>
            <a:pPr>
              <a:defRPr sz="1800"/>
            </a:pPr>
            <a:r>
              <a:rPr dirty="0" err="1"/>
              <a:t>MLflow</a:t>
            </a:r>
            <a:r>
              <a:rPr dirty="0"/>
              <a:t> – Tracks experiments, metrics, artifacts</a:t>
            </a:r>
          </a:p>
          <a:p>
            <a:pPr>
              <a:defRPr sz="1800"/>
            </a:pPr>
            <a:r>
              <a:rPr lang="en-US" dirty="0" err="1"/>
              <a:t>Mlflow</a:t>
            </a:r>
            <a:r>
              <a:rPr lang="en-US" dirty="0"/>
              <a:t> </a:t>
            </a:r>
            <a:r>
              <a:rPr dirty="0"/>
              <a:t>Registry Manager – </a:t>
            </a:r>
            <a:r>
              <a:rPr lang="en-US" dirty="0"/>
              <a:t> A micro service that interact with </a:t>
            </a:r>
            <a:r>
              <a:rPr lang="en-US" dirty="0" err="1"/>
              <a:t>mlflow</a:t>
            </a:r>
            <a:r>
              <a:rPr lang="en-US" dirty="0"/>
              <a:t> service to register or get models/prompts.</a:t>
            </a:r>
            <a:endParaRPr dirty="0"/>
          </a:p>
          <a:p>
            <a:pPr>
              <a:defRPr sz="1800"/>
            </a:pPr>
            <a:r>
              <a:rPr dirty="0"/>
              <a:t>Orchestrator – Workflow runner, logs into </a:t>
            </a:r>
            <a:r>
              <a:rPr dirty="0" err="1"/>
              <a:t>MLflow</a:t>
            </a:r>
            <a:r>
              <a:rPr dirty="0"/>
              <a:t> + </a:t>
            </a:r>
            <a:r>
              <a:rPr dirty="0" err="1"/>
              <a:t>LangSmith</a:t>
            </a:r>
            <a:r>
              <a:rPr lang="en-US" dirty="0"/>
              <a:t> + Grafana</a:t>
            </a:r>
            <a:endParaRPr dirty="0"/>
          </a:p>
          <a:p>
            <a:pPr>
              <a:defRPr sz="1800"/>
            </a:pPr>
            <a:r>
              <a:rPr dirty="0"/>
              <a:t>Evaluation Service – Structured prompt/model benchmarking</a:t>
            </a:r>
          </a:p>
          <a:p>
            <a:pPr>
              <a:defRPr sz="1800"/>
            </a:pPr>
            <a:r>
              <a:rPr dirty="0" err="1"/>
              <a:t>LangSmith</a:t>
            </a:r>
            <a:r>
              <a:rPr dirty="0"/>
              <a:t> – Workflow tracing &amp; debugging</a:t>
            </a:r>
          </a:p>
          <a:p>
            <a:pPr>
              <a:defRPr sz="1800"/>
            </a:pPr>
            <a:r>
              <a:rPr lang="en-US" dirty="0"/>
              <a:t>UI (</a:t>
            </a:r>
            <a:r>
              <a:rPr lang="en-US" dirty="0" err="1"/>
              <a:t>Streamlit</a:t>
            </a:r>
            <a:r>
              <a:rPr lang="en-US" dirty="0"/>
              <a:t>) – User interface for queries &amp; CSV upload</a:t>
            </a:r>
          </a:p>
          <a:p>
            <a:pPr>
              <a:defRPr sz="1800"/>
            </a:pPr>
            <a:r>
              <a:rPr dirty="0"/>
              <a:t>Prometheus – Metrics collection (workflows + system health)</a:t>
            </a:r>
          </a:p>
          <a:p>
            <a:pPr>
              <a:defRPr sz="1800"/>
            </a:pPr>
            <a:r>
              <a:rPr dirty="0"/>
              <a:t>Grafana – Dashboards + Alerts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4B32B2-B402-3C27-2AB6-EDE426C2B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314" y="216308"/>
            <a:ext cx="8133316" cy="574203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02538" y="19667"/>
            <a:ext cx="7704667" cy="1981200"/>
          </a:xfrm>
        </p:spPr>
        <p:txBody>
          <a:bodyPr/>
          <a:lstStyle/>
          <a:p>
            <a:r>
              <a:rPr dirty="0"/>
              <a:t>Architecture Overview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2462983"/>
            <a:ext cx="7704667" cy="1981200"/>
          </a:xfrm>
        </p:spPr>
        <p:txBody>
          <a:bodyPr/>
          <a:lstStyle/>
          <a:p>
            <a:r>
              <a:rPr dirty="0"/>
              <a:t>Service Deep Dive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72B2F-D7AA-E74B-7D12-A7F0EFB50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B87FA-B5F0-538A-80CB-2F538C983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2037736"/>
            <a:ext cx="7704667" cy="3332816"/>
          </a:xfrm>
        </p:spPr>
        <p:txBody>
          <a:bodyPr/>
          <a:lstStyle/>
          <a:p>
            <a:r>
              <a:rPr lang="en-US" dirty="0"/>
              <a:t>Tracks </a:t>
            </a:r>
            <a:r>
              <a:rPr lang="en-US" b="1" dirty="0"/>
              <a:t>metrics, parameters, artifacts, and logs</a:t>
            </a:r>
            <a:r>
              <a:rPr lang="en-US" dirty="0"/>
              <a:t> for every experiment.</a:t>
            </a:r>
          </a:p>
          <a:p>
            <a:r>
              <a:rPr lang="en-US" dirty="0"/>
              <a:t>Stores </a:t>
            </a:r>
            <a:r>
              <a:rPr lang="en-US" b="1" dirty="0"/>
              <a:t>model versions</a:t>
            </a:r>
            <a:r>
              <a:rPr lang="en-US" dirty="0"/>
              <a:t> with complete lineage.</a:t>
            </a:r>
          </a:p>
          <a:p>
            <a:r>
              <a:rPr lang="en-US" dirty="0"/>
              <a:t>Acts as the </a:t>
            </a:r>
            <a:r>
              <a:rPr lang="en-US" b="1" dirty="0"/>
              <a:t>central hub for reproducibility</a:t>
            </a:r>
            <a:r>
              <a:rPr lang="en-US" dirty="0"/>
              <a:t> — any experiment can be re-run with exact settings.</a:t>
            </a:r>
          </a:p>
          <a:p>
            <a:r>
              <a:rPr lang="en-US" dirty="0"/>
              <a:t>Integrated with Evaluation Service for </a:t>
            </a:r>
            <a:r>
              <a:rPr lang="en-US" b="1" dirty="0"/>
              <a:t>benchmark results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006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4B2E2-712D-69A5-583A-BB163934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MLFLOW Registry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A6F03-F5FA-0F68-57CD-D207F5C19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2" y="2204884"/>
            <a:ext cx="7704667" cy="3332816"/>
          </a:xfrm>
        </p:spPr>
        <p:txBody>
          <a:bodyPr/>
          <a:lstStyle/>
          <a:p>
            <a:r>
              <a:rPr lang="en-US" dirty="0"/>
              <a:t>Governs </a:t>
            </a:r>
            <a:r>
              <a:rPr lang="en-US" b="1" dirty="0"/>
              <a:t>lifecycle of prompts and models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Staging → Production → Archived</a:t>
            </a:r>
            <a:r>
              <a:rPr lang="en-US" dirty="0"/>
              <a:t>.</a:t>
            </a:r>
          </a:p>
          <a:p>
            <a:r>
              <a:rPr lang="en-US" dirty="0"/>
              <a:t>Provides </a:t>
            </a:r>
            <a:r>
              <a:rPr lang="en-US" b="1" dirty="0"/>
              <a:t>audit logs</a:t>
            </a:r>
            <a:r>
              <a:rPr lang="en-US" dirty="0"/>
              <a:t> for compliance and rollback.</a:t>
            </a:r>
          </a:p>
          <a:p>
            <a:r>
              <a:rPr lang="en-US" dirty="0"/>
              <a:t>Ensures </a:t>
            </a:r>
            <a:r>
              <a:rPr lang="en-US" b="1" dirty="0"/>
              <a:t>only best-performing combos</a:t>
            </a:r>
            <a:r>
              <a:rPr lang="en-US" dirty="0"/>
              <a:t> (evaluated by benchmarks) get promoted.</a:t>
            </a:r>
          </a:p>
          <a:p>
            <a:r>
              <a:rPr lang="en-US" dirty="0"/>
              <a:t>Prevents “model drift” by enforcing controlled updates.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90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1007</TotalTime>
  <Words>839</Words>
  <Application>Microsoft Office PowerPoint</Application>
  <PresentationFormat>On-screen Show (4:3)</PresentationFormat>
  <Paragraphs>148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Arial Unicode MS</vt:lpstr>
      <vt:lpstr>Corbel</vt:lpstr>
      <vt:lpstr>Parallax</vt:lpstr>
      <vt:lpstr>GenAIOps: End-to-End Architecture for Evaluation, Observability &amp; Governance</vt:lpstr>
      <vt:lpstr>Agenda</vt:lpstr>
      <vt:lpstr>Overview</vt:lpstr>
      <vt:lpstr>Focus Areas</vt:lpstr>
      <vt:lpstr>Core Services</vt:lpstr>
      <vt:lpstr>Architecture Overview</vt:lpstr>
      <vt:lpstr>Service Deep Dive</vt:lpstr>
      <vt:lpstr>MLFLOW</vt:lpstr>
      <vt:lpstr>MLFLOW Registry Manager</vt:lpstr>
      <vt:lpstr>Orchestrator</vt:lpstr>
      <vt:lpstr>Evaluation &amp; Governance</vt:lpstr>
      <vt:lpstr>LangSmith</vt:lpstr>
      <vt:lpstr>Prometheus + Grafana</vt:lpstr>
      <vt:lpstr>UI</vt:lpstr>
      <vt:lpstr>Observability &amp; Monitoring</vt:lpstr>
      <vt:lpstr>System Health Checks &amp; Alerts</vt:lpstr>
      <vt:lpstr>Pending Services (Future Roadmap)</vt:lpstr>
      <vt:lpstr>Future Updates: AIOps Integration</vt:lpstr>
      <vt:lpstr>GenAIOps vs AIOps</vt:lpstr>
      <vt:lpstr>Key Takeaways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PRASHANT KUMAR</dc:creator>
  <cp:keywords/>
  <dc:description>generated using python-pptx</dc:description>
  <cp:lastModifiedBy>prashant jyanth</cp:lastModifiedBy>
  <cp:revision>19</cp:revision>
  <dcterms:created xsi:type="dcterms:W3CDTF">2013-01-27T09:14:16Z</dcterms:created>
  <dcterms:modified xsi:type="dcterms:W3CDTF">2025-09-18T05:47:16Z</dcterms:modified>
  <cp:category/>
</cp:coreProperties>
</file>