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61" r:id="rId4"/>
    <p:sldId id="292" r:id="rId5"/>
    <p:sldId id="259" r:id="rId6"/>
    <p:sldId id="264" r:id="rId7"/>
    <p:sldId id="265" r:id="rId8"/>
    <p:sldId id="267" r:id="rId9"/>
    <p:sldId id="268" r:id="rId10"/>
    <p:sldId id="266" r:id="rId11"/>
    <p:sldId id="270" r:id="rId12"/>
    <p:sldId id="271" r:id="rId13"/>
    <p:sldId id="272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73" r:id="rId22"/>
    <p:sldId id="283" r:id="rId23"/>
    <p:sldId id="274" r:id="rId24"/>
    <p:sldId id="275" r:id="rId25"/>
    <p:sldId id="287" r:id="rId26"/>
    <p:sldId id="284" r:id="rId27"/>
    <p:sldId id="285" r:id="rId28"/>
    <p:sldId id="290" r:id="rId29"/>
    <p:sldId id="28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00448"/>
    <a:srgbClr val="003399"/>
    <a:srgbClr val="333399"/>
    <a:srgbClr val="000099"/>
    <a:srgbClr val="3333CC"/>
    <a:srgbClr val="333333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9B15DE-D241-412C-B9BD-0C3F1230A66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64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105F1-75C4-4C1F-B4B9-D9322E5AE219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C0C50-5011-4DDD-B6C6-88E7F2915A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0141320"/>
      </p:ext>
    </p:extLst>
  </p:cSld>
  <p:clrMapOvr>
    <a:masterClrMapping/>
  </p:clrMapOvr>
  <p:transition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6FD68-E137-4F60-B6BD-D1E82E1D62B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4300654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D4422-4970-4B0A-A96D-57569D9375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0559233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830CD-3F97-499D-B261-0DDB13E4FE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261047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99186-49E4-4B5F-BB8B-ACA96D9F957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688022"/>
      </p:ext>
    </p:extLst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8CE3F-D25C-44E4-ADDC-01F7AE087BF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398279"/>
      </p:ext>
    </p:extLst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BF7D7-104F-462A-B9A0-CFD21F956D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9825502"/>
      </p:ext>
    </p:extLst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4E2D2-ABEA-4891-B0B6-95DE2FEE5EA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0340630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10D4B-C7BD-42BB-B591-EB0A38C81A2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1612057"/>
      </p:ext>
    </p:extLst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1F44C-5EB4-454C-97D0-75DC239D98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2818881"/>
      </p:ext>
    </p:extLst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E089E-0858-424A-BB17-C6A99A444B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4991987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2553F001-73FE-4C20-98F9-4601DEBC220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04800" y="5607050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3600" dirty="0">
                <a:solidFill>
                  <a:srgbClr val="1C1C1C"/>
                </a:solidFill>
                <a:ea typeface="新細明體" pitchFamily="18" charset="-120"/>
              </a:rPr>
              <a:t>Grid Computing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343400"/>
            <a:ext cx="8229600" cy="1143000"/>
          </a:xfrm>
        </p:spPr>
        <p:txBody>
          <a:bodyPr/>
          <a:lstStyle/>
          <a:p>
            <a:r>
              <a:rPr lang="en-US" altLang="en-US"/>
              <a:t>Large Hadron Collider</a:t>
            </a:r>
          </a:p>
        </p:txBody>
      </p:sp>
      <p:pic>
        <p:nvPicPr>
          <p:cNvPr id="55300" name="Picture 4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6934200" y="6019800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http://u.nu/4yxm</a:t>
            </a:r>
          </a:p>
        </p:txBody>
      </p:sp>
      <p:pic>
        <p:nvPicPr>
          <p:cNvPr id="55302" name="Picture 6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3" name="Picture 7" descr="large-hadron-collider"/>
          <p:cNvPicPr>
            <a:picLocks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762000"/>
            <a:ext cx="5410200" cy="3563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altLang="en-US"/>
              <a:t>LHC Computing Grid</a:t>
            </a:r>
          </a:p>
        </p:txBody>
      </p:sp>
      <p:sp>
        <p:nvSpPr>
          <p:cNvPr id="706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altLang="en-US" sz="3600"/>
              <a:t>37 TB / Day</a:t>
            </a:r>
            <a:r>
              <a:rPr lang="en-US" altLang="en-US"/>
              <a:t> </a:t>
            </a:r>
            <a:r>
              <a:rPr lang="en-US" altLang="en-US">
                <a:solidFill>
                  <a:schemeClr val="bg2"/>
                </a:solidFill>
              </a:rPr>
              <a:t>acquired, processed and shared between Scientists via</a:t>
            </a:r>
            <a:r>
              <a:rPr lang="en-US" altLang="en-US"/>
              <a:t> </a:t>
            </a:r>
            <a:r>
              <a:rPr lang="en-US" altLang="en-US" sz="3600"/>
              <a:t>10 Gbit/s</a:t>
            </a:r>
            <a:r>
              <a:rPr lang="en-US" altLang="en-US"/>
              <a:t> </a:t>
            </a:r>
            <a:r>
              <a:rPr lang="en-US" altLang="en-US">
                <a:solidFill>
                  <a:schemeClr val="bg2"/>
                </a:solidFill>
              </a:rPr>
              <a:t>Dedicated Links</a:t>
            </a:r>
          </a:p>
        </p:txBody>
      </p:sp>
      <p:pic>
        <p:nvPicPr>
          <p:cNvPr id="70660" name="Picture 4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934200" y="6019800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http://u.nu/2zxm</a:t>
            </a:r>
          </a:p>
        </p:txBody>
      </p:sp>
      <p:pic>
        <p:nvPicPr>
          <p:cNvPr id="70662" name="Picture 6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4" name="Picture 8" descr="lhc grid"/>
          <p:cNvPicPr>
            <a:picLocks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219200"/>
            <a:ext cx="4038600" cy="2709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6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altLang="en-US">
                <a:solidFill>
                  <a:srgbClr val="969696"/>
                </a:solidFill>
              </a:rPr>
              <a:t>what</a:t>
            </a:r>
            <a:r>
              <a:rPr lang="en-US" altLang="en-US"/>
              <a:t> </a:t>
            </a:r>
            <a:r>
              <a:rPr lang="en-US" altLang="en-US" sz="7200"/>
              <a:t>makes</a:t>
            </a:r>
            <a:r>
              <a:rPr lang="en-US" altLang="en-US"/>
              <a:t> </a:t>
            </a:r>
            <a:r>
              <a:rPr lang="en-US" altLang="en-US">
                <a:solidFill>
                  <a:srgbClr val="969696"/>
                </a:solidFill>
              </a:rPr>
              <a:t>a grid</a:t>
            </a:r>
            <a:r>
              <a:rPr lang="en-US" altLang="en-US"/>
              <a:t>?</a:t>
            </a:r>
          </a:p>
        </p:txBody>
      </p:sp>
      <p:pic>
        <p:nvPicPr>
          <p:cNvPr id="74763" name="Picture 11" descr="80372_building_blo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4419600"/>
            <a:ext cx="7772400" cy="1470025"/>
          </a:xfrm>
        </p:spPr>
        <p:txBody>
          <a:bodyPr/>
          <a:lstStyle/>
          <a:p>
            <a:r>
              <a:rPr lang="en-US" altLang="en-US"/>
              <a:t>Autonomy</a:t>
            </a:r>
          </a:p>
        </p:txBody>
      </p:sp>
      <p:pic>
        <p:nvPicPr>
          <p:cNvPr id="76805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07" name="Picture 7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09" name="Picture 9" descr="1171276_retro_rob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33400"/>
            <a:ext cx="3492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69342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http://u.nu/6wym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4114800"/>
            <a:ext cx="7772400" cy="1470025"/>
          </a:xfrm>
        </p:spPr>
        <p:txBody>
          <a:bodyPr/>
          <a:lstStyle/>
          <a:p>
            <a:r>
              <a:rPr lang="en-US" altLang="en-US"/>
              <a:t>Heterogeneity</a:t>
            </a:r>
          </a:p>
        </p:txBody>
      </p:sp>
      <p:pic>
        <p:nvPicPr>
          <p:cNvPr id="81924" name="Picture 4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6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69342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http://u.nu/6wym</a:t>
            </a:r>
          </a:p>
        </p:txBody>
      </p:sp>
      <p:pic>
        <p:nvPicPr>
          <p:cNvPr id="81928" name="Picture 8" descr="1186848_course_srb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44958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4114800"/>
            <a:ext cx="7772400" cy="1470025"/>
          </a:xfrm>
        </p:spPr>
        <p:txBody>
          <a:bodyPr/>
          <a:lstStyle/>
          <a:p>
            <a:r>
              <a:rPr lang="en-US" altLang="en-US"/>
              <a:t>Scalability</a:t>
            </a:r>
          </a:p>
        </p:txBody>
      </p:sp>
      <p:pic>
        <p:nvPicPr>
          <p:cNvPr id="82948" name="Picture 4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949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69342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http://u.nu/6wym</a:t>
            </a:r>
          </a:p>
        </p:txBody>
      </p:sp>
      <p:pic>
        <p:nvPicPr>
          <p:cNvPr id="82951" name="Picture 7" descr="1083424_market_on_the_rise_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4038600" cy="36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4114800"/>
            <a:ext cx="7772400" cy="1470025"/>
          </a:xfrm>
        </p:spPr>
        <p:txBody>
          <a:bodyPr/>
          <a:lstStyle/>
          <a:p>
            <a:r>
              <a:rPr lang="en-US" altLang="en-US"/>
              <a:t>Adaptability</a:t>
            </a:r>
          </a:p>
        </p:txBody>
      </p:sp>
      <p:pic>
        <p:nvPicPr>
          <p:cNvPr id="83972" name="Picture 4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3973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69342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http://u.nu/6wym</a:t>
            </a:r>
          </a:p>
        </p:txBody>
      </p:sp>
      <p:pic>
        <p:nvPicPr>
          <p:cNvPr id="83975" name="Picture 7" descr="302199_adjust_butt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5626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altLang="en-US"/>
              <a:t>Grid Fabric</a:t>
            </a:r>
          </a:p>
        </p:txBody>
      </p:sp>
      <p:pic>
        <p:nvPicPr>
          <p:cNvPr id="84996" name="Picture 4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997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999" name="Picture 7" descr="icons3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35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01" name="Picture 9" descr="fabr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7162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69342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http://u.nu/6wym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914400"/>
            <a:ext cx="7772400" cy="1470025"/>
          </a:xfrm>
        </p:spPr>
        <p:txBody>
          <a:bodyPr/>
          <a:lstStyle/>
          <a:p>
            <a:r>
              <a:rPr lang="en-US" altLang="en-US"/>
              <a:t>Grid Middleware</a:t>
            </a:r>
          </a:p>
        </p:txBody>
      </p:sp>
      <p:pic>
        <p:nvPicPr>
          <p:cNvPr id="86020" name="Picture 4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6021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6023" name="Picture 7" descr="conn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5" name="Picture 9" descr="coremidd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70104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6" name="Picture 10" descr="user midd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70104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69342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http://u.nu/6wym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2600" y="1143000"/>
            <a:ext cx="7772400" cy="1470025"/>
          </a:xfrm>
        </p:spPr>
        <p:txBody>
          <a:bodyPr/>
          <a:lstStyle/>
          <a:p>
            <a:r>
              <a:rPr lang="en-US" altLang="en-US"/>
              <a:t>Application &amp; Portals</a:t>
            </a:r>
          </a:p>
        </p:txBody>
      </p:sp>
      <p:pic>
        <p:nvPicPr>
          <p:cNvPr id="88068" name="Picture 4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8069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8072" name="Picture 8" descr="Copyrighted image, dont u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2438400" cy="22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3" name="Picture 9" descr="applic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077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69342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http://u.nu/6wym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" name="Picture 4" descr="stripes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6" name="Picture 6" descr="stripes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7" name="Picture 7" descr="1009934_question_con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8229600" cy="1143000"/>
          </a:xfrm>
        </p:spPr>
        <p:txBody>
          <a:bodyPr/>
          <a:lstStyle/>
          <a:p>
            <a:r>
              <a:rPr lang="en-US" altLang="en-US" sz="4800"/>
              <a:t>What</a:t>
            </a:r>
            <a:r>
              <a:rPr lang="en-US" altLang="en-US" sz="4000"/>
              <a:t> </a:t>
            </a:r>
            <a:r>
              <a:rPr lang="en-US" altLang="en-US" sz="4000">
                <a:solidFill>
                  <a:schemeClr val="bg2"/>
                </a:solidFill>
              </a:rPr>
              <a:t>is the</a:t>
            </a:r>
            <a:r>
              <a:rPr lang="en-US" altLang="en-US" sz="4000"/>
              <a:t> Grid</a:t>
            </a:r>
          </a:p>
        </p:txBody>
      </p:sp>
      <p:pic>
        <p:nvPicPr>
          <p:cNvPr id="51208" name="Picture 8" descr="80372_building_bloc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0" name="Picture 10" descr="771409_pin_u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3657600"/>
            <a:ext cx="2019300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04800" y="2438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4000"/>
              <a:t>What </a:t>
            </a:r>
            <a:r>
              <a:rPr lang="en-US" altLang="en-US" sz="4000">
                <a:solidFill>
                  <a:schemeClr val="bg2"/>
                </a:solidFill>
              </a:rPr>
              <a:t>is a</a:t>
            </a:r>
            <a:r>
              <a:rPr lang="en-US" altLang="en-US" sz="4000"/>
              <a:t> Grid </a:t>
            </a:r>
            <a:r>
              <a:rPr lang="en-US" altLang="en-US" sz="4800"/>
              <a:t>made</a:t>
            </a:r>
            <a:r>
              <a:rPr lang="en-US" altLang="en-US" sz="4000"/>
              <a:t> </a:t>
            </a:r>
            <a:r>
              <a:rPr lang="en-US" altLang="en-US" sz="4000">
                <a:solidFill>
                  <a:schemeClr val="bg2"/>
                </a:solidFill>
              </a:rPr>
              <a:t>of</a:t>
            </a:r>
            <a:br>
              <a:rPr lang="en-US" altLang="en-US" sz="4000">
                <a:solidFill>
                  <a:schemeClr val="bg2"/>
                </a:solidFill>
              </a:rPr>
            </a:br>
            <a:r>
              <a:rPr lang="en-US" altLang="en-US" sz="4000">
                <a:solidFill>
                  <a:schemeClr val="bg2"/>
                </a:solidFill>
              </a:rPr>
              <a:t>And how it </a:t>
            </a:r>
            <a:r>
              <a:rPr lang="en-US" altLang="en-US" sz="4800">
                <a:solidFill>
                  <a:schemeClr val="tx1"/>
                </a:solidFill>
              </a:rPr>
              <a:t>works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-381000" y="403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600"/>
              <a:t>Grids </a:t>
            </a:r>
            <a:r>
              <a:rPr lang="en-US" altLang="en-US" sz="3600">
                <a:solidFill>
                  <a:schemeClr val="bg2"/>
                </a:solidFill>
              </a:rPr>
              <a:t>in</a:t>
            </a:r>
            <a:r>
              <a:rPr lang="en-US" altLang="en-US" sz="4000"/>
              <a:t> </a:t>
            </a:r>
            <a:r>
              <a:rPr lang="en-US" altLang="en-US"/>
              <a:t>Existance</a:t>
            </a:r>
            <a:endParaRPr lang="en-US" altLang="en-US">
              <a:solidFill>
                <a:schemeClr val="bg2"/>
              </a:solidFill>
            </a:endParaRPr>
          </a:p>
        </p:txBody>
      </p:sp>
      <p:pic>
        <p:nvPicPr>
          <p:cNvPr id="51214" name="Picture 14" descr="787887_gears_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0"/>
            <a:ext cx="1905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1600200" y="49530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4800"/>
              <a:t>Applications</a:t>
            </a:r>
            <a:endParaRPr lang="en-US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6" name="Picture 4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0117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0122" name="Picture 10" descr="gri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53400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934200" y="5883275"/>
            <a:ext cx="186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http://u.nu/6wym</a:t>
            </a:r>
          </a:p>
          <a:p>
            <a:r>
              <a:rPr lang="en-US" altLang="en-US">
                <a:solidFill>
                  <a:srgbClr val="969696"/>
                </a:solidFill>
              </a:rPr>
              <a:t>http://u.nu/5yym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914400" y="152400"/>
            <a:ext cx="7772400" cy="1470025"/>
          </a:xfrm>
        </p:spPr>
        <p:txBody>
          <a:bodyPr/>
          <a:lstStyle/>
          <a:p>
            <a:r>
              <a:rPr lang="en-US" altLang="en-US"/>
              <a:t>Globus Toolkit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438400"/>
            <a:ext cx="4724400" cy="2667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The toolkit includes software for security, information infrastructure, resource management, data management, communication, fault detection, and portability</a:t>
            </a:r>
          </a:p>
        </p:txBody>
      </p:sp>
      <p:pic>
        <p:nvPicPr>
          <p:cNvPr id="77830" name="Picture 6" descr="stri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1000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7" descr="strip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934200" y="60198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http://u.nu/42zm</a:t>
            </a:r>
          </a:p>
        </p:txBody>
      </p:sp>
      <p:pic>
        <p:nvPicPr>
          <p:cNvPr id="77833" name="Picture 9" descr="GT4fig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6449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altLang="en-US" sz="7200"/>
              <a:t>existing</a:t>
            </a:r>
            <a:r>
              <a:rPr lang="en-US" altLang="en-US"/>
              <a:t> </a:t>
            </a:r>
            <a:r>
              <a:rPr lang="en-US" altLang="en-US">
                <a:solidFill>
                  <a:srgbClr val="969696"/>
                </a:solidFill>
              </a:rPr>
              <a:t>Grids</a:t>
            </a:r>
          </a:p>
        </p:txBody>
      </p:sp>
      <p:pic>
        <p:nvPicPr>
          <p:cNvPr id="91140" name="Picture 4" descr="771409_pin_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09600"/>
            <a:ext cx="2400300" cy="17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altLang="en-US"/>
              <a:t>EGEE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48000"/>
            <a:ext cx="7772400" cy="1752600"/>
          </a:xfrm>
        </p:spPr>
        <p:txBody>
          <a:bodyPr/>
          <a:lstStyle/>
          <a:p>
            <a:r>
              <a:rPr lang="en-US" altLang="en-US" sz="3600"/>
              <a:t>Enabling Grids for E-Science</a:t>
            </a:r>
          </a:p>
          <a:p>
            <a:r>
              <a:rPr lang="en-US" altLang="en-US" sz="2800"/>
              <a:t>100,000 CPU’s – 70 Istitutions – 27 Nations</a:t>
            </a:r>
          </a:p>
        </p:txBody>
      </p:sp>
      <p:pic>
        <p:nvPicPr>
          <p:cNvPr id="78853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7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6934200" y="60198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http://u.nu/33zm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altLang="en-US"/>
              <a:t>BEinGRID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/>
              <a:t>Business Experiments in Grid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Provide the infrastructure to support Grid technologies in actual business scenarios</a:t>
            </a:r>
          </a:p>
        </p:txBody>
      </p:sp>
      <p:pic>
        <p:nvPicPr>
          <p:cNvPr id="79877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9879" name="Picture 7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6934200" y="60198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http://u.nu/44zm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altLang="en-US" sz="4800"/>
              <a:t>Grid</a:t>
            </a:r>
            <a:r>
              <a:rPr lang="en-US" altLang="en-US" sz="6000"/>
              <a:t> </a:t>
            </a:r>
            <a:r>
              <a:rPr lang="en-US" altLang="en-US" sz="7200"/>
              <a:t>Applications</a:t>
            </a:r>
            <a:endParaRPr lang="en-US" altLang="en-US" sz="4800">
              <a:solidFill>
                <a:schemeClr val="tx1"/>
              </a:solidFill>
            </a:endParaRPr>
          </a:p>
        </p:txBody>
      </p:sp>
      <p:pic>
        <p:nvPicPr>
          <p:cNvPr id="97284" name="Picture 4" descr="787887_gears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1645">
            <a:off x="6477000" y="4495800"/>
            <a:ext cx="2095500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066800"/>
            <a:ext cx="5486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Computational Services – (</a:t>
            </a:r>
            <a:r>
              <a:rPr lang="en-US" altLang="en-US" sz="2800"/>
              <a:t>distributed supercomputing)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/>
              <a:t>Data Storage and Handling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Remote Applications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Information Services</a:t>
            </a:r>
          </a:p>
        </p:txBody>
      </p:sp>
      <p:pic>
        <p:nvPicPr>
          <p:cNvPr id="94213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4214" name="Picture 6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9342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http://u.nu/6wym</a:t>
            </a:r>
          </a:p>
        </p:txBody>
      </p:sp>
      <p:pic>
        <p:nvPicPr>
          <p:cNvPr id="94217" name="Picture 9" descr="539521_im_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098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altLang="en-US"/>
              <a:t>Concerns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/>
          <a:p>
            <a:r>
              <a:rPr lang="en-US" altLang="en-US" sz="4400"/>
              <a:t>Security - Power – Social Concerns</a:t>
            </a:r>
            <a:endParaRPr lang="en-US" altLang="en-US"/>
          </a:p>
        </p:txBody>
      </p:sp>
      <p:pic>
        <p:nvPicPr>
          <p:cNvPr id="95237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238" name="Picture 6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6934200" y="60198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http://u.nu/44zm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-1295400" y="304800"/>
            <a:ext cx="7772400" cy="1470025"/>
          </a:xfrm>
        </p:spPr>
        <p:txBody>
          <a:bodyPr/>
          <a:lstStyle/>
          <a:p>
            <a:r>
              <a:rPr lang="en-US" altLang="en-US"/>
              <a:t>More Info }</a:t>
            </a:r>
          </a:p>
        </p:txBody>
      </p:sp>
      <p:pic>
        <p:nvPicPr>
          <p:cNvPr id="100356" name="Picture 4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0357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762000" y="1676400"/>
            <a:ext cx="5562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How Grids Work</a:t>
            </a:r>
          </a:p>
          <a:p>
            <a:endParaRPr lang="en-US" altLang="en-US" sz="2400"/>
          </a:p>
          <a:p>
            <a:r>
              <a:rPr lang="en-US" altLang="en-US" sz="2000"/>
              <a:t>http://tr.im/HowGridsWork</a:t>
            </a:r>
          </a:p>
          <a:p>
            <a:r>
              <a:rPr lang="en-US" altLang="en-US"/>
              <a:t>{Interactive Presentation on Working of Grids}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762000" y="3473450"/>
            <a:ext cx="56388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Grids Explained</a:t>
            </a:r>
          </a:p>
          <a:p>
            <a:endParaRPr lang="en-US" altLang="en-US" sz="2000"/>
          </a:p>
          <a:p>
            <a:r>
              <a:rPr lang="en-US" altLang="en-US" sz="2000"/>
              <a:t>http://tr.im/GridComputing </a:t>
            </a:r>
          </a:p>
          <a:p>
            <a:r>
              <a:rPr lang="en-US" altLang="en-US"/>
              <a:t>{Videos Depicting Working and Uses of Grids}</a:t>
            </a:r>
          </a:p>
        </p:txBody>
      </p:sp>
      <p:pic>
        <p:nvPicPr>
          <p:cNvPr id="100361" name="Picture 9" descr="182201_le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-1295400" y="304800"/>
            <a:ext cx="7772400" cy="1470025"/>
          </a:xfrm>
        </p:spPr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98309" name="Picture 5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8310" name="Picture 6" descr="stripes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8312" name="Picture 8" descr="437783_loadsa_book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31432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838200" y="1676400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[1] – A Gentle Introduction to Grid Computing and Technologies - </a:t>
            </a:r>
            <a:r>
              <a:rPr lang="en-US" altLang="en-US"/>
              <a:t>http://u.nu/76zm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838200" y="2819400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[2] – Grids and Grid technolgies for wide area distributed computing - </a:t>
            </a:r>
            <a:r>
              <a:rPr lang="en-US" altLang="en-US"/>
              <a:t>http://u.nu/6wym</a:t>
            </a:r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838200" y="3962400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[3] – Grid Computing - </a:t>
            </a:r>
            <a:r>
              <a:rPr lang="en-US" altLang="en-US"/>
              <a:t>http://wikipedia.org</a:t>
            </a:r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838200" y="4648200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[4] – Gridipedia - </a:t>
            </a:r>
            <a:r>
              <a:rPr lang="en-US" altLang="en-US"/>
              <a:t>http:///www.gridipedia.eu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5" name="Picture 9" descr="1009934_question_con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914400" y="2895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6000"/>
              <a:t>What</a:t>
            </a:r>
            <a:r>
              <a:rPr lang="en-US" altLang="en-US" sz="4000"/>
              <a:t> </a:t>
            </a:r>
            <a:r>
              <a:rPr lang="en-US" altLang="en-US" sz="4000">
                <a:solidFill>
                  <a:schemeClr val="bg2"/>
                </a:solidFill>
              </a:rPr>
              <a:t>is the</a:t>
            </a:r>
            <a:r>
              <a:rPr lang="en-US" altLang="en-US" sz="4000"/>
              <a:t> Grid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27" name="Picture 3" descr="electrical-gr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64165">
            <a:off x="2057400" y="1676400"/>
            <a:ext cx="50768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4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altLang="en-US" sz="3600">
                <a:solidFill>
                  <a:srgbClr val="969696"/>
                </a:solidFill>
              </a:rPr>
              <a:t>an</a:t>
            </a:r>
            <a:r>
              <a:rPr lang="en-US" altLang="en-US" sz="4000"/>
              <a:t> electrical grid </a:t>
            </a:r>
            <a:r>
              <a:rPr lang="en-US" altLang="en-US" sz="3600">
                <a:solidFill>
                  <a:srgbClr val="969696"/>
                </a:solidFill>
              </a:rPr>
              <a:t>is an</a:t>
            </a:r>
            <a:r>
              <a:rPr lang="en-US" altLang="en-US" sz="4000"/>
              <a:t> interconnected network </a:t>
            </a:r>
            <a:r>
              <a:rPr lang="en-US" altLang="en-US" sz="3600">
                <a:solidFill>
                  <a:srgbClr val="969696"/>
                </a:solidFill>
              </a:rPr>
              <a:t>that provides</a:t>
            </a:r>
            <a:r>
              <a:rPr lang="en-US" altLang="en-US" sz="4000"/>
              <a:t> consistent, dependable, &amp; transparent </a:t>
            </a:r>
            <a:r>
              <a:rPr lang="en-US" altLang="en-US" sz="3600">
                <a:solidFill>
                  <a:srgbClr val="969696"/>
                </a:solidFill>
              </a:rPr>
              <a:t>access to electricity</a:t>
            </a:r>
            <a:r>
              <a:rPr lang="en-US" altLang="en-US" sz="4000"/>
              <a:t> irrespective of its source.</a:t>
            </a:r>
          </a:p>
        </p:txBody>
      </p:sp>
      <p:pic>
        <p:nvPicPr>
          <p:cNvPr id="34840" name="Picture 24" descr="stripes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6934200" y="6019800"/>
            <a:ext cx="188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http://u.nu/8gvm</a:t>
            </a:r>
            <a:r>
              <a:rPr lang="en-US" altLang="en-US"/>
              <a:t> </a:t>
            </a:r>
          </a:p>
        </p:txBody>
      </p:sp>
      <p:pic>
        <p:nvPicPr>
          <p:cNvPr id="34844" name="Picture 28" descr="stripes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altLang="en-US"/>
              <a:t>Grid computing </a:t>
            </a:r>
            <a:r>
              <a:rPr lang="en-US" altLang="en-US" sz="4000">
                <a:solidFill>
                  <a:srgbClr val="969696"/>
                </a:solidFill>
              </a:rPr>
              <a:t>is the</a:t>
            </a:r>
            <a:r>
              <a:rPr lang="en-US" altLang="en-US"/>
              <a:t> application of several computers </a:t>
            </a:r>
            <a:r>
              <a:rPr lang="en-US" altLang="en-US" sz="4000">
                <a:solidFill>
                  <a:srgbClr val="969696"/>
                </a:solidFill>
              </a:rPr>
              <a:t>to a</a:t>
            </a:r>
            <a:r>
              <a:rPr lang="en-US" altLang="en-US"/>
              <a:t> single problem </a:t>
            </a:r>
            <a:r>
              <a:rPr lang="en-US" altLang="en-US" sz="4000">
                <a:solidFill>
                  <a:srgbClr val="969696"/>
                </a:solidFill>
              </a:rPr>
              <a:t>at the</a:t>
            </a:r>
            <a:r>
              <a:rPr lang="en-US" altLang="en-US"/>
              <a:t> same time.</a:t>
            </a:r>
          </a:p>
        </p:txBody>
      </p:sp>
      <p:pic>
        <p:nvPicPr>
          <p:cNvPr id="53252" name="Picture 4" descr="stripes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38800"/>
            <a:ext cx="10001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934200" y="6019800"/>
            <a:ext cx="188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http://u.nu/52xm </a:t>
            </a:r>
          </a:p>
        </p:txBody>
      </p:sp>
      <p:pic>
        <p:nvPicPr>
          <p:cNvPr id="53254" name="Picture 6" descr="stripes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0" y="0"/>
            <a:ext cx="762000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altLang="en-US" sz="5400">
                <a:solidFill>
                  <a:srgbClr val="969696"/>
                </a:solidFill>
              </a:rPr>
              <a:t>1</a:t>
            </a:r>
            <a:r>
              <a:rPr lang="en-US" altLang="en-US"/>
              <a:t>.coordinates resources </a:t>
            </a:r>
            <a:r>
              <a:rPr lang="en-US" altLang="en-US" sz="4000">
                <a:solidFill>
                  <a:schemeClr val="tx1"/>
                </a:solidFill>
              </a:rPr>
              <a:t>that are</a:t>
            </a:r>
            <a:r>
              <a:rPr lang="en-US" altLang="en-US"/>
              <a:t> not subject to centralized control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934200" y="601980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http://u.nu/9jxm</a:t>
            </a:r>
          </a:p>
        </p:txBody>
      </p:sp>
      <p:pic>
        <p:nvPicPr>
          <p:cNvPr id="54288" name="Picture 16" descr="coordinate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8" y="2571750"/>
            <a:ext cx="3576637" cy="2581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90" name="Picture 18" descr="strip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1000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1" name="Picture 19" descr="strip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191000"/>
            <a:ext cx="8458200" cy="1143000"/>
          </a:xfrm>
        </p:spPr>
        <p:txBody>
          <a:bodyPr/>
          <a:lstStyle/>
          <a:p>
            <a:r>
              <a:rPr lang="en-US" altLang="en-US" sz="4800">
                <a:solidFill>
                  <a:schemeClr val="bg2"/>
                </a:solidFill>
              </a:rPr>
              <a:t>2</a:t>
            </a:r>
            <a:r>
              <a:rPr lang="en-US" altLang="en-US"/>
              <a:t>.uses standard, open, general-purpose protocols and interfaces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934200" y="601980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http://u.nu/9jxm</a:t>
            </a:r>
          </a:p>
        </p:txBody>
      </p:sp>
      <p:pic>
        <p:nvPicPr>
          <p:cNvPr id="60422" name="Picture 6" descr="stri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1000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strip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9" descr="standard"/>
          <p:cNvPicPr>
            <a:picLocks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838200"/>
            <a:ext cx="4038600" cy="302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7" name="Picture 7" descr="diamond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533400"/>
            <a:ext cx="2743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191000"/>
            <a:ext cx="8458200" cy="1143000"/>
          </a:xfrm>
        </p:spPr>
        <p:txBody>
          <a:bodyPr/>
          <a:lstStyle/>
          <a:p>
            <a:r>
              <a:rPr lang="en-US" altLang="en-US" sz="4800">
                <a:solidFill>
                  <a:schemeClr val="bg2"/>
                </a:solidFill>
              </a:rPr>
              <a:t>3</a:t>
            </a:r>
            <a:r>
              <a:rPr lang="en-US" altLang="en-US"/>
              <a:t>. delivers non-trivial qualities of service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934200" y="601980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969696"/>
                </a:solidFill>
              </a:rPr>
              <a:t>http://u.nu/9jxm</a:t>
            </a:r>
          </a:p>
        </p:txBody>
      </p:sp>
      <p:pic>
        <p:nvPicPr>
          <p:cNvPr id="61445" name="Picture 5" descr="strip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1000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 descr="strip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1610</TotalTime>
  <Words>351</Words>
  <Application>Microsoft Office PowerPoint</Application>
  <PresentationFormat>On-screen Show (4:3)</PresentationFormat>
  <Paragraphs>77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新細明體</vt:lpstr>
      <vt:lpstr>Default Design</vt:lpstr>
      <vt:lpstr>PowerPoint Presentation</vt:lpstr>
      <vt:lpstr>What is the Grid</vt:lpstr>
      <vt:lpstr>PowerPoint Presentation</vt:lpstr>
      <vt:lpstr>PowerPoint Presentation</vt:lpstr>
      <vt:lpstr>an electrical grid is an interconnected network that provides consistent, dependable, &amp; transparent access to electricity irrespective of its source.</vt:lpstr>
      <vt:lpstr>Grid computing is the application of several computers to a single problem at the same time.</vt:lpstr>
      <vt:lpstr>1.coordinates resources that are not subject to centralized control</vt:lpstr>
      <vt:lpstr>2.uses standard, open, general-purpose protocols and interfaces</vt:lpstr>
      <vt:lpstr>3. delivers non-trivial qualities of service</vt:lpstr>
      <vt:lpstr>Large Hadron Collider</vt:lpstr>
      <vt:lpstr>LHC Computing Grid</vt:lpstr>
      <vt:lpstr>what makes a grid?</vt:lpstr>
      <vt:lpstr>Autonomy</vt:lpstr>
      <vt:lpstr>Heterogeneity</vt:lpstr>
      <vt:lpstr>Scalability</vt:lpstr>
      <vt:lpstr>Adaptability</vt:lpstr>
      <vt:lpstr>Grid Fabric</vt:lpstr>
      <vt:lpstr>Grid Middleware</vt:lpstr>
      <vt:lpstr>Application &amp; Portals</vt:lpstr>
      <vt:lpstr>PowerPoint Presentation</vt:lpstr>
      <vt:lpstr>Globus Toolkit</vt:lpstr>
      <vt:lpstr>existing Grids</vt:lpstr>
      <vt:lpstr>EGEE</vt:lpstr>
      <vt:lpstr>BEinGRID</vt:lpstr>
      <vt:lpstr>Grid Applications</vt:lpstr>
      <vt:lpstr>PowerPoint Presentation</vt:lpstr>
      <vt:lpstr>Concerns</vt:lpstr>
      <vt:lpstr>More Info }</vt:lpstr>
      <vt:lpstr>References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Prashant Kaushal</cp:lastModifiedBy>
  <cp:revision>124</cp:revision>
  <dcterms:created xsi:type="dcterms:W3CDTF">2009-01-05T15:07:26Z</dcterms:created>
  <dcterms:modified xsi:type="dcterms:W3CDTF">2015-08-04T05:28:20Z</dcterms:modified>
</cp:coreProperties>
</file>