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9"/>
  </p:notesMasterIdLst>
  <p:sldIdLst>
    <p:sldId id="262" r:id="rId2"/>
    <p:sldId id="274" r:id="rId3"/>
    <p:sldId id="267" r:id="rId4"/>
    <p:sldId id="271" r:id="rId5"/>
    <p:sldId id="261" r:id="rId6"/>
    <p:sldId id="277" r:id="rId7"/>
    <p:sldId id="279" r:id="rId8"/>
    <p:sldId id="280" r:id="rId9"/>
    <p:sldId id="281" r:id="rId10"/>
    <p:sldId id="276" r:id="rId11"/>
    <p:sldId id="278" r:id="rId12"/>
    <p:sldId id="282" r:id="rId13"/>
    <p:sldId id="283" r:id="rId14"/>
    <p:sldId id="284" r:id="rId15"/>
    <p:sldId id="285" r:id="rId16"/>
    <p:sldId id="286" r:id="rId17"/>
    <p:sldId id="287" r:id="rId18"/>
    <p:sldId id="270" r:id="rId19"/>
    <p:sldId id="260" r:id="rId20"/>
    <p:sldId id="269" r:id="rId21"/>
    <p:sldId id="257" r:id="rId22"/>
    <p:sldId id="264" r:id="rId23"/>
    <p:sldId id="263" r:id="rId24"/>
    <p:sldId id="266" r:id="rId25"/>
    <p:sldId id="268" r:id="rId26"/>
    <p:sldId id="275" r:id="rId27"/>
    <p:sldId id="259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469A"/>
    <a:srgbClr val="1451B4"/>
    <a:srgbClr val="BACDE4"/>
    <a:srgbClr val="DEE7F2"/>
    <a:srgbClr val="175CCB"/>
    <a:srgbClr val="0C2F68"/>
    <a:srgbClr val="99B5D7"/>
    <a:srgbClr val="0070C0"/>
    <a:srgbClr val="25406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60"/>
  </p:normalViewPr>
  <p:slideViewPr>
    <p:cSldViewPr>
      <p:cViewPr varScale="1">
        <p:scale>
          <a:sx n="65" d="100"/>
          <a:sy n="65" d="100"/>
        </p:scale>
        <p:origin x="-145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49935-37AF-4BCD-A53C-110A3024DA34}" type="datetimeFigureOut">
              <a:rPr lang="en-US" smtClean="0"/>
              <a:pPr/>
              <a:t>9/11/2013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23FEE-CE6F-4144-8F09-6C4F1C7FD2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Student/Staff Admission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Information System (5, 6, 7, 8, 9)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Teacher Information System (5, 6, 7,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Staff Information System (5,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Attendance/Leave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Learning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Examination Management &amp; Result Analysis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Conveyance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Student Fee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HR and Payroll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Inventory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Financial Accounting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Library Management &amp; Automation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Hostel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Alumni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Event Management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23FEE-CE6F-4144-8F09-6C4F1C7FD25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Student/Staff Admission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Information System (5, 6, 7, 8, 9)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Teacher Information System (5, 6, 7,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Staff Information System (5,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Attendance/Leave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Learning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Examination Management &amp; Result Analysis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Conveyance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Student Fee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HR and Payroll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Inventory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Financial Accounting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Library Management &amp; Automation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Hostel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Alumni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Event Management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23FEE-CE6F-4144-8F09-6C4F1C7FD25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Student/Staff Admission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Information System (5, 6, 7, 8, 9)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Teacher Information System (5, 6, 7,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Staff Information System (5,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Attendance/Leave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Learning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Examination Management &amp; Result Analysis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Conveyance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Student Fee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HR and Payroll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Inventory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Financial Accounting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Library Management &amp; Automation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Hostel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Alumni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Event Management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23FEE-CE6F-4144-8F09-6C4F1C7FD25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Student/Staff Admission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Information System (5, 6, 7, 8, 9)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Teacher Information System (5, 6, 7,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Staff Information System (5,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Attendance/Leave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Learning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Examination Management &amp; Result Analysis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Conveyance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Student Fee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HR and Payroll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Inventory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Financial Accounting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Library Management &amp; Automation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Hostel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Alumni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Event Management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23FEE-CE6F-4144-8F09-6C4F1C7FD25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Student/Staff Admission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Information System (5, 6, 7, 8, 9)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Teacher Information System (5, 6, 7,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Staff Information System (5,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Attendance/Leave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Learning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Examination Management &amp; Result Analysis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Conveyance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Student Fee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HR and Payroll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Inventory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Financial Accounting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Library Management &amp; Automation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Hostel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Alumni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Event Management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23FEE-CE6F-4144-8F09-6C4F1C7FD25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23FEE-CE6F-4144-8F09-6C4F1C7FD251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Student/Staff Admission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Information System (5, 6, 7, 8, 9)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Teacher Information System (5, 6, 7,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Staff Information System (5,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Attendance/Leave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Learning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Examination Management &amp; Result Analysis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Conveyance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Student Fee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HR and Payroll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Inventory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Financial Accounting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Library Management &amp; Automation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Hostel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Alumni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Event Management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23FEE-CE6F-4144-8F09-6C4F1C7FD25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Student/Staff Admission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Information System (5, 6, 7, 8, 9)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Teacher Information System (5, 6, 7,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Staff Information System (5,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Attendance/Leave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Learning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Examination Management &amp; Result Analysis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Conveyance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Student Fee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HR and Payroll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Inventory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Financial Accounting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Library Management &amp; Automation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Hostel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Alumni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Event Management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23FEE-CE6F-4144-8F09-6C4F1C7FD25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Student/Staff Admission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Information System (5, 6, 7, 8, 9)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Teacher Information System (5, 6, 7,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Staff Information System (5,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Attendance/Leave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Learning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Examination Management &amp; Result Analysis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Conveyance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Student Fee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HR and Payroll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Inventory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Financial Accounting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Library Management &amp; Automation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Hostel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Alumni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Event Management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23FEE-CE6F-4144-8F09-6C4F1C7FD25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Student/Staff Admission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Information System (5, 6, 7, 8, 9)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Teacher Information System (5, 6, 7,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Staff Information System (5,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Attendance/Leave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Learning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Examination Management &amp; Result Analysis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Conveyance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Student Fee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HR and Payroll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Inventory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Financial Accounting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Library Management &amp; Automation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Hostel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Alumni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Event Management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23FEE-CE6F-4144-8F09-6C4F1C7FD25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Student/Staff Admission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Information System (5, 6, 7, 8, 9)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Teacher Information System (5, 6, 7,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Staff Information System (5,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Attendance/Leave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Learning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Examination Management &amp; Result Analysis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Conveyance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Student Fee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HR and Payroll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Inventory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Financial Accounting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Library Management &amp; Automation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Hostel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Alumni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Event Management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23FEE-CE6F-4144-8F09-6C4F1C7FD25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Student/Staff Admission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Information System (5, 6, 7, 8, 9)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Teacher Information System (5, 6, 7,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Staff Information System (5,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Attendance/Leave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Learning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Examination Management &amp; Result Analysis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Conveyance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Student Fee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HR and Payroll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Inventory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Financial Accounting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Library Management &amp; Automation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Hostel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Alumni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Event Management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23FEE-CE6F-4144-8F09-6C4F1C7FD25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Student/Staff Admission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Information System (5, 6, 7, 8, 9)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Teacher Information System (5, 6, 7,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Staff Information System (5,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Attendance/Leave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Learning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Examination Management &amp; Result Analysis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Conveyance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Student Fee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HR and Payroll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Inventory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Financial Accounting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Library Management &amp; Automation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Hostel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Alumni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Event Management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23FEE-CE6F-4144-8F09-6C4F1C7FD25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Student/Staff Admission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Information System (5, 6, 7, 8, 9)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Teacher Information System (5, 6, 7,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Staff Information System (5, 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Attendance/Leave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Learning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Examination Management &amp; Result Analysis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Conveyance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Student Fee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HR and Payroll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Inventory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Financial Accounting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Library Management &amp; Automation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Hostel Management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Student Alumni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B050"/>
                </a:solidFill>
              </a:rPr>
              <a:t>Event Management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23FEE-CE6F-4144-8F09-6C4F1C7FD25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62200" y="2286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C2F68"/>
                </a:solidFill>
              </a:rPr>
              <a:t>User Name</a:t>
            </a:r>
            <a:endParaRPr lang="en-US" b="1" dirty="0">
              <a:solidFill>
                <a:srgbClr val="0C2F68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62200" y="2895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C2F68"/>
                </a:solidFill>
              </a:rPr>
              <a:t>Password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733800" y="2895600"/>
            <a:ext cx="3048000" cy="381000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733800" y="2286000"/>
            <a:ext cx="3048000" cy="381000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914400"/>
            <a:ext cx="9144000" cy="380892"/>
          </a:xfrm>
          <a:prstGeom prst="rect">
            <a:avLst/>
          </a:prstGeom>
          <a:solidFill>
            <a:srgbClr val="124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b="1" dirty="0" smtClean="0"/>
          </a:p>
        </p:txBody>
      </p:sp>
      <p:sp>
        <p:nvSpPr>
          <p:cNvPr id="10" name="Rounded Rectangle 9"/>
          <p:cNvSpPr/>
          <p:nvPr/>
        </p:nvSpPr>
        <p:spPr>
          <a:xfrm>
            <a:off x="228600" y="535517"/>
            <a:ext cx="914400" cy="990600"/>
          </a:xfrm>
          <a:prstGeom prst="roundRect">
            <a:avLst/>
          </a:prstGeom>
          <a:solidFill>
            <a:srgbClr val="DEE7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School Logo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33800" y="2359223"/>
            <a:ext cx="2278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Employee ID/Student’s Reg.#</a:t>
            </a:r>
            <a:endParaRPr lang="en-US" sz="14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33800" y="296882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************</a:t>
            </a:r>
            <a:endParaRPr lang="en-US" sz="14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438400" y="3581400"/>
            <a:ext cx="152400" cy="152400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590800" y="35052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C2F68"/>
                </a:solidFill>
              </a:rPr>
              <a:t>Remember me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438400" y="3962400"/>
            <a:ext cx="990600" cy="381000"/>
          </a:xfrm>
          <a:prstGeom prst="roundRect">
            <a:avLst/>
          </a:prstGeom>
          <a:solidFill>
            <a:srgbClr val="12469A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Login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362200" y="4648200"/>
            <a:ext cx="22098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>
                <a:solidFill>
                  <a:srgbClr val="0C2F68"/>
                </a:solidFill>
              </a:rPr>
              <a:t>Can’t access your account?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52400" y="640080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447800" y="304800"/>
            <a:ext cx="1374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Login Screen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/>
          <p:cNvSpPr/>
          <p:nvPr/>
        </p:nvSpPr>
        <p:spPr>
          <a:xfrm>
            <a:off x="5334000" y="1600200"/>
            <a:ext cx="3505200" cy="12954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914400"/>
            <a:ext cx="9144000" cy="380892"/>
          </a:xfrm>
          <a:prstGeom prst="rect">
            <a:avLst/>
          </a:prstGeom>
          <a:solidFill>
            <a:srgbClr val="124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/>
              <a:t>Welcome &lt;</a:t>
            </a:r>
            <a:r>
              <a:rPr lang="en-US" b="1" i="1" dirty="0" smtClean="0"/>
              <a:t>Administrator’s Name</a:t>
            </a:r>
            <a:r>
              <a:rPr lang="en-US" b="1" dirty="0" smtClean="0"/>
              <a:t>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" y="535517"/>
            <a:ext cx="1295400" cy="990600"/>
          </a:xfrm>
          <a:prstGeom prst="roundRect">
            <a:avLst/>
          </a:prstGeom>
          <a:solidFill>
            <a:srgbClr val="DEE7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School Logo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381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381000"/>
            <a:ext cx="4476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381000"/>
            <a:ext cx="4381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xtBox 42"/>
          <p:cNvSpPr txBox="1"/>
          <p:nvPr/>
        </p:nvSpPr>
        <p:spPr>
          <a:xfrm>
            <a:off x="1412482" y="164068"/>
            <a:ext cx="33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School Admin - Admissions Screen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0" name="Picture 49" descr="Teachers-ico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24192" y="0"/>
            <a:ext cx="843607" cy="908037"/>
          </a:xfrm>
          <a:prstGeom prst="rect">
            <a:avLst/>
          </a:prstGeom>
        </p:spPr>
      </p:pic>
      <p:cxnSp>
        <p:nvCxnSpPr>
          <p:cNvPr id="73" name="Straight Connector 72"/>
          <p:cNvCxnSpPr/>
          <p:nvPr/>
        </p:nvCxnSpPr>
        <p:spPr>
          <a:xfrm>
            <a:off x="152400" y="640080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152400" y="1600200"/>
            <a:ext cx="1524000" cy="304800"/>
          </a:xfrm>
          <a:prstGeom prst="roundRect">
            <a:avLst/>
          </a:prstGeom>
          <a:solidFill>
            <a:srgbClr val="12469A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Rounded Rectangle 76"/>
          <p:cNvSpPr/>
          <p:nvPr/>
        </p:nvSpPr>
        <p:spPr>
          <a:xfrm>
            <a:off x="152400" y="1905000"/>
            <a:ext cx="1524000" cy="304800"/>
          </a:xfrm>
          <a:prstGeom prst="roundRect">
            <a:avLst/>
          </a:prstGeom>
          <a:solidFill>
            <a:srgbClr val="DEE7F2"/>
          </a:solidFill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152400" y="2209800"/>
            <a:ext cx="1524000" cy="304800"/>
          </a:xfrm>
          <a:prstGeom prst="roundRect">
            <a:avLst/>
          </a:prstGeom>
          <a:solidFill>
            <a:srgbClr val="DEE7F2"/>
          </a:solidFill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152400" y="2514600"/>
            <a:ext cx="1524000" cy="304800"/>
          </a:xfrm>
          <a:prstGeom prst="roundRect">
            <a:avLst/>
          </a:prstGeom>
          <a:solidFill>
            <a:srgbClr val="DEE7F2"/>
          </a:solidFill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152400" y="2819400"/>
            <a:ext cx="1524000" cy="304800"/>
          </a:xfrm>
          <a:prstGeom prst="roundRect">
            <a:avLst/>
          </a:prstGeom>
          <a:solidFill>
            <a:srgbClr val="DEE7F2"/>
          </a:solidFill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152400" y="3124200"/>
            <a:ext cx="1524000" cy="304800"/>
          </a:xfrm>
          <a:prstGeom prst="roundRect">
            <a:avLst/>
          </a:prstGeom>
          <a:solidFill>
            <a:srgbClr val="DEE7F2"/>
          </a:solidFill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152400" y="3429000"/>
            <a:ext cx="1524000" cy="304800"/>
          </a:xfrm>
          <a:prstGeom prst="roundRect">
            <a:avLst/>
          </a:prstGeom>
          <a:solidFill>
            <a:srgbClr val="DEE7F2"/>
          </a:solidFill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152400" y="3733800"/>
            <a:ext cx="1524000" cy="304800"/>
          </a:xfrm>
          <a:prstGeom prst="roundRect">
            <a:avLst/>
          </a:prstGeom>
          <a:solidFill>
            <a:srgbClr val="DEE7F2"/>
          </a:solidFill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152400" y="4038600"/>
            <a:ext cx="1524000" cy="304800"/>
          </a:xfrm>
          <a:prstGeom prst="roundRect">
            <a:avLst/>
          </a:prstGeom>
          <a:solidFill>
            <a:srgbClr val="DEE7F2"/>
          </a:solidFill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152400" y="4343400"/>
            <a:ext cx="1524000" cy="304800"/>
          </a:xfrm>
          <a:prstGeom prst="roundRect">
            <a:avLst/>
          </a:prstGeom>
          <a:solidFill>
            <a:srgbClr val="DEE7F2"/>
          </a:solidFill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152400" y="4648200"/>
            <a:ext cx="1524000" cy="304800"/>
          </a:xfrm>
          <a:prstGeom prst="roundRect">
            <a:avLst/>
          </a:prstGeom>
          <a:solidFill>
            <a:srgbClr val="DEE7F2"/>
          </a:solidFill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152400" y="4953000"/>
            <a:ext cx="1524000" cy="304800"/>
          </a:xfrm>
          <a:prstGeom prst="roundRect">
            <a:avLst/>
          </a:prstGeom>
          <a:solidFill>
            <a:srgbClr val="DEE7F2"/>
          </a:solidFill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152400" y="5257800"/>
            <a:ext cx="1524000" cy="304800"/>
          </a:xfrm>
          <a:prstGeom prst="roundRect">
            <a:avLst/>
          </a:prstGeom>
          <a:solidFill>
            <a:srgbClr val="DEE7F2"/>
          </a:solidFill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152400" y="5562600"/>
            <a:ext cx="1524000" cy="304800"/>
          </a:xfrm>
          <a:prstGeom prst="roundRect">
            <a:avLst/>
          </a:prstGeom>
          <a:solidFill>
            <a:srgbClr val="DEE7F2"/>
          </a:solidFill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152400" y="5867400"/>
            <a:ext cx="1524000" cy="304800"/>
          </a:xfrm>
          <a:prstGeom prst="roundRect">
            <a:avLst/>
          </a:prstGeom>
          <a:solidFill>
            <a:srgbClr val="DEE7F2"/>
          </a:solidFill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400" y="1600200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Admissions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-76200" y="1905000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12469A"/>
                </a:solidFill>
              </a:rPr>
              <a:t>Fee</a:t>
            </a:r>
            <a:r>
              <a:rPr lang="en-US" sz="1200" dirty="0" smtClean="0">
                <a:solidFill>
                  <a:schemeClr val="bg1"/>
                </a:solidFill>
              </a:rPr>
              <a:t>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52400" y="2209800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12469A"/>
                </a:solidFill>
              </a:rPr>
              <a:t>Conveyance</a:t>
            </a:r>
            <a:endParaRPr lang="en-US" sz="1200" dirty="0">
              <a:solidFill>
                <a:srgbClr val="12469A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0" y="2527012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12469A"/>
                </a:solidFill>
              </a:rPr>
              <a:t>Library</a:t>
            </a:r>
            <a:endParaRPr lang="en-US" sz="1200" dirty="0">
              <a:solidFill>
                <a:srgbClr val="12469A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0" y="2819400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12469A"/>
                </a:solidFill>
              </a:rPr>
              <a:t>Hostel</a:t>
            </a:r>
            <a:endParaRPr lang="en-US" sz="1200" dirty="0">
              <a:solidFill>
                <a:srgbClr val="12469A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-152400" y="3136612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12469A"/>
                </a:solidFill>
              </a:rPr>
              <a:t>HR</a:t>
            </a:r>
            <a:endParaRPr lang="en-US" sz="1200" dirty="0">
              <a:solidFill>
                <a:srgbClr val="12469A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200" y="3429000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12469A"/>
                </a:solidFill>
              </a:rPr>
              <a:t>Inventory</a:t>
            </a:r>
            <a:endParaRPr lang="en-US" sz="1200" dirty="0">
              <a:solidFill>
                <a:srgbClr val="12469A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0" y="3733800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12469A"/>
                </a:solidFill>
              </a:rPr>
              <a:t>Finance</a:t>
            </a:r>
            <a:endParaRPr lang="en-US" sz="1200" dirty="0">
              <a:solidFill>
                <a:srgbClr val="12469A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6200" y="4051012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12469A"/>
                </a:solidFill>
              </a:rPr>
              <a:t>Messages</a:t>
            </a:r>
            <a:endParaRPr lang="en-US" sz="1200" dirty="0">
              <a:solidFill>
                <a:srgbClr val="12469A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0" y="4355812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12469A"/>
                </a:solidFill>
              </a:rPr>
              <a:t>Events</a:t>
            </a:r>
            <a:endParaRPr lang="en-US" sz="1200" dirty="0">
              <a:solidFill>
                <a:srgbClr val="12469A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0" y="4648200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12469A"/>
                </a:solidFill>
              </a:rPr>
              <a:t>Calendar</a:t>
            </a:r>
            <a:endParaRPr lang="en-US" sz="1200" dirty="0">
              <a:solidFill>
                <a:srgbClr val="12469A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6200" y="4953000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12469A"/>
                </a:solidFill>
              </a:rPr>
              <a:t>Timetable</a:t>
            </a:r>
            <a:endParaRPr lang="en-US" sz="1200" dirty="0">
              <a:solidFill>
                <a:srgbClr val="12469A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0" y="5257800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12469A"/>
                </a:solidFill>
              </a:rPr>
              <a:t>Syllabus</a:t>
            </a:r>
            <a:endParaRPr lang="en-US" sz="1200" dirty="0">
              <a:solidFill>
                <a:srgbClr val="12469A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0" y="5575012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12469A"/>
                </a:solidFill>
              </a:rPr>
              <a:t>Examination &amp; Result</a:t>
            </a:r>
            <a:endParaRPr lang="en-US" sz="1200" dirty="0">
              <a:solidFill>
                <a:srgbClr val="12469A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6200" y="5867400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12469A"/>
                </a:solidFill>
              </a:rPr>
              <a:t>My Profile</a:t>
            </a:r>
            <a:endParaRPr lang="en-US" sz="1200" dirty="0">
              <a:solidFill>
                <a:srgbClr val="12469A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1905000" y="1600200"/>
            <a:ext cx="3429000" cy="12954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1981200" y="1688812"/>
            <a:ext cx="1752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rgbClr val="12469A"/>
                </a:solidFill>
              </a:rPr>
              <a:t>Manage Student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981200" y="1905000"/>
            <a:ext cx="4114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Student details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Class Management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Allot board exam roll number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410200" y="1673423"/>
            <a:ext cx="1752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rgbClr val="12469A"/>
                </a:solidFill>
              </a:rPr>
              <a:t>Report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410200" y="1905000"/>
            <a:ext cx="4114800" cy="760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Student Admission / registration details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Student details class wise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Student Attendance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/>
          <p:cNvSpPr/>
          <p:nvPr/>
        </p:nvSpPr>
        <p:spPr>
          <a:xfrm>
            <a:off x="5257800" y="1600200"/>
            <a:ext cx="3352800" cy="12192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914400"/>
            <a:ext cx="9144000" cy="380892"/>
          </a:xfrm>
          <a:prstGeom prst="rect">
            <a:avLst/>
          </a:prstGeom>
          <a:solidFill>
            <a:srgbClr val="124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/>
              <a:t>Welcome &lt;</a:t>
            </a:r>
            <a:r>
              <a:rPr lang="en-US" b="1" i="1" dirty="0" smtClean="0"/>
              <a:t>Administrator’s Name</a:t>
            </a:r>
            <a:r>
              <a:rPr lang="en-US" b="1" dirty="0" smtClean="0"/>
              <a:t>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" y="535517"/>
            <a:ext cx="1295400" cy="990600"/>
          </a:xfrm>
          <a:prstGeom prst="roundRect">
            <a:avLst/>
          </a:prstGeom>
          <a:solidFill>
            <a:srgbClr val="DEE7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School Logo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381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381000"/>
            <a:ext cx="4476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381000"/>
            <a:ext cx="4381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xtBox 42"/>
          <p:cNvSpPr txBox="1"/>
          <p:nvPr/>
        </p:nvSpPr>
        <p:spPr>
          <a:xfrm>
            <a:off x="1412482" y="164068"/>
            <a:ext cx="3275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School Admin – Inventory Screen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0" name="Picture 49" descr="Teachers-ico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24192" y="0"/>
            <a:ext cx="843607" cy="908037"/>
          </a:xfrm>
          <a:prstGeom prst="rect">
            <a:avLst/>
          </a:prstGeom>
        </p:spPr>
      </p:pic>
      <p:cxnSp>
        <p:nvCxnSpPr>
          <p:cNvPr id="73" name="Straight Connector 72"/>
          <p:cNvCxnSpPr/>
          <p:nvPr/>
        </p:nvCxnSpPr>
        <p:spPr>
          <a:xfrm>
            <a:off x="152400" y="640080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1905000" y="1600200"/>
            <a:ext cx="3352800" cy="12192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1981200" y="1688812"/>
            <a:ext cx="1752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rgbClr val="12469A"/>
                </a:solidFill>
              </a:rPr>
              <a:t>Master Creation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981200" y="1905000"/>
            <a:ext cx="4114800" cy="760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Category / sub category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Items list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Suppliers / vendors list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905000" y="2819400"/>
            <a:ext cx="3352800" cy="14478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5257800" y="2819400"/>
            <a:ext cx="3352800" cy="14478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334000" y="1676400"/>
            <a:ext cx="1752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rgbClr val="12469A"/>
                </a:solidFill>
              </a:rPr>
              <a:t>Data Entry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334000" y="1905000"/>
            <a:ext cx="4114800" cy="760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Goods received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Goods return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Goods issued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981200" y="2895600"/>
            <a:ext cx="1752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rgbClr val="12469A"/>
                </a:solidFill>
              </a:rPr>
              <a:t>Reports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981200" y="3124200"/>
            <a:ext cx="4114800" cy="760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Stock available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Stock issued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Stock received / returned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334000" y="2908012"/>
            <a:ext cx="2819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u="sng" dirty="0" smtClean="0">
                <a:solidFill>
                  <a:srgbClr val="12469A"/>
                </a:solidFill>
              </a:rPr>
              <a:t>Stock purchase order generation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/>
          <p:cNvSpPr/>
          <p:nvPr/>
        </p:nvSpPr>
        <p:spPr>
          <a:xfrm>
            <a:off x="5257800" y="1600200"/>
            <a:ext cx="3352800" cy="12192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914400"/>
            <a:ext cx="9144000" cy="380892"/>
          </a:xfrm>
          <a:prstGeom prst="rect">
            <a:avLst/>
          </a:prstGeom>
          <a:solidFill>
            <a:srgbClr val="124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/>
              <a:t>Welcome &lt;</a:t>
            </a:r>
            <a:r>
              <a:rPr lang="en-US" b="1" i="1" dirty="0" smtClean="0"/>
              <a:t>Administrator’s Name</a:t>
            </a:r>
            <a:r>
              <a:rPr lang="en-US" b="1" dirty="0" smtClean="0"/>
              <a:t>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" y="535517"/>
            <a:ext cx="1295400" cy="990600"/>
          </a:xfrm>
          <a:prstGeom prst="roundRect">
            <a:avLst/>
          </a:prstGeom>
          <a:solidFill>
            <a:srgbClr val="DEE7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School Logo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381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381000"/>
            <a:ext cx="4476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381000"/>
            <a:ext cx="4381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xtBox 42"/>
          <p:cNvSpPr txBox="1"/>
          <p:nvPr/>
        </p:nvSpPr>
        <p:spPr>
          <a:xfrm>
            <a:off x="1412482" y="164068"/>
            <a:ext cx="310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School Admin – Finance Screen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0" name="Picture 49" descr="Teachers-ico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24192" y="0"/>
            <a:ext cx="843607" cy="908037"/>
          </a:xfrm>
          <a:prstGeom prst="rect">
            <a:avLst/>
          </a:prstGeom>
        </p:spPr>
      </p:pic>
      <p:cxnSp>
        <p:nvCxnSpPr>
          <p:cNvPr id="73" name="Straight Connector 72"/>
          <p:cNvCxnSpPr/>
          <p:nvPr/>
        </p:nvCxnSpPr>
        <p:spPr>
          <a:xfrm>
            <a:off x="152400" y="640080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1905000" y="1600200"/>
            <a:ext cx="3352800" cy="12192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1981200" y="1688812"/>
            <a:ext cx="1752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rgbClr val="12469A"/>
                </a:solidFill>
              </a:rPr>
              <a:t>Vehicle Master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981200" y="1905000"/>
            <a:ext cx="4114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Vehicle details 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Transporter detail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905000" y="2819400"/>
            <a:ext cx="3352800" cy="14478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5257800" y="2819400"/>
            <a:ext cx="3352800" cy="14478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334000" y="1676400"/>
            <a:ext cx="1752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rgbClr val="12469A"/>
                </a:solidFill>
              </a:rPr>
              <a:t>Route Master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334000" y="1905000"/>
            <a:ext cx="4114800" cy="29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Route details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981200" y="2895600"/>
            <a:ext cx="1752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rgbClr val="12469A"/>
                </a:solidFill>
              </a:rPr>
              <a:t>User Detail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981200" y="3124200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Driver detail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Teacher detail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Staff detail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Student details 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334000" y="3212812"/>
            <a:ext cx="1752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u="sng" dirty="0" smtClean="0">
                <a:solidFill>
                  <a:srgbClr val="12469A"/>
                </a:solidFill>
              </a:rPr>
              <a:t>Day to day bus log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334000" y="2908012"/>
            <a:ext cx="2819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u="sng" dirty="0" smtClean="0">
                <a:solidFill>
                  <a:srgbClr val="12469A"/>
                </a:solidFill>
              </a:rPr>
              <a:t>Vehicle maintenance and fuel</a:t>
            </a:r>
          </a:p>
        </p:txBody>
      </p:sp>
      <p:sp>
        <p:nvSpPr>
          <p:cNvPr id="22" name="Multiply 21"/>
          <p:cNvSpPr/>
          <p:nvPr/>
        </p:nvSpPr>
        <p:spPr>
          <a:xfrm>
            <a:off x="3505200" y="1295400"/>
            <a:ext cx="3505200" cy="35052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905000" y="3886200"/>
            <a:ext cx="3505200" cy="22098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ectangle 121"/>
          <p:cNvSpPr/>
          <p:nvPr/>
        </p:nvSpPr>
        <p:spPr>
          <a:xfrm>
            <a:off x="1905000" y="1600200"/>
            <a:ext cx="3505200" cy="24384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914400"/>
            <a:ext cx="9144000" cy="380892"/>
          </a:xfrm>
          <a:prstGeom prst="rect">
            <a:avLst/>
          </a:prstGeom>
          <a:solidFill>
            <a:srgbClr val="124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/>
              <a:t>Welcome &lt;</a:t>
            </a:r>
            <a:r>
              <a:rPr lang="en-US" b="1" i="1" dirty="0" smtClean="0"/>
              <a:t>Administrator’s Name</a:t>
            </a:r>
            <a:r>
              <a:rPr lang="en-US" b="1" dirty="0" smtClean="0"/>
              <a:t>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" y="535517"/>
            <a:ext cx="1295400" cy="990600"/>
          </a:xfrm>
          <a:prstGeom prst="roundRect">
            <a:avLst/>
          </a:prstGeom>
          <a:solidFill>
            <a:srgbClr val="DEE7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School Logo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381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381000"/>
            <a:ext cx="4476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381000"/>
            <a:ext cx="4381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xtBox 42"/>
          <p:cNvSpPr txBox="1"/>
          <p:nvPr/>
        </p:nvSpPr>
        <p:spPr>
          <a:xfrm>
            <a:off x="1412482" y="164068"/>
            <a:ext cx="265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School Admin – HR Screen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0" name="Picture 49" descr="Teachers-ico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24192" y="0"/>
            <a:ext cx="843607" cy="908037"/>
          </a:xfrm>
          <a:prstGeom prst="rect">
            <a:avLst/>
          </a:prstGeom>
        </p:spPr>
      </p:pic>
      <p:cxnSp>
        <p:nvCxnSpPr>
          <p:cNvPr id="73" name="Straight Connector 72"/>
          <p:cNvCxnSpPr/>
          <p:nvPr/>
        </p:nvCxnSpPr>
        <p:spPr>
          <a:xfrm>
            <a:off x="152400" y="640080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410200" y="3886200"/>
            <a:ext cx="3352800" cy="22098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5410200" y="1600200"/>
            <a:ext cx="3352800" cy="24384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981200" y="1676400"/>
            <a:ext cx="1752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rgbClr val="12469A"/>
                </a:solidFill>
              </a:rPr>
              <a:t>Employee info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981200" y="1905000"/>
            <a:ext cx="41148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 Add teacher / staff master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Basic </a:t>
            </a:r>
            <a:r>
              <a:rPr lang="en-US" sz="1000" u="sng" dirty="0" smtClean="0">
                <a:solidFill>
                  <a:srgbClr val="12469A"/>
                </a:solidFill>
              </a:rPr>
              <a:t>pay setting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Increment / decrement setting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Appraisals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Allowances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486400" y="1666260"/>
            <a:ext cx="1752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rgbClr val="12469A"/>
                </a:solidFill>
              </a:rPr>
              <a:t>Reports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486400" y="1790343"/>
            <a:ext cx="41148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Employee particulars (official &amp; personal)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Faculty's subject specialization report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Leave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Attendance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List of short listed candidates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List of candidates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Waiting list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List of advertisements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Salary </a:t>
            </a:r>
            <a:r>
              <a:rPr lang="en-US" sz="1000" u="sng" dirty="0" smtClean="0">
                <a:solidFill>
                  <a:srgbClr val="12469A"/>
                </a:solidFill>
              </a:rPr>
              <a:t>slips</a:t>
            </a:r>
          </a:p>
          <a:p>
            <a:pPr marL="117475" lvl="1">
              <a:lnSpc>
                <a:spcPct val="150000"/>
              </a:lnSpc>
            </a:pPr>
            <a:endParaRPr lang="en-US" sz="1000" u="sng" dirty="0" smtClean="0">
              <a:solidFill>
                <a:srgbClr val="12469A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486400" y="4117538"/>
            <a:ext cx="33528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b="1" u="sng" dirty="0" smtClean="0">
                <a:solidFill>
                  <a:srgbClr val="12469A"/>
                </a:solidFill>
              </a:rPr>
              <a:t>Allotting subjects to faculty</a:t>
            </a:r>
          </a:p>
          <a:p>
            <a:pPr>
              <a:lnSpc>
                <a:spcPct val="150000"/>
              </a:lnSpc>
            </a:pPr>
            <a:r>
              <a:rPr lang="en-US" sz="1300" b="1" u="sng" dirty="0" smtClean="0">
                <a:solidFill>
                  <a:srgbClr val="12469A"/>
                </a:solidFill>
              </a:rPr>
              <a:t>Adding faculty / staff attendance</a:t>
            </a:r>
          </a:p>
          <a:p>
            <a:pPr>
              <a:lnSpc>
                <a:spcPct val="150000"/>
              </a:lnSpc>
            </a:pPr>
            <a:r>
              <a:rPr lang="en-US" sz="1300" b="1" u="sng" dirty="0" smtClean="0">
                <a:solidFill>
                  <a:srgbClr val="12469A"/>
                </a:solidFill>
              </a:rPr>
              <a:t>Leave setting</a:t>
            </a:r>
          </a:p>
          <a:p>
            <a:pPr>
              <a:lnSpc>
                <a:spcPct val="150000"/>
              </a:lnSpc>
            </a:pPr>
            <a:r>
              <a:rPr lang="en-US" sz="1300" b="1" u="sng" dirty="0" smtClean="0">
                <a:solidFill>
                  <a:srgbClr val="12469A"/>
                </a:solidFill>
              </a:rPr>
              <a:t>Upload </a:t>
            </a:r>
            <a:r>
              <a:rPr lang="en-US" sz="1300" b="1" u="sng" dirty="0" smtClean="0">
                <a:solidFill>
                  <a:srgbClr val="12469A"/>
                </a:solidFill>
              </a:rPr>
              <a:t>monthly salary deposited </a:t>
            </a:r>
            <a:r>
              <a:rPr lang="en-US" sz="1300" b="1" u="sng" dirty="0" smtClean="0">
                <a:solidFill>
                  <a:srgbClr val="12469A"/>
                </a:solidFill>
              </a:rPr>
              <a:t>information</a:t>
            </a:r>
            <a:endParaRPr lang="en-US" sz="1300" b="1" u="sng" dirty="0" smtClean="0">
              <a:solidFill>
                <a:srgbClr val="12469A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81200" y="4117538"/>
            <a:ext cx="31242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b="1" u="sng" dirty="0" smtClean="0">
                <a:solidFill>
                  <a:srgbClr val="12469A"/>
                </a:solidFill>
              </a:rPr>
              <a:t>Applicant </a:t>
            </a:r>
            <a:r>
              <a:rPr lang="en-US" sz="1300" b="1" u="sng" dirty="0" smtClean="0">
                <a:solidFill>
                  <a:srgbClr val="12469A"/>
                </a:solidFill>
              </a:rPr>
              <a:t>data bank</a:t>
            </a:r>
          </a:p>
          <a:p>
            <a:pPr>
              <a:lnSpc>
                <a:spcPct val="150000"/>
              </a:lnSpc>
            </a:pPr>
            <a:r>
              <a:rPr lang="en-US" sz="1300" b="1" u="sng" dirty="0" smtClean="0">
                <a:solidFill>
                  <a:srgbClr val="12469A"/>
                </a:solidFill>
              </a:rPr>
              <a:t>Short listed candidates</a:t>
            </a:r>
          </a:p>
          <a:p>
            <a:pPr>
              <a:lnSpc>
                <a:spcPct val="150000"/>
              </a:lnSpc>
            </a:pPr>
            <a:r>
              <a:rPr lang="en-US" sz="1300" b="1" u="sng" dirty="0" smtClean="0">
                <a:solidFill>
                  <a:srgbClr val="12469A"/>
                </a:solidFill>
              </a:rPr>
              <a:t>Interview letter / interview result</a:t>
            </a:r>
          </a:p>
          <a:p>
            <a:pPr>
              <a:lnSpc>
                <a:spcPct val="150000"/>
              </a:lnSpc>
            </a:pPr>
            <a:r>
              <a:rPr lang="en-US" sz="1300" b="1" u="sng" dirty="0" smtClean="0">
                <a:solidFill>
                  <a:srgbClr val="12469A"/>
                </a:solidFill>
              </a:rPr>
              <a:t>Selected candidate list / waiting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14400"/>
            <a:ext cx="9144000" cy="380892"/>
          </a:xfrm>
          <a:prstGeom prst="rect">
            <a:avLst/>
          </a:prstGeom>
          <a:solidFill>
            <a:srgbClr val="124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/>
              <a:t>Welcome &lt;</a:t>
            </a:r>
            <a:r>
              <a:rPr lang="en-US" b="1" i="1" dirty="0" smtClean="0"/>
              <a:t>Administrator’s Name</a:t>
            </a:r>
            <a:r>
              <a:rPr lang="en-US" b="1" dirty="0" smtClean="0"/>
              <a:t>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" y="535517"/>
            <a:ext cx="1295400" cy="990600"/>
          </a:xfrm>
          <a:prstGeom prst="roundRect">
            <a:avLst/>
          </a:prstGeom>
          <a:solidFill>
            <a:srgbClr val="DEE7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School Logo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381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381000"/>
            <a:ext cx="4476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381000"/>
            <a:ext cx="4381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xtBox 42"/>
          <p:cNvSpPr txBox="1"/>
          <p:nvPr/>
        </p:nvSpPr>
        <p:spPr>
          <a:xfrm>
            <a:off x="1412482" y="164068"/>
            <a:ext cx="3222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School Admin – Calendar Screen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0" name="Picture 49" descr="Teachers-ico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24192" y="0"/>
            <a:ext cx="843607" cy="908037"/>
          </a:xfrm>
          <a:prstGeom prst="rect">
            <a:avLst/>
          </a:prstGeom>
        </p:spPr>
      </p:pic>
      <p:cxnSp>
        <p:nvCxnSpPr>
          <p:cNvPr id="73" name="Straight Connector 72"/>
          <p:cNvCxnSpPr/>
          <p:nvPr/>
        </p:nvCxnSpPr>
        <p:spPr>
          <a:xfrm>
            <a:off x="152400" y="640080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1905000" y="1600200"/>
            <a:ext cx="7010400" cy="13716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1981200" y="1688812"/>
            <a:ext cx="1752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rgbClr val="12469A"/>
                </a:solidFill>
              </a:rPr>
              <a:t>Add new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981200" y="1905000"/>
            <a:ext cx="4114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Events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News/Notices</a:t>
            </a:r>
            <a:endParaRPr lang="en-US" sz="1000" u="sng" dirty="0" smtClean="0">
              <a:solidFill>
                <a:srgbClr val="12469A"/>
              </a:solidFill>
            </a:endParaRP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Academic Calendar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7010400" y="1600200"/>
            <a:ext cx="1752600" cy="12192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3505200" y="1600200"/>
            <a:ext cx="1752600" cy="12192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ectangle 121"/>
          <p:cNvSpPr/>
          <p:nvPr/>
        </p:nvSpPr>
        <p:spPr>
          <a:xfrm>
            <a:off x="5257800" y="1600200"/>
            <a:ext cx="1752600" cy="12192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914400"/>
            <a:ext cx="9144000" cy="380892"/>
          </a:xfrm>
          <a:prstGeom prst="rect">
            <a:avLst/>
          </a:prstGeom>
          <a:solidFill>
            <a:srgbClr val="124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/>
              <a:t>Welcome &lt;</a:t>
            </a:r>
            <a:r>
              <a:rPr lang="en-US" b="1" i="1" dirty="0" smtClean="0"/>
              <a:t>Administrator’s Name</a:t>
            </a:r>
            <a:r>
              <a:rPr lang="en-US" b="1" dirty="0" smtClean="0"/>
              <a:t>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" y="535517"/>
            <a:ext cx="1295400" cy="990600"/>
          </a:xfrm>
          <a:prstGeom prst="roundRect">
            <a:avLst/>
          </a:prstGeom>
          <a:solidFill>
            <a:srgbClr val="DEE7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School Logo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381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381000"/>
            <a:ext cx="4476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381000"/>
            <a:ext cx="4381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xtBox 42"/>
          <p:cNvSpPr txBox="1"/>
          <p:nvPr/>
        </p:nvSpPr>
        <p:spPr>
          <a:xfrm>
            <a:off x="1412482" y="164068"/>
            <a:ext cx="3361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School Admin – Academics Screen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0" name="Picture 49" descr="Teachers-ico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24192" y="0"/>
            <a:ext cx="843607" cy="908037"/>
          </a:xfrm>
          <a:prstGeom prst="rect">
            <a:avLst/>
          </a:prstGeom>
        </p:spPr>
      </p:pic>
      <p:cxnSp>
        <p:nvCxnSpPr>
          <p:cNvPr id="73" name="Straight Connector 72"/>
          <p:cNvCxnSpPr/>
          <p:nvPr/>
        </p:nvCxnSpPr>
        <p:spPr>
          <a:xfrm>
            <a:off x="152400" y="640080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1905000" y="1600200"/>
            <a:ext cx="1600200" cy="12192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1981200" y="1688812"/>
            <a:ext cx="1752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u="sng" dirty="0" smtClean="0">
                <a:solidFill>
                  <a:srgbClr val="12469A"/>
                </a:solidFill>
              </a:rPr>
              <a:t>Exam Schedule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34000" y="1676400"/>
            <a:ext cx="2514600" cy="661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b="1" u="sng" dirty="0" smtClean="0">
                <a:solidFill>
                  <a:srgbClr val="12469A"/>
                </a:solidFill>
              </a:rPr>
              <a:t>Mark list</a:t>
            </a:r>
          </a:p>
          <a:p>
            <a:pPr>
              <a:lnSpc>
                <a:spcPct val="150000"/>
              </a:lnSpc>
            </a:pPr>
            <a:r>
              <a:rPr lang="en-US" sz="1300" b="1" u="sng" dirty="0" smtClean="0">
                <a:solidFill>
                  <a:srgbClr val="12469A"/>
                </a:solidFill>
              </a:rPr>
              <a:t>Grade sheets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581400" y="1729770"/>
            <a:ext cx="4114800" cy="1013430"/>
            <a:chOff x="1981200" y="2895600"/>
            <a:chExt cx="4114800" cy="1013430"/>
          </a:xfrm>
        </p:grpSpPr>
        <p:sp>
          <p:nvSpPr>
            <p:cNvPr id="56" name="TextBox 55"/>
            <p:cNvSpPr txBox="1"/>
            <p:nvPr/>
          </p:nvSpPr>
          <p:spPr>
            <a:xfrm>
              <a:off x="1981200" y="2895600"/>
              <a:ext cx="17526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 smtClean="0">
                  <a:solidFill>
                    <a:srgbClr val="12469A"/>
                  </a:solidFill>
                </a:rPr>
                <a:t>Templates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981200" y="3124200"/>
              <a:ext cx="4114800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7475" lvl="1">
                <a:lnSpc>
                  <a:spcPct val="150000"/>
                </a:lnSpc>
              </a:pPr>
              <a:r>
                <a:rPr lang="en-US" sz="1000" u="sng" dirty="0" smtClean="0">
                  <a:solidFill>
                    <a:srgbClr val="12469A"/>
                  </a:solidFill>
                </a:rPr>
                <a:t>Create new</a:t>
              </a:r>
            </a:p>
            <a:p>
              <a:pPr marL="117475" lvl="1">
                <a:lnSpc>
                  <a:spcPct val="150000"/>
                </a:lnSpc>
              </a:pPr>
              <a:r>
                <a:rPr lang="en-US" sz="1000" u="sng" dirty="0" smtClean="0">
                  <a:solidFill>
                    <a:srgbClr val="12469A"/>
                  </a:solidFill>
                </a:rPr>
                <a:t>Repository</a:t>
              </a:r>
            </a:p>
            <a:p>
              <a:pPr marL="117475" lvl="1">
                <a:lnSpc>
                  <a:spcPct val="150000"/>
                </a:lnSpc>
              </a:pPr>
              <a:r>
                <a:rPr lang="en-US" sz="1000" u="sng" dirty="0" smtClean="0">
                  <a:solidFill>
                    <a:srgbClr val="12469A"/>
                  </a:solidFill>
                </a:rPr>
                <a:t>Archive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086600" y="1752600"/>
            <a:ext cx="2819400" cy="597188"/>
            <a:chOff x="5334000" y="2908012"/>
            <a:chExt cx="2819400" cy="597188"/>
          </a:xfrm>
        </p:grpSpPr>
        <p:sp>
          <p:nvSpPr>
            <p:cNvPr id="58" name="TextBox 57"/>
            <p:cNvSpPr txBox="1"/>
            <p:nvPr/>
          </p:nvSpPr>
          <p:spPr>
            <a:xfrm>
              <a:off x="5334000" y="3212812"/>
              <a:ext cx="17526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u="sng" dirty="0" smtClean="0">
                  <a:solidFill>
                    <a:srgbClr val="12469A"/>
                  </a:solidFill>
                </a:rPr>
                <a:t>Timetable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334000" y="2908012"/>
              <a:ext cx="28194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u="sng" dirty="0" smtClean="0">
                  <a:solidFill>
                    <a:srgbClr val="12469A"/>
                  </a:solidFill>
                </a:rPr>
                <a:t>Syllabus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14400"/>
            <a:ext cx="9144000" cy="380892"/>
          </a:xfrm>
          <a:prstGeom prst="rect">
            <a:avLst/>
          </a:prstGeom>
          <a:solidFill>
            <a:srgbClr val="124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/>
              <a:t>Welcome &lt;</a:t>
            </a:r>
            <a:r>
              <a:rPr lang="en-US" b="1" i="1" dirty="0" smtClean="0"/>
              <a:t>Administrator’s Name</a:t>
            </a:r>
            <a:r>
              <a:rPr lang="en-US" b="1" dirty="0" smtClean="0"/>
              <a:t>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" y="535517"/>
            <a:ext cx="1295400" cy="990600"/>
          </a:xfrm>
          <a:prstGeom prst="roundRect">
            <a:avLst/>
          </a:prstGeom>
          <a:solidFill>
            <a:srgbClr val="DEE7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School Logo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381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381000"/>
            <a:ext cx="4476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381000"/>
            <a:ext cx="4381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xtBox 42"/>
          <p:cNvSpPr txBox="1"/>
          <p:nvPr/>
        </p:nvSpPr>
        <p:spPr>
          <a:xfrm>
            <a:off x="1412482" y="164068"/>
            <a:ext cx="3133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School Admin – Mailbox Screen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0" name="Picture 49" descr="Teachers-ico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24192" y="0"/>
            <a:ext cx="843607" cy="908037"/>
          </a:xfrm>
          <a:prstGeom prst="rect">
            <a:avLst/>
          </a:prstGeom>
        </p:spPr>
      </p:pic>
      <p:cxnSp>
        <p:nvCxnSpPr>
          <p:cNvPr id="73" name="Straight Connector 72"/>
          <p:cNvCxnSpPr/>
          <p:nvPr/>
        </p:nvCxnSpPr>
        <p:spPr>
          <a:xfrm>
            <a:off x="152400" y="640080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1905000" y="1524000"/>
            <a:ext cx="7010400" cy="14478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1981200" y="1524000"/>
            <a:ext cx="1752600" cy="1261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b="1" u="sng" dirty="0" smtClean="0">
                <a:solidFill>
                  <a:srgbClr val="12469A"/>
                </a:solidFill>
              </a:rPr>
              <a:t>Create  new</a:t>
            </a:r>
          </a:p>
          <a:p>
            <a:pPr>
              <a:lnSpc>
                <a:spcPct val="150000"/>
              </a:lnSpc>
            </a:pPr>
            <a:r>
              <a:rPr lang="en-US" sz="1300" b="1" u="sng" dirty="0" smtClean="0">
                <a:solidFill>
                  <a:srgbClr val="12469A"/>
                </a:solidFill>
              </a:rPr>
              <a:t>Inbox</a:t>
            </a:r>
          </a:p>
          <a:p>
            <a:pPr>
              <a:lnSpc>
                <a:spcPct val="150000"/>
              </a:lnSpc>
            </a:pPr>
            <a:r>
              <a:rPr lang="en-US" sz="1300" b="1" u="sng" dirty="0" smtClean="0">
                <a:solidFill>
                  <a:srgbClr val="12469A"/>
                </a:solidFill>
              </a:rPr>
              <a:t>Outbox</a:t>
            </a:r>
          </a:p>
          <a:p>
            <a:pPr>
              <a:lnSpc>
                <a:spcPct val="150000"/>
              </a:lnSpc>
            </a:pPr>
            <a:r>
              <a:rPr lang="en-US" sz="1300" b="1" u="sng" dirty="0" smtClean="0">
                <a:solidFill>
                  <a:srgbClr val="12469A"/>
                </a:solidFill>
              </a:rPr>
              <a:t>Folders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14400"/>
            <a:ext cx="9144000" cy="380892"/>
          </a:xfrm>
          <a:prstGeom prst="rect">
            <a:avLst/>
          </a:prstGeom>
          <a:solidFill>
            <a:srgbClr val="124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/>
              <a:t>Welcome &lt;</a:t>
            </a:r>
            <a:r>
              <a:rPr lang="en-US" b="1" i="1" dirty="0" smtClean="0"/>
              <a:t>Administrator’s Name</a:t>
            </a:r>
            <a:r>
              <a:rPr lang="en-US" b="1" dirty="0" smtClean="0"/>
              <a:t>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" y="535517"/>
            <a:ext cx="1295400" cy="990600"/>
          </a:xfrm>
          <a:prstGeom prst="roundRect">
            <a:avLst/>
          </a:prstGeom>
          <a:solidFill>
            <a:srgbClr val="DEE7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School Logo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381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381000"/>
            <a:ext cx="4476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381000"/>
            <a:ext cx="4381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xtBox 42"/>
          <p:cNvSpPr txBox="1"/>
          <p:nvPr/>
        </p:nvSpPr>
        <p:spPr>
          <a:xfrm>
            <a:off x="1412482" y="164068"/>
            <a:ext cx="3347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School Admin – My profile Screen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0" name="Picture 49" descr="Teachers-ico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24192" y="0"/>
            <a:ext cx="843607" cy="908037"/>
          </a:xfrm>
          <a:prstGeom prst="rect">
            <a:avLst/>
          </a:prstGeom>
        </p:spPr>
      </p:pic>
      <p:cxnSp>
        <p:nvCxnSpPr>
          <p:cNvPr id="73" name="Straight Connector 72"/>
          <p:cNvCxnSpPr/>
          <p:nvPr/>
        </p:nvCxnSpPr>
        <p:spPr>
          <a:xfrm>
            <a:off x="152400" y="640080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1905000" y="1524000"/>
            <a:ext cx="6934200" cy="12192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1981200" y="1600200"/>
            <a:ext cx="175260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b="1" u="sng" dirty="0" smtClean="0">
                <a:solidFill>
                  <a:srgbClr val="12469A"/>
                </a:solidFill>
              </a:rPr>
              <a:t>My Details</a:t>
            </a:r>
          </a:p>
          <a:p>
            <a:pPr>
              <a:lnSpc>
                <a:spcPct val="150000"/>
              </a:lnSpc>
            </a:pPr>
            <a:r>
              <a:rPr lang="en-US" sz="1300" b="1" u="sng" dirty="0" smtClean="0">
                <a:solidFill>
                  <a:srgbClr val="12469A"/>
                </a:solidFill>
              </a:rPr>
              <a:t>My Appraisal Form</a:t>
            </a:r>
          </a:p>
          <a:p>
            <a:pPr>
              <a:lnSpc>
                <a:spcPct val="150000"/>
              </a:lnSpc>
            </a:pPr>
            <a:r>
              <a:rPr lang="en-US" sz="1300" b="1" u="sng" dirty="0" smtClean="0">
                <a:solidFill>
                  <a:srgbClr val="12469A"/>
                </a:solidFill>
              </a:rPr>
              <a:t>My salary slips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90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C2F68"/>
                </a:solidFill>
              </a:rPr>
              <a:t>Teacher User</a:t>
            </a:r>
            <a:endParaRPr lang="en-US" b="1" dirty="0">
              <a:solidFill>
                <a:srgbClr val="0C2F68"/>
              </a:solidFill>
            </a:endParaRPr>
          </a:p>
        </p:txBody>
      </p:sp>
      <p:pic>
        <p:nvPicPr>
          <p:cNvPr id="3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87946" y="1066800"/>
            <a:ext cx="2931854" cy="253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914400"/>
            <a:ext cx="9144000" cy="380892"/>
          </a:xfrm>
          <a:prstGeom prst="rect">
            <a:avLst/>
          </a:prstGeom>
          <a:solidFill>
            <a:srgbClr val="124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/>
              <a:t>Welcome &lt;</a:t>
            </a:r>
            <a:r>
              <a:rPr lang="en-US" b="1" i="1" dirty="0" smtClean="0"/>
              <a:t>Teacher’s Name</a:t>
            </a:r>
            <a:r>
              <a:rPr lang="en-US" b="1" dirty="0" smtClean="0"/>
              <a:t>&gt;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28600" y="535517"/>
            <a:ext cx="914400" cy="990600"/>
          </a:xfrm>
          <a:prstGeom prst="roundRect">
            <a:avLst/>
          </a:prstGeom>
          <a:solidFill>
            <a:srgbClr val="DEE7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School Logo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1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0" y="381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0" y="381000"/>
            <a:ext cx="4476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5600" y="381000"/>
            <a:ext cx="4381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29600" y="114734"/>
            <a:ext cx="838200" cy="723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7" name="Straight Connector 136"/>
          <p:cNvCxnSpPr/>
          <p:nvPr/>
        </p:nvCxnSpPr>
        <p:spPr>
          <a:xfrm>
            <a:off x="152400" y="655320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219200" y="76200"/>
            <a:ext cx="2222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Teacher Home Screen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528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C2F68"/>
                </a:solidFill>
              </a:rPr>
              <a:t>System Admin User</a:t>
            </a:r>
            <a:endParaRPr lang="en-US" b="1" dirty="0">
              <a:solidFill>
                <a:srgbClr val="0C2F68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352800" y="1066800"/>
            <a:ext cx="2438400" cy="2362200"/>
            <a:chOff x="8277224" y="76200"/>
            <a:chExt cx="790576" cy="750074"/>
          </a:xfrm>
        </p:grpSpPr>
        <p:pic>
          <p:nvPicPr>
            <p:cNvPr id="9" name="Picture 8" descr="Devices-computer-icon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4850" y="76200"/>
              <a:ext cx="561975" cy="561975"/>
            </a:xfrm>
            <a:prstGeom prst="rect">
              <a:avLst/>
            </a:prstGeom>
          </p:spPr>
        </p:pic>
        <p:pic>
          <p:nvPicPr>
            <p:cNvPr id="10" name="Picture 9" descr="user-3-icon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7224" y="390525"/>
              <a:ext cx="428625" cy="428625"/>
            </a:xfrm>
            <a:prstGeom prst="rect">
              <a:avLst/>
            </a:prstGeom>
          </p:spPr>
        </p:pic>
        <p:pic>
          <p:nvPicPr>
            <p:cNvPr id="11" name="Picture 10" descr="user-4-icon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98675" y="357149"/>
              <a:ext cx="469125" cy="46912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052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C2F68"/>
                </a:solidFill>
              </a:rPr>
              <a:t>Parent User</a:t>
            </a:r>
            <a:endParaRPr lang="en-US" b="1" dirty="0">
              <a:solidFill>
                <a:srgbClr val="0C2F68"/>
              </a:solidFill>
            </a:endParaRPr>
          </a:p>
        </p:txBody>
      </p:sp>
      <p:pic>
        <p:nvPicPr>
          <p:cNvPr id="4" name="Picture 3" descr="user-group-ic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0400" y="10668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914400"/>
            <a:ext cx="9144000" cy="380892"/>
          </a:xfrm>
          <a:prstGeom prst="rect">
            <a:avLst/>
          </a:prstGeom>
          <a:solidFill>
            <a:srgbClr val="124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/>
              <a:t>Welcome &lt;</a:t>
            </a:r>
            <a:r>
              <a:rPr lang="en-US" b="1" i="1" dirty="0" smtClean="0"/>
              <a:t>Parent’s Name</a:t>
            </a:r>
            <a:r>
              <a:rPr lang="en-US" b="1" dirty="0" smtClean="0"/>
              <a:t>&gt;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28600" y="535517"/>
            <a:ext cx="914400" cy="990600"/>
          </a:xfrm>
          <a:prstGeom prst="roundRect">
            <a:avLst/>
          </a:prstGeom>
          <a:solidFill>
            <a:srgbClr val="DEE7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School Logo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9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0" y="381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0" y="381000"/>
            <a:ext cx="4476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5600" y="381000"/>
            <a:ext cx="4381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>
            <a:off x="152400" y="640080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47800" y="304800"/>
            <a:ext cx="2103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Parent Home Screen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2" name="Picture 11" descr="user-group-ico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29600" y="76200"/>
            <a:ext cx="762000" cy="76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ounded Rectangle 74"/>
          <p:cNvSpPr/>
          <p:nvPr/>
        </p:nvSpPr>
        <p:spPr>
          <a:xfrm>
            <a:off x="6934200" y="1371600"/>
            <a:ext cx="1295400" cy="609600"/>
          </a:xfrm>
          <a:prstGeom prst="roundRect">
            <a:avLst/>
          </a:prstGeom>
          <a:solidFill>
            <a:srgbClr val="BACDE4"/>
          </a:solidFill>
          <a:ln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ounded Rectangle 66"/>
          <p:cNvSpPr/>
          <p:nvPr/>
        </p:nvSpPr>
        <p:spPr>
          <a:xfrm>
            <a:off x="5715000" y="1371600"/>
            <a:ext cx="1143000" cy="609600"/>
          </a:xfrm>
          <a:prstGeom prst="roundRect">
            <a:avLst/>
          </a:prstGeom>
          <a:solidFill>
            <a:srgbClr val="BACDE4"/>
          </a:solidFill>
          <a:ln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4343400" y="1371600"/>
            <a:ext cx="1295400" cy="609600"/>
          </a:xfrm>
          <a:prstGeom prst="roundRect">
            <a:avLst/>
          </a:prstGeom>
          <a:solidFill>
            <a:srgbClr val="BACDE4"/>
          </a:solidFill>
          <a:ln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2971800" y="1371600"/>
            <a:ext cx="1295400" cy="609600"/>
          </a:xfrm>
          <a:prstGeom prst="roundRect">
            <a:avLst/>
          </a:prstGeom>
          <a:solidFill>
            <a:srgbClr val="BACDE4"/>
          </a:solidFill>
          <a:ln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524000" y="1371600"/>
            <a:ext cx="1371600" cy="609600"/>
          </a:xfrm>
          <a:prstGeom prst="roundRect">
            <a:avLst/>
          </a:prstGeom>
          <a:solidFill>
            <a:srgbClr val="DEE7F2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914400"/>
            <a:ext cx="9144000" cy="380892"/>
          </a:xfrm>
          <a:prstGeom prst="rect">
            <a:avLst/>
          </a:prstGeom>
          <a:solidFill>
            <a:srgbClr val="124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/>
              <a:t>Welcome &lt;</a:t>
            </a:r>
            <a:r>
              <a:rPr lang="en-US" b="1" i="1" dirty="0" smtClean="0"/>
              <a:t>Parent’s Name</a:t>
            </a:r>
            <a:r>
              <a:rPr lang="en-US" b="1" dirty="0" smtClean="0"/>
              <a:t>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" y="535517"/>
            <a:ext cx="914400" cy="990600"/>
          </a:xfrm>
          <a:prstGeom prst="roundRect">
            <a:avLst/>
          </a:prstGeom>
          <a:solidFill>
            <a:srgbClr val="DEE7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12469A"/>
                </a:solidFill>
              </a:rPr>
              <a:t>School Logo</a:t>
            </a:r>
            <a:endParaRPr lang="en-US" dirty="0">
              <a:solidFill>
                <a:srgbClr val="12469A"/>
              </a:solidFill>
            </a:endParaRPr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381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381000"/>
            <a:ext cx="4476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381000"/>
            <a:ext cx="4381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/>
        </p:nvCxnSpPr>
        <p:spPr>
          <a:xfrm>
            <a:off x="152400" y="655320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524000" y="1676400"/>
            <a:ext cx="7391400" cy="4800600"/>
          </a:xfrm>
          <a:prstGeom prst="rect">
            <a:avLst/>
          </a:prstGeom>
          <a:solidFill>
            <a:srgbClr val="DEE7F2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71600" y="1371600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12469A"/>
                </a:solidFill>
              </a:rPr>
              <a:t>Student Details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52600" y="1676400"/>
            <a:ext cx="6781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>
                <a:solidFill>
                  <a:srgbClr val="12469A"/>
                </a:solidFill>
              </a:rPr>
              <a:t>Academic Year :               </a:t>
            </a:r>
            <a:r>
              <a:rPr lang="en-US" sz="1300" dirty="0" smtClean="0">
                <a:solidFill>
                  <a:srgbClr val="12469A"/>
                </a:solidFill>
              </a:rPr>
              <a:t>2013 – 2014                               </a:t>
            </a:r>
            <a:r>
              <a:rPr lang="en-US" sz="1350" dirty="0" smtClean="0">
                <a:solidFill>
                  <a:srgbClr val="12469A"/>
                </a:solidFill>
              </a:rPr>
              <a:t>Admission No. </a:t>
            </a:r>
            <a:r>
              <a:rPr lang="en-US" sz="1300" dirty="0" smtClean="0">
                <a:solidFill>
                  <a:srgbClr val="12469A"/>
                </a:solidFill>
              </a:rPr>
              <a:t>:     2010ANN001</a:t>
            </a:r>
          </a:p>
          <a:p>
            <a:r>
              <a:rPr lang="en-US" sz="1350" dirty="0" smtClean="0">
                <a:solidFill>
                  <a:srgbClr val="12469A"/>
                </a:solidFill>
              </a:rPr>
              <a:t>Name :                                                                                   </a:t>
            </a:r>
            <a:r>
              <a:rPr lang="en-US" sz="1350" dirty="0" smtClean="0">
                <a:solidFill>
                  <a:srgbClr val="C00000"/>
                </a:solidFill>
              </a:rPr>
              <a:t>Gender :                      </a:t>
            </a:r>
            <a:r>
              <a:rPr lang="en-US" sz="1350" dirty="0" smtClean="0">
                <a:solidFill>
                  <a:srgbClr val="12469A"/>
                </a:solidFill>
              </a:rPr>
              <a:t>Female           Male</a:t>
            </a:r>
          </a:p>
          <a:p>
            <a:r>
              <a:rPr lang="en-US" sz="1350" dirty="0" smtClean="0">
                <a:solidFill>
                  <a:srgbClr val="12469A"/>
                </a:solidFill>
              </a:rPr>
              <a:t>Class :                                                                                     Division :</a:t>
            </a:r>
          </a:p>
          <a:p>
            <a:r>
              <a:rPr lang="en-US" sz="1350" dirty="0" smtClean="0">
                <a:solidFill>
                  <a:srgbClr val="12469A"/>
                </a:solidFill>
              </a:rPr>
              <a:t>Date of Birth :                                                                       Blood Group :</a:t>
            </a:r>
          </a:p>
          <a:p>
            <a:r>
              <a:rPr lang="en-US" sz="1350" dirty="0" smtClean="0">
                <a:solidFill>
                  <a:srgbClr val="12469A"/>
                </a:solidFill>
              </a:rPr>
              <a:t>Religion :                                                                                Caste :</a:t>
            </a:r>
          </a:p>
          <a:p>
            <a:r>
              <a:rPr lang="en-US" sz="1350" dirty="0" smtClean="0">
                <a:solidFill>
                  <a:srgbClr val="C00000"/>
                </a:solidFill>
              </a:rPr>
              <a:t>Whether only Girl child :      Yes           No                        </a:t>
            </a:r>
            <a:r>
              <a:rPr lang="en-US" sz="1350" dirty="0" smtClean="0">
                <a:solidFill>
                  <a:srgbClr val="00B050"/>
                </a:solidFill>
              </a:rPr>
              <a:t>Accommodation:        Hostel </a:t>
            </a:r>
          </a:p>
          <a:p>
            <a:r>
              <a:rPr lang="en-US" sz="1350" dirty="0" smtClean="0">
                <a:solidFill>
                  <a:srgbClr val="12469A"/>
                </a:solidFill>
              </a:rPr>
              <a:t>Residence Address :</a:t>
            </a:r>
          </a:p>
          <a:p>
            <a:r>
              <a:rPr lang="en-US" sz="1350" dirty="0" smtClean="0">
                <a:solidFill>
                  <a:srgbClr val="12469A"/>
                </a:solidFill>
              </a:rPr>
              <a:t>Tel No. :</a:t>
            </a:r>
          </a:p>
          <a:p>
            <a:r>
              <a:rPr lang="en-US" sz="1350" dirty="0" smtClean="0">
                <a:solidFill>
                  <a:srgbClr val="12469A"/>
                </a:solidFill>
              </a:rPr>
              <a:t>Father’s Name :                                                                    Mother’s Name :</a:t>
            </a:r>
          </a:p>
          <a:p>
            <a:r>
              <a:rPr lang="en-US" sz="1350" dirty="0" smtClean="0">
                <a:solidFill>
                  <a:srgbClr val="12469A"/>
                </a:solidFill>
              </a:rPr>
              <a:t>Occupation :                                                                         Occupation :</a:t>
            </a:r>
          </a:p>
          <a:p>
            <a:r>
              <a:rPr lang="en-US" sz="1350" dirty="0" smtClean="0">
                <a:solidFill>
                  <a:srgbClr val="12469A"/>
                </a:solidFill>
              </a:rPr>
              <a:t>Office Address :                                                                    Office Address :</a:t>
            </a:r>
          </a:p>
          <a:p>
            <a:endParaRPr lang="en-US" sz="1350" dirty="0" smtClean="0">
              <a:solidFill>
                <a:srgbClr val="12469A"/>
              </a:solidFill>
            </a:endParaRPr>
          </a:p>
          <a:p>
            <a:r>
              <a:rPr lang="en-US" sz="1350" dirty="0" smtClean="0">
                <a:solidFill>
                  <a:srgbClr val="12469A"/>
                </a:solidFill>
              </a:rPr>
              <a:t>Tel No.:                                                                                   Tel No. :</a:t>
            </a:r>
          </a:p>
          <a:p>
            <a:r>
              <a:rPr lang="en-US" sz="1350" dirty="0" smtClean="0">
                <a:solidFill>
                  <a:srgbClr val="12469A"/>
                </a:solidFill>
              </a:rPr>
              <a:t>email :                                                                                     email :</a:t>
            </a:r>
          </a:p>
          <a:p>
            <a:pPr lvl="0"/>
            <a:r>
              <a:rPr lang="en-US" sz="1350" dirty="0" smtClean="0">
                <a:solidFill>
                  <a:srgbClr val="12469A"/>
                </a:solidFill>
              </a:rPr>
              <a:t>Guardian’s Name:</a:t>
            </a:r>
          </a:p>
          <a:p>
            <a:r>
              <a:rPr lang="en-US" sz="1350" dirty="0" smtClean="0">
                <a:solidFill>
                  <a:srgbClr val="12469A"/>
                </a:solidFill>
              </a:rPr>
              <a:t>Occupation :</a:t>
            </a:r>
          </a:p>
          <a:p>
            <a:r>
              <a:rPr lang="en-US" sz="1350" dirty="0" smtClean="0">
                <a:solidFill>
                  <a:srgbClr val="12469A"/>
                </a:solidFill>
              </a:rPr>
              <a:t>Office Address :</a:t>
            </a:r>
          </a:p>
          <a:p>
            <a:endParaRPr lang="en-US" sz="1350" dirty="0" smtClean="0">
              <a:solidFill>
                <a:srgbClr val="12469A"/>
              </a:solidFill>
            </a:endParaRPr>
          </a:p>
          <a:p>
            <a:r>
              <a:rPr lang="en-US" sz="1350" dirty="0" smtClean="0">
                <a:solidFill>
                  <a:srgbClr val="12469A"/>
                </a:solidFill>
              </a:rPr>
              <a:t>Tel No.:</a:t>
            </a:r>
          </a:p>
          <a:p>
            <a:r>
              <a:rPr lang="en-US" sz="1350" dirty="0" smtClean="0">
                <a:solidFill>
                  <a:srgbClr val="12469A"/>
                </a:solidFill>
              </a:rPr>
              <a:t>email :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05200" y="2971800"/>
            <a:ext cx="5181600" cy="3048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505200" y="3276600"/>
            <a:ext cx="1905000" cy="152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505200" y="3581400"/>
            <a:ext cx="1905000" cy="152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505200" y="3733800"/>
            <a:ext cx="1905000" cy="533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flipV="1">
            <a:off x="3505200" y="4267200"/>
            <a:ext cx="1905000" cy="152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05200" y="4419600"/>
            <a:ext cx="1905000" cy="152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/>
          <p:cNvSpPr/>
          <p:nvPr/>
        </p:nvSpPr>
        <p:spPr>
          <a:xfrm>
            <a:off x="3581400" y="2819400"/>
            <a:ext cx="76200" cy="76201"/>
          </a:xfrm>
          <a:prstGeom prst="flowChartConnector">
            <a:avLst/>
          </a:prstGeom>
          <a:solidFill>
            <a:schemeClr val="bg1"/>
          </a:solidFill>
          <a:ln w="3175">
            <a:solidFill>
              <a:srgbClr val="124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505200" y="3429000"/>
            <a:ext cx="1905000" cy="152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819400" y="1371600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12469A"/>
                </a:solidFill>
              </a:rPr>
              <a:t>Medical Details</a:t>
            </a:r>
          </a:p>
        </p:txBody>
      </p:sp>
      <p:sp>
        <p:nvSpPr>
          <p:cNvPr id="34" name="Flowchart: Connector 33"/>
          <p:cNvSpPr/>
          <p:nvPr/>
        </p:nvSpPr>
        <p:spPr>
          <a:xfrm>
            <a:off x="4191000" y="2819400"/>
            <a:ext cx="76200" cy="76201"/>
          </a:xfrm>
          <a:prstGeom prst="flowChartConnector">
            <a:avLst/>
          </a:prstGeom>
          <a:solidFill>
            <a:schemeClr val="bg1"/>
          </a:solidFill>
          <a:ln w="3175">
            <a:solidFill>
              <a:srgbClr val="124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705600" y="3733800"/>
            <a:ext cx="1981200" cy="533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flipV="1">
            <a:off x="6705600" y="4267200"/>
            <a:ext cx="1981200" cy="152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705600" y="4419600"/>
            <a:ext cx="1981200" cy="152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705600" y="3429000"/>
            <a:ext cx="1981200" cy="152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705600" y="3581400"/>
            <a:ext cx="1981200" cy="152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705600" y="2362200"/>
            <a:ext cx="1981200" cy="152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Merge 42"/>
          <p:cNvSpPr/>
          <p:nvPr/>
        </p:nvSpPr>
        <p:spPr>
          <a:xfrm>
            <a:off x="8534400" y="2406908"/>
            <a:ext cx="76200" cy="76200"/>
          </a:xfrm>
          <a:prstGeom prst="flowChartMerge">
            <a:avLst/>
          </a:prstGeom>
          <a:solidFill>
            <a:schemeClr val="bg1"/>
          </a:solidFill>
          <a:ln w="3175">
            <a:solidFill>
              <a:srgbClr val="99B5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>
            <a:off x="8458200" y="2406908"/>
            <a:ext cx="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505200" y="2133600"/>
            <a:ext cx="1905000" cy="152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Merge 45"/>
          <p:cNvSpPr/>
          <p:nvPr/>
        </p:nvSpPr>
        <p:spPr>
          <a:xfrm>
            <a:off x="5260730" y="2178308"/>
            <a:ext cx="73269" cy="76200"/>
          </a:xfrm>
          <a:prstGeom prst="flowChartMerge">
            <a:avLst/>
          </a:prstGeom>
          <a:solidFill>
            <a:schemeClr val="bg1"/>
          </a:solidFill>
          <a:ln w="3175">
            <a:solidFill>
              <a:srgbClr val="99B5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>
            <a:off x="5181600" y="2178308"/>
            <a:ext cx="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502742" y="2335162"/>
            <a:ext cx="1905000" cy="179438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57800" y="2362200"/>
            <a:ext cx="159327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0" name="Straight Connector 49"/>
          <p:cNvCxnSpPr/>
          <p:nvPr/>
        </p:nvCxnSpPr>
        <p:spPr>
          <a:xfrm>
            <a:off x="5181600" y="2362200"/>
            <a:ext cx="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3505200" y="2563762"/>
            <a:ext cx="1905000" cy="179438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705600" y="2563762"/>
            <a:ext cx="1981200" cy="179438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705600" y="2133600"/>
            <a:ext cx="1981200" cy="152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Merge 55"/>
          <p:cNvSpPr/>
          <p:nvPr/>
        </p:nvSpPr>
        <p:spPr>
          <a:xfrm>
            <a:off x="8534400" y="2178308"/>
            <a:ext cx="76200" cy="76200"/>
          </a:xfrm>
          <a:prstGeom prst="flowChartMerge">
            <a:avLst/>
          </a:prstGeom>
          <a:solidFill>
            <a:schemeClr val="bg1"/>
          </a:solidFill>
          <a:ln w="3175">
            <a:solidFill>
              <a:srgbClr val="99B5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>
            <a:off x="8458200" y="2178308"/>
            <a:ext cx="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505200" y="1905000"/>
            <a:ext cx="1905000" cy="179438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Connector 59"/>
          <p:cNvSpPr/>
          <p:nvPr/>
        </p:nvSpPr>
        <p:spPr>
          <a:xfrm>
            <a:off x="6781800" y="1981200"/>
            <a:ext cx="76200" cy="76201"/>
          </a:xfrm>
          <a:prstGeom prst="flowChartConnector">
            <a:avLst/>
          </a:prstGeom>
          <a:solidFill>
            <a:schemeClr val="bg1"/>
          </a:solidFill>
          <a:ln w="3175">
            <a:solidFill>
              <a:srgbClr val="124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Connector 60"/>
          <p:cNvSpPr/>
          <p:nvPr/>
        </p:nvSpPr>
        <p:spPr>
          <a:xfrm>
            <a:off x="7696200" y="1981200"/>
            <a:ext cx="76200" cy="76201"/>
          </a:xfrm>
          <a:prstGeom prst="flowChartConnector">
            <a:avLst/>
          </a:prstGeom>
          <a:solidFill>
            <a:schemeClr val="bg1"/>
          </a:solidFill>
          <a:ln w="3175">
            <a:solidFill>
              <a:srgbClr val="124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6858000" y="2819400"/>
            <a:ext cx="108155" cy="105697"/>
          </a:xfrm>
          <a:prstGeom prst="roundRect">
            <a:avLst/>
          </a:prstGeom>
          <a:solidFill>
            <a:schemeClr val="bg1"/>
          </a:solidFill>
          <a:ln w="3175">
            <a:solidFill>
              <a:srgbClr val="124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3505200" y="4800600"/>
            <a:ext cx="1905000" cy="152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505200" y="4953000"/>
            <a:ext cx="1905000" cy="533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 flipV="1">
            <a:off x="3505200" y="5486400"/>
            <a:ext cx="1905000" cy="152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3505200" y="5638800"/>
            <a:ext cx="1905000" cy="152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3505200" y="4648200"/>
            <a:ext cx="1905000" cy="152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/>
          <p:nvPr/>
        </p:nvCxnSpPr>
        <p:spPr>
          <a:xfrm>
            <a:off x="1828800" y="5943600"/>
            <a:ext cx="6858000" cy="0"/>
          </a:xfrm>
          <a:prstGeom prst="line">
            <a:avLst/>
          </a:prstGeom>
          <a:ln w="6350">
            <a:solidFill>
              <a:srgbClr val="99B5D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447800" y="304800"/>
            <a:ext cx="7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Parent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191000" y="1371600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12469A"/>
                </a:solidFill>
              </a:rPr>
              <a:t>Hostel Details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410200" y="1371600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12469A"/>
                </a:solidFill>
              </a:rPr>
              <a:t>Fee Details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781800" y="1353235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12469A"/>
                </a:solidFill>
              </a:rPr>
              <a:t>Teacher Details</a:t>
            </a:r>
          </a:p>
        </p:txBody>
      </p:sp>
      <p:pic>
        <p:nvPicPr>
          <p:cNvPr id="62" name="Picture 61" descr="user-group-icon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229600" y="76200"/>
            <a:ext cx="762000" cy="76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46"/>
          <p:cNvSpPr/>
          <p:nvPr/>
        </p:nvSpPr>
        <p:spPr>
          <a:xfrm>
            <a:off x="1524000" y="1371600"/>
            <a:ext cx="1371600" cy="609600"/>
          </a:xfrm>
          <a:prstGeom prst="roundRect">
            <a:avLst/>
          </a:prstGeom>
          <a:solidFill>
            <a:srgbClr val="DEE7F2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6934200" y="1371600"/>
            <a:ext cx="1295400" cy="609600"/>
          </a:xfrm>
          <a:prstGeom prst="roundRect">
            <a:avLst/>
          </a:prstGeom>
          <a:solidFill>
            <a:srgbClr val="BACDE4"/>
          </a:solidFill>
          <a:ln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5715000" y="1371600"/>
            <a:ext cx="1143000" cy="609600"/>
          </a:xfrm>
          <a:prstGeom prst="roundRect">
            <a:avLst/>
          </a:prstGeom>
          <a:solidFill>
            <a:srgbClr val="BACDE4"/>
          </a:solidFill>
          <a:ln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4343400" y="1371600"/>
            <a:ext cx="1295400" cy="609600"/>
          </a:xfrm>
          <a:prstGeom prst="roundRect">
            <a:avLst/>
          </a:prstGeom>
          <a:solidFill>
            <a:srgbClr val="BACDE4"/>
          </a:solidFill>
          <a:ln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2971800" y="1371600"/>
            <a:ext cx="1295400" cy="609600"/>
          </a:xfrm>
          <a:prstGeom prst="roundRect">
            <a:avLst/>
          </a:prstGeom>
          <a:solidFill>
            <a:srgbClr val="BACDE4"/>
          </a:solidFill>
          <a:ln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914400"/>
            <a:ext cx="9144000" cy="380892"/>
          </a:xfrm>
          <a:prstGeom prst="rect">
            <a:avLst/>
          </a:prstGeom>
          <a:solidFill>
            <a:srgbClr val="124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/>
              <a:t>Welcome &lt;</a:t>
            </a:r>
            <a:r>
              <a:rPr lang="en-US" b="1" i="1" dirty="0" smtClean="0"/>
              <a:t>Parent’s Name</a:t>
            </a:r>
            <a:r>
              <a:rPr lang="en-US" b="1" dirty="0" smtClean="0"/>
              <a:t>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" y="535517"/>
            <a:ext cx="914400" cy="990600"/>
          </a:xfrm>
          <a:prstGeom prst="roundRect">
            <a:avLst/>
          </a:prstGeom>
          <a:solidFill>
            <a:srgbClr val="DEE7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12469A"/>
                </a:solidFill>
              </a:rPr>
              <a:t>School Logo</a:t>
            </a:r>
            <a:endParaRPr lang="en-US" dirty="0">
              <a:solidFill>
                <a:srgbClr val="12469A"/>
              </a:solidFill>
            </a:endParaRPr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0" y="381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0" y="381000"/>
            <a:ext cx="4476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5600" y="381000"/>
            <a:ext cx="4381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/>
        </p:nvCxnSpPr>
        <p:spPr>
          <a:xfrm>
            <a:off x="152400" y="655320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524000" y="1676400"/>
            <a:ext cx="7391400" cy="4724400"/>
          </a:xfrm>
          <a:prstGeom prst="rect">
            <a:avLst/>
          </a:prstGeom>
          <a:solidFill>
            <a:srgbClr val="DEE7F2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52600" y="1878702"/>
            <a:ext cx="6781800" cy="2685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" dirty="0" smtClean="0">
              <a:solidFill>
                <a:srgbClr val="12469A"/>
              </a:solidFill>
            </a:endParaRPr>
          </a:p>
          <a:p>
            <a:endParaRPr lang="en-US" sz="300" dirty="0" smtClean="0">
              <a:solidFill>
                <a:srgbClr val="12469A"/>
              </a:solidFill>
            </a:endParaRPr>
          </a:p>
          <a:p>
            <a:r>
              <a:rPr lang="en-US" sz="1350" dirty="0" smtClean="0">
                <a:solidFill>
                  <a:schemeClr val="accent6">
                    <a:lumMod val="75000"/>
                  </a:schemeClr>
                </a:solidFill>
              </a:rPr>
              <a:t>Siblings studying in                Yes          No</a:t>
            </a:r>
          </a:p>
          <a:p>
            <a:r>
              <a:rPr lang="en-US" sz="1350" dirty="0" smtClean="0">
                <a:solidFill>
                  <a:schemeClr val="accent6">
                    <a:lumMod val="75000"/>
                  </a:schemeClr>
                </a:solidFill>
              </a:rPr>
              <a:t>same school :</a:t>
            </a:r>
          </a:p>
          <a:p>
            <a:r>
              <a:rPr lang="en-US" sz="1300" dirty="0" smtClean="0">
                <a:solidFill>
                  <a:schemeClr val="accent6">
                    <a:lumMod val="75000"/>
                  </a:schemeClr>
                </a:solidFill>
              </a:rPr>
              <a:t>Name :                         1.                                                       Class-Division :</a:t>
            </a:r>
          </a:p>
          <a:p>
            <a:r>
              <a:rPr lang="en-US" sz="1300" dirty="0" smtClean="0">
                <a:solidFill>
                  <a:schemeClr val="accent6">
                    <a:lumMod val="75000"/>
                  </a:schemeClr>
                </a:solidFill>
              </a:rPr>
              <a:t>                                      2.</a:t>
            </a:r>
          </a:p>
          <a:p>
            <a:r>
              <a:rPr lang="en-US" sz="1300" dirty="0" smtClean="0">
                <a:solidFill>
                  <a:schemeClr val="accent6">
                    <a:lumMod val="75000"/>
                  </a:schemeClr>
                </a:solidFill>
              </a:rPr>
              <a:t>                                      3.</a:t>
            </a:r>
          </a:p>
          <a:p>
            <a:endParaRPr lang="en-US" sz="800" dirty="0" smtClean="0">
              <a:solidFill>
                <a:srgbClr val="12469A"/>
              </a:solidFill>
            </a:endParaRPr>
          </a:p>
          <a:p>
            <a:r>
              <a:rPr lang="en-US" sz="1350" dirty="0" smtClean="0">
                <a:solidFill>
                  <a:srgbClr val="00B050"/>
                </a:solidFill>
              </a:rPr>
              <a:t>Mode of Transport:               School Bus          Own</a:t>
            </a:r>
          </a:p>
          <a:p>
            <a:r>
              <a:rPr lang="en-US" sz="1300" dirty="0" smtClean="0">
                <a:solidFill>
                  <a:srgbClr val="00B050"/>
                </a:solidFill>
              </a:rPr>
              <a:t>Bus No.:    Morning :                                                             Boarding Point :</a:t>
            </a:r>
          </a:p>
          <a:p>
            <a:r>
              <a:rPr lang="en-US" sz="1300" dirty="0" smtClean="0">
                <a:solidFill>
                  <a:srgbClr val="00B050"/>
                </a:solidFill>
              </a:rPr>
              <a:t>                   Afternoon :                                                          Alighting Point :</a:t>
            </a:r>
          </a:p>
          <a:p>
            <a:endParaRPr lang="en-US" sz="1300" dirty="0" smtClean="0">
              <a:solidFill>
                <a:srgbClr val="00B050"/>
              </a:solidFill>
            </a:endParaRPr>
          </a:p>
          <a:p>
            <a:r>
              <a:rPr lang="en-US" sz="3600" dirty="0" smtClean="0">
                <a:solidFill>
                  <a:srgbClr val="FF0000"/>
                </a:solidFill>
              </a:rPr>
              <a:t>Hostel details to be added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581400" y="3200399"/>
            <a:ext cx="108155" cy="105697"/>
          </a:xfrm>
          <a:prstGeom prst="roundRect">
            <a:avLst/>
          </a:prstGeom>
          <a:solidFill>
            <a:schemeClr val="bg1"/>
          </a:solidFill>
          <a:ln w="3175">
            <a:solidFill>
              <a:srgbClr val="124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505200" y="2438400"/>
            <a:ext cx="1905000" cy="152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705600" y="2438400"/>
            <a:ext cx="1981200" cy="152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705600" y="2667000"/>
            <a:ext cx="1981200" cy="152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705600" y="2895600"/>
            <a:ext cx="1981200" cy="152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505200" y="2667000"/>
            <a:ext cx="1905000" cy="152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505200" y="2895600"/>
            <a:ext cx="1905000" cy="152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505200" y="3352800"/>
            <a:ext cx="1905000" cy="152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505200" y="3581400"/>
            <a:ext cx="1905000" cy="152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705600" y="3352800"/>
            <a:ext cx="1981200" cy="152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705600" y="3581400"/>
            <a:ext cx="1981200" cy="1524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lowchart: Connector 72"/>
          <p:cNvSpPr/>
          <p:nvPr/>
        </p:nvSpPr>
        <p:spPr>
          <a:xfrm>
            <a:off x="3581400" y="2057400"/>
            <a:ext cx="76200" cy="76201"/>
          </a:xfrm>
          <a:prstGeom prst="flowChartConnector">
            <a:avLst/>
          </a:prstGeom>
          <a:solidFill>
            <a:schemeClr val="bg1"/>
          </a:solidFill>
          <a:ln w="3175">
            <a:solidFill>
              <a:srgbClr val="124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lowchart: Connector 73"/>
          <p:cNvSpPr/>
          <p:nvPr/>
        </p:nvSpPr>
        <p:spPr>
          <a:xfrm>
            <a:off x="4191000" y="2057400"/>
            <a:ext cx="76200" cy="76201"/>
          </a:xfrm>
          <a:prstGeom prst="flowChartConnector">
            <a:avLst/>
          </a:prstGeom>
          <a:solidFill>
            <a:schemeClr val="bg1"/>
          </a:solidFill>
          <a:ln w="3175">
            <a:solidFill>
              <a:srgbClr val="124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Connector 106"/>
          <p:cNvCxnSpPr/>
          <p:nvPr/>
        </p:nvCxnSpPr>
        <p:spPr>
          <a:xfrm>
            <a:off x="1828800" y="3124200"/>
            <a:ext cx="6858000" cy="0"/>
          </a:xfrm>
          <a:prstGeom prst="line">
            <a:avLst/>
          </a:prstGeom>
          <a:ln w="6350">
            <a:solidFill>
              <a:srgbClr val="99B5D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ounded Rectangle 115"/>
          <p:cNvSpPr/>
          <p:nvPr/>
        </p:nvSpPr>
        <p:spPr>
          <a:xfrm>
            <a:off x="4692445" y="3200400"/>
            <a:ext cx="108155" cy="105697"/>
          </a:xfrm>
          <a:prstGeom prst="roundRect">
            <a:avLst/>
          </a:prstGeom>
          <a:solidFill>
            <a:schemeClr val="bg1"/>
          </a:solidFill>
          <a:ln w="3175">
            <a:solidFill>
              <a:srgbClr val="124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Flowchart: Merge 119"/>
          <p:cNvSpPr/>
          <p:nvPr/>
        </p:nvSpPr>
        <p:spPr>
          <a:xfrm>
            <a:off x="8534400" y="3352800"/>
            <a:ext cx="76200" cy="76200"/>
          </a:xfrm>
          <a:prstGeom prst="flowChartMerge">
            <a:avLst/>
          </a:prstGeom>
          <a:solidFill>
            <a:schemeClr val="bg1"/>
          </a:solidFill>
          <a:ln w="3175">
            <a:solidFill>
              <a:srgbClr val="99B5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8458200" y="3352800"/>
            <a:ext cx="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Flowchart: Merge 121"/>
          <p:cNvSpPr/>
          <p:nvPr/>
        </p:nvSpPr>
        <p:spPr>
          <a:xfrm>
            <a:off x="8534400" y="3581400"/>
            <a:ext cx="76200" cy="76200"/>
          </a:xfrm>
          <a:prstGeom prst="flowChartMerge">
            <a:avLst/>
          </a:prstGeom>
          <a:solidFill>
            <a:schemeClr val="bg1"/>
          </a:solidFill>
          <a:ln w="3175">
            <a:solidFill>
              <a:srgbClr val="99B5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/>
          <p:cNvCxnSpPr/>
          <p:nvPr/>
        </p:nvCxnSpPr>
        <p:spPr>
          <a:xfrm>
            <a:off x="8458200" y="3581400"/>
            <a:ext cx="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219200" y="392668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rgbClr val="FF0000"/>
                </a:solidFill>
              </a:rPr>
              <a:t>Continuation of Slide 3</a:t>
            </a:r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19200" y="76200"/>
            <a:ext cx="7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Parent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828800" y="3810000"/>
            <a:ext cx="6858000" cy="0"/>
          </a:xfrm>
          <a:prstGeom prst="line">
            <a:avLst/>
          </a:prstGeom>
          <a:ln w="6350">
            <a:solidFill>
              <a:srgbClr val="99B5D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371600" y="1371600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12469A"/>
                </a:solidFill>
              </a:rPr>
              <a:t>Student Details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819400" y="1371600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12469A"/>
                </a:solidFill>
              </a:rPr>
              <a:t>Medical Details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191000" y="1371600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12469A"/>
                </a:solidFill>
              </a:rPr>
              <a:t>Hostel Details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10200" y="1371600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12469A"/>
                </a:solidFill>
              </a:rPr>
              <a:t>Fee Details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781800" y="1371600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12469A"/>
                </a:solidFill>
              </a:rPr>
              <a:t>Teacher Details</a:t>
            </a:r>
          </a:p>
        </p:txBody>
      </p:sp>
      <p:pic>
        <p:nvPicPr>
          <p:cNvPr id="57" name="Picture 56" descr="user-group-ico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29600" y="76200"/>
            <a:ext cx="762000" cy="76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/>
          <p:cNvSpPr/>
          <p:nvPr/>
        </p:nvSpPr>
        <p:spPr>
          <a:xfrm>
            <a:off x="6934200" y="1371600"/>
            <a:ext cx="1295400" cy="609600"/>
          </a:xfrm>
          <a:prstGeom prst="roundRect">
            <a:avLst/>
          </a:prstGeom>
          <a:solidFill>
            <a:srgbClr val="BACDE4"/>
          </a:solidFill>
          <a:ln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5715000" y="1371600"/>
            <a:ext cx="1143000" cy="609600"/>
          </a:xfrm>
          <a:prstGeom prst="roundRect">
            <a:avLst/>
          </a:prstGeom>
          <a:solidFill>
            <a:srgbClr val="BACDE4"/>
          </a:solidFill>
          <a:ln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4343400" y="1371600"/>
            <a:ext cx="1295400" cy="609600"/>
          </a:xfrm>
          <a:prstGeom prst="roundRect">
            <a:avLst/>
          </a:prstGeom>
          <a:solidFill>
            <a:srgbClr val="BACDE4"/>
          </a:solidFill>
          <a:ln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2971800" y="1371600"/>
            <a:ext cx="1295400" cy="609600"/>
          </a:xfrm>
          <a:prstGeom prst="roundRect">
            <a:avLst/>
          </a:prstGeom>
          <a:solidFill>
            <a:srgbClr val="DEE7F2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1524000" y="1371600"/>
            <a:ext cx="1371600" cy="609600"/>
          </a:xfrm>
          <a:prstGeom prst="roundRect">
            <a:avLst/>
          </a:prstGeom>
          <a:solidFill>
            <a:srgbClr val="BACDE4"/>
          </a:solidFill>
          <a:ln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914400"/>
            <a:ext cx="9144000" cy="380892"/>
          </a:xfrm>
          <a:prstGeom prst="rect">
            <a:avLst/>
          </a:prstGeom>
          <a:solidFill>
            <a:srgbClr val="124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/>
              <a:t>Welcome &lt;</a:t>
            </a:r>
            <a:r>
              <a:rPr lang="en-US" b="1" i="1" dirty="0" smtClean="0"/>
              <a:t>Parent’s Name</a:t>
            </a:r>
            <a:r>
              <a:rPr lang="en-US" b="1" dirty="0" smtClean="0"/>
              <a:t>&gt;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28600" y="535517"/>
            <a:ext cx="914400" cy="990600"/>
          </a:xfrm>
          <a:prstGeom prst="roundRect">
            <a:avLst/>
          </a:prstGeom>
          <a:solidFill>
            <a:srgbClr val="DEE7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School Logo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0" y="381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0" y="381000"/>
            <a:ext cx="4476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5600" y="381000"/>
            <a:ext cx="4381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1524000" y="1676400"/>
            <a:ext cx="7391400" cy="4800600"/>
          </a:xfrm>
          <a:prstGeom prst="rect">
            <a:avLst/>
          </a:prstGeom>
          <a:solidFill>
            <a:srgbClr val="DEE7F2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09800" y="2819400"/>
            <a:ext cx="2971800" cy="2286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6019800" y="1905000"/>
            <a:ext cx="76200" cy="76201"/>
          </a:xfrm>
          <a:prstGeom prst="flowChartConnector">
            <a:avLst/>
          </a:prstGeom>
          <a:solidFill>
            <a:schemeClr val="bg1"/>
          </a:solidFill>
          <a:ln w="3175">
            <a:solidFill>
              <a:srgbClr val="124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6781800" y="1905000"/>
            <a:ext cx="76200" cy="76201"/>
          </a:xfrm>
          <a:prstGeom prst="flowChartConnector">
            <a:avLst/>
          </a:prstGeom>
          <a:solidFill>
            <a:schemeClr val="bg1"/>
          </a:solidFill>
          <a:ln w="3175">
            <a:solidFill>
              <a:srgbClr val="124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676400" y="2209800"/>
            <a:ext cx="6858000" cy="0"/>
          </a:xfrm>
          <a:prstGeom prst="line">
            <a:avLst/>
          </a:prstGeom>
          <a:ln w="6350">
            <a:solidFill>
              <a:srgbClr val="99B5D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676400" y="3124200"/>
            <a:ext cx="6858000" cy="0"/>
          </a:xfrm>
          <a:prstGeom prst="line">
            <a:avLst/>
          </a:prstGeom>
          <a:ln w="6350">
            <a:solidFill>
              <a:srgbClr val="99B5D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00200" y="1833518"/>
            <a:ext cx="61722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>
                <a:solidFill>
                  <a:srgbClr val="C00000"/>
                </a:solidFill>
              </a:rPr>
              <a:t>Did the subject have any Significant Medical History? </a:t>
            </a:r>
            <a:r>
              <a:rPr lang="en-US" sz="1350" dirty="0" smtClean="0">
                <a:solidFill>
                  <a:srgbClr val="12469A"/>
                </a:solidFill>
              </a:rPr>
              <a:t>                     Yes                No  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676400" y="2362200"/>
            <a:ext cx="6858000" cy="0"/>
          </a:xfrm>
          <a:prstGeom prst="line">
            <a:avLst/>
          </a:prstGeom>
          <a:ln w="6350">
            <a:solidFill>
              <a:srgbClr val="99B5D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676400" y="2743200"/>
            <a:ext cx="6858000" cy="0"/>
          </a:xfrm>
          <a:prstGeom prst="line">
            <a:avLst/>
          </a:prstGeom>
          <a:ln w="6350">
            <a:solidFill>
              <a:srgbClr val="99B5D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676400" y="2362200"/>
            <a:ext cx="0" cy="762000"/>
          </a:xfrm>
          <a:prstGeom prst="line">
            <a:avLst/>
          </a:prstGeom>
          <a:ln w="6350">
            <a:solidFill>
              <a:srgbClr val="99B5D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057400" y="2362200"/>
            <a:ext cx="0" cy="762000"/>
          </a:xfrm>
          <a:prstGeom prst="line">
            <a:avLst/>
          </a:prstGeom>
          <a:ln w="6350">
            <a:solidFill>
              <a:srgbClr val="99B5D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257800" y="2362200"/>
            <a:ext cx="0" cy="762000"/>
          </a:xfrm>
          <a:prstGeom prst="line">
            <a:avLst/>
          </a:prstGeom>
          <a:ln w="6350">
            <a:solidFill>
              <a:srgbClr val="99B5D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534400" y="2362200"/>
            <a:ext cx="0" cy="762000"/>
          </a:xfrm>
          <a:prstGeom prst="line">
            <a:avLst/>
          </a:prstGeom>
          <a:ln w="6350">
            <a:solidFill>
              <a:srgbClr val="99B5D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828800" y="2514600"/>
            <a:ext cx="108155" cy="105697"/>
          </a:xfrm>
          <a:prstGeom prst="roundRect">
            <a:avLst/>
          </a:prstGeom>
          <a:solidFill>
            <a:schemeClr val="bg1"/>
          </a:solidFill>
          <a:ln w="3175">
            <a:solidFill>
              <a:srgbClr val="124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1828800" y="2866103"/>
            <a:ext cx="108155" cy="105697"/>
          </a:xfrm>
          <a:prstGeom prst="roundRect">
            <a:avLst/>
          </a:prstGeom>
          <a:solidFill>
            <a:schemeClr val="bg1"/>
          </a:solidFill>
          <a:ln w="3175">
            <a:solidFill>
              <a:srgbClr val="124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124200" y="2438400"/>
            <a:ext cx="914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smtClean="0">
                <a:solidFill>
                  <a:srgbClr val="12469A"/>
                </a:solidFill>
              </a:rPr>
              <a:t>Diagnosis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152400" y="655320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34000" y="2438400"/>
            <a:ext cx="914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smtClean="0">
                <a:solidFill>
                  <a:srgbClr val="12469A"/>
                </a:solidFill>
              </a:rPr>
              <a:t>Ongoing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6172200" y="2362200"/>
            <a:ext cx="0" cy="762000"/>
          </a:xfrm>
          <a:prstGeom prst="line">
            <a:avLst/>
          </a:prstGeom>
          <a:ln w="6350">
            <a:solidFill>
              <a:srgbClr val="99B5D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5683045" y="2866103"/>
            <a:ext cx="108155" cy="105697"/>
          </a:xfrm>
          <a:prstGeom prst="roundRect">
            <a:avLst/>
          </a:prstGeom>
          <a:solidFill>
            <a:schemeClr val="bg1"/>
          </a:solidFill>
          <a:ln w="3175">
            <a:solidFill>
              <a:srgbClr val="124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324600" y="2819400"/>
            <a:ext cx="2057400" cy="2286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934200" y="2438400"/>
            <a:ext cx="10668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smtClean="0">
                <a:solidFill>
                  <a:srgbClr val="12469A"/>
                </a:solidFill>
              </a:rPr>
              <a:t>Comments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477000" y="5943600"/>
            <a:ext cx="914400" cy="304800"/>
          </a:xfrm>
          <a:prstGeom prst="roundRect">
            <a:avLst/>
          </a:prstGeom>
          <a:solidFill>
            <a:srgbClr val="12469A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Add New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7620000" y="5943600"/>
            <a:ext cx="914400" cy="304800"/>
          </a:xfrm>
          <a:prstGeom prst="roundRect">
            <a:avLst/>
          </a:prstGeom>
          <a:solidFill>
            <a:srgbClr val="12469A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Delete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19200" y="76200"/>
            <a:ext cx="7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Parent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371600" y="1371600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12469A"/>
                </a:solidFill>
              </a:rPr>
              <a:t>Student Details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819400" y="1371600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12469A"/>
                </a:solidFill>
              </a:rPr>
              <a:t>Medical Details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191000" y="1371600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12469A"/>
                </a:solidFill>
              </a:rPr>
              <a:t>Hostel Details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410200" y="1371600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12469A"/>
                </a:solidFill>
              </a:rPr>
              <a:t>Fee Details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781800" y="1371600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12469A"/>
                </a:solidFill>
              </a:rPr>
              <a:t>Teacher Details</a:t>
            </a:r>
          </a:p>
        </p:txBody>
      </p:sp>
      <p:pic>
        <p:nvPicPr>
          <p:cNvPr id="43" name="Picture 42" descr="user-group-ico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29600" y="76200"/>
            <a:ext cx="76200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934200" y="1371600"/>
            <a:ext cx="1295400" cy="609600"/>
          </a:xfrm>
          <a:prstGeom prst="roundRect">
            <a:avLst/>
          </a:prstGeom>
          <a:solidFill>
            <a:srgbClr val="BACDE4"/>
          </a:solidFill>
          <a:ln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5715000" y="1371600"/>
            <a:ext cx="1143000" cy="609600"/>
          </a:xfrm>
          <a:prstGeom prst="roundRect">
            <a:avLst/>
          </a:prstGeom>
          <a:solidFill>
            <a:srgbClr val="BACDE4"/>
          </a:solidFill>
          <a:ln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343400" y="1371600"/>
            <a:ext cx="1295400" cy="609600"/>
          </a:xfrm>
          <a:prstGeom prst="roundRect">
            <a:avLst/>
          </a:prstGeom>
          <a:solidFill>
            <a:srgbClr val="BACDE4"/>
          </a:solidFill>
          <a:ln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971800" y="1371600"/>
            <a:ext cx="1295400" cy="609600"/>
          </a:xfrm>
          <a:prstGeom prst="roundRect">
            <a:avLst/>
          </a:prstGeom>
          <a:solidFill>
            <a:srgbClr val="DEE7F2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524000" y="1371600"/>
            <a:ext cx="1371600" cy="609600"/>
          </a:xfrm>
          <a:prstGeom prst="roundRect">
            <a:avLst/>
          </a:prstGeom>
          <a:solidFill>
            <a:srgbClr val="BACDE4"/>
          </a:solidFill>
          <a:ln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914400"/>
            <a:ext cx="9144000" cy="380892"/>
          </a:xfrm>
          <a:prstGeom prst="rect">
            <a:avLst/>
          </a:prstGeom>
          <a:solidFill>
            <a:srgbClr val="124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/>
              <a:t>Welcome &lt;</a:t>
            </a:r>
            <a:r>
              <a:rPr lang="en-US" b="1" i="1" dirty="0" smtClean="0"/>
              <a:t>Parent’s Name</a:t>
            </a:r>
            <a:r>
              <a:rPr lang="en-US" b="1" dirty="0" smtClean="0"/>
              <a:t>&gt;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8600" y="535517"/>
            <a:ext cx="914400" cy="990600"/>
          </a:xfrm>
          <a:prstGeom prst="roundRect">
            <a:avLst/>
          </a:prstGeom>
          <a:solidFill>
            <a:srgbClr val="DEE7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School Logo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9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0" y="381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0" y="381000"/>
            <a:ext cx="4476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5600" y="381000"/>
            <a:ext cx="4381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1524000" y="1676400"/>
            <a:ext cx="7391400" cy="4800600"/>
          </a:xfrm>
          <a:prstGeom prst="rect">
            <a:avLst/>
          </a:prstGeom>
          <a:solidFill>
            <a:srgbClr val="DEE7F2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209800" y="2819400"/>
            <a:ext cx="2971800" cy="2286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6019800" y="1905000"/>
            <a:ext cx="76200" cy="76201"/>
          </a:xfrm>
          <a:prstGeom prst="flowChartConnector">
            <a:avLst/>
          </a:prstGeom>
          <a:solidFill>
            <a:schemeClr val="bg1"/>
          </a:solidFill>
          <a:ln w="3175">
            <a:solidFill>
              <a:srgbClr val="124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6781800" y="1905000"/>
            <a:ext cx="76200" cy="76201"/>
          </a:xfrm>
          <a:prstGeom prst="flowChartConnector">
            <a:avLst/>
          </a:prstGeom>
          <a:solidFill>
            <a:schemeClr val="bg1"/>
          </a:solidFill>
          <a:ln w="3175">
            <a:solidFill>
              <a:srgbClr val="124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676400" y="2209800"/>
            <a:ext cx="6858000" cy="0"/>
          </a:xfrm>
          <a:prstGeom prst="line">
            <a:avLst/>
          </a:prstGeom>
          <a:ln w="6350">
            <a:solidFill>
              <a:srgbClr val="99B5D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676400" y="3124200"/>
            <a:ext cx="6858000" cy="0"/>
          </a:xfrm>
          <a:prstGeom prst="line">
            <a:avLst/>
          </a:prstGeom>
          <a:ln w="6350">
            <a:solidFill>
              <a:srgbClr val="99B5D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00200" y="1833518"/>
            <a:ext cx="61722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>
                <a:solidFill>
                  <a:srgbClr val="C00000"/>
                </a:solidFill>
              </a:rPr>
              <a:t>Did the subject have any Significant Medical History? </a:t>
            </a:r>
            <a:r>
              <a:rPr lang="en-US" sz="1350" dirty="0" smtClean="0">
                <a:solidFill>
                  <a:srgbClr val="12469A"/>
                </a:solidFill>
              </a:rPr>
              <a:t>                     Yes                No  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676400" y="2362200"/>
            <a:ext cx="6858000" cy="0"/>
          </a:xfrm>
          <a:prstGeom prst="line">
            <a:avLst/>
          </a:prstGeom>
          <a:ln w="6350">
            <a:solidFill>
              <a:srgbClr val="99B5D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676400" y="2743200"/>
            <a:ext cx="6858000" cy="0"/>
          </a:xfrm>
          <a:prstGeom prst="line">
            <a:avLst/>
          </a:prstGeom>
          <a:ln w="6350">
            <a:solidFill>
              <a:srgbClr val="99B5D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676400" y="2362200"/>
            <a:ext cx="0" cy="762000"/>
          </a:xfrm>
          <a:prstGeom prst="line">
            <a:avLst/>
          </a:prstGeom>
          <a:ln w="6350">
            <a:solidFill>
              <a:srgbClr val="99B5D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057400" y="2362200"/>
            <a:ext cx="0" cy="762000"/>
          </a:xfrm>
          <a:prstGeom prst="line">
            <a:avLst/>
          </a:prstGeom>
          <a:ln w="6350">
            <a:solidFill>
              <a:srgbClr val="99B5D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257800" y="2362200"/>
            <a:ext cx="0" cy="762000"/>
          </a:xfrm>
          <a:prstGeom prst="line">
            <a:avLst/>
          </a:prstGeom>
          <a:ln w="6350">
            <a:solidFill>
              <a:srgbClr val="99B5D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534400" y="2362200"/>
            <a:ext cx="0" cy="762000"/>
          </a:xfrm>
          <a:prstGeom prst="line">
            <a:avLst/>
          </a:prstGeom>
          <a:ln w="6350">
            <a:solidFill>
              <a:srgbClr val="99B5D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828800" y="2514600"/>
            <a:ext cx="108155" cy="105697"/>
          </a:xfrm>
          <a:prstGeom prst="roundRect">
            <a:avLst/>
          </a:prstGeom>
          <a:solidFill>
            <a:schemeClr val="bg1"/>
          </a:solidFill>
          <a:ln w="3175">
            <a:solidFill>
              <a:srgbClr val="124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1828800" y="2866103"/>
            <a:ext cx="108155" cy="105697"/>
          </a:xfrm>
          <a:prstGeom prst="roundRect">
            <a:avLst/>
          </a:prstGeom>
          <a:solidFill>
            <a:schemeClr val="bg1"/>
          </a:solidFill>
          <a:ln w="3175">
            <a:solidFill>
              <a:srgbClr val="124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124200" y="2438400"/>
            <a:ext cx="914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smtClean="0">
                <a:solidFill>
                  <a:srgbClr val="12469A"/>
                </a:solidFill>
              </a:rPr>
              <a:t>Diagnosis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152400" y="655320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34000" y="2438400"/>
            <a:ext cx="914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smtClean="0">
                <a:solidFill>
                  <a:srgbClr val="12469A"/>
                </a:solidFill>
              </a:rPr>
              <a:t>Ongoing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6172200" y="2362200"/>
            <a:ext cx="0" cy="762000"/>
          </a:xfrm>
          <a:prstGeom prst="line">
            <a:avLst/>
          </a:prstGeom>
          <a:ln w="6350">
            <a:solidFill>
              <a:srgbClr val="99B5D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5683045" y="2866103"/>
            <a:ext cx="108155" cy="105697"/>
          </a:xfrm>
          <a:prstGeom prst="roundRect">
            <a:avLst/>
          </a:prstGeom>
          <a:solidFill>
            <a:schemeClr val="bg1"/>
          </a:solidFill>
          <a:ln w="3175">
            <a:solidFill>
              <a:srgbClr val="124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324600" y="2819400"/>
            <a:ext cx="2057400" cy="228600"/>
          </a:xfrm>
          <a:prstGeom prst="rect">
            <a:avLst/>
          </a:prstGeom>
          <a:solidFill>
            <a:schemeClr val="bg1"/>
          </a:solidFill>
          <a:ln>
            <a:solidFill>
              <a:srgbClr val="DEE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934200" y="2438400"/>
            <a:ext cx="10668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smtClean="0">
                <a:solidFill>
                  <a:srgbClr val="12469A"/>
                </a:solidFill>
              </a:rPr>
              <a:t>Comments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477000" y="5943600"/>
            <a:ext cx="914400" cy="304800"/>
          </a:xfrm>
          <a:prstGeom prst="roundRect">
            <a:avLst/>
          </a:prstGeom>
          <a:solidFill>
            <a:srgbClr val="12469A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Add New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7620000" y="5943600"/>
            <a:ext cx="914400" cy="304800"/>
          </a:xfrm>
          <a:prstGeom prst="roundRect">
            <a:avLst/>
          </a:prstGeom>
          <a:solidFill>
            <a:srgbClr val="12469A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Delete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19200" y="76200"/>
            <a:ext cx="7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Parent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371600" y="1371600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12469A"/>
                </a:solidFill>
              </a:rPr>
              <a:t>Student Details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819400" y="1371600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12469A"/>
                </a:solidFill>
              </a:rPr>
              <a:t>Medical Details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191000" y="1371600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12469A"/>
                </a:solidFill>
              </a:rPr>
              <a:t>Hostel Details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410200" y="1371600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12469A"/>
                </a:solidFill>
              </a:rPr>
              <a:t>Fee Details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781800" y="1371600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12469A"/>
                </a:solidFill>
              </a:rPr>
              <a:t>Teacher Details</a:t>
            </a:r>
          </a:p>
        </p:txBody>
      </p:sp>
      <p:pic>
        <p:nvPicPr>
          <p:cNvPr id="43" name="Picture 42" descr="user-group-ico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29600" y="76200"/>
            <a:ext cx="76200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052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C2F68"/>
                </a:solidFill>
              </a:rPr>
              <a:t>Dean/Principal/Vice Principal User</a:t>
            </a:r>
            <a:endParaRPr lang="en-US" b="1" dirty="0">
              <a:solidFill>
                <a:srgbClr val="0C2F68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667000" y="1219200"/>
            <a:ext cx="3678011" cy="2442482"/>
            <a:chOff x="3941989" y="3043918"/>
            <a:chExt cx="1260022" cy="770164"/>
          </a:xfrm>
        </p:grpSpPr>
        <p:pic>
          <p:nvPicPr>
            <p:cNvPr id="4" name="Picture 3" descr="Old-Boss-icon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41989" y="3043918"/>
              <a:ext cx="770164" cy="770164"/>
            </a:xfrm>
            <a:prstGeom prst="rect">
              <a:avLst/>
            </a:prstGeom>
          </p:spPr>
        </p:pic>
        <p:pic>
          <p:nvPicPr>
            <p:cNvPr id="5" name="Picture 4" descr="teacher-female-icon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72669" y="3084739"/>
              <a:ext cx="729342" cy="72934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914400"/>
            <a:ext cx="9144000" cy="380892"/>
          </a:xfrm>
          <a:prstGeom prst="rect">
            <a:avLst/>
          </a:prstGeom>
          <a:solidFill>
            <a:srgbClr val="124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solidFill>
                  <a:schemeClr val="bg1"/>
                </a:solidFill>
              </a:rPr>
              <a:t>Welcome  &lt;Dean/Principal/Vice Principal&gt;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8600" y="535517"/>
            <a:ext cx="914400" cy="990600"/>
          </a:xfrm>
          <a:prstGeom prst="roundRect">
            <a:avLst/>
          </a:prstGeom>
          <a:solidFill>
            <a:srgbClr val="DEE7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School Logo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9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0" y="381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0" y="381000"/>
            <a:ext cx="4476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5600" y="381000"/>
            <a:ext cx="4381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Group 11"/>
          <p:cNvGrpSpPr/>
          <p:nvPr/>
        </p:nvGrpSpPr>
        <p:grpSpPr>
          <a:xfrm>
            <a:off x="8077200" y="152400"/>
            <a:ext cx="1066800" cy="689882"/>
            <a:chOff x="3941989" y="3043918"/>
            <a:chExt cx="1260022" cy="770164"/>
          </a:xfrm>
        </p:grpSpPr>
        <p:pic>
          <p:nvPicPr>
            <p:cNvPr id="13" name="Picture 12" descr="Old-Boss-icon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41989" y="3043918"/>
              <a:ext cx="770164" cy="770164"/>
            </a:xfrm>
            <a:prstGeom prst="rect">
              <a:avLst/>
            </a:prstGeom>
          </p:spPr>
        </p:pic>
        <p:pic>
          <p:nvPicPr>
            <p:cNvPr id="14" name="Picture 13" descr="teacher-female-icon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72669" y="3084739"/>
              <a:ext cx="729342" cy="72934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14400"/>
            <a:ext cx="9144000" cy="380892"/>
          </a:xfrm>
          <a:prstGeom prst="rect">
            <a:avLst/>
          </a:prstGeom>
          <a:solidFill>
            <a:srgbClr val="124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/>
              <a:t>Welcome System Administrator’s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" y="535517"/>
            <a:ext cx="914400" cy="990600"/>
          </a:xfrm>
          <a:prstGeom prst="roundRect">
            <a:avLst/>
          </a:prstGeom>
          <a:solidFill>
            <a:srgbClr val="DEE7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School Logo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0" y="381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0" y="381000"/>
            <a:ext cx="4476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5600" y="381000"/>
            <a:ext cx="4381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Rounded Rectangle 43"/>
          <p:cNvSpPr/>
          <p:nvPr/>
        </p:nvSpPr>
        <p:spPr>
          <a:xfrm>
            <a:off x="2209800" y="1524000"/>
            <a:ext cx="1066800" cy="1295400"/>
          </a:xfrm>
          <a:prstGeom prst="roundRect">
            <a:avLst/>
          </a:prstGeom>
          <a:solidFill>
            <a:srgbClr val="DEE7F2"/>
          </a:solidFill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133600" y="2286000"/>
            <a:ext cx="1143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rgbClr val="12469A"/>
                </a:solidFill>
              </a:rPr>
              <a:t>System</a:t>
            </a:r>
          </a:p>
          <a:p>
            <a:pPr algn="ctr"/>
            <a:r>
              <a:rPr lang="en-US" sz="1300" dirty="0" smtClean="0">
                <a:solidFill>
                  <a:srgbClr val="12469A"/>
                </a:solidFill>
              </a:rPr>
              <a:t>Configuration</a:t>
            </a:r>
            <a:endParaRPr lang="en-US" sz="1300" dirty="0">
              <a:solidFill>
                <a:srgbClr val="12469A"/>
              </a:solidFill>
            </a:endParaRPr>
          </a:p>
        </p:txBody>
      </p:sp>
      <p:pic>
        <p:nvPicPr>
          <p:cNvPr id="48" name="Picture 47" descr="Categories-preferences-system-ico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38400" y="1676400"/>
            <a:ext cx="609600" cy="609600"/>
          </a:xfrm>
          <a:prstGeom prst="rect">
            <a:avLst/>
          </a:prstGeom>
        </p:spPr>
      </p:pic>
      <p:grpSp>
        <p:nvGrpSpPr>
          <p:cNvPr id="52" name="Group 51"/>
          <p:cNvGrpSpPr/>
          <p:nvPr/>
        </p:nvGrpSpPr>
        <p:grpSpPr>
          <a:xfrm>
            <a:off x="8277224" y="76200"/>
            <a:ext cx="790576" cy="750074"/>
            <a:chOff x="8277224" y="76200"/>
            <a:chExt cx="790576" cy="750074"/>
          </a:xfrm>
        </p:grpSpPr>
        <p:pic>
          <p:nvPicPr>
            <p:cNvPr id="53" name="Picture 52" descr="Devices-computer-icon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24850" y="76200"/>
              <a:ext cx="561975" cy="561975"/>
            </a:xfrm>
            <a:prstGeom prst="rect">
              <a:avLst/>
            </a:prstGeom>
          </p:spPr>
        </p:pic>
        <p:pic>
          <p:nvPicPr>
            <p:cNvPr id="54" name="Picture 53" descr="user-3-icon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77224" y="390525"/>
              <a:ext cx="428625" cy="428625"/>
            </a:xfrm>
            <a:prstGeom prst="rect">
              <a:avLst/>
            </a:prstGeom>
          </p:spPr>
        </p:pic>
        <p:pic>
          <p:nvPicPr>
            <p:cNvPr id="55" name="Picture 54" descr="user-4-icon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598675" y="357149"/>
              <a:ext cx="469125" cy="46912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C2F68"/>
                </a:solidFill>
              </a:rPr>
              <a:t>School Admin User</a:t>
            </a:r>
            <a:endParaRPr lang="en-US" b="1" dirty="0">
              <a:solidFill>
                <a:srgbClr val="0C2F68"/>
              </a:solidFill>
            </a:endParaRPr>
          </a:p>
        </p:txBody>
      </p:sp>
      <p:pic>
        <p:nvPicPr>
          <p:cNvPr id="7" name="Picture 6" descr="Teachers-ic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52800" y="1371600"/>
            <a:ext cx="2579986" cy="27770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14400"/>
            <a:ext cx="9144000" cy="380892"/>
          </a:xfrm>
          <a:prstGeom prst="rect">
            <a:avLst/>
          </a:prstGeom>
          <a:solidFill>
            <a:srgbClr val="124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/>
              <a:t>Welcome &lt;</a:t>
            </a:r>
            <a:r>
              <a:rPr lang="en-US" b="1" i="1" dirty="0" smtClean="0"/>
              <a:t>Administrator’s Name</a:t>
            </a:r>
            <a:r>
              <a:rPr lang="en-US" b="1" dirty="0" smtClean="0"/>
              <a:t>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" y="535517"/>
            <a:ext cx="914400" cy="990600"/>
          </a:xfrm>
          <a:prstGeom prst="roundRect">
            <a:avLst/>
          </a:prstGeom>
          <a:solidFill>
            <a:srgbClr val="DEE7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School Logo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381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381000"/>
            <a:ext cx="4476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381000"/>
            <a:ext cx="4381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2" name="Group 81"/>
          <p:cNvGrpSpPr/>
          <p:nvPr/>
        </p:nvGrpSpPr>
        <p:grpSpPr>
          <a:xfrm>
            <a:off x="4572000" y="3048000"/>
            <a:ext cx="1066800" cy="1295400"/>
            <a:chOff x="4495800" y="3048000"/>
            <a:chExt cx="1066800" cy="1295400"/>
          </a:xfrm>
        </p:grpSpPr>
        <p:sp>
          <p:nvSpPr>
            <p:cNvPr id="30" name="Rounded Rectangle 29"/>
            <p:cNvSpPr/>
            <p:nvPr/>
          </p:nvSpPr>
          <p:spPr>
            <a:xfrm>
              <a:off x="4495800" y="3048000"/>
              <a:ext cx="1066800" cy="12954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495800" y="3810000"/>
              <a:ext cx="1066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rgbClr val="12469A"/>
                  </a:solidFill>
                </a:rPr>
                <a:t>Finance</a:t>
              </a:r>
              <a:endParaRPr lang="en-US" sz="1300" dirty="0">
                <a:solidFill>
                  <a:srgbClr val="12469A"/>
                </a:solidFill>
              </a:endParaRPr>
            </a:p>
          </p:txBody>
        </p:sp>
        <p:pic>
          <p:nvPicPr>
            <p:cNvPr id="42" name="Picture 41" descr="Paper-Money-icon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48200" y="3124200"/>
              <a:ext cx="762000" cy="762000"/>
            </a:xfrm>
            <a:prstGeom prst="rect">
              <a:avLst/>
            </a:prstGeom>
          </p:spPr>
        </p:pic>
      </p:grpSp>
      <p:grpSp>
        <p:nvGrpSpPr>
          <p:cNvPr id="81" name="Group 80"/>
          <p:cNvGrpSpPr/>
          <p:nvPr/>
        </p:nvGrpSpPr>
        <p:grpSpPr>
          <a:xfrm>
            <a:off x="5943600" y="1524000"/>
            <a:ext cx="1066800" cy="1295400"/>
            <a:chOff x="5791200" y="1524000"/>
            <a:chExt cx="1066800" cy="1295400"/>
          </a:xfrm>
        </p:grpSpPr>
        <p:sp>
          <p:nvSpPr>
            <p:cNvPr id="32" name="Rounded Rectangle 31"/>
            <p:cNvSpPr/>
            <p:nvPr/>
          </p:nvSpPr>
          <p:spPr>
            <a:xfrm>
              <a:off x="5791200" y="1524000"/>
              <a:ext cx="1066800" cy="12954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791200" y="2286000"/>
              <a:ext cx="1066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rgbClr val="12469A"/>
                  </a:solidFill>
                </a:rPr>
                <a:t>Library</a:t>
              </a:r>
              <a:endParaRPr lang="en-US" sz="1300" dirty="0">
                <a:solidFill>
                  <a:srgbClr val="12469A"/>
                </a:solidFill>
              </a:endParaRPr>
            </a:p>
          </p:txBody>
        </p:sp>
        <p:pic>
          <p:nvPicPr>
            <p:cNvPr id="46" name="Picture 45" descr="library-icon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43600" y="1600200"/>
              <a:ext cx="685800" cy="685800"/>
            </a:xfrm>
            <a:prstGeom prst="rect">
              <a:avLst/>
            </a:prstGeom>
          </p:spPr>
        </p:pic>
      </p:grpSp>
      <p:grpSp>
        <p:nvGrpSpPr>
          <p:cNvPr id="85" name="Group 84"/>
          <p:cNvGrpSpPr/>
          <p:nvPr/>
        </p:nvGrpSpPr>
        <p:grpSpPr>
          <a:xfrm>
            <a:off x="1828800" y="3048000"/>
            <a:ext cx="1066800" cy="1295400"/>
            <a:chOff x="1828800" y="3048000"/>
            <a:chExt cx="1066800" cy="1295400"/>
          </a:xfrm>
        </p:grpSpPr>
        <p:sp>
          <p:nvSpPr>
            <p:cNvPr id="17" name="Rounded Rectangle 16"/>
            <p:cNvSpPr/>
            <p:nvPr/>
          </p:nvSpPr>
          <p:spPr>
            <a:xfrm>
              <a:off x="1828800" y="3048000"/>
              <a:ext cx="1066800" cy="12954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28800" y="3810000"/>
              <a:ext cx="9906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rgbClr val="12469A"/>
                  </a:solidFill>
                </a:rPr>
                <a:t>Admissions</a:t>
              </a:r>
              <a:endParaRPr lang="en-US" sz="1300" dirty="0">
                <a:solidFill>
                  <a:srgbClr val="12469A"/>
                </a:solidFill>
              </a:endParaRPr>
            </a:p>
          </p:txBody>
        </p:sp>
        <p:pic>
          <p:nvPicPr>
            <p:cNvPr id="56" name="Picture 55" descr="Actions-contact-new-icon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81200" y="3124200"/>
              <a:ext cx="762000" cy="762000"/>
            </a:xfrm>
            <a:prstGeom prst="rect">
              <a:avLst/>
            </a:prstGeom>
          </p:spPr>
        </p:pic>
      </p:grpSp>
      <p:sp>
        <p:nvSpPr>
          <p:cNvPr id="43" name="TextBox 42"/>
          <p:cNvSpPr txBox="1"/>
          <p:nvPr/>
        </p:nvSpPr>
        <p:spPr>
          <a:xfrm>
            <a:off x="1219200" y="164068"/>
            <a:ext cx="2778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School Admin Home Screen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0" name="Picture 49" descr="Teachers-icon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224192" y="0"/>
            <a:ext cx="843607" cy="908037"/>
          </a:xfrm>
          <a:prstGeom prst="rect">
            <a:avLst/>
          </a:prstGeom>
        </p:spPr>
      </p:pic>
      <p:cxnSp>
        <p:nvCxnSpPr>
          <p:cNvPr id="73" name="Straight Connector 72"/>
          <p:cNvCxnSpPr/>
          <p:nvPr/>
        </p:nvCxnSpPr>
        <p:spPr>
          <a:xfrm>
            <a:off x="152400" y="640080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4572000" y="1524000"/>
            <a:ext cx="1066800" cy="1295400"/>
            <a:chOff x="4495800" y="1524000"/>
            <a:chExt cx="1066800" cy="1295400"/>
          </a:xfrm>
        </p:grpSpPr>
        <p:sp>
          <p:nvSpPr>
            <p:cNvPr id="34" name="Rounded Rectangle 33"/>
            <p:cNvSpPr/>
            <p:nvPr/>
          </p:nvSpPr>
          <p:spPr>
            <a:xfrm>
              <a:off x="4495800" y="1524000"/>
              <a:ext cx="1066800" cy="12954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495800" y="2298412"/>
              <a:ext cx="1066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rgbClr val="12469A"/>
                  </a:solidFill>
                </a:rPr>
                <a:t>Hostel</a:t>
              </a:r>
              <a:endParaRPr lang="en-US" sz="1300" dirty="0">
                <a:solidFill>
                  <a:srgbClr val="12469A"/>
                </a:solidFill>
              </a:endParaRPr>
            </a:p>
          </p:txBody>
        </p:sp>
        <p:pic>
          <p:nvPicPr>
            <p:cNvPr id="74" name="Picture 73" descr="company-building-icon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48200" y="1524000"/>
              <a:ext cx="762000" cy="762000"/>
            </a:xfrm>
            <a:prstGeom prst="rect">
              <a:avLst/>
            </a:prstGeom>
          </p:spPr>
        </p:pic>
      </p:grpSp>
      <p:grpSp>
        <p:nvGrpSpPr>
          <p:cNvPr id="79" name="Group 78"/>
          <p:cNvGrpSpPr/>
          <p:nvPr/>
        </p:nvGrpSpPr>
        <p:grpSpPr>
          <a:xfrm>
            <a:off x="1828800" y="1524000"/>
            <a:ext cx="1066800" cy="1295400"/>
            <a:chOff x="1828800" y="1524000"/>
            <a:chExt cx="1066800" cy="1295400"/>
          </a:xfrm>
        </p:grpSpPr>
        <p:sp>
          <p:nvSpPr>
            <p:cNvPr id="22" name="Rounded Rectangle 21"/>
            <p:cNvSpPr/>
            <p:nvPr/>
          </p:nvSpPr>
          <p:spPr>
            <a:xfrm>
              <a:off x="1828800" y="1524000"/>
              <a:ext cx="1066800" cy="12954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828800" y="2286000"/>
              <a:ext cx="1066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rgbClr val="12469A"/>
                  </a:solidFill>
                </a:rPr>
                <a:t>Conveyance</a:t>
              </a:r>
              <a:endParaRPr lang="en-US" sz="1300" dirty="0">
                <a:solidFill>
                  <a:srgbClr val="12469A"/>
                </a:solidFill>
              </a:endParaRPr>
            </a:p>
          </p:txBody>
        </p:sp>
        <p:pic>
          <p:nvPicPr>
            <p:cNvPr id="75" name="Picture 74" descr="school-bus-icon.png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05000" y="1524000"/>
              <a:ext cx="838200" cy="838200"/>
            </a:xfrm>
            <a:prstGeom prst="rect">
              <a:avLst/>
            </a:prstGeom>
          </p:spPr>
        </p:pic>
      </p:grpSp>
      <p:grpSp>
        <p:nvGrpSpPr>
          <p:cNvPr id="86" name="Group 85"/>
          <p:cNvGrpSpPr/>
          <p:nvPr/>
        </p:nvGrpSpPr>
        <p:grpSpPr>
          <a:xfrm>
            <a:off x="1828800" y="4572000"/>
            <a:ext cx="1066800" cy="1295400"/>
            <a:chOff x="1905000" y="4572000"/>
            <a:chExt cx="1066800" cy="1295400"/>
          </a:xfrm>
        </p:grpSpPr>
        <p:sp>
          <p:nvSpPr>
            <p:cNvPr id="63" name="Rounded Rectangle 62"/>
            <p:cNvSpPr/>
            <p:nvPr/>
          </p:nvSpPr>
          <p:spPr>
            <a:xfrm>
              <a:off x="1905000" y="4572000"/>
              <a:ext cx="1066800" cy="12954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905000" y="5334000"/>
              <a:ext cx="1066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rgbClr val="12469A"/>
                  </a:solidFill>
                </a:rPr>
                <a:t>Calendar</a:t>
              </a:r>
              <a:endParaRPr lang="en-US" sz="1300" dirty="0">
                <a:solidFill>
                  <a:srgbClr val="12469A"/>
                </a:solidFill>
              </a:endParaRPr>
            </a:p>
          </p:txBody>
        </p:sp>
        <p:pic>
          <p:nvPicPr>
            <p:cNvPr id="76" name="Picture 75" descr="Calendar-icon (1)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057400" y="4648200"/>
              <a:ext cx="685800" cy="685800"/>
            </a:xfrm>
            <a:prstGeom prst="rect">
              <a:avLst/>
            </a:prstGeom>
          </p:spPr>
        </p:pic>
      </p:grpSp>
      <p:grpSp>
        <p:nvGrpSpPr>
          <p:cNvPr id="88" name="Group 87"/>
          <p:cNvGrpSpPr/>
          <p:nvPr/>
        </p:nvGrpSpPr>
        <p:grpSpPr>
          <a:xfrm>
            <a:off x="3200400" y="4572000"/>
            <a:ext cx="1066800" cy="1295400"/>
            <a:chOff x="3200400" y="4572000"/>
            <a:chExt cx="1066800" cy="1295400"/>
          </a:xfrm>
        </p:grpSpPr>
        <p:sp>
          <p:nvSpPr>
            <p:cNvPr id="61" name="Rounded Rectangle 60"/>
            <p:cNvSpPr/>
            <p:nvPr/>
          </p:nvSpPr>
          <p:spPr>
            <a:xfrm>
              <a:off x="3200400" y="4572000"/>
              <a:ext cx="1066800" cy="12954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200400" y="5334000"/>
              <a:ext cx="1066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rgbClr val="12469A"/>
                  </a:solidFill>
                </a:rPr>
                <a:t>Academics</a:t>
              </a:r>
              <a:endParaRPr lang="en-US" sz="1300" dirty="0">
                <a:solidFill>
                  <a:srgbClr val="12469A"/>
                </a:solidFill>
              </a:endParaRPr>
            </a:p>
          </p:txBody>
        </p:sp>
        <p:pic>
          <p:nvPicPr>
            <p:cNvPr id="77" name="Picture 76" descr="App-lists-icon.png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276600" y="4572000"/>
              <a:ext cx="762000" cy="762000"/>
            </a:xfrm>
            <a:prstGeom prst="rect">
              <a:avLst/>
            </a:prstGeom>
          </p:spPr>
        </p:pic>
      </p:grpSp>
      <p:grpSp>
        <p:nvGrpSpPr>
          <p:cNvPr id="90" name="Group 89"/>
          <p:cNvGrpSpPr/>
          <p:nvPr/>
        </p:nvGrpSpPr>
        <p:grpSpPr>
          <a:xfrm>
            <a:off x="5943600" y="4572000"/>
            <a:ext cx="1066800" cy="1295400"/>
            <a:chOff x="5791200" y="4572000"/>
            <a:chExt cx="1066800" cy="1295400"/>
          </a:xfrm>
        </p:grpSpPr>
        <p:sp>
          <p:nvSpPr>
            <p:cNvPr id="71" name="Rounded Rectangle 70"/>
            <p:cNvSpPr/>
            <p:nvPr/>
          </p:nvSpPr>
          <p:spPr>
            <a:xfrm>
              <a:off x="5791200" y="4572000"/>
              <a:ext cx="1066800" cy="12954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791200" y="5334000"/>
              <a:ext cx="1066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rgbClr val="12469A"/>
                  </a:solidFill>
                </a:rPr>
                <a:t>My Profile</a:t>
              </a:r>
              <a:endParaRPr lang="en-US" sz="1300" dirty="0">
                <a:solidFill>
                  <a:srgbClr val="12469A"/>
                </a:solidFill>
              </a:endParaRPr>
            </a:p>
          </p:txBody>
        </p:sp>
        <p:pic>
          <p:nvPicPr>
            <p:cNvPr id="55" name="Picture 54" descr="Student-id-icon.png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943600" y="4648200"/>
              <a:ext cx="685800" cy="685800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/>
        </p:nvGrpSpPr>
        <p:grpSpPr>
          <a:xfrm>
            <a:off x="4572000" y="4572000"/>
            <a:ext cx="1066800" cy="1295400"/>
            <a:chOff x="4572000" y="4572000"/>
            <a:chExt cx="1066800" cy="1295400"/>
          </a:xfrm>
        </p:grpSpPr>
        <p:sp>
          <p:nvSpPr>
            <p:cNvPr id="65" name="Rounded Rectangle 64"/>
            <p:cNvSpPr/>
            <p:nvPr/>
          </p:nvSpPr>
          <p:spPr>
            <a:xfrm>
              <a:off x="4572000" y="4572000"/>
              <a:ext cx="1066800" cy="12954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572000" y="5334000"/>
              <a:ext cx="1066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rgbClr val="12469A"/>
                  </a:solidFill>
                </a:rPr>
                <a:t>Mailbox</a:t>
              </a:r>
              <a:endParaRPr lang="en-US" sz="1300" dirty="0">
                <a:solidFill>
                  <a:srgbClr val="12469A"/>
                </a:solidFill>
              </a:endParaRPr>
            </a:p>
          </p:txBody>
        </p:sp>
        <p:pic>
          <p:nvPicPr>
            <p:cNvPr id="78" name="Picture 77" descr="message-already-read-icon.png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724400" y="4599781"/>
              <a:ext cx="762000" cy="762000"/>
            </a:xfrm>
            <a:prstGeom prst="rect">
              <a:avLst/>
            </a:prstGeom>
          </p:spPr>
        </p:pic>
      </p:grpSp>
      <p:grpSp>
        <p:nvGrpSpPr>
          <p:cNvPr id="96" name="Group 95"/>
          <p:cNvGrpSpPr/>
          <p:nvPr/>
        </p:nvGrpSpPr>
        <p:grpSpPr>
          <a:xfrm>
            <a:off x="3200400" y="3048000"/>
            <a:ext cx="1066800" cy="1295400"/>
            <a:chOff x="3200400" y="3048000"/>
            <a:chExt cx="1066800" cy="1295400"/>
          </a:xfrm>
        </p:grpSpPr>
        <p:sp>
          <p:nvSpPr>
            <p:cNvPr id="28" name="Rounded Rectangle 27"/>
            <p:cNvSpPr/>
            <p:nvPr/>
          </p:nvSpPr>
          <p:spPr>
            <a:xfrm>
              <a:off x="3200400" y="3048000"/>
              <a:ext cx="1066800" cy="12954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200400" y="3810000"/>
              <a:ext cx="1066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rgbClr val="12469A"/>
                  </a:solidFill>
                </a:rPr>
                <a:t>Inventory</a:t>
              </a:r>
              <a:endParaRPr lang="en-US" sz="1300" dirty="0">
                <a:solidFill>
                  <a:srgbClr val="12469A"/>
                </a:solidFill>
              </a:endParaRPr>
            </a:p>
          </p:txBody>
        </p:sp>
        <p:pic>
          <p:nvPicPr>
            <p:cNvPr id="83" name="Picture 82" descr="Actions-mail-mark-task-icon.png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352800" y="3124200"/>
              <a:ext cx="685800" cy="685800"/>
            </a:xfrm>
            <a:prstGeom prst="rect">
              <a:avLst/>
            </a:prstGeom>
          </p:spPr>
        </p:pic>
      </p:grpSp>
      <p:grpSp>
        <p:nvGrpSpPr>
          <p:cNvPr id="93" name="Group 92"/>
          <p:cNvGrpSpPr/>
          <p:nvPr/>
        </p:nvGrpSpPr>
        <p:grpSpPr>
          <a:xfrm>
            <a:off x="5943600" y="3048000"/>
            <a:ext cx="1066800" cy="1295400"/>
            <a:chOff x="5943600" y="3048000"/>
            <a:chExt cx="1066800" cy="1295400"/>
          </a:xfrm>
        </p:grpSpPr>
        <p:sp>
          <p:nvSpPr>
            <p:cNvPr id="26" name="Rounded Rectangle 25"/>
            <p:cNvSpPr/>
            <p:nvPr/>
          </p:nvSpPr>
          <p:spPr>
            <a:xfrm>
              <a:off x="5943600" y="3048000"/>
              <a:ext cx="1066800" cy="12954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43600" y="3810000"/>
              <a:ext cx="1066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rgbClr val="12469A"/>
                  </a:solidFill>
                </a:rPr>
                <a:t>HR</a:t>
              </a:r>
              <a:endParaRPr lang="en-US" sz="1300" dirty="0">
                <a:solidFill>
                  <a:srgbClr val="12469A"/>
                </a:solidFill>
              </a:endParaRPr>
            </a:p>
          </p:txBody>
        </p:sp>
        <p:pic>
          <p:nvPicPr>
            <p:cNvPr id="92" name="Picture 91" descr="User-Files-icon.png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096000" y="3124200"/>
              <a:ext cx="762000" cy="762000"/>
            </a:xfrm>
            <a:prstGeom prst="rect">
              <a:avLst/>
            </a:prstGeom>
          </p:spPr>
        </p:pic>
      </p:grpSp>
      <p:grpSp>
        <p:nvGrpSpPr>
          <p:cNvPr id="95" name="Group 94"/>
          <p:cNvGrpSpPr/>
          <p:nvPr/>
        </p:nvGrpSpPr>
        <p:grpSpPr>
          <a:xfrm>
            <a:off x="3200400" y="1524000"/>
            <a:ext cx="1066800" cy="1295400"/>
            <a:chOff x="3200400" y="1524000"/>
            <a:chExt cx="1066800" cy="1295400"/>
          </a:xfrm>
        </p:grpSpPr>
        <p:sp>
          <p:nvSpPr>
            <p:cNvPr id="19" name="Rounded Rectangle 18"/>
            <p:cNvSpPr/>
            <p:nvPr/>
          </p:nvSpPr>
          <p:spPr>
            <a:xfrm>
              <a:off x="3200400" y="1524000"/>
              <a:ext cx="1066800" cy="1295400"/>
            </a:xfrm>
            <a:prstGeom prst="roundRect">
              <a:avLst/>
            </a:prstGeom>
            <a:solidFill>
              <a:srgbClr val="DEE7F2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200400" y="2286000"/>
              <a:ext cx="10668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rgbClr val="12469A"/>
                  </a:solidFill>
                </a:rPr>
                <a:t>Fees</a:t>
              </a:r>
              <a:endParaRPr lang="en-US" sz="1300" dirty="0">
                <a:solidFill>
                  <a:srgbClr val="12469A"/>
                </a:solidFill>
              </a:endParaRPr>
            </a:p>
          </p:txBody>
        </p:sp>
        <p:pic>
          <p:nvPicPr>
            <p:cNvPr id="94" name="Picture 93" descr="payment-icon.png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352800" y="1600200"/>
              <a:ext cx="762000" cy="6858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/>
          <p:cNvSpPr/>
          <p:nvPr/>
        </p:nvSpPr>
        <p:spPr>
          <a:xfrm>
            <a:off x="6858000" y="1600200"/>
            <a:ext cx="1676400" cy="14478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5181600" y="1600200"/>
            <a:ext cx="1676400" cy="14478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914400"/>
            <a:ext cx="9144000" cy="380892"/>
          </a:xfrm>
          <a:prstGeom prst="rect">
            <a:avLst/>
          </a:prstGeom>
          <a:solidFill>
            <a:srgbClr val="124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/>
              <a:t>Welcome &lt;</a:t>
            </a:r>
            <a:r>
              <a:rPr lang="en-US" b="1" i="1" dirty="0" smtClean="0"/>
              <a:t>Administrator’s Name</a:t>
            </a:r>
            <a:r>
              <a:rPr lang="en-US" b="1" dirty="0" smtClean="0"/>
              <a:t>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" y="535517"/>
            <a:ext cx="1295400" cy="990600"/>
          </a:xfrm>
          <a:prstGeom prst="roundRect">
            <a:avLst/>
          </a:prstGeom>
          <a:solidFill>
            <a:srgbClr val="DEE7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School Logo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381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381000"/>
            <a:ext cx="4476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381000"/>
            <a:ext cx="4381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xtBox 42"/>
          <p:cNvSpPr txBox="1"/>
          <p:nvPr/>
        </p:nvSpPr>
        <p:spPr>
          <a:xfrm>
            <a:off x="1412482" y="164068"/>
            <a:ext cx="3506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School Admin – Conveyance Screen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0" name="Picture 49" descr="Teachers-ico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24192" y="0"/>
            <a:ext cx="843607" cy="908037"/>
          </a:xfrm>
          <a:prstGeom prst="rect">
            <a:avLst/>
          </a:prstGeom>
        </p:spPr>
      </p:pic>
      <p:cxnSp>
        <p:nvCxnSpPr>
          <p:cNvPr id="73" name="Straight Connector 72"/>
          <p:cNvCxnSpPr/>
          <p:nvPr/>
        </p:nvCxnSpPr>
        <p:spPr>
          <a:xfrm>
            <a:off x="152400" y="640080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1828800" y="1600200"/>
            <a:ext cx="1676400" cy="14478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5" name="Group 74"/>
          <p:cNvGrpSpPr/>
          <p:nvPr/>
        </p:nvGrpSpPr>
        <p:grpSpPr>
          <a:xfrm>
            <a:off x="1905000" y="1688812"/>
            <a:ext cx="4114800" cy="770186"/>
            <a:chOff x="1981200" y="1688812"/>
            <a:chExt cx="4114800" cy="770186"/>
          </a:xfrm>
        </p:grpSpPr>
        <p:sp>
          <p:nvSpPr>
            <p:cNvPr id="115" name="TextBox 114"/>
            <p:cNvSpPr txBox="1"/>
            <p:nvPr/>
          </p:nvSpPr>
          <p:spPr>
            <a:xfrm>
              <a:off x="1981200" y="1688812"/>
              <a:ext cx="17526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 smtClean="0">
                  <a:solidFill>
                    <a:srgbClr val="12469A"/>
                  </a:solidFill>
                </a:rPr>
                <a:t>Vehicle Master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981200" y="1905000"/>
              <a:ext cx="4114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7475" lvl="1">
                <a:lnSpc>
                  <a:spcPct val="150000"/>
                </a:lnSpc>
              </a:pPr>
              <a:r>
                <a:rPr lang="en-US" sz="1000" u="sng" dirty="0" smtClean="0">
                  <a:solidFill>
                    <a:srgbClr val="12469A"/>
                  </a:solidFill>
                </a:rPr>
                <a:t>Vehicle details </a:t>
              </a:r>
            </a:p>
            <a:p>
              <a:pPr marL="117475" lvl="1">
                <a:lnSpc>
                  <a:spcPct val="150000"/>
                </a:lnSpc>
              </a:pPr>
              <a:r>
                <a:rPr lang="en-US" sz="1000" u="sng" dirty="0" smtClean="0">
                  <a:solidFill>
                    <a:srgbClr val="12469A"/>
                  </a:solidFill>
                </a:rPr>
                <a:t>Transporter detail</a:t>
              </a:r>
            </a:p>
          </p:txBody>
        </p:sp>
      </p:grpSp>
      <p:sp>
        <p:nvSpPr>
          <p:cNvPr id="122" name="Rectangle 121"/>
          <p:cNvSpPr/>
          <p:nvPr/>
        </p:nvSpPr>
        <p:spPr>
          <a:xfrm>
            <a:off x="3505200" y="1600200"/>
            <a:ext cx="1676400" cy="14478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3581400" y="1676400"/>
            <a:ext cx="4114800" cy="527913"/>
            <a:chOff x="5334000" y="1676400"/>
            <a:chExt cx="4114800" cy="527913"/>
          </a:xfrm>
        </p:grpSpPr>
        <p:sp>
          <p:nvSpPr>
            <p:cNvPr id="54" name="TextBox 53"/>
            <p:cNvSpPr txBox="1"/>
            <p:nvPr/>
          </p:nvSpPr>
          <p:spPr>
            <a:xfrm>
              <a:off x="5334000" y="1676400"/>
              <a:ext cx="17526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 smtClean="0">
                  <a:solidFill>
                    <a:srgbClr val="12469A"/>
                  </a:solidFill>
                </a:rPr>
                <a:t>Route Master 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334000" y="1905000"/>
              <a:ext cx="4114800" cy="299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7475" lvl="1">
                <a:lnSpc>
                  <a:spcPct val="150000"/>
                </a:lnSpc>
              </a:pPr>
              <a:r>
                <a:rPr lang="en-US" sz="1000" u="sng" dirty="0" smtClean="0">
                  <a:solidFill>
                    <a:srgbClr val="12469A"/>
                  </a:solidFill>
                </a:rPr>
                <a:t>Route details 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5257800" y="1651337"/>
            <a:ext cx="4114800" cy="1244263"/>
            <a:chOff x="1981200" y="2895600"/>
            <a:chExt cx="4114800" cy="1244263"/>
          </a:xfrm>
        </p:grpSpPr>
        <p:sp>
          <p:nvSpPr>
            <p:cNvPr id="56" name="TextBox 55"/>
            <p:cNvSpPr txBox="1"/>
            <p:nvPr/>
          </p:nvSpPr>
          <p:spPr>
            <a:xfrm>
              <a:off x="1981200" y="2895600"/>
              <a:ext cx="17526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 smtClean="0">
                  <a:solidFill>
                    <a:srgbClr val="12469A"/>
                  </a:solidFill>
                </a:rPr>
                <a:t>User Detail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981200" y="3124200"/>
              <a:ext cx="4114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7475" lvl="1">
                <a:lnSpc>
                  <a:spcPct val="150000"/>
                </a:lnSpc>
              </a:pPr>
              <a:r>
                <a:rPr lang="en-US" sz="1000" u="sng" dirty="0" smtClean="0">
                  <a:solidFill>
                    <a:srgbClr val="12469A"/>
                  </a:solidFill>
                </a:rPr>
                <a:t>Driver detail</a:t>
              </a:r>
            </a:p>
            <a:p>
              <a:pPr marL="117475" lvl="1">
                <a:lnSpc>
                  <a:spcPct val="150000"/>
                </a:lnSpc>
              </a:pPr>
              <a:r>
                <a:rPr lang="en-US" sz="1000" u="sng" dirty="0" smtClean="0">
                  <a:solidFill>
                    <a:srgbClr val="12469A"/>
                  </a:solidFill>
                </a:rPr>
                <a:t>Teacher detail</a:t>
              </a:r>
            </a:p>
            <a:p>
              <a:pPr marL="117475" lvl="1">
                <a:lnSpc>
                  <a:spcPct val="150000"/>
                </a:lnSpc>
              </a:pPr>
              <a:r>
                <a:rPr lang="en-US" sz="1000" u="sng" dirty="0" smtClean="0">
                  <a:solidFill>
                    <a:srgbClr val="12469A"/>
                  </a:solidFill>
                </a:rPr>
                <a:t>Staff detail</a:t>
              </a:r>
            </a:p>
            <a:p>
              <a:pPr marL="117475" lvl="1">
                <a:lnSpc>
                  <a:spcPct val="150000"/>
                </a:lnSpc>
              </a:pPr>
              <a:r>
                <a:rPr lang="en-US" sz="1000" u="sng" dirty="0" smtClean="0">
                  <a:solidFill>
                    <a:srgbClr val="12469A"/>
                  </a:solidFill>
                </a:rPr>
                <a:t>Student details 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6934200" y="1600200"/>
            <a:ext cx="2819400" cy="825788"/>
            <a:chOff x="5334000" y="2908012"/>
            <a:chExt cx="2819400" cy="825788"/>
          </a:xfrm>
        </p:grpSpPr>
        <p:sp>
          <p:nvSpPr>
            <p:cNvPr id="58" name="TextBox 57"/>
            <p:cNvSpPr txBox="1"/>
            <p:nvPr/>
          </p:nvSpPr>
          <p:spPr>
            <a:xfrm>
              <a:off x="5334000" y="3441412"/>
              <a:ext cx="17526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u="sng" dirty="0" smtClean="0">
                  <a:solidFill>
                    <a:srgbClr val="12469A"/>
                  </a:solidFill>
                </a:rPr>
                <a:t>Day to day bus log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334000" y="2908012"/>
              <a:ext cx="28194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u="sng" dirty="0" smtClean="0">
                  <a:solidFill>
                    <a:srgbClr val="12469A"/>
                  </a:solidFill>
                </a:rPr>
                <a:t>Vehicle maintenance </a:t>
              </a:r>
            </a:p>
            <a:p>
              <a:r>
                <a:rPr lang="en-US" sz="1300" b="1" u="sng" dirty="0" smtClean="0">
                  <a:solidFill>
                    <a:srgbClr val="12469A"/>
                  </a:solidFill>
                </a:rPr>
                <a:t>and fuel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14400"/>
            <a:ext cx="9144000" cy="380892"/>
          </a:xfrm>
          <a:prstGeom prst="rect">
            <a:avLst/>
          </a:prstGeom>
          <a:solidFill>
            <a:srgbClr val="124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/>
              <a:t>Welcome &lt;</a:t>
            </a:r>
            <a:r>
              <a:rPr lang="en-US" b="1" i="1" dirty="0" smtClean="0"/>
              <a:t>Administrator’s Name</a:t>
            </a:r>
            <a:r>
              <a:rPr lang="en-US" b="1" dirty="0" smtClean="0"/>
              <a:t>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" y="535517"/>
            <a:ext cx="1295400" cy="990600"/>
          </a:xfrm>
          <a:prstGeom prst="roundRect">
            <a:avLst/>
          </a:prstGeom>
          <a:solidFill>
            <a:srgbClr val="DEE7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School Logo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381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381000"/>
            <a:ext cx="4476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381000"/>
            <a:ext cx="4381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xtBox 42"/>
          <p:cNvSpPr txBox="1"/>
          <p:nvPr/>
        </p:nvSpPr>
        <p:spPr>
          <a:xfrm>
            <a:off x="1412482" y="164068"/>
            <a:ext cx="271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School Admin – Fee Screen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0" name="Picture 49" descr="Teachers-ico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24192" y="0"/>
            <a:ext cx="843607" cy="908037"/>
          </a:xfrm>
          <a:prstGeom prst="rect">
            <a:avLst/>
          </a:prstGeom>
        </p:spPr>
      </p:pic>
      <p:cxnSp>
        <p:nvCxnSpPr>
          <p:cNvPr id="73" name="Straight Connector 72"/>
          <p:cNvCxnSpPr/>
          <p:nvPr/>
        </p:nvCxnSpPr>
        <p:spPr>
          <a:xfrm>
            <a:off x="152400" y="640080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1905000" y="1600200"/>
            <a:ext cx="7010400" cy="13716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1981200" y="1688812"/>
            <a:ext cx="1752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rgbClr val="12469A"/>
                </a:solidFill>
              </a:rPr>
              <a:t>Manage Fee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981200" y="1905000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Create Fees head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Setup fee applicable </a:t>
            </a:r>
            <a:r>
              <a:rPr lang="en-US" sz="1000" dirty="0" smtClean="0">
                <a:solidFill>
                  <a:srgbClr val="FF0000"/>
                </a:solidFill>
              </a:rPr>
              <a:t> (Add fee concession / scholarship)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Create Receipt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Reports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/>
          <p:cNvSpPr/>
          <p:nvPr/>
        </p:nvSpPr>
        <p:spPr>
          <a:xfrm>
            <a:off x="5257800" y="1600200"/>
            <a:ext cx="3352800" cy="12192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914400"/>
            <a:ext cx="9144000" cy="380892"/>
          </a:xfrm>
          <a:prstGeom prst="rect">
            <a:avLst/>
          </a:prstGeom>
          <a:solidFill>
            <a:srgbClr val="124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/>
              <a:t>Welcome &lt;</a:t>
            </a:r>
            <a:r>
              <a:rPr lang="en-US" b="1" i="1" dirty="0" smtClean="0"/>
              <a:t>Administrator’s Name</a:t>
            </a:r>
            <a:r>
              <a:rPr lang="en-US" b="1" dirty="0" smtClean="0"/>
              <a:t>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" y="535517"/>
            <a:ext cx="1295400" cy="990600"/>
          </a:xfrm>
          <a:prstGeom prst="roundRect">
            <a:avLst/>
          </a:prstGeom>
          <a:solidFill>
            <a:srgbClr val="DEE7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School Logo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381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381000"/>
            <a:ext cx="4476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381000"/>
            <a:ext cx="4381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xtBox 42"/>
          <p:cNvSpPr txBox="1"/>
          <p:nvPr/>
        </p:nvSpPr>
        <p:spPr>
          <a:xfrm>
            <a:off x="1412482" y="164068"/>
            <a:ext cx="2977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School Admin – Hostel Screen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0" name="Picture 49" descr="Teachers-ico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24192" y="0"/>
            <a:ext cx="843607" cy="908037"/>
          </a:xfrm>
          <a:prstGeom prst="rect">
            <a:avLst/>
          </a:prstGeom>
        </p:spPr>
      </p:pic>
      <p:cxnSp>
        <p:nvCxnSpPr>
          <p:cNvPr id="73" name="Straight Connector 72"/>
          <p:cNvCxnSpPr/>
          <p:nvPr/>
        </p:nvCxnSpPr>
        <p:spPr>
          <a:xfrm>
            <a:off x="152400" y="640080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1905000" y="1600200"/>
            <a:ext cx="3352800" cy="12192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1981200" y="1688812"/>
            <a:ext cx="1752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rgbClr val="12469A"/>
                </a:solidFill>
              </a:rPr>
              <a:t>Building Information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981200" y="1905000"/>
            <a:ext cx="4114800" cy="760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Hostel name and type</a:t>
            </a:r>
            <a:r>
              <a:rPr lang="en-US" sz="1000" dirty="0" smtClean="0">
                <a:solidFill>
                  <a:srgbClr val="12469A"/>
                </a:solidFill>
              </a:rPr>
              <a:t> </a:t>
            </a:r>
            <a:r>
              <a:rPr lang="en-US" sz="1000" dirty="0" smtClean="0">
                <a:solidFill>
                  <a:srgbClr val="FF0000"/>
                </a:solidFill>
              </a:rPr>
              <a:t>(Girls, Boys or Staff etc)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Hostel location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Number of floors and rooms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905000" y="2819400"/>
            <a:ext cx="3352800" cy="16002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5257800" y="2819400"/>
            <a:ext cx="3352800" cy="16002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334000" y="1676400"/>
            <a:ext cx="1752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rgbClr val="12469A"/>
                </a:solidFill>
              </a:rPr>
              <a:t>Room Information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334000" y="1905000"/>
            <a:ext cx="4114800" cy="760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Room strength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Room assets and details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Room facilities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981200" y="2895600"/>
            <a:ext cx="1752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rgbClr val="12469A"/>
                </a:solidFill>
              </a:rPr>
              <a:t>Student information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981200" y="3124200"/>
            <a:ext cx="4114800" cy="530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Student details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Room allocation/availability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334000" y="2781690"/>
            <a:ext cx="3124200" cy="1561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b="1" u="sng" dirty="0" smtClean="0">
                <a:solidFill>
                  <a:srgbClr val="12469A"/>
                </a:solidFill>
              </a:rPr>
              <a:t>Student in and out attendance</a:t>
            </a:r>
          </a:p>
          <a:p>
            <a:pPr>
              <a:lnSpc>
                <a:spcPct val="150000"/>
              </a:lnSpc>
            </a:pPr>
            <a:r>
              <a:rPr lang="en-US" sz="1300" b="1" u="sng" dirty="0" smtClean="0">
                <a:solidFill>
                  <a:srgbClr val="12469A"/>
                </a:solidFill>
              </a:rPr>
              <a:t>Mess bill collection &amp; Hostel bills Master</a:t>
            </a:r>
          </a:p>
          <a:p>
            <a:pPr>
              <a:lnSpc>
                <a:spcPct val="150000"/>
              </a:lnSpc>
            </a:pPr>
            <a:r>
              <a:rPr lang="en-US" sz="1300" b="1" u="sng" dirty="0" smtClean="0">
                <a:solidFill>
                  <a:srgbClr val="12469A"/>
                </a:solidFill>
              </a:rPr>
              <a:t>Maintenance Charges and Repairs</a:t>
            </a:r>
          </a:p>
          <a:p>
            <a:pPr>
              <a:lnSpc>
                <a:spcPct val="150000"/>
              </a:lnSpc>
            </a:pPr>
            <a:r>
              <a:rPr lang="en-US" sz="1300" b="1" u="sng" dirty="0" smtClean="0">
                <a:solidFill>
                  <a:srgbClr val="12469A"/>
                </a:solidFill>
              </a:rPr>
              <a:t>Daily expenses of Hostel</a:t>
            </a:r>
          </a:p>
          <a:p>
            <a:pPr>
              <a:lnSpc>
                <a:spcPct val="150000"/>
              </a:lnSpc>
            </a:pPr>
            <a:r>
              <a:rPr lang="en-US" sz="1300" b="1" u="sng" dirty="0" smtClean="0">
                <a:solidFill>
                  <a:srgbClr val="12469A"/>
                </a:solidFill>
              </a:rPr>
              <a:t>Visitor Record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/>
          <p:cNvSpPr/>
          <p:nvPr/>
        </p:nvSpPr>
        <p:spPr>
          <a:xfrm>
            <a:off x="4038600" y="1600200"/>
            <a:ext cx="2362200" cy="16002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914400"/>
            <a:ext cx="9144000" cy="380892"/>
          </a:xfrm>
          <a:prstGeom prst="rect">
            <a:avLst/>
          </a:prstGeom>
          <a:solidFill>
            <a:srgbClr val="124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/>
              <a:t>Welcome &lt;</a:t>
            </a:r>
            <a:r>
              <a:rPr lang="en-US" b="1" i="1" dirty="0" smtClean="0"/>
              <a:t>Administrator’s Name</a:t>
            </a:r>
            <a:r>
              <a:rPr lang="en-US" b="1" dirty="0" smtClean="0"/>
              <a:t>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" y="535517"/>
            <a:ext cx="1295400" cy="990600"/>
          </a:xfrm>
          <a:prstGeom prst="roundRect">
            <a:avLst/>
          </a:prstGeom>
          <a:solidFill>
            <a:srgbClr val="DEE7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School Logo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381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381000"/>
            <a:ext cx="4476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381000"/>
            <a:ext cx="4381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xtBox 42"/>
          <p:cNvSpPr txBox="1"/>
          <p:nvPr/>
        </p:nvSpPr>
        <p:spPr>
          <a:xfrm>
            <a:off x="1412482" y="164068"/>
            <a:ext cx="302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School Admin – Library Screen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0" name="Picture 49" descr="Teachers-ico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24192" y="0"/>
            <a:ext cx="843607" cy="908037"/>
          </a:xfrm>
          <a:prstGeom prst="rect">
            <a:avLst/>
          </a:prstGeom>
        </p:spPr>
      </p:pic>
      <p:cxnSp>
        <p:nvCxnSpPr>
          <p:cNvPr id="73" name="Straight Connector 72"/>
          <p:cNvCxnSpPr/>
          <p:nvPr/>
        </p:nvCxnSpPr>
        <p:spPr>
          <a:xfrm>
            <a:off x="152400" y="640080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1752600" y="1600200"/>
            <a:ext cx="2362200" cy="16002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1752600" y="1688812"/>
            <a:ext cx="1752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rgbClr val="12469A"/>
                </a:solidFill>
              </a:rPr>
              <a:t>Master Creation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752600" y="1905000"/>
            <a:ext cx="41148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Book details</a:t>
            </a:r>
            <a:r>
              <a:rPr lang="en-US" sz="1000" dirty="0" smtClean="0">
                <a:solidFill>
                  <a:srgbClr val="12469A"/>
                </a:solidFill>
              </a:rPr>
              <a:t> </a:t>
            </a:r>
            <a:r>
              <a:rPr lang="en-US" sz="1000" dirty="0" smtClean="0">
                <a:solidFill>
                  <a:srgbClr val="FF0000"/>
                </a:solidFill>
              </a:rPr>
              <a:t>(category/sub category</a:t>
            </a:r>
          </a:p>
          <a:p>
            <a:pPr marL="117475" lvl="1">
              <a:lnSpc>
                <a:spcPct val="150000"/>
              </a:lnSpc>
            </a:pPr>
            <a:r>
              <a:rPr lang="en-US" sz="1000" dirty="0" smtClean="0">
                <a:solidFill>
                  <a:srgbClr val="FF0000"/>
                </a:solidFill>
              </a:rPr>
              <a:t>/Publisher/Supplier)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Book cupboards &amp; rack management</a:t>
            </a:r>
          </a:p>
          <a:p>
            <a:pPr marL="117475" lvl="1">
              <a:lnSpc>
                <a:spcPct val="150000"/>
              </a:lnSpc>
            </a:pPr>
            <a:r>
              <a:rPr lang="en-US" sz="1000" u="sng" dirty="0" smtClean="0">
                <a:solidFill>
                  <a:srgbClr val="12469A"/>
                </a:solidFill>
              </a:rPr>
              <a:t>Add new </a:t>
            </a:r>
            <a:r>
              <a:rPr lang="en-US" sz="1000" dirty="0" smtClean="0">
                <a:solidFill>
                  <a:srgbClr val="FF0000"/>
                </a:solidFill>
              </a:rPr>
              <a:t>(books/magazines/Journals/</a:t>
            </a:r>
          </a:p>
          <a:p>
            <a:pPr marL="117475" lvl="1">
              <a:lnSpc>
                <a:spcPct val="150000"/>
              </a:lnSpc>
            </a:pPr>
            <a:r>
              <a:rPr lang="en-US" sz="1000" dirty="0" smtClean="0">
                <a:solidFill>
                  <a:srgbClr val="FF0000"/>
                </a:solidFill>
              </a:rPr>
              <a:t>reference books/CD’s/DVD’s/e-books)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400800" y="1600200"/>
            <a:ext cx="2438400" cy="1600200"/>
          </a:xfrm>
          <a:prstGeom prst="rect">
            <a:avLst/>
          </a:prstGeom>
          <a:solidFill>
            <a:srgbClr val="DEE7F2"/>
          </a:solidFill>
          <a:ln w="3175">
            <a:solidFill>
              <a:srgbClr val="BA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477000" y="1676400"/>
            <a:ext cx="3124200" cy="119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u="sng" dirty="0" smtClean="0">
                <a:solidFill>
                  <a:srgbClr val="12469A"/>
                </a:solidFill>
              </a:rPr>
              <a:t>Member List</a:t>
            </a:r>
          </a:p>
          <a:p>
            <a:pPr>
              <a:lnSpc>
                <a:spcPct val="150000"/>
              </a:lnSpc>
            </a:pPr>
            <a:r>
              <a:rPr lang="en-US" sz="1300" b="1" u="sng" dirty="0" smtClean="0">
                <a:solidFill>
                  <a:srgbClr val="12469A"/>
                </a:solidFill>
              </a:rPr>
              <a:t>Reports</a:t>
            </a:r>
          </a:p>
          <a:p>
            <a:pPr>
              <a:lnSpc>
                <a:spcPct val="150000"/>
              </a:lnSpc>
            </a:pPr>
            <a:r>
              <a:rPr lang="en-US" sz="1300" b="1" u="sng" dirty="0" smtClean="0">
                <a:solidFill>
                  <a:srgbClr val="12469A"/>
                </a:solidFill>
              </a:rPr>
              <a:t>Book Weeding</a:t>
            </a:r>
          </a:p>
          <a:p>
            <a:pPr>
              <a:lnSpc>
                <a:spcPct val="150000"/>
              </a:lnSpc>
            </a:pPr>
            <a:r>
              <a:rPr lang="en-US" sz="1300" b="1" u="sng" dirty="0" smtClean="0">
                <a:solidFill>
                  <a:srgbClr val="12469A"/>
                </a:solidFill>
              </a:rPr>
              <a:t>Missing Book Management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4114800" y="1676400"/>
            <a:ext cx="4114800" cy="1244263"/>
            <a:chOff x="1981200" y="4267200"/>
            <a:chExt cx="4114800" cy="1244263"/>
          </a:xfrm>
        </p:grpSpPr>
        <p:sp>
          <p:nvSpPr>
            <p:cNvPr id="56" name="TextBox 55"/>
            <p:cNvSpPr txBox="1"/>
            <p:nvPr/>
          </p:nvSpPr>
          <p:spPr>
            <a:xfrm>
              <a:off x="1981200" y="4267200"/>
              <a:ext cx="17526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 smtClean="0">
                  <a:solidFill>
                    <a:srgbClr val="12469A"/>
                  </a:solidFill>
                </a:rPr>
                <a:t>Transaction Master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981200" y="4495800"/>
              <a:ext cx="4114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7475" lvl="1">
                <a:lnSpc>
                  <a:spcPct val="150000"/>
                </a:lnSpc>
              </a:pPr>
              <a:r>
                <a:rPr lang="en-US" sz="1000" u="sng" dirty="0" smtClean="0">
                  <a:solidFill>
                    <a:srgbClr val="12469A"/>
                  </a:solidFill>
                </a:rPr>
                <a:t>Issue books</a:t>
              </a:r>
            </a:p>
            <a:p>
              <a:pPr marL="117475" lvl="1">
                <a:lnSpc>
                  <a:spcPct val="150000"/>
                </a:lnSpc>
              </a:pPr>
              <a:r>
                <a:rPr lang="en-US" sz="1000" u="sng" dirty="0" smtClean="0">
                  <a:solidFill>
                    <a:srgbClr val="12469A"/>
                  </a:solidFill>
                </a:rPr>
                <a:t>Return books</a:t>
              </a:r>
            </a:p>
            <a:p>
              <a:pPr marL="117475" lvl="1">
                <a:lnSpc>
                  <a:spcPct val="150000"/>
                </a:lnSpc>
              </a:pPr>
              <a:r>
                <a:rPr lang="en-US" sz="1000" u="sng" dirty="0" smtClean="0">
                  <a:solidFill>
                    <a:srgbClr val="12469A"/>
                  </a:solidFill>
                </a:rPr>
                <a:t>Fine management</a:t>
              </a:r>
            </a:p>
            <a:p>
              <a:pPr marL="117475" lvl="1">
                <a:lnSpc>
                  <a:spcPct val="150000"/>
                </a:lnSpc>
              </a:pPr>
              <a:r>
                <a:rPr lang="en-US" sz="1000" u="sng" dirty="0" smtClean="0">
                  <a:solidFill>
                    <a:srgbClr val="12469A"/>
                  </a:solidFill>
                </a:rPr>
                <a:t>Book submission reminder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2024</TotalTime>
  <Words>1884</Words>
  <Application>Microsoft Office PowerPoint</Application>
  <PresentationFormat>On-screen Show (4:3)</PresentationFormat>
  <Paragraphs>518</Paragraphs>
  <Slides>27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Slide 1</vt:lpstr>
      <vt:lpstr>System Admin User</vt:lpstr>
      <vt:lpstr>Slide 3</vt:lpstr>
      <vt:lpstr>School Admin User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Teacher User</vt:lpstr>
      <vt:lpstr>Slide 19</vt:lpstr>
      <vt:lpstr>Parent User</vt:lpstr>
      <vt:lpstr>Slide 21</vt:lpstr>
      <vt:lpstr>Slide 22</vt:lpstr>
      <vt:lpstr>Slide 23</vt:lpstr>
      <vt:lpstr>Slide 24</vt:lpstr>
      <vt:lpstr>Slide 25</vt:lpstr>
      <vt:lpstr>Dean/Principal/Vice Principal User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Rashu</dc:creator>
  <cp:lastModifiedBy>reshmi</cp:lastModifiedBy>
  <cp:revision>254</cp:revision>
  <dcterms:created xsi:type="dcterms:W3CDTF">2006-08-16T00:00:00Z</dcterms:created>
  <dcterms:modified xsi:type="dcterms:W3CDTF">2013-09-11T18:48:58Z</dcterms:modified>
</cp:coreProperties>
</file>