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62" r:id="rId2"/>
    <p:sldId id="274" r:id="rId3"/>
    <p:sldId id="267" r:id="rId4"/>
    <p:sldId id="271" r:id="rId5"/>
    <p:sldId id="261" r:id="rId6"/>
    <p:sldId id="277" r:id="rId7"/>
    <p:sldId id="279" r:id="rId8"/>
    <p:sldId id="280" r:id="rId9"/>
    <p:sldId id="281" r:id="rId10"/>
    <p:sldId id="276" r:id="rId11"/>
    <p:sldId id="278" r:id="rId12"/>
    <p:sldId id="282" r:id="rId13"/>
    <p:sldId id="283" r:id="rId14"/>
    <p:sldId id="284" r:id="rId15"/>
    <p:sldId id="285" r:id="rId16"/>
    <p:sldId id="286" r:id="rId17"/>
    <p:sldId id="287" r:id="rId18"/>
    <p:sldId id="270" r:id="rId19"/>
    <p:sldId id="260" r:id="rId20"/>
    <p:sldId id="269" r:id="rId21"/>
    <p:sldId id="257" r:id="rId22"/>
    <p:sldId id="264" r:id="rId23"/>
    <p:sldId id="263" r:id="rId24"/>
    <p:sldId id="266" r:id="rId25"/>
    <p:sldId id="268" r:id="rId26"/>
    <p:sldId id="275" r:id="rId27"/>
    <p:sldId id="25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7F2"/>
    <a:srgbClr val="FFFF8F"/>
    <a:srgbClr val="0000FF"/>
    <a:srgbClr val="BACDE4"/>
    <a:srgbClr val="12469A"/>
    <a:srgbClr val="1451B4"/>
    <a:srgbClr val="175CCB"/>
    <a:srgbClr val="0C2F68"/>
    <a:srgbClr val="99B5D7"/>
    <a:srgbClr val="007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65" d="100"/>
          <a:sy n="65" d="100"/>
        </p:scale>
        <p:origin x="-145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49935-37AF-4BCD-A53C-110A3024DA34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23FEE-CE6F-4144-8F09-6C4F1C7FD2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62200" y="2286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C2F68"/>
                </a:solidFill>
              </a:rPr>
              <a:t>User Name</a:t>
            </a:r>
            <a:endParaRPr lang="en-US" b="1" dirty="0">
              <a:solidFill>
                <a:srgbClr val="0C2F6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2200" y="2895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C2F68"/>
                </a:solidFill>
              </a:rPr>
              <a:t>Password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733800" y="2895600"/>
            <a:ext cx="3048000" cy="381000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733800" y="2286000"/>
            <a:ext cx="3048000" cy="381000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b="1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228600" y="535517"/>
            <a:ext cx="914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33800" y="2359223"/>
            <a:ext cx="2278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Employee ID/Student’s Reg.#</a:t>
            </a:r>
            <a:endParaRPr lang="en-US" sz="14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3800" y="296882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************</a:t>
            </a:r>
            <a:endParaRPr lang="en-US" sz="14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438400" y="3581400"/>
            <a:ext cx="152400" cy="152400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90800" y="35052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C2F68"/>
                </a:solidFill>
              </a:rPr>
              <a:t>Remember me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38400" y="3962400"/>
            <a:ext cx="990600" cy="381000"/>
          </a:xfrm>
          <a:prstGeom prst="roundRect">
            <a:avLst/>
          </a:prstGeom>
          <a:solidFill>
            <a:srgbClr val="12469A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Login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62200" y="4648200"/>
            <a:ext cx="22098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solidFill>
                  <a:srgbClr val="0C2F68"/>
                </a:solidFill>
              </a:rPr>
              <a:t>Can’t access your account?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47800" y="304800"/>
            <a:ext cx="137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Login Screen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>
          <a:xfrm>
            <a:off x="5334000" y="1600200"/>
            <a:ext cx="3505200" cy="12954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1412482" y="164068"/>
            <a:ext cx="33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- Admissions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152400" y="1600200"/>
            <a:ext cx="1524000" cy="304800"/>
          </a:xfrm>
          <a:prstGeom prst="roundRect">
            <a:avLst/>
          </a:prstGeom>
          <a:solidFill>
            <a:srgbClr val="12469A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Rounded Rectangle 76"/>
          <p:cNvSpPr/>
          <p:nvPr/>
        </p:nvSpPr>
        <p:spPr>
          <a:xfrm>
            <a:off x="152400" y="1905000"/>
            <a:ext cx="1524000" cy="304800"/>
          </a:xfrm>
          <a:prstGeom prst="roundRect">
            <a:avLst/>
          </a:prstGeom>
          <a:solidFill>
            <a:srgbClr val="DEE7F2"/>
          </a:solidFill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152400" y="2209800"/>
            <a:ext cx="1524000" cy="304800"/>
          </a:xfrm>
          <a:prstGeom prst="roundRect">
            <a:avLst/>
          </a:prstGeom>
          <a:solidFill>
            <a:srgbClr val="DEE7F2"/>
          </a:solidFill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152400" y="2514600"/>
            <a:ext cx="1524000" cy="304800"/>
          </a:xfrm>
          <a:prstGeom prst="roundRect">
            <a:avLst/>
          </a:prstGeom>
          <a:solidFill>
            <a:srgbClr val="DEE7F2"/>
          </a:solidFill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152400" y="2819400"/>
            <a:ext cx="1524000" cy="304800"/>
          </a:xfrm>
          <a:prstGeom prst="roundRect">
            <a:avLst/>
          </a:prstGeom>
          <a:solidFill>
            <a:srgbClr val="DEE7F2"/>
          </a:solidFill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152400" y="3124200"/>
            <a:ext cx="1524000" cy="304800"/>
          </a:xfrm>
          <a:prstGeom prst="roundRect">
            <a:avLst/>
          </a:prstGeom>
          <a:solidFill>
            <a:srgbClr val="DEE7F2"/>
          </a:solidFill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152400" y="3429000"/>
            <a:ext cx="1524000" cy="304800"/>
          </a:xfrm>
          <a:prstGeom prst="roundRect">
            <a:avLst/>
          </a:prstGeom>
          <a:solidFill>
            <a:srgbClr val="DEE7F2"/>
          </a:solidFill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152400" y="3733800"/>
            <a:ext cx="1524000" cy="304800"/>
          </a:xfrm>
          <a:prstGeom prst="roundRect">
            <a:avLst/>
          </a:prstGeom>
          <a:solidFill>
            <a:srgbClr val="DEE7F2"/>
          </a:solidFill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152400" y="4038600"/>
            <a:ext cx="1524000" cy="304800"/>
          </a:xfrm>
          <a:prstGeom prst="roundRect">
            <a:avLst/>
          </a:prstGeom>
          <a:solidFill>
            <a:srgbClr val="DEE7F2"/>
          </a:solidFill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152400" y="4343400"/>
            <a:ext cx="1524000" cy="304800"/>
          </a:xfrm>
          <a:prstGeom prst="roundRect">
            <a:avLst/>
          </a:prstGeom>
          <a:solidFill>
            <a:srgbClr val="DEE7F2"/>
          </a:solidFill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52400" y="4648200"/>
            <a:ext cx="1524000" cy="304800"/>
          </a:xfrm>
          <a:prstGeom prst="roundRect">
            <a:avLst/>
          </a:prstGeom>
          <a:solidFill>
            <a:srgbClr val="DEE7F2"/>
          </a:solidFill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152400" y="4953000"/>
            <a:ext cx="1524000" cy="304800"/>
          </a:xfrm>
          <a:prstGeom prst="roundRect">
            <a:avLst/>
          </a:prstGeom>
          <a:solidFill>
            <a:srgbClr val="DEE7F2"/>
          </a:solidFill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152400" y="5257800"/>
            <a:ext cx="1524000" cy="304800"/>
          </a:xfrm>
          <a:prstGeom prst="roundRect">
            <a:avLst/>
          </a:prstGeom>
          <a:solidFill>
            <a:srgbClr val="DEE7F2"/>
          </a:solidFill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152400" y="5562600"/>
            <a:ext cx="1524000" cy="304800"/>
          </a:xfrm>
          <a:prstGeom prst="roundRect">
            <a:avLst/>
          </a:prstGeom>
          <a:solidFill>
            <a:srgbClr val="DEE7F2"/>
          </a:solidFill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152400" y="5867400"/>
            <a:ext cx="1524000" cy="304800"/>
          </a:xfrm>
          <a:prstGeom prst="roundRect">
            <a:avLst/>
          </a:prstGeom>
          <a:solidFill>
            <a:srgbClr val="DEE7F2"/>
          </a:solidFill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16002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Admissions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-76200" y="19050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2469A"/>
                </a:solidFill>
              </a:rPr>
              <a:t>Fee</a:t>
            </a:r>
            <a:r>
              <a:rPr lang="en-US" sz="1200" dirty="0" smtClean="0">
                <a:solidFill>
                  <a:schemeClr val="bg1"/>
                </a:solidFill>
              </a:rPr>
              <a:t>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2400" y="22098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2469A"/>
                </a:solidFill>
              </a:rPr>
              <a:t>Conveyance</a:t>
            </a:r>
            <a:endParaRPr lang="en-US" sz="1200" dirty="0">
              <a:solidFill>
                <a:srgbClr val="12469A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2527012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2469A"/>
                </a:solidFill>
              </a:rPr>
              <a:t>Library</a:t>
            </a:r>
            <a:endParaRPr lang="en-US" sz="1200" dirty="0">
              <a:solidFill>
                <a:srgbClr val="12469A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0" y="28194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2469A"/>
                </a:solidFill>
              </a:rPr>
              <a:t>Hostel</a:t>
            </a:r>
            <a:endParaRPr lang="en-US" sz="1200" dirty="0">
              <a:solidFill>
                <a:srgbClr val="12469A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152400" y="3136612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2469A"/>
                </a:solidFill>
              </a:rPr>
              <a:t>HR</a:t>
            </a:r>
            <a:endParaRPr lang="en-US" sz="1200" dirty="0">
              <a:solidFill>
                <a:srgbClr val="12469A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200" y="34290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2469A"/>
                </a:solidFill>
              </a:rPr>
              <a:t>Inventory</a:t>
            </a:r>
            <a:endParaRPr lang="en-US" sz="1200" dirty="0">
              <a:solidFill>
                <a:srgbClr val="12469A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0" y="37338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2469A"/>
                </a:solidFill>
              </a:rPr>
              <a:t>Finance</a:t>
            </a:r>
            <a:endParaRPr lang="en-US" sz="1200" dirty="0">
              <a:solidFill>
                <a:srgbClr val="12469A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6200" y="4051012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2469A"/>
                </a:solidFill>
              </a:rPr>
              <a:t>Messages</a:t>
            </a:r>
            <a:endParaRPr lang="en-US" sz="1200" dirty="0">
              <a:solidFill>
                <a:srgbClr val="12469A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0" y="4355812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2469A"/>
                </a:solidFill>
              </a:rPr>
              <a:t>Events</a:t>
            </a:r>
            <a:endParaRPr lang="en-US" sz="1200" dirty="0">
              <a:solidFill>
                <a:srgbClr val="12469A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0" y="46482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2469A"/>
                </a:solidFill>
              </a:rPr>
              <a:t>Calendar</a:t>
            </a:r>
            <a:endParaRPr lang="en-US" sz="1200" dirty="0">
              <a:solidFill>
                <a:srgbClr val="12469A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6200" y="49530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2469A"/>
                </a:solidFill>
              </a:rPr>
              <a:t>Timetable</a:t>
            </a:r>
            <a:endParaRPr lang="en-US" sz="1200" dirty="0">
              <a:solidFill>
                <a:srgbClr val="12469A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0" y="52578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2469A"/>
                </a:solidFill>
              </a:rPr>
              <a:t>Syllabus</a:t>
            </a:r>
            <a:endParaRPr lang="en-US" sz="1200" dirty="0">
              <a:solidFill>
                <a:srgbClr val="12469A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0" y="5575012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2469A"/>
                </a:solidFill>
              </a:rPr>
              <a:t>Examination &amp; Result</a:t>
            </a:r>
            <a:endParaRPr lang="en-US" sz="1200" dirty="0">
              <a:solidFill>
                <a:srgbClr val="12469A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6200" y="58674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2469A"/>
                </a:solidFill>
              </a:rPr>
              <a:t>My Profile</a:t>
            </a:r>
            <a:endParaRPr lang="en-US" sz="1200" dirty="0">
              <a:solidFill>
                <a:srgbClr val="12469A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905000" y="1600200"/>
            <a:ext cx="3429000" cy="12954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981200" y="1688812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Manage Student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981200" y="1905000"/>
            <a:ext cx="4114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Student details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Class Management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Allot board exam roll number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410200" y="1673423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Report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410200" y="1905000"/>
            <a:ext cx="4114800" cy="760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Student Admission / registration details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Student details class wise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Student Attendance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>
          <a:xfrm>
            <a:off x="5257800" y="1600200"/>
            <a:ext cx="3352800" cy="1219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1412482" y="164068"/>
            <a:ext cx="3275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– Inventory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905000" y="1600200"/>
            <a:ext cx="3352800" cy="1219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981200" y="1688812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Master Creation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981200" y="1905000"/>
            <a:ext cx="4114800" cy="760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Category / sub category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Items list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Suppliers / vendors list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905000" y="2819400"/>
            <a:ext cx="3352800" cy="14478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257800" y="2819400"/>
            <a:ext cx="3352800" cy="14478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334000" y="1676400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Data Entry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34000" y="1905000"/>
            <a:ext cx="4114800" cy="760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Goods received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Goods return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Goods issued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81200" y="2895600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Reports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981200" y="3124200"/>
            <a:ext cx="4114800" cy="760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Stock available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Stock issued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Stock received / returned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34000" y="2908012"/>
            <a:ext cx="2819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u="sng" dirty="0" smtClean="0">
                <a:solidFill>
                  <a:srgbClr val="12469A"/>
                </a:solidFill>
              </a:rPr>
              <a:t>Stock purchase order generation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>
          <a:xfrm>
            <a:off x="5257800" y="1600200"/>
            <a:ext cx="3352800" cy="1219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1412482" y="164068"/>
            <a:ext cx="310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– Finance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905000" y="1600200"/>
            <a:ext cx="3352800" cy="1219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981200" y="1688812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Vehicle Master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981200" y="1905000"/>
            <a:ext cx="4114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Vehicle details 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Transporter detail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905000" y="2819400"/>
            <a:ext cx="3352800" cy="14478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257800" y="2819400"/>
            <a:ext cx="3352800" cy="14478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334000" y="1676400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Route Master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34000" y="1905000"/>
            <a:ext cx="4114800" cy="29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Route details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81200" y="2895600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User Detail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981200" y="312420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Driver detail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Teacher detail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Staff detail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Student details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34000" y="3212812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u="sng" dirty="0" smtClean="0">
                <a:solidFill>
                  <a:srgbClr val="12469A"/>
                </a:solidFill>
              </a:rPr>
              <a:t>Day to day bus log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34000" y="2908012"/>
            <a:ext cx="2819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u="sng" dirty="0" smtClean="0">
                <a:solidFill>
                  <a:srgbClr val="12469A"/>
                </a:solidFill>
              </a:rPr>
              <a:t>Vehicle maintenance and fuel</a:t>
            </a:r>
          </a:p>
        </p:txBody>
      </p:sp>
      <p:sp>
        <p:nvSpPr>
          <p:cNvPr id="22" name="Multiply 21"/>
          <p:cNvSpPr/>
          <p:nvPr/>
        </p:nvSpPr>
        <p:spPr>
          <a:xfrm>
            <a:off x="3505200" y="1295400"/>
            <a:ext cx="3505200" cy="35052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905000" y="3886200"/>
            <a:ext cx="3505200" cy="22098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1905000" y="1600200"/>
            <a:ext cx="3505200" cy="24384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1412482" y="164068"/>
            <a:ext cx="265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– HR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410200" y="3886200"/>
            <a:ext cx="3352800" cy="22098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410200" y="1600200"/>
            <a:ext cx="3352800" cy="24384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981200" y="1676400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Employee info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981200" y="1905000"/>
            <a:ext cx="41148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 Add teacher / staff master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Basic pay setting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Increment / decrement setting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Appraisals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Allowances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486400" y="1666260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Reports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486400" y="1790343"/>
            <a:ext cx="4114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Employee particulars (official &amp; personal)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Faculty's subject specialization report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Leave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Attendance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List of short listed candidates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List of candidates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Waiting list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List of advertisements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Salary slips</a:t>
            </a:r>
          </a:p>
          <a:p>
            <a:pPr marL="117475" lvl="1">
              <a:lnSpc>
                <a:spcPct val="150000"/>
              </a:lnSpc>
            </a:pPr>
            <a:endParaRPr lang="en-US" sz="1000" u="sng" dirty="0" smtClean="0">
              <a:solidFill>
                <a:srgbClr val="12469A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86400" y="4117538"/>
            <a:ext cx="3352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Allotting subjects to faculty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Adding faculty / staff attendance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Leave setting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Upload monthly salary deposited information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81200" y="4117538"/>
            <a:ext cx="3124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Applicant data bank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Short listed candidates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Interview letter / interview result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Selected candidate list / waiting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1412482" y="164068"/>
            <a:ext cx="322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– Calendar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905000" y="1600200"/>
            <a:ext cx="7010400" cy="13716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981200" y="1688812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Add new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981200" y="1905000"/>
            <a:ext cx="4114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Events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News/Notices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Academic Calendar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7010400" y="1600200"/>
            <a:ext cx="1752600" cy="1219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505200" y="1600200"/>
            <a:ext cx="1752600" cy="1219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5257800" y="1600200"/>
            <a:ext cx="1752600" cy="1219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1412482" y="164068"/>
            <a:ext cx="336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– Academics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905000" y="1600200"/>
            <a:ext cx="1600200" cy="1219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981200" y="1688812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u="sng" dirty="0" smtClean="0">
                <a:solidFill>
                  <a:srgbClr val="12469A"/>
                </a:solidFill>
              </a:rPr>
              <a:t>Exam Schedule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34000" y="1676400"/>
            <a:ext cx="2514600" cy="661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Mark list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Grade sheets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581400" y="1729770"/>
            <a:ext cx="4114800" cy="1013430"/>
            <a:chOff x="1981200" y="2895600"/>
            <a:chExt cx="4114800" cy="1013430"/>
          </a:xfrm>
        </p:grpSpPr>
        <p:sp>
          <p:nvSpPr>
            <p:cNvPr id="56" name="TextBox 55"/>
            <p:cNvSpPr txBox="1"/>
            <p:nvPr/>
          </p:nvSpPr>
          <p:spPr>
            <a:xfrm>
              <a:off x="1981200" y="2895600"/>
              <a:ext cx="17526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 smtClean="0">
                  <a:solidFill>
                    <a:srgbClr val="12469A"/>
                  </a:solidFill>
                </a:rPr>
                <a:t>Templates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981200" y="3124200"/>
              <a:ext cx="411480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Create new</a:t>
              </a:r>
            </a:p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Repository</a:t>
              </a:r>
            </a:p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Archive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086600" y="1752600"/>
            <a:ext cx="2819400" cy="597188"/>
            <a:chOff x="5334000" y="2908012"/>
            <a:chExt cx="2819400" cy="597188"/>
          </a:xfrm>
        </p:grpSpPr>
        <p:sp>
          <p:nvSpPr>
            <p:cNvPr id="58" name="TextBox 57"/>
            <p:cNvSpPr txBox="1"/>
            <p:nvPr/>
          </p:nvSpPr>
          <p:spPr>
            <a:xfrm>
              <a:off x="5334000" y="3212812"/>
              <a:ext cx="17526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u="sng" dirty="0" smtClean="0">
                  <a:solidFill>
                    <a:srgbClr val="12469A"/>
                  </a:solidFill>
                </a:rPr>
                <a:t>Timetable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334000" y="2908012"/>
              <a:ext cx="28194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u="sng" dirty="0" smtClean="0">
                  <a:solidFill>
                    <a:srgbClr val="12469A"/>
                  </a:solidFill>
                </a:rPr>
                <a:t>Syllabus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1412482" y="164068"/>
            <a:ext cx="313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– Mailbox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905000" y="1524000"/>
            <a:ext cx="7010400" cy="14478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981200" y="1524000"/>
            <a:ext cx="1752600" cy="126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Create  new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Inbox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Outbox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Folders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1412482" y="164068"/>
            <a:ext cx="3347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– My profile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905000" y="1524000"/>
            <a:ext cx="6934200" cy="1219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981200" y="1600200"/>
            <a:ext cx="175260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My Details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My Appraisal Form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My salary slips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C2F68"/>
                </a:solidFill>
              </a:rPr>
              <a:t>Teacher User</a:t>
            </a:r>
            <a:endParaRPr lang="en-US" b="1" dirty="0">
              <a:solidFill>
                <a:srgbClr val="0C2F68"/>
              </a:solidFill>
            </a:endParaRPr>
          </a:p>
        </p:txBody>
      </p:sp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7946" y="1066800"/>
            <a:ext cx="2931854" cy="253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Teacher’s Name</a:t>
            </a:r>
            <a:r>
              <a:rPr lang="en-US" b="1" dirty="0" smtClean="0"/>
              <a:t>&gt;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28600" y="535517"/>
            <a:ext cx="914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1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29600" y="114734"/>
            <a:ext cx="838200" cy="723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7" name="Straight Connector 136"/>
          <p:cNvCxnSpPr/>
          <p:nvPr/>
        </p:nvCxnSpPr>
        <p:spPr>
          <a:xfrm>
            <a:off x="152400" y="65532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19200" y="76200"/>
            <a:ext cx="222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Teacher Home Screen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528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C2F68"/>
                </a:solidFill>
              </a:rPr>
              <a:t>System Admin User</a:t>
            </a:r>
            <a:endParaRPr lang="en-US" b="1" dirty="0">
              <a:solidFill>
                <a:srgbClr val="0C2F68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52800" y="1066800"/>
            <a:ext cx="2438400" cy="2362200"/>
            <a:chOff x="8277224" y="76200"/>
            <a:chExt cx="790576" cy="750074"/>
          </a:xfrm>
        </p:grpSpPr>
        <p:pic>
          <p:nvPicPr>
            <p:cNvPr id="9" name="Picture 8" descr="Devices-computer-ic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4850" y="76200"/>
              <a:ext cx="561975" cy="561975"/>
            </a:xfrm>
            <a:prstGeom prst="rect">
              <a:avLst/>
            </a:prstGeom>
          </p:spPr>
        </p:pic>
        <p:pic>
          <p:nvPicPr>
            <p:cNvPr id="10" name="Picture 9" descr="user-3-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7224" y="390525"/>
              <a:ext cx="428625" cy="428625"/>
            </a:xfrm>
            <a:prstGeom prst="rect">
              <a:avLst/>
            </a:prstGeom>
          </p:spPr>
        </p:pic>
        <p:pic>
          <p:nvPicPr>
            <p:cNvPr id="11" name="Picture 10" descr="user-4-icon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98675" y="357149"/>
              <a:ext cx="469125" cy="4691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52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C2F68"/>
                </a:solidFill>
              </a:rPr>
              <a:t>Parent User</a:t>
            </a:r>
            <a:endParaRPr lang="en-US" b="1" dirty="0">
              <a:solidFill>
                <a:srgbClr val="0C2F68"/>
              </a:solidFill>
            </a:endParaRPr>
          </a:p>
        </p:txBody>
      </p:sp>
      <p:pic>
        <p:nvPicPr>
          <p:cNvPr id="4" name="Picture 3" descr="user-group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10668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Parent’s Name</a:t>
            </a:r>
            <a:r>
              <a:rPr lang="en-US" b="1" dirty="0" smtClean="0"/>
              <a:t>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8600" y="535517"/>
            <a:ext cx="914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47800" y="304800"/>
            <a:ext cx="210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Parent Home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2" name="Picture 11" descr="user-group-ic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29600" y="76200"/>
            <a:ext cx="76200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/>
          <p:cNvSpPr/>
          <p:nvPr/>
        </p:nvSpPr>
        <p:spPr>
          <a:xfrm>
            <a:off x="6934200" y="1371600"/>
            <a:ext cx="12954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5715000" y="1371600"/>
            <a:ext cx="11430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4343400" y="1371600"/>
            <a:ext cx="12954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2971800" y="1371600"/>
            <a:ext cx="12954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524000" y="1371600"/>
            <a:ext cx="1371600" cy="609600"/>
          </a:xfrm>
          <a:prstGeom prst="roundRect">
            <a:avLst/>
          </a:prstGeom>
          <a:solidFill>
            <a:srgbClr val="DEE7F2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Parent’s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914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2469A"/>
                </a:solidFill>
              </a:rPr>
              <a:t>School Logo</a:t>
            </a:r>
            <a:endParaRPr lang="en-US" dirty="0">
              <a:solidFill>
                <a:srgbClr val="12469A"/>
              </a:solidFill>
            </a:endParaRPr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>
          <a:xfrm>
            <a:off x="152400" y="65532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24000" y="1676400"/>
            <a:ext cx="7391400" cy="4800600"/>
          </a:xfrm>
          <a:prstGeom prst="rect">
            <a:avLst/>
          </a:prstGeom>
          <a:solidFill>
            <a:srgbClr val="DEE7F2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716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Student Details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52600" y="1676400"/>
            <a:ext cx="6781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rgbClr val="12469A"/>
                </a:solidFill>
              </a:rPr>
              <a:t>Academic Year :               </a:t>
            </a:r>
            <a:r>
              <a:rPr lang="en-US" sz="1300" dirty="0" smtClean="0">
                <a:solidFill>
                  <a:srgbClr val="12469A"/>
                </a:solidFill>
              </a:rPr>
              <a:t>2013 – 2014                               </a:t>
            </a:r>
            <a:r>
              <a:rPr lang="en-US" sz="1350" dirty="0" smtClean="0">
                <a:solidFill>
                  <a:srgbClr val="12469A"/>
                </a:solidFill>
              </a:rPr>
              <a:t>Admission No. </a:t>
            </a:r>
            <a:r>
              <a:rPr lang="en-US" sz="1300" dirty="0" smtClean="0">
                <a:solidFill>
                  <a:srgbClr val="12469A"/>
                </a:solidFill>
              </a:rPr>
              <a:t>:     2010ANN001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Name :                                                                                   </a:t>
            </a:r>
            <a:r>
              <a:rPr lang="en-US" sz="1350" dirty="0" smtClean="0">
                <a:solidFill>
                  <a:srgbClr val="C00000"/>
                </a:solidFill>
              </a:rPr>
              <a:t>Gender :                      </a:t>
            </a:r>
            <a:r>
              <a:rPr lang="en-US" sz="1350" dirty="0" smtClean="0">
                <a:solidFill>
                  <a:srgbClr val="12469A"/>
                </a:solidFill>
              </a:rPr>
              <a:t>Female           Male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Class :                                                                                     Division :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Date of Birth :                                                                       Blood Group :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Religion :                                                                                Caste :</a:t>
            </a:r>
          </a:p>
          <a:p>
            <a:r>
              <a:rPr lang="en-US" sz="1350" dirty="0" smtClean="0">
                <a:solidFill>
                  <a:srgbClr val="C00000"/>
                </a:solidFill>
              </a:rPr>
              <a:t>Whether only Girl child :      Yes           No                        </a:t>
            </a:r>
            <a:r>
              <a:rPr lang="en-US" sz="1350" dirty="0" smtClean="0">
                <a:solidFill>
                  <a:srgbClr val="00B050"/>
                </a:solidFill>
              </a:rPr>
              <a:t>Accommodation:        Hostel 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Residence Address :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Tel No. :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Father’s Name :                                                                    Mother’s Name :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Occupation :                                                                         Occupation :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Office Address :                                                                    Office Address :</a:t>
            </a:r>
          </a:p>
          <a:p>
            <a:endParaRPr lang="en-US" sz="1350" dirty="0" smtClean="0">
              <a:solidFill>
                <a:srgbClr val="12469A"/>
              </a:solidFill>
            </a:endParaRPr>
          </a:p>
          <a:p>
            <a:r>
              <a:rPr lang="en-US" sz="1350" dirty="0" smtClean="0">
                <a:solidFill>
                  <a:srgbClr val="12469A"/>
                </a:solidFill>
              </a:rPr>
              <a:t>Tel No.:                                                                                   Tel No. :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email :                                                                                     email :</a:t>
            </a:r>
          </a:p>
          <a:p>
            <a:pPr lvl="0"/>
            <a:r>
              <a:rPr lang="en-US" sz="1350" dirty="0" smtClean="0">
                <a:solidFill>
                  <a:srgbClr val="12469A"/>
                </a:solidFill>
              </a:rPr>
              <a:t>Guardian’s Name: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Occupation :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Office Address :</a:t>
            </a:r>
          </a:p>
          <a:p>
            <a:endParaRPr lang="en-US" sz="1350" dirty="0" smtClean="0">
              <a:solidFill>
                <a:srgbClr val="12469A"/>
              </a:solidFill>
            </a:endParaRPr>
          </a:p>
          <a:p>
            <a:r>
              <a:rPr lang="en-US" sz="1350" dirty="0" smtClean="0">
                <a:solidFill>
                  <a:srgbClr val="12469A"/>
                </a:solidFill>
              </a:rPr>
              <a:t>Tel No.: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email 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05200" y="2971800"/>
            <a:ext cx="5181600" cy="3048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505200" y="32766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05200" y="35814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05200" y="3733800"/>
            <a:ext cx="1905000" cy="533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flipV="1">
            <a:off x="3505200" y="42672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05200" y="44196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3581400" y="2819400"/>
            <a:ext cx="76200" cy="76201"/>
          </a:xfrm>
          <a:prstGeom prst="flowChartConnector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505200" y="34290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8194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Medical Details</a:t>
            </a:r>
          </a:p>
        </p:txBody>
      </p:sp>
      <p:sp>
        <p:nvSpPr>
          <p:cNvPr id="34" name="Flowchart: Connector 33"/>
          <p:cNvSpPr/>
          <p:nvPr/>
        </p:nvSpPr>
        <p:spPr>
          <a:xfrm>
            <a:off x="4191000" y="2819400"/>
            <a:ext cx="76200" cy="76201"/>
          </a:xfrm>
          <a:prstGeom prst="flowChartConnector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705600" y="3733800"/>
            <a:ext cx="1981200" cy="533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flipV="1">
            <a:off x="6705600" y="4267200"/>
            <a:ext cx="19812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705600" y="4419600"/>
            <a:ext cx="19812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705600" y="3429000"/>
            <a:ext cx="19812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705600" y="3581400"/>
            <a:ext cx="19812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705600" y="2362200"/>
            <a:ext cx="19812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Merge 42"/>
          <p:cNvSpPr/>
          <p:nvPr/>
        </p:nvSpPr>
        <p:spPr>
          <a:xfrm>
            <a:off x="8534400" y="2406908"/>
            <a:ext cx="76200" cy="76200"/>
          </a:xfrm>
          <a:prstGeom prst="flowChartMerge">
            <a:avLst/>
          </a:prstGeom>
          <a:solidFill>
            <a:schemeClr val="bg1"/>
          </a:solidFill>
          <a:ln w="3175">
            <a:solidFill>
              <a:srgbClr val="99B5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8458200" y="2406908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505200" y="21336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Merge 45"/>
          <p:cNvSpPr/>
          <p:nvPr/>
        </p:nvSpPr>
        <p:spPr>
          <a:xfrm>
            <a:off x="5260730" y="2178308"/>
            <a:ext cx="73269" cy="76200"/>
          </a:xfrm>
          <a:prstGeom prst="flowChartMerge">
            <a:avLst/>
          </a:prstGeom>
          <a:solidFill>
            <a:schemeClr val="bg1"/>
          </a:solidFill>
          <a:ln w="3175">
            <a:solidFill>
              <a:srgbClr val="99B5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5181600" y="2178308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502742" y="2335162"/>
            <a:ext cx="1905000" cy="179438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7800" y="2362200"/>
            <a:ext cx="15932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0" name="Straight Connector 49"/>
          <p:cNvCxnSpPr/>
          <p:nvPr/>
        </p:nvCxnSpPr>
        <p:spPr>
          <a:xfrm>
            <a:off x="5181600" y="2362200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505200" y="2563762"/>
            <a:ext cx="1905000" cy="179438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705600" y="2563762"/>
            <a:ext cx="1981200" cy="179438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705600" y="2133600"/>
            <a:ext cx="19812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Merge 55"/>
          <p:cNvSpPr/>
          <p:nvPr/>
        </p:nvSpPr>
        <p:spPr>
          <a:xfrm>
            <a:off x="8534400" y="2178308"/>
            <a:ext cx="76200" cy="76200"/>
          </a:xfrm>
          <a:prstGeom prst="flowChartMerge">
            <a:avLst/>
          </a:prstGeom>
          <a:solidFill>
            <a:schemeClr val="bg1"/>
          </a:solidFill>
          <a:ln w="3175">
            <a:solidFill>
              <a:srgbClr val="99B5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8458200" y="2178308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505200" y="1905000"/>
            <a:ext cx="1905000" cy="179438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/>
          <p:cNvSpPr/>
          <p:nvPr/>
        </p:nvSpPr>
        <p:spPr>
          <a:xfrm>
            <a:off x="6781800" y="1981200"/>
            <a:ext cx="76200" cy="76201"/>
          </a:xfrm>
          <a:prstGeom prst="flowChartConnector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60"/>
          <p:cNvSpPr/>
          <p:nvPr/>
        </p:nvSpPr>
        <p:spPr>
          <a:xfrm>
            <a:off x="7696200" y="1981200"/>
            <a:ext cx="76200" cy="76201"/>
          </a:xfrm>
          <a:prstGeom prst="flowChartConnector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6858000" y="2819400"/>
            <a:ext cx="108155" cy="10569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505200" y="48006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505200" y="4953000"/>
            <a:ext cx="1905000" cy="533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 flipV="1">
            <a:off x="3505200" y="54864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505200" y="56388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505200" y="46482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1828800" y="5943600"/>
            <a:ext cx="6858000" cy="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447800" y="304800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910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Hostel Details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4102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Fee Details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781800" y="1353235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Teacher Details</a:t>
            </a:r>
          </a:p>
        </p:txBody>
      </p:sp>
      <p:pic>
        <p:nvPicPr>
          <p:cNvPr id="62" name="Picture 61" descr="user-group-ico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29600" y="76200"/>
            <a:ext cx="76200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1524000" y="1371600"/>
            <a:ext cx="1371600" cy="609600"/>
          </a:xfrm>
          <a:prstGeom prst="roundRect">
            <a:avLst/>
          </a:prstGeom>
          <a:solidFill>
            <a:srgbClr val="DEE7F2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6934200" y="1371600"/>
            <a:ext cx="12954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715000" y="1371600"/>
            <a:ext cx="11430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4343400" y="1371600"/>
            <a:ext cx="12954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2971800" y="1371600"/>
            <a:ext cx="12954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Parent’s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914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2469A"/>
                </a:solidFill>
              </a:rPr>
              <a:t>School Logo</a:t>
            </a:r>
            <a:endParaRPr lang="en-US" dirty="0">
              <a:solidFill>
                <a:srgbClr val="12469A"/>
              </a:solidFill>
            </a:endParaRPr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152400" y="65532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24000" y="1676400"/>
            <a:ext cx="7391400" cy="4724400"/>
          </a:xfrm>
          <a:prstGeom prst="rect">
            <a:avLst/>
          </a:prstGeom>
          <a:solidFill>
            <a:srgbClr val="DEE7F2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52600" y="1878702"/>
            <a:ext cx="6781800" cy="2685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" dirty="0" smtClean="0">
              <a:solidFill>
                <a:srgbClr val="12469A"/>
              </a:solidFill>
            </a:endParaRPr>
          </a:p>
          <a:p>
            <a:endParaRPr lang="en-US" sz="300" dirty="0" smtClean="0">
              <a:solidFill>
                <a:srgbClr val="12469A"/>
              </a:solidFill>
            </a:endParaRPr>
          </a:p>
          <a:p>
            <a:r>
              <a:rPr lang="en-US" sz="1350" dirty="0" smtClean="0">
                <a:solidFill>
                  <a:schemeClr val="accent6">
                    <a:lumMod val="75000"/>
                  </a:schemeClr>
                </a:solidFill>
              </a:rPr>
              <a:t>Siblings studying in                Yes          No</a:t>
            </a:r>
          </a:p>
          <a:p>
            <a:r>
              <a:rPr lang="en-US" sz="1350" dirty="0" smtClean="0">
                <a:solidFill>
                  <a:schemeClr val="accent6">
                    <a:lumMod val="75000"/>
                  </a:schemeClr>
                </a:solidFill>
              </a:rPr>
              <a:t>same school :</a:t>
            </a:r>
          </a:p>
          <a:p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Name :                         1.                                                       Class-Division :</a:t>
            </a:r>
          </a:p>
          <a:p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          2.</a:t>
            </a:r>
          </a:p>
          <a:p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          3.</a:t>
            </a:r>
          </a:p>
          <a:p>
            <a:endParaRPr lang="en-US" sz="800" dirty="0" smtClean="0">
              <a:solidFill>
                <a:srgbClr val="12469A"/>
              </a:solidFill>
            </a:endParaRPr>
          </a:p>
          <a:p>
            <a:r>
              <a:rPr lang="en-US" sz="1350" dirty="0" smtClean="0">
                <a:solidFill>
                  <a:srgbClr val="00B050"/>
                </a:solidFill>
              </a:rPr>
              <a:t>Mode of Transport:               School Bus          Own</a:t>
            </a:r>
          </a:p>
          <a:p>
            <a:r>
              <a:rPr lang="en-US" sz="1300" dirty="0" smtClean="0">
                <a:solidFill>
                  <a:srgbClr val="00B050"/>
                </a:solidFill>
              </a:rPr>
              <a:t>Bus No.:    Morning :                                                             Boarding Point :</a:t>
            </a:r>
          </a:p>
          <a:p>
            <a:r>
              <a:rPr lang="en-US" sz="1300" dirty="0" smtClean="0">
                <a:solidFill>
                  <a:srgbClr val="00B050"/>
                </a:solidFill>
              </a:rPr>
              <a:t>                   Afternoon :                                                          Alighting Point :</a:t>
            </a:r>
          </a:p>
          <a:p>
            <a:endParaRPr lang="en-US" sz="1300" dirty="0" smtClean="0">
              <a:solidFill>
                <a:srgbClr val="00B050"/>
              </a:solidFill>
            </a:endParaRPr>
          </a:p>
          <a:p>
            <a:r>
              <a:rPr lang="en-US" sz="3600" dirty="0" smtClean="0">
                <a:solidFill>
                  <a:srgbClr val="FF0000"/>
                </a:solidFill>
              </a:rPr>
              <a:t>Hostel details to be added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581400" y="3200399"/>
            <a:ext cx="108155" cy="10569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05200" y="24384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705600" y="2438400"/>
            <a:ext cx="19812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705600" y="2667000"/>
            <a:ext cx="19812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705600" y="2895600"/>
            <a:ext cx="19812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505200" y="26670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505200" y="28956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505200" y="33528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505200" y="35814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705600" y="3352800"/>
            <a:ext cx="19812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705600" y="3581400"/>
            <a:ext cx="19812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Connector 72"/>
          <p:cNvSpPr/>
          <p:nvPr/>
        </p:nvSpPr>
        <p:spPr>
          <a:xfrm>
            <a:off x="3581400" y="2057400"/>
            <a:ext cx="76200" cy="76201"/>
          </a:xfrm>
          <a:prstGeom prst="flowChartConnector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Connector 73"/>
          <p:cNvSpPr/>
          <p:nvPr/>
        </p:nvSpPr>
        <p:spPr>
          <a:xfrm>
            <a:off x="4191000" y="2057400"/>
            <a:ext cx="76200" cy="76201"/>
          </a:xfrm>
          <a:prstGeom prst="flowChartConnector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1828800" y="3124200"/>
            <a:ext cx="6858000" cy="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4692445" y="3200400"/>
            <a:ext cx="108155" cy="10569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lowchart: Merge 119"/>
          <p:cNvSpPr/>
          <p:nvPr/>
        </p:nvSpPr>
        <p:spPr>
          <a:xfrm>
            <a:off x="8534400" y="3352800"/>
            <a:ext cx="76200" cy="76200"/>
          </a:xfrm>
          <a:prstGeom prst="flowChartMerge">
            <a:avLst/>
          </a:prstGeom>
          <a:solidFill>
            <a:schemeClr val="bg1"/>
          </a:solidFill>
          <a:ln w="3175">
            <a:solidFill>
              <a:srgbClr val="99B5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8458200" y="3352800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lowchart: Merge 121"/>
          <p:cNvSpPr/>
          <p:nvPr/>
        </p:nvSpPr>
        <p:spPr>
          <a:xfrm>
            <a:off x="8534400" y="3581400"/>
            <a:ext cx="76200" cy="76200"/>
          </a:xfrm>
          <a:prstGeom prst="flowChartMerge">
            <a:avLst/>
          </a:prstGeom>
          <a:solidFill>
            <a:schemeClr val="bg1"/>
          </a:solidFill>
          <a:ln w="3175">
            <a:solidFill>
              <a:srgbClr val="99B5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8458200" y="3581400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219200" y="392668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FF0000"/>
                </a:solidFill>
              </a:rPr>
              <a:t>Continuation of Slide 3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19200" y="76200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Parent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828800" y="3810000"/>
            <a:ext cx="6858000" cy="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716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Student Details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194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Medical Details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910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Hostel Details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102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Fee Details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818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Teacher Details</a:t>
            </a:r>
          </a:p>
        </p:txBody>
      </p:sp>
      <p:pic>
        <p:nvPicPr>
          <p:cNvPr id="57" name="Picture 56" descr="user-group-ic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29600" y="76200"/>
            <a:ext cx="76200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6934200" y="1371600"/>
            <a:ext cx="12954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5715000" y="1371600"/>
            <a:ext cx="11430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4343400" y="1371600"/>
            <a:ext cx="12954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2971800" y="1371600"/>
            <a:ext cx="1295400" cy="609600"/>
          </a:xfrm>
          <a:prstGeom prst="roundRect">
            <a:avLst/>
          </a:prstGeom>
          <a:solidFill>
            <a:srgbClr val="DEE7F2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1524000" y="1371600"/>
            <a:ext cx="13716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Parent’s Name</a:t>
            </a:r>
            <a:r>
              <a:rPr lang="en-US" b="1" dirty="0" smtClean="0"/>
              <a:t>&gt;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28600" y="535517"/>
            <a:ext cx="914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524000" y="1676400"/>
            <a:ext cx="7391400" cy="4800600"/>
          </a:xfrm>
          <a:prstGeom prst="rect">
            <a:avLst/>
          </a:prstGeom>
          <a:solidFill>
            <a:srgbClr val="DEE7F2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09800" y="2819400"/>
            <a:ext cx="2971800" cy="2286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6019800" y="1905000"/>
            <a:ext cx="76200" cy="76201"/>
          </a:xfrm>
          <a:prstGeom prst="flowChartConnector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6781800" y="1905000"/>
            <a:ext cx="76200" cy="76201"/>
          </a:xfrm>
          <a:prstGeom prst="flowChartConnector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676400" y="2209800"/>
            <a:ext cx="6858000" cy="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76400" y="3124200"/>
            <a:ext cx="6858000" cy="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0200" y="1833518"/>
            <a:ext cx="61722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rgbClr val="C00000"/>
                </a:solidFill>
              </a:rPr>
              <a:t>Did the subject have any Significant Medical History? </a:t>
            </a:r>
            <a:r>
              <a:rPr lang="en-US" sz="1350" dirty="0" smtClean="0">
                <a:solidFill>
                  <a:srgbClr val="12469A"/>
                </a:solidFill>
              </a:rPr>
              <a:t>                     Yes                No  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676400" y="2362200"/>
            <a:ext cx="6858000" cy="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76400" y="2743200"/>
            <a:ext cx="6858000" cy="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76400" y="2362200"/>
            <a:ext cx="0" cy="76200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057400" y="2362200"/>
            <a:ext cx="0" cy="76200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257800" y="2362200"/>
            <a:ext cx="0" cy="76200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534400" y="2362200"/>
            <a:ext cx="0" cy="76200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828800" y="2514600"/>
            <a:ext cx="108155" cy="10569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828800" y="2866103"/>
            <a:ext cx="108155" cy="10569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124200" y="2438400"/>
            <a:ext cx="914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>
                <a:solidFill>
                  <a:srgbClr val="12469A"/>
                </a:solidFill>
              </a:rPr>
              <a:t>Diagnosis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152400" y="65532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34000" y="2438400"/>
            <a:ext cx="914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>
                <a:solidFill>
                  <a:srgbClr val="12469A"/>
                </a:solidFill>
              </a:rPr>
              <a:t>Ongoing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172200" y="2362200"/>
            <a:ext cx="0" cy="76200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683045" y="2866103"/>
            <a:ext cx="108155" cy="10569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324600" y="2819400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934200" y="2438400"/>
            <a:ext cx="1066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>
                <a:solidFill>
                  <a:srgbClr val="12469A"/>
                </a:solidFill>
              </a:rPr>
              <a:t>Comments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77000" y="5943600"/>
            <a:ext cx="914400" cy="304800"/>
          </a:xfrm>
          <a:prstGeom prst="roundRect">
            <a:avLst/>
          </a:prstGeom>
          <a:solidFill>
            <a:srgbClr val="12469A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Add New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620000" y="5943600"/>
            <a:ext cx="914400" cy="304800"/>
          </a:xfrm>
          <a:prstGeom prst="roundRect">
            <a:avLst/>
          </a:prstGeom>
          <a:solidFill>
            <a:srgbClr val="12469A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Delete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19200" y="76200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716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Student Details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194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Medical Details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910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Hostel Details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102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Fee Details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818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Teacher Details</a:t>
            </a:r>
          </a:p>
        </p:txBody>
      </p:sp>
      <p:pic>
        <p:nvPicPr>
          <p:cNvPr id="43" name="Picture 42" descr="user-group-ic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29600" y="76200"/>
            <a:ext cx="7620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934200" y="1371600"/>
            <a:ext cx="12954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715000" y="1371600"/>
            <a:ext cx="11430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343400" y="1371600"/>
            <a:ext cx="12954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71800" y="1371600"/>
            <a:ext cx="1295400" cy="609600"/>
          </a:xfrm>
          <a:prstGeom prst="roundRect">
            <a:avLst/>
          </a:prstGeom>
          <a:solidFill>
            <a:srgbClr val="DEE7F2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524000" y="1371600"/>
            <a:ext cx="13716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Parent’s Name</a:t>
            </a:r>
            <a:r>
              <a:rPr lang="en-US" b="1" dirty="0" smtClean="0"/>
              <a:t>&gt;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" y="535517"/>
            <a:ext cx="914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1524000" y="1676400"/>
            <a:ext cx="7391400" cy="4800600"/>
          </a:xfrm>
          <a:prstGeom prst="rect">
            <a:avLst/>
          </a:prstGeom>
          <a:solidFill>
            <a:srgbClr val="DEE7F2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09800" y="2819400"/>
            <a:ext cx="2971800" cy="2286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6019800" y="1905000"/>
            <a:ext cx="76200" cy="76201"/>
          </a:xfrm>
          <a:prstGeom prst="flowChartConnector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6781800" y="1905000"/>
            <a:ext cx="76200" cy="76201"/>
          </a:xfrm>
          <a:prstGeom prst="flowChartConnector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676400" y="2209800"/>
            <a:ext cx="6858000" cy="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76400" y="3124200"/>
            <a:ext cx="6858000" cy="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0200" y="1833518"/>
            <a:ext cx="61722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rgbClr val="C00000"/>
                </a:solidFill>
              </a:rPr>
              <a:t>Did the subject have any Significant Medical History? </a:t>
            </a:r>
            <a:r>
              <a:rPr lang="en-US" sz="1350" dirty="0" smtClean="0">
                <a:solidFill>
                  <a:srgbClr val="12469A"/>
                </a:solidFill>
              </a:rPr>
              <a:t>                     Yes                No  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676400" y="2362200"/>
            <a:ext cx="6858000" cy="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76400" y="2743200"/>
            <a:ext cx="6858000" cy="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76400" y="2362200"/>
            <a:ext cx="0" cy="76200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057400" y="2362200"/>
            <a:ext cx="0" cy="76200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257800" y="2362200"/>
            <a:ext cx="0" cy="76200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534400" y="2362200"/>
            <a:ext cx="0" cy="76200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828800" y="2514600"/>
            <a:ext cx="108155" cy="10569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828800" y="2866103"/>
            <a:ext cx="108155" cy="10569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124200" y="2438400"/>
            <a:ext cx="914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>
                <a:solidFill>
                  <a:srgbClr val="12469A"/>
                </a:solidFill>
              </a:rPr>
              <a:t>Diagnosis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152400" y="65532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34000" y="2438400"/>
            <a:ext cx="914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>
                <a:solidFill>
                  <a:srgbClr val="12469A"/>
                </a:solidFill>
              </a:rPr>
              <a:t>Ongoing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172200" y="2362200"/>
            <a:ext cx="0" cy="76200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683045" y="2866103"/>
            <a:ext cx="108155" cy="10569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324600" y="2819400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934200" y="2438400"/>
            <a:ext cx="1066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>
                <a:solidFill>
                  <a:srgbClr val="12469A"/>
                </a:solidFill>
              </a:rPr>
              <a:t>Comments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77000" y="5943600"/>
            <a:ext cx="914400" cy="304800"/>
          </a:xfrm>
          <a:prstGeom prst="roundRect">
            <a:avLst/>
          </a:prstGeom>
          <a:solidFill>
            <a:srgbClr val="12469A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Add New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620000" y="5943600"/>
            <a:ext cx="914400" cy="304800"/>
          </a:xfrm>
          <a:prstGeom prst="roundRect">
            <a:avLst/>
          </a:prstGeom>
          <a:solidFill>
            <a:srgbClr val="12469A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Delete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19200" y="76200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716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Student Details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194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Medical Details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910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Hostel Details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102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Fee Details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818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Teacher Details</a:t>
            </a:r>
          </a:p>
        </p:txBody>
      </p:sp>
      <p:pic>
        <p:nvPicPr>
          <p:cNvPr id="43" name="Picture 42" descr="user-group-ic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29600" y="76200"/>
            <a:ext cx="7620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52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C2F68"/>
                </a:solidFill>
              </a:rPr>
              <a:t>Dean/Principal/Vice Principal User</a:t>
            </a:r>
            <a:endParaRPr lang="en-US" b="1" dirty="0">
              <a:solidFill>
                <a:srgbClr val="0C2F68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67000" y="1219200"/>
            <a:ext cx="3678011" cy="2442482"/>
            <a:chOff x="3941989" y="3043918"/>
            <a:chExt cx="1260022" cy="770164"/>
          </a:xfrm>
        </p:grpSpPr>
        <p:pic>
          <p:nvPicPr>
            <p:cNvPr id="4" name="Picture 3" descr="Old-Boss-ic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1989" y="3043918"/>
              <a:ext cx="770164" cy="770164"/>
            </a:xfrm>
            <a:prstGeom prst="rect">
              <a:avLst/>
            </a:prstGeom>
          </p:spPr>
        </p:pic>
        <p:pic>
          <p:nvPicPr>
            <p:cNvPr id="5" name="Picture 4" descr="teacher-female-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2669" y="3084739"/>
              <a:ext cx="729342" cy="7293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chemeClr val="bg1"/>
                </a:solidFill>
              </a:rPr>
              <a:t>Welcome  &lt;Dean/Principal/Vice Principal&gt;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" y="535517"/>
            <a:ext cx="914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1"/>
          <p:cNvGrpSpPr/>
          <p:nvPr/>
        </p:nvGrpSpPr>
        <p:grpSpPr>
          <a:xfrm>
            <a:off x="8077200" y="152400"/>
            <a:ext cx="1066800" cy="689882"/>
            <a:chOff x="3941989" y="3043918"/>
            <a:chExt cx="1260022" cy="770164"/>
          </a:xfrm>
        </p:grpSpPr>
        <p:pic>
          <p:nvPicPr>
            <p:cNvPr id="13" name="Picture 12" descr="Old-Boss-icon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41989" y="3043918"/>
              <a:ext cx="770164" cy="770164"/>
            </a:xfrm>
            <a:prstGeom prst="rect">
              <a:avLst/>
            </a:prstGeom>
          </p:spPr>
        </p:pic>
        <p:pic>
          <p:nvPicPr>
            <p:cNvPr id="14" name="Picture 13" descr="teacher-female-icon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72669" y="3084739"/>
              <a:ext cx="729342" cy="7293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System Administrator’s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914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Rounded Rectangle 43"/>
          <p:cNvSpPr/>
          <p:nvPr/>
        </p:nvSpPr>
        <p:spPr>
          <a:xfrm>
            <a:off x="2209800" y="1524000"/>
            <a:ext cx="1066800" cy="1295400"/>
          </a:xfrm>
          <a:prstGeom prst="roundRect">
            <a:avLst/>
          </a:prstGeom>
          <a:solidFill>
            <a:srgbClr val="DEE7F2"/>
          </a:solidFill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33600" y="2286000"/>
            <a:ext cx="114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rgbClr val="12469A"/>
                </a:solidFill>
              </a:rPr>
              <a:t>System</a:t>
            </a:r>
          </a:p>
          <a:p>
            <a:pPr algn="ctr"/>
            <a:r>
              <a:rPr lang="en-US" sz="1300" dirty="0" smtClean="0">
                <a:solidFill>
                  <a:srgbClr val="12469A"/>
                </a:solidFill>
              </a:rPr>
              <a:t>Configuration</a:t>
            </a:r>
            <a:endParaRPr lang="en-US" sz="1300" dirty="0">
              <a:solidFill>
                <a:srgbClr val="12469A"/>
              </a:solidFill>
            </a:endParaRPr>
          </a:p>
        </p:txBody>
      </p:sp>
      <p:pic>
        <p:nvPicPr>
          <p:cNvPr id="48" name="Picture 47" descr="Categories-preferences-system-ic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38400" y="1676400"/>
            <a:ext cx="609600" cy="609600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8277224" y="76200"/>
            <a:ext cx="790576" cy="750074"/>
            <a:chOff x="8277224" y="76200"/>
            <a:chExt cx="790576" cy="750074"/>
          </a:xfrm>
        </p:grpSpPr>
        <p:pic>
          <p:nvPicPr>
            <p:cNvPr id="53" name="Picture 52" descr="Devices-computer-icon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24850" y="76200"/>
              <a:ext cx="561975" cy="561975"/>
            </a:xfrm>
            <a:prstGeom prst="rect">
              <a:avLst/>
            </a:prstGeom>
          </p:spPr>
        </p:pic>
        <p:pic>
          <p:nvPicPr>
            <p:cNvPr id="54" name="Picture 53" descr="user-3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77224" y="390525"/>
              <a:ext cx="428625" cy="428625"/>
            </a:xfrm>
            <a:prstGeom prst="rect">
              <a:avLst/>
            </a:prstGeom>
          </p:spPr>
        </p:pic>
        <p:pic>
          <p:nvPicPr>
            <p:cNvPr id="55" name="Picture 54" descr="user-4-icon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98675" y="357149"/>
              <a:ext cx="469125" cy="4691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C2F68"/>
                </a:solidFill>
              </a:rPr>
              <a:t>School Admin User</a:t>
            </a:r>
            <a:endParaRPr lang="en-US" b="1" dirty="0">
              <a:solidFill>
                <a:srgbClr val="0C2F68"/>
              </a:solidFill>
            </a:endParaRPr>
          </a:p>
        </p:txBody>
      </p:sp>
      <p:pic>
        <p:nvPicPr>
          <p:cNvPr id="7" name="Picture 6" descr="Teachers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1371600"/>
            <a:ext cx="2579986" cy="2777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FF"/>
                </a:solidFill>
              </a:rPr>
              <a:t>&lt;School Logo&gt;</a:t>
            </a:r>
            <a:endParaRPr lang="en-US" i="1" dirty="0">
              <a:solidFill>
                <a:srgbClr val="0000FF"/>
              </a:solidFill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2" name="Group 81"/>
          <p:cNvGrpSpPr/>
          <p:nvPr/>
        </p:nvGrpSpPr>
        <p:grpSpPr>
          <a:xfrm>
            <a:off x="4572000" y="3352800"/>
            <a:ext cx="1066800" cy="1295400"/>
            <a:chOff x="4495800" y="3048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0" name="Rounded Rectangle 29"/>
            <p:cNvSpPr/>
            <p:nvPr/>
          </p:nvSpPr>
          <p:spPr>
            <a:xfrm>
              <a:off x="4495800" y="3048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95800" y="3810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Finance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42" name="Picture 41" descr="Paper-Money-icon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48200" y="3124200"/>
              <a:ext cx="762000" cy="762000"/>
            </a:xfrm>
            <a:prstGeom prst="rect">
              <a:avLst/>
            </a:prstGeom>
          </p:spPr>
        </p:pic>
      </p:grpSp>
      <p:grpSp>
        <p:nvGrpSpPr>
          <p:cNvPr id="81" name="Group 80"/>
          <p:cNvGrpSpPr/>
          <p:nvPr/>
        </p:nvGrpSpPr>
        <p:grpSpPr>
          <a:xfrm>
            <a:off x="5943600" y="1828800"/>
            <a:ext cx="1066800" cy="1295400"/>
            <a:chOff x="5791200" y="1524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2" name="Rounded Rectangle 31"/>
            <p:cNvSpPr/>
            <p:nvPr/>
          </p:nvSpPr>
          <p:spPr>
            <a:xfrm>
              <a:off x="5791200" y="1524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91200" y="2286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Library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46" name="Picture 45" descr="library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19800" y="1676400"/>
              <a:ext cx="609600" cy="609600"/>
            </a:xfrm>
            <a:prstGeom prst="rect">
              <a:avLst/>
            </a:prstGeom>
          </p:spPr>
        </p:pic>
      </p:grpSp>
      <p:grpSp>
        <p:nvGrpSpPr>
          <p:cNvPr id="85" name="Group 84"/>
          <p:cNvGrpSpPr/>
          <p:nvPr/>
        </p:nvGrpSpPr>
        <p:grpSpPr>
          <a:xfrm>
            <a:off x="1828800" y="3352800"/>
            <a:ext cx="1066800" cy="1295400"/>
            <a:chOff x="1828800" y="3048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7" name="Rounded Rectangle 16"/>
            <p:cNvSpPr/>
            <p:nvPr/>
          </p:nvSpPr>
          <p:spPr>
            <a:xfrm>
              <a:off x="1828800" y="3048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28800" y="3810000"/>
              <a:ext cx="9906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Admissions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56" name="Picture 55" descr="Actions-contact-new-icon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57400" y="3200400"/>
              <a:ext cx="685800" cy="685800"/>
            </a:xfrm>
            <a:prstGeom prst="rect">
              <a:avLst/>
            </a:prstGeom>
          </p:spPr>
        </p:pic>
      </p:grpSp>
      <p:sp>
        <p:nvSpPr>
          <p:cNvPr id="43" name="TextBox 42"/>
          <p:cNvSpPr txBox="1"/>
          <p:nvPr/>
        </p:nvSpPr>
        <p:spPr>
          <a:xfrm>
            <a:off x="1488682" y="164068"/>
            <a:ext cx="277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Home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4572000" y="1828800"/>
            <a:ext cx="1066800" cy="1295400"/>
            <a:chOff x="4495800" y="1524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4" name="Rounded Rectangle 33"/>
            <p:cNvSpPr/>
            <p:nvPr/>
          </p:nvSpPr>
          <p:spPr>
            <a:xfrm>
              <a:off x="4495800" y="1524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95800" y="2298412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Hostel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74" name="Picture 73" descr="company-building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24400" y="1600200"/>
              <a:ext cx="685800" cy="685800"/>
            </a:xfrm>
            <a:prstGeom prst="rect">
              <a:avLst/>
            </a:prstGeom>
          </p:spPr>
        </p:pic>
      </p:grpSp>
      <p:grpSp>
        <p:nvGrpSpPr>
          <p:cNvPr id="79" name="Group 78"/>
          <p:cNvGrpSpPr/>
          <p:nvPr/>
        </p:nvGrpSpPr>
        <p:grpSpPr>
          <a:xfrm>
            <a:off x="1828800" y="1828800"/>
            <a:ext cx="1066800" cy="1295400"/>
            <a:chOff x="1828800" y="1524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2" name="Rounded Rectangle 21"/>
            <p:cNvSpPr/>
            <p:nvPr/>
          </p:nvSpPr>
          <p:spPr>
            <a:xfrm>
              <a:off x="1828800" y="1524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828800" y="2286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Conveyance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75" name="Picture 74" descr="school-bus-icon.pn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81200" y="1600200"/>
              <a:ext cx="762000" cy="762000"/>
            </a:xfrm>
            <a:prstGeom prst="rect">
              <a:avLst/>
            </a:prstGeom>
          </p:spPr>
        </p:pic>
      </p:grpSp>
      <p:grpSp>
        <p:nvGrpSpPr>
          <p:cNvPr id="86" name="Group 85"/>
          <p:cNvGrpSpPr/>
          <p:nvPr/>
        </p:nvGrpSpPr>
        <p:grpSpPr>
          <a:xfrm>
            <a:off x="1828800" y="4876800"/>
            <a:ext cx="1066800" cy="1295400"/>
            <a:chOff x="1905000" y="4572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3" name="Rounded Rectangle 62"/>
            <p:cNvSpPr/>
            <p:nvPr/>
          </p:nvSpPr>
          <p:spPr>
            <a:xfrm>
              <a:off x="1905000" y="4572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905000" y="5334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Calendar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76" name="Picture 75" descr="Calendar-icon (1)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33600" y="4724400"/>
              <a:ext cx="609600" cy="609600"/>
            </a:xfrm>
            <a:prstGeom prst="rect">
              <a:avLst/>
            </a:prstGeom>
          </p:spPr>
        </p:pic>
      </p:grpSp>
      <p:grpSp>
        <p:nvGrpSpPr>
          <p:cNvPr id="88" name="Group 87"/>
          <p:cNvGrpSpPr/>
          <p:nvPr/>
        </p:nvGrpSpPr>
        <p:grpSpPr>
          <a:xfrm>
            <a:off x="3200400" y="4876800"/>
            <a:ext cx="1066800" cy="1295400"/>
            <a:chOff x="3200400" y="4572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1" name="Rounded Rectangle 60"/>
            <p:cNvSpPr/>
            <p:nvPr/>
          </p:nvSpPr>
          <p:spPr>
            <a:xfrm>
              <a:off x="3200400" y="4572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00400" y="5334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Academics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77" name="Picture 76" descr="App-lists-icon.pn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76600" y="4572000"/>
              <a:ext cx="762000" cy="762000"/>
            </a:xfrm>
            <a:prstGeom prst="rect">
              <a:avLst/>
            </a:prstGeom>
          </p:spPr>
        </p:pic>
      </p:grpSp>
      <p:grpSp>
        <p:nvGrpSpPr>
          <p:cNvPr id="90" name="Group 89"/>
          <p:cNvGrpSpPr/>
          <p:nvPr/>
        </p:nvGrpSpPr>
        <p:grpSpPr>
          <a:xfrm>
            <a:off x="5943600" y="4876800"/>
            <a:ext cx="1066800" cy="1295400"/>
            <a:chOff x="5791200" y="4572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1" name="Rounded Rectangle 70"/>
            <p:cNvSpPr/>
            <p:nvPr/>
          </p:nvSpPr>
          <p:spPr>
            <a:xfrm>
              <a:off x="5791200" y="4572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791200" y="5334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My Profile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55" name="Picture 54" descr="Student-id-icon.pn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943600" y="4648200"/>
              <a:ext cx="685800" cy="685800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4572000" y="4876800"/>
            <a:ext cx="1066800" cy="1295400"/>
            <a:chOff x="4572000" y="4572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5" name="Rounded Rectangle 64"/>
            <p:cNvSpPr/>
            <p:nvPr/>
          </p:nvSpPr>
          <p:spPr>
            <a:xfrm>
              <a:off x="4572000" y="4572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572000" y="5334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Mailbox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78" name="Picture 77" descr="message-already-read-icon.pn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24400" y="4599781"/>
              <a:ext cx="762000" cy="762000"/>
            </a:xfrm>
            <a:prstGeom prst="rect">
              <a:avLst/>
            </a:prstGeom>
          </p:spPr>
        </p:pic>
      </p:grpSp>
      <p:grpSp>
        <p:nvGrpSpPr>
          <p:cNvPr id="96" name="Group 95"/>
          <p:cNvGrpSpPr/>
          <p:nvPr/>
        </p:nvGrpSpPr>
        <p:grpSpPr>
          <a:xfrm>
            <a:off x="3200400" y="3352800"/>
            <a:ext cx="1066800" cy="1295400"/>
            <a:chOff x="3200400" y="3048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8" name="Rounded Rectangle 27"/>
            <p:cNvSpPr/>
            <p:nvPr/>
          </p:nvSpPr>
          <p:spPr>
            <a:xfrm>
              <a:off x="3200400" y="3048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00400" y="3810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Inventory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83" name="Picture 82" descr="Actions-mail-mark-task-icon.png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429000" y="3200400"/>
              <a:ext cx="609600" cy="609600"/>
            </a:xfrm>
            <a:prstGeom prst="rect">
              <a:avLst/>
            </a:prstGeom>
          </p:spPr>
        </p:pic>
      </p:grpSp>
      <p:grpSp>
        <p:nvGrpSpPr>
          <p:cNvPr id="93" name="Group 92"/>
          <p:cNvGrpSpPr/>
          <p:nvPr/>
        </p:nvGrpSpPr>
        <p:grpSpPr>
          <a:xfrm>
            <a:off x="5943600" y="3352800"/>
            <a:ext cx="1066800" cy="1295400"/>
            <a:chOff x="5943600" y="3048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6" name="Rounded Rectangle 25"/>
            <p:cNvSpPr/>
            <p:nvPr/>
          </p:nvSpPr>
          <p:spPr>
            <a:xfrm>
              <a:off x="5943600" y="3048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43600" y="3810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HR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92" name="Picture 91" descr="User-Files-icon.png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72200" y="3200400"/>
              <a:ext cx="685800" cy="685800"/>
            </a:xfrm>
            <a:prstGeom prst="rect">
              <a:avLst/>
            </a:prstGeom>
          </p:spPr>
        </p:pic>
      </p:grpSp>
      <p:grpSp>
        <p:nvGrpSpPr>
          <p:cNvPr id="95" name="Group 94"/>
          <p:cNvGrpSpPr/>
          <p:nvPr/>
        </p:nvGrpSpPr>
        <p:grpSpPr>
          <a:xfrm>
            <a:off x="3200400" y="1828800"/>
            <a:ext cx="1066800" cy="1295400"/>
            <a:chOff x="3200400" y="1524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9" name="Rounded Rectangle 18"/>
            <p:cNvSpPr/>
            <p:nvPr/>
          </p:nvSpPr>
          <p:spPr>
            <a:xfrm>
              <a:off x="3200400" y="1524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00400" y="2286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Fees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94" name="Picture 93" descr="payment-icon.png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429000" y="1676400"/>
              <a:ext cx="609600" cy="548640"/>
            </a:xfrm>
            <a:prstGeom prst="rect">
              <a:avLst/>
            </a:prstGeom>
          </p:spPr>
        </p:pic>
      </p:grpSp>
      <p:sp>
        <p:nvSpPr>
          <p:cNvPr id="58" name="Rectangle 57"/>
          <p:cNvSpPr/>
          <p:nvPr/>
        </p:nvSpPr>
        <p:spPr>
          <a:xfrm>
            <a:off x="7391400" y="1752600"/>
            <a:ext cx="1447800" cy="1905000"/>
          </a:xfrm>
          <a:prstGeom prst="rect">
            <a:avLst/>
          </a:prstGeom>
          <a:solidFill>
            <a:srgbClr val="FFFF8F"/>
          </a:solidFill>
          <a:ln w="31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7391400" y="22098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FF"/>
                </a:solidFill>
              </a:rPr>
              <a:t>&lt;Display News - scroller&gt;</a:t>
            </a:r>
            <a:endParaRPr lang="en-US" sz="1400" i="1" dirty="0">
              <a:solidFill>
                <a:srgbClr val="0000FF"/>
              </a:solidFill>
            </a:endParaRPr>
          </a:p>
        </p:txBody>
      </p:sp>
      <p:pic>
        <p:nvPicPr>
          <p:cNvPr id="98" name="Picture 97" descr="Map-Marker-Push-Pin-1-Left-Azure-icon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162800" y="1371600"/>
            <a:ext cx="533400" cy="533400"/>
          </a:xfrm>
          <a:prstGeom prst="rect">
            <a:avLst/>
          </a:prstGeom>
        </p:spPr>
      </p:pic>
      <p:sp>
        <p:nvSpPr>
          <p:cNvPr id="99" name="Rectangle 98"/>
          <p:cNvSpPr/>
          <p:nvPr/>
        </p:nvSpPr>
        <p:spPr>
          <a:xfrm>
            <a:off x="7391400" y="4114800"/>
            <a:ext cx="1447800" cy="2057400"/>
          </a:xfrm>
          <a:prstGeom prst="rect">
            <a:avLst/>
          </a:prstGeom>
          <a:solidFill>
            <a:srgbClr val="FFFF8F"/>
          </a:solidFill>
          <a:ln w="31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Map-Marker-Push-Pin-1-Right-Azure-icon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534400" y="3733800"/>
            <a:ext cx="533400" cy="533400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7391400" y="47345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FF"/>
                </a:solidFill>
              </a:rPr>
              <a:t>&lt;Display Notices - scroller&gt;</a:t>
            </a:r>
            <a:endParaRPr lang="en-US" sz="1400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/>
          <p:cNvSpPr/>
          <p:nvPr/>
        </p:nvSpPr>
        <p:spPr>
          <a:xfrm>
            <a:off x="6858000" y="1600200"/>
            <a:ext cx="1676400" cy="14478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5181600" y="1600200"/>
            <a:ext cx="1676400" cy="14478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1412482" y="164068"/>
            <a:ext cx="350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– Conveyance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828800" y="1600200"/>
            <a:ext cx="1676400" cy="14478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1905000" y="1688812"/>
            <a:ext cx="4114800" cy="770186"/>
            <a:chOff x="1981200" y="1688812"/>
            <a:chExt cx="4114800" cy="770186"/>
          </a:xfrm>
        </p:grpSpPr>
        <p:sp>
          <p:nvSpPr>
            <p:cNvPr id="115" name="TextBox 114"/>
            <p:cNvSpPr txBox="1"/>
            <p:nvPr/>
          </p:nvSpPr>
          <p:spPr>
            <a:xfrm>
              <a:off x="1981200" y="1688812"/>
              <a:ext cx="17526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 smtClean="0">
                  <a:solidFill>
                    <a:srgbClr val="12469A"/>
                  </a:solidFill>
                </a:rPr>
                <a:t>Vehicle Master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981200" y="1905000"/>
              <a:ext cx="4114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Vehicle details </a:t>
              </a:r>
            </a:p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Transporter detail</a:t>
              </a:r>
            </a:p>
          </p:txBody>
        </p:sp>
      </p:grpSp>
      <p:sp>
        <p:nvSpPr>
          <p:cNvPr id="122" name="Rectangle 121"/>
          <p:cNvSpPr/>
          <p:nvPr/>
        </p:nvSpPr>
        <p:spPr>
          <a:xfrm>
            <a:off x="3505200" y="1600200"/>
            <a:ext cx="1676400" cy="14478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3581400" y="1676400"/>
            <a:ext cx="4114800" cy="527913"/>
            <a:chOff x="5334000" y="1676400"/>
            <a:chExt cx="4114800" cy="527913"/>
          </a:xfrm>
        </p:grpSpPr>
        <p:sp>
          <p:nvSpPr>
            <p:cNvPr id="54" name="TextBox 53"/>
            <p:cNvSpPr txBox="1"/>
            <p:nvPr/>
          </p:nvSpPr>
          <p:spPr>
            <a:xfrm>
              <a:off x="5334000" y="1676400"/>
              <a:ext cx="17526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 smtClean="0">
                  <a:solidFill>
                    <a:srgbClr val="12469A"/>
                  </a:solidFill>
                </a:rPr>
                <a:t>Route Master 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334000" y="1905000"/>
              <a:ext cx="4114800" cy="299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Route details 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257800" y="1651337"/>
            <a:ext cx="4114800" cy="1244263"/>
            <a:chOff x="1981200" y="2895600"/>
            <a:chExt cx="4114800" cy="1244263"/>
          </a:xfrm>
        </p:grpSpPr>
        <p:sp>
          <p:nvSpPr>
            <p:cNvPr id="56" name="TextBox 55"/>
            <p:cNvSpPr txBox="1"/>
            <p:nvPr/>
          </p:nvSpPr>
          <p:spPr>
            <a:xfrm>
              <a:off x="1981200" y="2895600"/>
              <a:ext cx="17526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 smtClean="0">
                  <a:solidFill>
                    <a:srgbClr val="12469A"/>
                  </a:solidFill>
                </a:rPr>
                <a:t>User Detail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981200" y="3124200"/>
              <a:ext cx="4114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Driver detail</a:t>
              </a:r>
            </a:p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Teacher detail</a:t>
              </a:r>
            </a:p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Staff detail</a:t>
              </a:r>
            </a:p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Student details 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934200" y="1600200"/>
            <a:ext cx="2819400" cy="825788"/>
            <a:chOff x="5334000" y="2908012"/>
            <a:chExt cx="2819400" cy="825788"/>
          </a:xfrm>
        </p:grpSpPr>
        <p:sp>
          <p:nvSpPr>
            <p:cNvPr id="58" name="TextBox 57"/>
            <p:cNvSpPr txBox="1"/>
            <p:nvPr/>
          </p:nvSpPr>
          <p:spPr>
            <a:xfrm>
              <a:off x="5334000" y="3441412"/>
              <a:ext cx="17526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u="sng" dirty="0" smtClean="0">
                  <a:solidFill>
                    <a:srgbClr val="12469A"/>
                  </a:solidFill>
                </a:rPr>
                <a:t>Day to day bus log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334000" y="2908012"/>
              <a:ext cx="28194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u="sng" dirty="0" smtClean="0">
                  <a:solidFill>
                    <a:srgbClr val="12469A"/>
                  </a:solidFill>
                </a:rPr>
                <a:t>Vehicle maintenance </a:t>
              </a:r>
            </a:p>
            <a:p>
              <a:r>
                <a:rPr lang="en-US" sz="1300" b="1" u="sng" dirty="0" smtClean="0">
                  <a:solidFill>
                    <a:srgbClr val="12469A"/>
                  </a:solidFill>
                </a:rPr>
                <a:t>and fuel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1412482" y="164068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– Fee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905000" y="1600200"/>
            <a:ext cx="7010400" cy="13716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981200" y="1688812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Manage Fee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981200" y="190500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Create Fees head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Setup fee applicable </a:t>
            </a:r>
            <a:r>
              <a:rPr lang="en-US" sz="1000" dirty="0" smtClean="0">
                <a:solidFill>
                  <a:srgbClr val="FF0000"/>
                </a:solidFill>
              </a:rPr>
              <a:t> (Add fee concession / scholarship)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Create Receipt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Reports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>
          <a:xfrm>
            <a:off x="5257800" y="1600200"/>
            <a:ext cx="3352800" cy="1219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1412482" y="164068"/>
            <a:ext cx="297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– Hostel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905000" y="1600200"/>
            <a:ext cx="3352800" cy="1219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981200" y="1688812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Building Information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981200" y="1905000"/>
            <a:ext cx="4114800" cy="760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Hostel name and type</a:t>
            </a:r>
            <a:r>
              <a:rPr lang="en-US" sz="1000" dirty="0" smtClean="0">
                <a:solidFill>
                  <a:srgbClr val="12469A"/>
                </a:solidFill>
              </a:rPr>
              <a:t> </a:t>
            </a:r>
            <a:r>
              <a:rPr lang="en-US" sz="1000" dirty="0" smtClean="0">
                <a:solidFill>
                  <a:srgbClr val="FF0000"/>
                </a:solidFill>
              </a:rPr>
              <a:t>(Girls, Boys or Staff etc)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Hostel location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Number of floors and rooms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905000" y="2819400"/>
            <a:ext cx="3352800" cy="1600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257800" y="2819400"/>
            <a:ext cx="3352800" cy="1600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334000" y="1676400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Room Information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34000" y="1905000"/>
            <a:ext cx="4114800" cy="760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Room strength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Room assets and details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Room facilities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81200" y="2895600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Student information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981200" y="3124200"/>
            <a:ext cx="4114800" cy="53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Student details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Room allocation/availability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34000" y="2781690"/>
            <a:ext cx="3124200" cy="1561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Student in and out attendance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Mess bill collection &amp; Hostel bills Master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Maintenance Charges and Repairs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Daily expenses of Hostel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Visitor Record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>
          <a:xfrm>
            <a:off x="4038600" y="1600200"/>
            <a:ext cx="2362200" cy="1600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1412482" y="164068"/>
            <a:ext cx="302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– Library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752600" y="1600200"/>
            <a:ext cx="2362200" cy="1600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752600" y="1688812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Master Creation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52600" y="1905000"/>
            <a:ext cx="41148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Book details</a:t>
            </a:r>
            <a:r>
              <a:rPr lang="en-US" sz="1000" dirty="0" smtClean="0">
                <a:solidFill>
                  <a:srgbClr val="12469A"/>
                </a:solidFill>
              </a:rPr>
              <a:t> </a:t>
            </a:r>
            <a:r>
              <a:rPr lang="en-US" sz="1000" dirty="0" smtClean="0">
                <a:solidFill>
                  <a:srgbClr val="FF0000"/>
                </a:solidFill>
              </a:rPr>
              <a:t>(category/sub category</a:t>
            </a:r>
          </a:p>
          <a:p>
            <a:pPr marL="117475" lvl="1">
              <a:lnSpc>
                <a:spcPct val="150000"/>
              </a:lnSpc>
            </a:pPr>
            <a:r>
              <a:rPr lang="en-US" sz="1000" dirty="0" smtClean="0">
                <a:solidFill>
                  <a:srgbClr val="FF0000"/>
                </a:solidFill>
              </a:rPr>
              <a:t>/Publisher/Supplier)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Book cupboards &amp; rack management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Add new </a:t>
            </a:r>
            <a:r>
              <a:rPr lang="en-US" sz="1000" dirty="0" smtClean="0">
                <a:solidFill>
                  <a:srgbClr val="FF0000"/>
                </a:solidFill>
              </a:rPr>
              <a:t>(books/magazines/Journals/</a:t>
            </a:r>
          </a:p>
          <a:p>
            <a:pPr marL="117475" lvl="1">
              <a:lnSpc>
                <a:spcPct val="150000"/>
              </a:lnSpc>
            </a:pPr>
            <a:r>
              <a:rPr lang="en-US" sz="1000" dirty="0" smtClean="0">
                <a:solidFill>
                  <a:srgbClr val="FF0000"/>
                </a:solidFill>
              </a:rPr>
              <a:t>reference books/CD’s/DVD’s/e-books)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400800" y="1600200"/>
            <a:ext cx="2438400" cy="1600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477000" y="1676400"/>
            <a:ext cx="3124200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u="sng" dirty="0" smtClean="0">
                <a:solidFill>
                  <a:srgbClr val="12469A"/>
                </a:solidFill>
              </a:rPr>
              <a:t>Member List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Reports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Book Weeding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Missing Book Management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114800" y="1676400"/>
            <a:ext cx="4114800" cy="1244263"/>
            <a:chOff x="1981200" y="4267200"/>
            <a:chExt cx="4114800" cy="1244263"/>
          </a:xfrm>
        </p:grpSpPr>
        <p:sp>
          <p:nvSpPr>
            <p:cNvPr id="56" name="TextBox 55"/>
            <p:cNvSpPr txBox="1"/>
            <p:nvPr/>
          </p:nvSpPr>
          <p:spPr>
            <a:xfrm>
              <a:off x="1981200" y="4267200"/>
              <a:ext cx="17526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 smtClean="0">
                  <a:solidFill>
                    <a:srgbClr val="12469A"/>
                  </a:solidFill>
                </a:rPr>
                <a:t>Transaction Master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981200" y="4495800"/>
              <a:ext cx="4114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Issue books</a:t>
              </a:r>
            </a:p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Return books</a:t>
              </a:r>
            </a:p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Fine management</a:t>
              </a:r>
            </a:p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Book submission reminder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2321</TotalTime>
  <Words>1898</Words>
  <Application>Microsoft Office PowerPoint</Application>
  <PresentationFormat>On-screen Show (4:3)</PresentationFormat>
  <Paragraphs>520</Paragraphs>
  <Slides>27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System Admin User</vt:lpstr>
      <vt:lpstr>Slide 3</vt:lpstr>
      <vt:lpstr>School Admin User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Teacher User</vt:lpstr>
      <vt:lpstr>Slide 19</vt:lpstr>
      <vt:lpstr>Parent User</vt:lpstr>
      <vt:lpstr>Slide 21</vt:lpstr>
      <vt:lpstr>Slide 22</vt:lpstr>
      <vt:lpstr>Slide 23</vt:lpstr>
      <vt:lpstr>Slide 24</vt:lpstr>
      <vt:lpstr>Slide 25</vt:lpstr>
      <vt:lpstr>Dean/Principal/Vice Principal User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Rashu</dc:creator>
  <cp:lastModifiedBy>reshmi</cp:lastModifiedBy>
  <cp:revision>280</cp:revision>
  <dcterms:created xsi:type="dcterms:W3CDTF">2006-08-16T00:00:00Z</dcterms:created>
  <dcterms:modified xsi:type="dcterms:W3CDTF">2013-09-13T17:01:26Z</dcterms:modified>
</cp:coreProperties>
</file>