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59" r:id="rId5"/>
    <p:sldId id="273" r:id="rId6"/>
    <p:sldId id="260" r:id="rId7"/>
    <p:sldId id="265" r:id="rId8"/>
    <p:sldId id="266" r:id="rId9"/>
    <p:sldId id="267" r:id="rId10"/>
    <p:sldId id="268" r:id="rId11"/>
    <p:sldId id="269" r:id="rId12"/>
    <p:sldId id="270" r:id="rId13"/>
    <p:sldId id="271" r:id="rId14"/>
    <p:sldId id="262" r:id="rId15"/>
    <p:sldId id="263" r:id="rId16"/>
    <p:sldId id="264"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A69ED-F9E2-46C2-9DC1-95E1BC452737}" v="8" dt="2021-02-01T13:00:29.252"/>
    <p1510:client id="{5779E8B7-2C3E-4D97-935F-FEC5A11C3965}" v="206" dt="2021-02-01T12:56:01.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33FBDF-B5CF-469F-B3CE-DB0B8C2E323A}" type="datetimeFigureOut">
              <a:rPr lang="en-US" smtClean="0"/>
              <a:pPr/>
              <a:t>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33FBDF-B5CF-469F-B3CE-DB0B8C2E323A}" type="datetimeFigureOut">
              <a:rPr lang="en-US" smtClean="0"/>
              <a:pPr/>
              <a:t>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33FBDF-B5CF-469F-B3CE-DB0B8C2E323A}" type="datetimeFigureOut">
              <a:rPr lang="en-US" smtClean="0"/>
              <a:pPr/>
              <a:t>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33FBDF-B5CF-469F-B3CE-DB0B8C2E323A}" type="datetimeFigureOut">
              <a:rPr lang="en-US" smtClean="0"/>
              <a:pPr/>
              <a:t>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3FBDF-B5CF-469F-B3CE-DB0B8C2E323A}" type="datetimeFigureOut">
              <a:rPr lang="en-US" smtClean="0"/>
              <a:pPr/>
              <a:t>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33FBDF-B5CF-469F-B3CE-DB0B8C2E323A}" type="datetimeFigureOut">
              <a:rPr lang="en-US" smtClean="0"/>
              <a:pPr/>
              <a:t>2/1/2021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33FBDF-B5CF-469F-B3CE-DB0B8C2E323A}" type="datetimeFigureOut">
              <a:rPr lang="en-US" smtClean="0"/>
              <a:pPr/>
              <a:t>2/1/2021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33FBDF-B5CF-469F-B3CE-DB0B8C2E323A}" type="datetimeFigureOut">
              <a:rPr lang="en-US" smtClean="0"/>
              <a:pPr/>
              <a:t>2/1/2021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3FBDF-B5CF-469F-B3CE-DB0B8C2E323A}" type="datetimeFigureOut">
              <a:rPr lang="en-US" smtClean="0"/>
              <a:pPr/>
              <a:t>2/1/2021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33FBDF-B5CF-469F-B3CE-DB0B8C2E323A}" type="datetimeFigureOut">
              <a:rPr lang="en-US" smtClean="0"/>
              <a:pPr/>
              <a:t>2/1/2021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33FBDF-B5CF-469F-B3CE-DB0B8C2E323A}" type="datetimeFigureOut">
              <a:rPr lang="en-US" smtClean="0"/>
              <a:pPr/>
              <a:t>2/1/2021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2F853-AC9A-45A2-87C5-3893EC2C9B4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3FBDF-B5CF-469F-B3CE-DB0B8C2E323A}" type="datetimeFigureOut">
              <a:rPr lang="en-US" smtClean="0"/>
              <a:pPr/>
              <a:t>2/1/2021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2F853-AC9A-45A2-87C5-3893EC2C9B4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ngular.io/" TargetMode="External"/><Relationship Id="rId2" Type="http://schemas.openxmlformats.org/officeDocument/2006/relationships/hyperlink" Target="https://spring.io/projects/spring-boot" TargetMode="External"/><Relationship Id="rId1" Type="http://schemas.openxmlformats.org/officeDocument/2006/relationships/slideLayout" Target="../slideLayouts/slideLayout2.xml"/><Relationship Id="rId6" Type="http://schemas.openxmlformats.org/officeDocument/2006/relationships/hyperlink" Target="https://springframework.guru/spring-framework-annotations/" TargetMode="External"/><Relationship Id="rId5" Type="http://schemas.openxmlformats.org/officeDocument/2006/relationships/hyperlink" Target="https://www.techiediaries.com/angular-bootstrap/" TargetMode="External"/><Relationship Id="rId4" Type="http://schemas.openxmlformats.org/officeDocument/2006/relationships/hyperlink" Target="https://dev.mysql.com/doc/"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xmlns="" id="{73AD41DB-DF9F-49BC-85AE-6AB1840AD5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835A4FB-DDF3-42F0-832B-137F114975DA}"/>
              </a:ext>
            </a:extLst>
          </p:cNvPr>
          <p:cNvSpPr>
            <a:spLocks noGrp="1"/>
          </p:cNvSpPr>
          <p:nvPr>
            <p:ph type="title"/>
          </p:nvPr>
        </p:nvSpPr>
        <p:spPr>
          <a:xfrm>
            <a:off x="628650" y="4669978"/>
            <a:ext cx="3293268" cy="1173700"/>
          </a:xfrm>
        </p:spPr>
        <p:txBody>
          <a:bodyPr vert="horz" lIns="91440" tIns="45720" rIns="91440" bIns="45720" rtlCol="0" anchor="t">
            <a:normAutofit/>
          </a:bodyPr>
          <a:lstStyle/>
          <a:p>
            <a:r>
              <a:rPr lang="en-US" sz="2500">
                <a:solidFill>
                  <a:schemeClr val="bg1"/>
                </a:solidFill>
              </a:rPr>
              <a:t>Government Healthcare System</a:t>
            </a:r>
          </a:p>
        </p:txBody>
      </p:sp>
      <p:pic>
        <p:nvPicPr>
          <p:cNvPr id="10" name="Picture 4" descr="Stethoscope">
            <a:extLst>
              <a:ext uri="{FF2B5EF4-FFF2-40B4-BE49-F238E27FC236}">
                <a16:creationId xmlns:a16="http://schemas.microsoft.com/office/drawing/2014/main" xmlns="" id="{97EC2941-5AB5-42FF-BB93-0E67C8845FE6}"/>
              </a:ext>
            </a:extLst>
          </p:cNvPr>
          <p:cNvPicPr>
            <a:picLocks noChangeAspect="1"/>
          </p:cNvPicPr>
          <p:nvPr/>
        </p:nvPicPr>
        <p:blipFill rotWithShape="1">
          <a:blip r:embed="rId2"/>
          <a:srcRect t="17356" b="17356"/>
          <a:stretch/>
        </p:blipFill>
        <p:spPr>
          <a:xfrm>
            <a:off x="20" y="-1"/>
            <a:ext cx="9143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55" name="Group 54">
            <a:extLst>
              <a:ext uri="{FF2B5EF4-FFF2-40B4-BE49-F238E27FC236}">
                <a16:creationId xmlns:a16="http://schemas.microsoft.com/office/drawing/2014/main" xmlns="" id="{A4AE1828-51FD-4AD7-BCF6-9AF5C696CE5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528992"/>
            <a:ext cx="9144000" cy="757168"/>
            <a:chOff x="0" y="2959818"/>
            <a:chExt cx="12192000" cy="757168"/>
          </a:xfrm>
        </p:grpSpPr>
        <p:sp>
          <p:nvSpPr>
            <p:cNvPr id="56" name="Freeform: Shape 55">
              <a:extLst>
                <a:ext uri="{FF2B5EF4-FFF2-40B4-BE49-F238E27FC236}">
                  <a16:creationId xmlns:a16="http://schemas.microsoft.com/office/drawing/2014/main" xmlns="" id="{8542C7CD-02BE-4ADE-8D2F-DFB759D71A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xmlns="" id="{840A04EE-8E37-4C28-B09B-A9593A4AAB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xmlns="" id="{3F39DC54-5EAD-4FD6-A0C1-583146A9F4AE}"/>
              </a:ext>
            </a:extLst>
          </p:cNvPr>
          <p:cNvSpPr>
            <a:spLocks noGrp="1"/>
          </p:cNvSpPr>
          <p:nvPr>
            <p:ph idx="1"/>
          </p:nvPr>
        </p:nvSpPr>
        <p:spPr>
          <a:xfrm>
            <a:off x="4248150" y="4669978"/>
            <a:ext cx="4269581" cy="1173700"/>
          </a:xfrm>
        </p:spPr>
        <p:txBody>
          <a:bodyPr vert="horz" lIns="91440" tIns="45720" rIns="91440" bIns="45720" rtlCol="0" anchor="t">
            <a:normAutofit fontScale="92500" lnSpcReduction="10000"/>
          </a:bodyPr>
          <a:lstStyle/>
          <a:p>
            <a:pPr marL="0" indent="0">
              <a:spcBef>
                <a:spcPts val="1000"/>
              </a:spcBef>
              <a:buNone/>
            </a:pPr>
            <a:r>
              <a:rPr lang="en-US" sz="2100" dirty="0">
                <a:solidFill>
                  <a:schemeClr val="bg1">
                    <a:alpha val="80000"/>
                  </a:schemeClr>
                </a:solidFill>
                <a:ea typeface="+mn-lt"/>
                <a:cs typeface="+mn-lt"/>
              </a:rPr>
              <a:t>Team Members</a:t>
            </a:r>
            <a:r>
              <a:rPr lang="en-US" sz="2100" dirty="0" smtClean="0">
                <a:solidFill>
                  <a:schemeClr val="bg1">
                    <a:alpha val="80000"/>
                  </a:schemeClr>
                </a:solidFill>
                <a:ea typeface="+mn-lt"/>
                <a:cs typeface="+mn-lt"/>
              </a:rPr>
              <a:t>:</a:t>
            </a:r>
          </a:p>
          <a:p>
            <a:pPr marL="0" indent="0">
              <a:spcBef>
                <a:spcPts val="1000"/>
              </a:spcBef>
              <a:buNone/>
            </a:pPr>
            <a:r>
              <a:rPr lang="en-US" sz="2100" dirty="0" smtClean="0">
                <a:solidFill>
                  <a:schemeClr val="bg1">
                    <a:alpha val="80000"/>
                  </a:schemeClr>
                </a:solidFill>
                <a:ea typeface="+mn-lt"/>
                <a:cs typeface="+mn-lt"/>
              </a:rPr>
              <a:t>1154_Prashant </a:t>
            </a:r>
            <a:r>
              <a:rPr lang="en-US" sz="2100" dirty="0" err="1" smtClean="0">
                <a:solidFill>
                  <a:schemeClr val="bg1">
                    <a:alpha val="80000"/>
                  </a:schemeClr>
                </a:solidFill>
                <a:ea typeface="+mn-lt"/>
                <a:cs typeface="+mn-lt"/>
              </a:rPr>
              <a:t>Kontam</a:t>
            </a:r>
            <a:endParaRPr lang="en-US" sz="2100" dirty="0">
              <a:solidFill>
                <a:schemeClr val="bg1">
                  <a:alpha val="80000"/>
                </a:schemeClr>
              </a:solidFill>
              <a:ea typeface="+mn-lt"/>
              <a:cs typeface="+mn-lt"/>
            </a:endParaRPr>
          </a:p>
          <a:p>
            <a:pPr marL="0" indent="0">
              <a:spcBef>
                <a:spcPts val="1000"/>
              </a:spcBef>
              <a:buNone/>
            </a:pPr>
            <a:r>
              <a:rPr lang="en-US" sz="2100" dirty="0">
                <a:solidFill>
                  <a:schemeClr val="bg1">
                    <a:alpha val="80000"/>
                  </a:schemeClr>
                </a:solidFill>
                <a:ea typeface="+mn-lt"/>
                <a:cs typeface="+mn-lt"/>
              </a:rPr>
              <a:t>1161_Mangaldeep </a:t>
            </a:r>
            <a:r>
              <a:rPr lang="en-US" sz="2100" dirty="0" err="1" smtClean="0">
                <a:solidFill>
                  <a:schemeClr val="bg1">
                    <a:alpha val="80000"/>
                  </a:schemeClr>
                </a:solidFill>
                <a:ea typeface="+mn-lt"/>
                <a:cs typeface="+mn-lt"/>
              </a:rPr>
              <a:t>Dewangan</a:t>
            </a:r>
            <a:endParaRPr lang="en-US" sz="2100" dirty="0">
              <a:solidFill>
                <a:schemeClr val="bg1">
                  <a:alpha val="80000"/>
                </a:schemeClr>
              </a:solidFill>
              <a:ea typeface="+mn-lt"/>
              <a:cs typeface="+mn-lt"/>
            </a:endParaRPr>
          </a:p>
        </p:txBody>
      </p:sp>
    </p:spTree>
    <p:extLst>
      <p:ext uri="{BB962C8B-B14F-4D97-AF65-F5344CB8AC3E}">
        <p14:creationId xmlns:p14="http://schemas.microsoft.com/office/powerpoint/2010/main" xmlns="" val="2132510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76" y="357167"/>
            <a:ext cx="7098848" cy="1071570"/>
          </a:xfrm>
        </p:spPr>
        <p:txBody>
          <a:bodyPr>
            <a:normAutofit/>
          </a:bodyPr>
          <a:lstStyle/>
          <a:p>
            <a:r>
              <a:rPr lang="en-IN" dirty="0" smtClean="0"/>
              <a:t>Doctor Log-In</a:t>
            </a:r>
            <a:endParaRPr lang="en-IN" dirty="0"/>
          </a:p>
        </p:txBody>
      </p:sp>
      <p:pic>
        <p:nvPicPr>
          <p:cNvPr id="12" name="Picture 11"/>
          <p:cNvPicPr/>
          <p:nvPr/>
        </p:nvPicPr>
        <p:blipFill>
          <a:blip r:embed="rId2"/>
          <a:stretch>
            <a:fillRect/>
          </a:stretch>
        </p:blipFill>
        <p:spPr>
          <a:xfrm>
            <a:off x="1000100" y="1428736"/>
            <a:ext cx="7929618" cy="450059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76" y="357167"/>
            <a:ext cx="7098848" cy="1071570"/>
          </a:xfrm>
        </p:spPr>
        <p:txBody>
          <a:bodyPr>
            <a:normAutofit/>
          </a:bodyPr>
          <a:lstStyle/>
          <a:p>
            <a:r>
              <a:rPr lang="en-IN" dirty="0" smtClean="0"/>
              <a:t>Admin Log-In</a:t>
            </a:r>
            <a:endParaRPr lang="en-IN" dirty="0"/>
          </a:p>
        </p:txBody>
      </p:sp>
      <p:pic>
        <p:nvPicPr>
          <p:cNvPr id="8" name="Picture 7"/>
          <p:cNvPicPr/>
          <p:nvPr/>
        </p:nvPicPr>
        <p:blipFill>
          <a:blip r:embed="rId2"/>
          <a:stretch>
            <a:fillRect/>
          </a:stretch>
        </p:blipFill>
        <p:spPr>
          <a:xfrm>
            <a:off x="928662" y="1428736"/>
            <a:ext cx="8001056" cy="442915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76" y="357167"/>
            <a:ext cx="7098848" cy="857255"/>
          </a:xfrm>
        </p:spPr>
        <p:txBody>
          <a:bodyPr>
            <a:normAutofit/>
          </a:bodyPr>
          <a:lstStyle/>
          <a:p>
            <a:r>
              <a:rPr lang="en-IN" dirty="0" smtClean="0"/>
              <a:t>Schedule Appointment</a:t>
            </a:r>
            <a:endParaRPr lang="en-IN" dirty="0"/>
          </a:p>
        </p:txBody>
      </p:sp>
      <p:pic>
        <p:nvPicPr>
          <p:cNvPr id="10" name="Picture 9"/>
          <p:cNvPicPr/>
          <p:nvPr/>
        </p:nvPicPr>
        <p:blipFill>
          <a:blip r:embed="rId2"/>
          <a:stretch>
            <a:fillRect/>
          </a:stretch>
        </p:blipFill>
        <p:spPr>
          <a:xfrm>
            <a:off x="1071538" y="1285860"/>
            <a:ext cx="7929618" cy="464347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76" y="357167"/>
            <a:ext cx="7098848" cy="857255"/>
          </a:xfrm>
        </p:spPr>
        <p:txBody>
          <a:bodyPr>
            <a:normAutofit/>
          </a:bodyPr>
          <a:lstStyle/>
          <a:p>
            <a:r>
              <a:rPr lang="en-IN" dirty="0" smtClean="0"/>
              <a:t>Patient Information</a:t>
            </a:r>
            <a:endParaRPr lang="en-IN" dirty="0"/>
          </a:p>
        </p:txBody>
      </p:sp>
      <p:pic>
        <p:nvPicPr>
          <p:cNvPr id="8" name="Picture 7"/>
          <p:cNvPicPr/>
          <p:nvPr/>
        </p:nvPicPr>
        <p:blipFill>
          <a:blip r:embed="rId2"/>
          <a:stretch>
            <a:fillRect/>
          </a:stretch>
        </p:blipFill>
        <p:spPr>
          <a:xfrm>
            <a:off x="1000100" y="1214422"/>
            <a:ext cx="8001056" cy="471490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88" y="1054121"/>
            <a:ext cx="7098848" cy="1184111"/>
          </a:xfrm>
        </p:spPr>
        <p:txBody>
          <a:bodyPr>
            <a:normAutofit/>
          </a:bodyPr>
          <a:lstStyle/>
          <a:p>
            <a:r>
              <a:rPr lang="en-IN" dirty="0" smtClean="0"/>
              <a:t>Technologies</a:t>
            </a:r>
            <a:endParaRPr lang="en-IN" dirty="0"/>
          </a:p>
        </p:txBody>
      </p:sp>
      <p:sp>
        <p:nvSpPr>
          <p:cNvPr id="3" name="Content Placeholder 2"/>
          <p:cNvSpPr>
            <a:spLocks noGrp="1"/>
          </p:cNvSpPr>
          <p:nvPr>
            <p:ph idx="1"/>
          </p:nvPr>
        </p:nvSpPr>
        <p:spPr>
          <a:xfrm>
            <a:off x="1143000" y="2399099"/>
            <a:ext cx="7099173" cy="3400969"/>
          </a:xfrm>
        </p:spPr>
        <p:txBody>
          <a:bodyPr>
            <a:normAutofit/>
          </a:bodyPr>
          <a:lstStyle/>
          <a:p>
            <a:pPr>
              <a:buNone/>
            </a:pPr>
            <a:r>
              <a:rPr lang="en-IN" sz="2100" b="1" dirty="0" smtClean="0"/>
              <a:t>Front-End : </a:t>
            </a:r>
            <a:r>
              <a:rPr lang="en-IN" sz="2100" dirty="0" smtClean="0"/>
              <a:t>Angular 10, Bootstrap</a:t>
            </a:r>
          </a:p>
          <a:p>
            <a:pPr>
              <a:buNone/>
            </a:pPr>
            <a:endParaRPr lang="en-IN" sz="2100" dirty="0" smtClean="0"/>
          </a:p>
          <a:p>
            <a:pPr>
              <a:buNone/>
            </a:pPr>
            <a:r>
              <a:rPr lang="en-IN" sz="2100" b="1" dirty="0" smtClean="0"/>
              <a:t>Back-End : </a:t>
            </a:r>
            <a:r>
              <a:rPr lang="en-IN" sz="2100" dirty="0" smtClean="0"/>
              <a:t>Spring Boot Rest Api</a:t>
            </a:r>
          </a:p>
          <a:p>
            <a:pPr>
              <a:buNone/>
            </a:pPr>
            <a:endParaRPr lang="en-IN" sz="2100" dirty="0" smtClean="0"/>
          </a:p>
          <a:p>
            <a:pPr>
              <a:buNone/>
            </a:pPr>
            <a:r>
              <a:rPr lang="en-IN" sz="2100" b="1" dirty="0" smtClean="0"/>
              <a:t>Database : </a:t>
            </a:r>
            <a:r>
              <a:rPr lang="en-IN" sz="2100" dirty="0" smtClean="0"/>
              <a:t> MySql </a:t>
            </a:r>
            <a:endParaRPr lang="en-IN" sz="2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88" y="1054121"/>
            <a:ext cx="7098848" cy="1184111"/>
          </a:xfrm>
        </p:spPr>
        <p:txBody>
          <a:bodyPr>
            <a:normAutofit/>
          </a:bodyPr>
          <a:lstStyle/>
          <a:p>
            <a:r>
              <a:rPr lang="en-IN" dirty="0" smtClean="0"/>
              <a:t>Conclusion</a:t>
            </a:r>
            <a:endParaRPr lang="en-IN" dirty="0"/>
          </a:p>
        </p:txBody>
      </p:sp>
      <p:sp>
        <p:nvSpPr>
          <p:cNvPr id="3" name="Content Placeholder 2"/>
          <p:cNvSpPr>
            <a:spLocks noGrp="1"/>
          </p:cNvSpPr>
          <p:nvPr>
            <p:ph idx="1"/>
          </p:nvPr>
        </p:nvSpPr>
        <p:spPr>
          <a:xfrm>
            <a:off x="1143000" y="2399099"/>
            <a:ext cx="7099173" cy="3400969"/>
          </a:xfrm>
        </p:spPr>
        <p:txBody>
          <a:bodyPr>
            <a:normAutofit/>
          </a:bodyPr>
          <a:lstStyle/>
          <a:p>
            <a:pPr>
              <a:buNone/>
            </a:pPr>
            <a:r>
              <a:rPr lang="en-US" sz="2400" dirty="0" smtClean="0"/>
              <a:t>     Government </a:t>
            </a:r>
            <a:r>
              <a:rPr lang="en-US" sz="2400" dirty="0" smtClean="0"/>
              <a:t>HealthCare System improves the </a:t>
            </a:r>
            <a:r>
              <a:rPr lang="en-US" sz="2400" dirty="0" smtClean="0"/>
              <a:t>current government </a:t>
            </a:r>
            <a:r>
              <a:rPr lang="en-US" sz="2400" dirty="0" smtClean="0"/>
              <a:t>hospital monitoring process and by observing the patients feedback they can improve the government medical service and patient also can schedule their appointments online.</a:t>
            </a:r>
            <a:endParaRPr lang="en-IN" sz="2400" dirty="0" smtClean="0"/>
          </a:p>
          <a:p>
            <a:pPr>
              <a:buNone/>
            </a:pPr>
            <a:endParaRPr lang="en-IN" sz="2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88" y="1054121"/>
            <a:ext cx="7098848" cy="1184111"/>
          </a:xfrm>
        </p:spPr>
        <p:txBody>
          <a:bodyPr>
            <a:normAutofit/>
          </a:bodyPr>
          <a:lstStyle/>
          <a:p>
            <a:r>
              <a:rPr lang="en-IN" dirty="0" smtClean="0"/>
              <a:t>References</a:t>
            </a:r>
            <a:endParaRPr lang="en-IN" dirty="0"/>
          </a:p>
        </p:txBody>
      </p:sp>
      <p:sp>
        <p:nvSpPr>
          <p:cNvPr id="3" name="Content Placeholder 2"/>
          <p:cNvSpPr>
            <a:spLocks noGrp="1"/>
          </p:cNvSpPr>
          <p:nvPr>
            <p:ph idx="1"/>
          </p:nvPr>
        </p:nvSpPr>
        <p:spPr>
          <a:xfrm>
            <a:off x="1143000" y="2399099"/>
            <a:ext cx="7099173" cy="3400969"/>
          </a:xfrm>
        </p:spPr>
        <p:txBody>
          <a:bodyPr>
            <a:normAutofit/>
          </a:bodyPr>
          <a:lstStyle/>
          <a:p>
            <a:pPr lvl="0"/>
            <a:r>
              <a:rPr lang="en-US" sz="2400" u="sng" dirty="0" smtClean="0">
                <a:hlinkClick r:id="rId2"/>
              </a:rPr>
              <a:t>https</a:t>
            </a:r>
            <a:r>
              <a:rPr lang="en-US" sz="2400" u="sng" dirty="0" smtClean="0">
                <a:hlinkClick r:id="rId2"/>
              </a:rPr>
              <a:t>://spring.io/projects/spring-boot</a:t>
            </a:r>
            <a:endParaRPr lang="en-IN" sz="2400" dirty="0" smtClean="0"/>
          </a:p>
          <a:p>
            <a:pPr lvl="0"/>
            <a:r>
              <a:rPr lang="en-US" sz="2400" u="sng" dirty="0" smtClean="0">
                <a:hlinkClick r:id="rId3"/>
              </a:rPr>
              <a:t>https://angular.io</a:t>
            </a:r>
            <a:endParaRPr lang="en-IN" sz="2400" dirty="0" smtClean="0"/>
          </a:p>
          <a:p>
            <a:pPr lvl="0"/>
            <a:r>
              <a:rPr lang="en-US" sz="2400" u="sng" dirty="0" smtClean="0">
                <a:hlinkClick r:id="rId4"/>
              </a:rPr>
              <a:t>https://dev.mysql.com/doc/</a:t>
            </a:r>
            <a:endParaRPr lang="en-IN" sz="2400" dirty="0" smtClean="0"/>
          </a:p>
          <a:p>
            <a:pPr lvl="0"/>
            <a:r>
              <a:rPr lang="en-US" sz="2400" u="sng" dirty="0" smtClean="0">
                <a:hlinkClick r:id="rId5"/>
              </a:rPr>
              <a:t>https://www.techiediaries.com/angular-bootstrap/</a:t>
            </a:r>
            <a:endParaRPr lang="en-IN" sz="2400" dirty="0" smtClean="0"/>
          </a:p>
          <a:p>
            <a:pPr lvl="0"/>
            <a:r>
              <a:rPr lang="en-US" sz="2400" u="sng" dirty="0" smtClean="0">
                <a:hlinkClick r:id="rId6"/>
              </a:rPr>
              <a:t>https://springframework.guru/spring-framework-annotations/</a:t>
            </a:r>
            <a:endParaRPr lang="en-IN" sz="2400" dirty="0" smtClean="0"/>
          </a:p>
          <a:p>
            <a:pPr>
              <a:buNone/>
            </a:pPr>
            <a:endParaRPr lang="en-IN" sz="2400" dirty="0" smtClean="0"/>
          </a:p>
          <a:p>
            <a:pPr>
              <a:buNone/>
            </a:pPr>
            <a:endParaRPr lang="en-IN" sz="2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apyrus" pitchFamily="66" charset="0"/>
            </a:endParaRPr>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1538" y="2143116"/>
            <a:ext cx="7098848" cy="1184111"/>
          </a:xfrm>
        </p:spPr>
        <p:txBody>
          <a:bodyPr>
            <a:normAutofit/>
          </a:bodyPr>
          <a:lstStyle/>
          <a:p>
            <a:r>
              <a:rPr lang="en-IN" dirty="0" smtClean="0">
                <a:solidFill>
                  <a:schemeClr val="bg1">
                    <a:lumMod val="50000"/>
                  </a:schemeClr>
                </a:solidFill>
                <a:latin typeface="Papyrus" pitchFamily="66" charset="0"/>
              </a:rPr>
              <a:t>Thank You </a:t>
            </a:r>
            <a:endParaRPr lang="en-IN" dirty="0">
              <a:solidFill>
                <a:schemeClr val="bg1">
                  <a:lumMod val="50000"/>
                </a:schemeClr>
              </a:solidFill>
              <a:latin typeface="Papyrus" pitchFamily="66" charset="0"/>
            </a:endParaRPr>
          </a:p>
        </p:txBody>
      </p:sp>
      <p:pic>
        <p:nvPicPr>
          <p:cNvPr id="1026" name="Picture 2"/>
          <p:cNvPicPr>
            <a:picLocks noChangeAspect="1" noChangeArrowheads="1"/>
          </p:cNvPicPr>
          <p:nvPr/>
        </p:nvPicPr>
        <p:blipFill>
          <a:blip r:embed="rId2"/>
          <a:srcRect/>
          <a:stretch>
            <a:fillRect/>
          </a:stretch>
        </p:blipFill>
        <p:spPr bwMode="auto">
          <a:xfrm rot="1352754">
            <a:off x="6447171" y="2177432"/>
            <a:ext cx="1524501" cy="11419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xmlns="" id="{2C61293E-6EBE-43EF-A52C-9BEBFD7679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IN" sz="4700"/>
              <a:t>Contents</a:t>
            </a:r>
          </a:p>
        </p:txBody>
      </p:sp>
      <p:pic>
        <p:nvPicPr>
          <p:cNvPr id="20" name="Picture 17">
            <a:extLst>
              <a:ext uri="{FF2B5EF4-FFF2-40B4-BE49-F238E27FC236}">
                <a16:creationId xmlns:a16="http://schemas.microsoft.com/office/drawing/2014/main" xmlns="" id="{B7690C70-CECE-4A62-B936-5051CB176B40}"/>
              </a:ext>
            </a:extLst>
          </p:cNvPr>
          <p:cNvPicPr>
            <a:picLocks noChangeAspect="1"/>
          </p:cNvPicPr>
          <p:nvPr/>
        </p:nvPicPr>
        <p:blipFill rotWithShape="1">
          <a:blip r:embed="rId2"/>
          <a:srcRect l="64167" r="4823" b="7"/>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1" name="sketchy line">
            <a:extLst>
              <a:ext uri="{FF2B5EF4-FFF2-40B4-BE49-F238E27FC236}">
                <a16:creationId xmlns:a16="http://schemas.microsoft.com/office/drawing/2014/main" xmlns="" id="{21540236-BFD5-4A9D-8840-4703E7F768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vert="horz" lIns="91440" tIns="45720" rIns="91440" bIns="45720" rtlCol="0">
            <a:normAutofit/>
          </a:bodyPr>
          <a:lstStyle/>
          <a:p>
            <a:r>
              <a:rPr lang="en-IN" sz="1900"/>
              <a:t>Abstract</a:t>
            </a:r>
          </a:p>
          <a:p>
            <a:r>
              <a:rPr lang="en-IN" sz="1900"/>
              <a:t>Introduction</a:t>
            </a:r>
            <a:endParaRPr lang="en-IN" sz="1900">
              <a:cs typeface="Calibri"/>
            </a:endParaRPr>
          </a:p>
          <a:p>
            <a:r>
              <a:rPr lang="en-IN" sz="1900"/>
              <a:t>Requirements</a:t>
            </a:r>
            <a:endParaRPr lang="en-IN" sz="1900">
              <a:cs typeface="Calibri"/>
            </a:endParaRPr>
          </a:p>
          <a:p>
            <a:r>
              <a:rPr lang="en-IN" sz="1900"/>
              <a:t>Features</a:t>
            </a:r>
            <a:endParaRPr lang="en-IN" sz="1900">
              <a:cs typeface="Calibri"/>
            </a:endParaRPr>
          </a:p>
          <a:p>
            <a:r>
              <a:rPr lang="en-IN" sz="1900"/>
              <a:t>Technologies</a:t>
            </a:r>
            <a:endParaRPr lang="en-IN" sz="1900">
              <a:cs typeface="Calibri"/>
            </a:endParaRPr>
          </a:p>
          <a:p>
            <a:r>
              <a:rPr lang="en-IN" sz="1900"/>
              <a:t>Conclusion</a:t>
            </a:r>
            <a:endParaRPr lang="en-IN" sz="1900">
              <a:cs typeface="Calibri"/>
            </a:endParaRPr>
          </a:p>
          <a:p>
            <a:r>
              <a:rPr lang="en-IN" sz="1900"/>
              <a:t>References</a:t>
            </a:r>
            <a:endParaRPr lang="en-IN" sz="1900">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1142988" y="1054121"/>
            <a:ext cx="7098848" cy="1184111"/>
          </a:xfrm>
        </p:spPr>
        <p:txBody>
          <a:bodyPr vert="horz" lIns="91440" tIns="45720" rIns="91440" bIns="45720" rtlCol="0" anchor="ctr">
            <a:normAutofit/>
          </a:bodyPr>
          <a:lstStyle/>
          <a:p>
            <a:pPr algn="l">
              <a:lnSpc>
                <a:spcPct val="90000"/>
              </a:lnSpc>
            </a:pPr>
            <a:r>
              <a:rPr lang="en-US" kern="1200">
                <a:solidFill>
                  <a:schemeClr val="tx1"/>
                </a:solidFill>
                <a:latin typeface="+mj-lt"/>
                <a:ea typeface="+mj-ea"/>
                <a:cs typeface="+mj-cs"/>
              </a:rPr>
              <a:t>Abstract</a:t>
            </a:r>
          </a:p>
        </p:txBody>
      </p:sp>
      <p:sp>
        <p:nvSpPr>
          <p:cNvPr id="5" name="TextBox 4"/>
          <p:cNvSpPr txBox="1"/>
          <p:nvPr/>
        </p:nvSpPr>
        <p:spPr>
          <a:xfrm>
            <a:off x="1143000" y="2399099"/>
            <a:ext cx="7099173" cy="3400969"/>
          </a:xfrm>
          <a:prstGeom prst="rect">
            <a:avLst/>
          </a:prstGeom>
        </p:spPr>
        <p:txBody>
          <a:bodyPr vert="horz" lIns="91440" tIns="45720" rIns="91440" bIns="45720" rtlCol="0">
            <a:normAutofit/>
          </a:bodyPr>
          <a:lstStyle/>
          <a:p>
            <a:pPr indent="-228600">
              <a:lnSpc>
                <a:spcPct val="90000"/>
              </a:lnSpc>
              <a:spcAft>
                <a:spcPts val="600"/>
              </a:spcAft>
            </a:pPr>
            <a:r>
              <a:rPr lang="en-US" sz="2100" dirty="0" smtClean="0"/>
              <a:t>	Government </a:t>
            </a:r>
            <a:r>
              <a:rPr lang="en-US" sz="2100" dirty="0"/>
              <a:t>Health care system is a web based application is intended to improve entire Governments hospitals working process in a states. This System  provides a facility to patients , to online schedule a appointment with a doctor for check-up. For doctors This System  Provide a facility, they can have a access to see the history reports of patients. This system also provides facility to  admin who is health officer, admin role is to monitor all doctors work and have access to see all the doctors success rate as well as patients feedback towards doctor.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xmlns="" id="{F18EDA4E-FF7E-4BA9-B5CD-C846785B8B88}"/>
              </a:ext>
            </a:extLst>
          </p:cNvPr>
          <p:cNvPicPr>
            <a:picLocks noChangeAspect="1"/>
          </p:cNvPicPr>
          <p:nvPr/>
        </p:nvPicPr>
        <p:blipFill rotWithShape="1">
          <a:blip r:embed="rId2"/>
          <a:srcRect l="41058" r="4" b="4"/>
          <a:stretch/>
        </p:blipFill>
        <p:spPr>
          <a:xfrm>
            <a:off x="3088140" y="10"/>
            <a:ext cx="6055860" cy="6857990"/>
          </a:xfrm>
          <a:prstGeom prst="rect">
            <a:avLst/>
          </a:prstGeom>
        </p:spPr>
      </p:pic>
      <p:sp>
        <p:nvSpPr>
          <p:cNvPr id="17" name="Freeform: Shape 8">
            <a:extLst>
              <a:ext uri="{FF2B5EF4-FFF2-40B4-BE49-F238E27FC236}">
                <a16:creationId xmlns:a16="http://schemas.microsoft.com/office/drawing/2014/main" xmlns="" id="{8F23F8A3-8FD7-4779-8323-FDC26BE99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589485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0">
            <a:extLst>
              <a:ext uri="{FF2B5EF4-FFF2-40B4-BE49-F238E27FC236}">
                <a16:creationId xmlns:a16="http://schemas.microsoft.com/office/drawing/2014/main" xmlns="" id="{F605C4CC-A25C-416F-8333-7CB7DC97D8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5573380"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365125"/>
            <a:ext cx="3949616" cy="1325563"/>
          </a:xfrm>
        </p:spPr>
        <p:txBody>
          <a:bodyPr>
            <a:normAutofit/>
          </a:bodyPr>
          <a:lstStyle/>
          <a:p>
            <a:r>
              <a:rPr lang="en-IN" dirty="0"/>
              <a:t>Requirements</a:t>
            </a:r>
          </a:p>
        </p:txBody>
      </p:sp>
      <p:sp>
        <p:nvSpPr>
          <p:cNvPr id="3" name="Content Placeholder 2"/>
          <p:cNvSpPr>
            <a:spLocks noGrp="1"/>
          </p:cNvSpPr>
          <p:nvPr>
            <p:ph idx="1"/>
          </p:nvPr>
        </p:nvSpPr>
        <p:spPr>
          <a:xfrm>
            <a:off x="603504" y="2022601"/>
            <a:ext cx="2956124" cy="4154361"/>
          </a:xfrm>
        </p:spPr>
        <p:txBody>
          <a:bodyPr vert="horz" lIns="91440" tIns="45720" rIns="91440" bIns="45720" rtlCol="0" anchor="t">
            <a:normAutofit/>
          </a:bodyPr>
          <a:lstStyle/>
          <a:p>
            <a:r>
              <a:rPr lang="en-IN" sz="1700" dirty="0"/>
              <a:t>Registered patients only can access application.</a:t>
            </a:r>
          </a:p>
          <a:p>
            <a:r>
              <a:rPr lang="en-IN" sz="1700" dirty="0"/>
              <a:t>Patients should schedule appointment online.</a:t>
            </a:r>
            <a:endParaRPr lang="en-IN" sz="1700" dirty="0">
              <a:cs typeface="Calibri"/>
            </a:endParaRPr>
          </a:p>
          <a:p>
            <a:r>
              <a:rPr lang="en-IN" sz="1700" dirty="0"/>
              <a:t>Doctors have access to see his appointment list.</a:t>
            </a:r>
            <a:endParaRPr lang="en-IN" sz="1700" dirty="0">
              <a:cs typeface="Calibri"/>
            </a:endParaRPr>
          </a:p>
          <a:p>
            <a:r>
              <a:rPr lang="en-IN" sz="1700" dirty="0"/>
              <a:t>Doctors Have access to patients history report.</a:t>
            </a:r>
            <a:endParaRPr lang="en-IN" sz="1700" dirty="0">
              <a:cs typeface="Calibri"/>
            </a:endParaRPr>
          </a:p>
          <a:p>
            <a:r>
              <a:rPr lang="en-IN" sz="1700" dirty="0"/>
              <a:t>Health officers should have access to see all the patients feedback.  </a:t>
            </a:r>
            <a:endParaRPr lang="en-IN" sz="1700" dirty="0">
              <a:cs typeface="Calibri"/>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88" y="1054121"/>
            <a:ext cx="7098848" cy="1184111"/>
          </a:xfrm>
        </p:spPr>
        <p:txBody>
          <a:bodyPr>
            <a:normAutofit/>
          </a:bodyPr>
          <a:lstStyle/>
          <a:p>
            <a:r>
              <a:rPr lang="en-US" u="heavy" dirty="0" smtClean="0"/>
              <a:t>Aims &amp; Objectives</a:t>
            </a:r>
            <a:endParaRPr lang="en-IN" dirty="0"/>
          </a:p>
        </p:txBody>
      </p:sp>
      <p:sp>
        <p:nvSpPr>
          <p:cNvPr id="3" name="Content Placeholder 2"/>
          <p:cNvSpPr>
            <a:spLocks noGrp="1"/>
          </p:cNvSpPr>
          <p:nvPr>
            <p:ph idx="1"/>
          </p:nvPr>
        </p:nvSpPr>
        <p:spPr>
          <a:xfrm>
            <a:off x="1143000" y="2399099"/>
            <a:ext cx="7099173" cy="3400969"/>
          </a:xfrm>
        </p:spPr>
        <p:txBody>
          <a:bodyPr>
            <a:normAutofit/>
          </a:bodyPr>
          <a:lstStyle/>
          <a:p>
            <a:pPr lvl="0"/>
            <a:r>
              <a:rPr lang="en-US" sz="2400" dirty="0" smtClean="0"/>
              <a:t>To produce a web-based system that allow the admin to monitor on all the government doctors and hospitals.</a:t>
            </a:r>
            <a:endParaRPr lang="en-IN" sz="2400" dirty="0" smtClean="0"/>
          </a:p>
          <a:p>
            <a:pPr lvl="0"/>
            <a:r>
              <a:rPr lang="en-US" sz="2400" dirty="0" smtClean="0"/>
              <a:t>To easy patients to Schedule their appointments online.</a:t>
            </a:r>
            <a:endParaRPr lang="en-IN" sz="2400" dirty="0" smtClean="0"/>
          </a:p>
          <a:p>
            <a:pPr lvl="0"/>
            <a:r>
              <a:rPr lang="en-US" sz="2400" dirty="0" smtClean="0"/>
              <a:t>To ease for doctors to check patients history report.</a:t>
            </a:r>
            <a:endParaRPr lang="en-IN" sz="2400" dirty="0" smtClean="0"/>
          </a:p>
          <a:p>
            <a:pPr>
              <a:buNone/>
            </a:pPr>
            <a:r>
              <a:rPr lang="en-IN" sz="2100" dirty="0" smtClean="0"/>
              <a:t> </a:t>
            </a:r>
            <a:endParaRPr lang="en-IN" sz="2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88" y="1054121"/>
            <a:ext cx="7098848" cy="1184111"/>
          </a:xfrm>
        </p:spPr>
        <p:txBody>
          <a:bodyPr>
            <a:normAutofit/>
          </a:bodyPr>
          <a:lstStyle/>
          <a:p>
            <a:r>
              <a:rPr lang="en-IN" dirty="0"/>
              <a:t>Features</a:t>
            </a:r>
          </a:p>
        </p:txBody>
      </p:sp>
      <p:sp>
        <p:nvSpPr>
          <p:cNvPr id="3" name="Content Placeholder 2"/>
          <p:cNvSpPr>
            <a:spLocks noGrp="1"/>
          </p:cNvSpPr>
          <p:nvPr>
            <p:ph idx="1"/>
          </p:nvPr>
        </p:nvSpPr>
        <p:spPr>
          <a:xfrm>
            <a:off x="1143000" y="2399099"/>
            <a:ext cx="7099173" cy="3400969"/>
          </a:xfrm>
        </p:spPr>
        <p:txBody>
          <a:bodyPr>
            <a:normAutofit/>
          </a:bodyPr>
          <a:lstStyle/>
          <a:p>
            <a:r>
              <a:rPr lang="en-IN" sz="2100" dirty="0"/>
              <a:t>Patients can schedule online appointment.</a:t>
            </a:r>
          </a:p>
          <a:p>
            <a:r>
              <a:rPr lang="en-IN" sz="2100" dirty="0"/>
              <a:t>Doctors can see patients history reports. </a:t>
            </a:r>
          </a:p>
          <a:p>
            <a:r>
              <a:rPr lang="en-IN" sz="2100" dirty="0"/>
              <a:t>Health officer can see patients feedback towards hospitals and doctors.</a:t>
            </a:r>
          </a:p>
          <a:p>
            <a:r>
              <a:rPr lang="en-IN" sz="2100" dirty="0"/>
              <a:t>Patients can not schedule on already </a:t>
            </a:r>
            <a:r>
              <a:rPr lang="en-IN" sz="2100" dirty="0" smtClean="0"/>
              <a:t>booked </a:t>
            </a:r>
            <a:r>
              <a:rPr lang="en-IN" sz="2100" dirty="0"/>
              <a:t>appointments</a:t>
            </a:r>
            <a:r>
              <a:rPr lang="en-IN" sz="2100" dirty="0" smtClean="0"/>
              <a:t>.</a:t>
            </a:r>
          </a:p>
          <a:p>
            <a:r>
              <a:rPr lang="en-IN" sz="2100" dirty="0" smtClean="0"/>
              <a:t>Password stored in encryption format. </a:t>
            </a:r>
            <a:endParaRPr lang="en-IN" sz="2100" dirty="0"/>
          </a:p>
          <a:p>
            <a:pPr>
              <a:buNone/>
            </a:pPr>
            <a:r>
              <a:rPr lang="en-IN" sz="2100"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88" y="1054121"/>
            <a:ext cx="7098848" cy="1184111"/>
          </a:xfrm>
        </p:spPr>
        <p:txBody>
          <a:bodyPr>
            <a:normAutofit/>
          </a:bodyPr>
          <a:lstStyle/>
          <a:p>
            <a:r>
              <a:rPr lang="en-IN" dirty="0" smtClean="0"/>
              <a:t>Actors</a:t>
            </a:r>
            <a:endParaRPr lang="en-IN" dirty="0"/>
          </a:p>
        </p:txBody>
      </p:sp>
      <p:sp>
        <p:nvSpPr>
          <p:cNvPr id="3" name="Content Placeholder 2"/>
          <p:cNvSpPr>
            <a:spLocks noGrp="1"/>
          </p:cNvSpPr>
          <p:nvPr>
            <p:ph idx="1"/>
          </p:nvPr>
        </p:nvSpPr>
        <p:spPr>
          <a:xfrm>
            <a:off x="1143000" y="2399099"/>
            <a:ext cx="7099173" cy="3400969"/>
          </a:xfrm>
        </p:spPr>
        <p:txBody>
          <a:bodyPr>
            <a:normAutofit/>
          </a:bodyPr>
          <a:lstStyle/>
          <a:p>
            <a:pPr>
              <a:buNone/>
            </a:pPr>
            <a:endParaRPr lang="en-IN" sz="2100" dirty="0" smtClean="0"/>
          </a:p>
          <a:p>
            <a:r>
              <a:rPr lang="en-IN" sz="2100" b="1" dirty="0" smtClean="0"/>
              <a:t>Patient</a:t>
            </a:r>
            <a:r>
              <a:rPr lang="en-IN" sz="2100" dirty="0" smtClean="0"/>
              <a:t> </a:t>
            </a:r>
          </a:p>
          <a:p>
            <a:endParaRPr lang="en-IN" sz="2100" dirty="0" smtClean="0"/>
          </a:p>
          <a:p>
            <a:r>
              <a:rPr lang="en-IN" sz="2100" b="1" dirty="0" smtClean="0"/>
              <a:t>Doctor</a:t>
            </a:r>
          </a:p>
          <a:p>
            <a:endParaRPr lang="en-IN" sz="2100" dirty="0" smtClean="0"/>
          </a:p>
          <a:p>
            <a:r>
              <a:rPr lang="en-IN" sz="2100" b="1" dirty="0" smtClean="0"/>
              <a:t>Health-Officer ( Admin )</a:t>
            </a:r>
            <a:endParaRPr lang="en-IN" sz="21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76" y="357167"/>
            <a:ext cx="7098848" cy="1071570"/>
          </a:xfrm>
        </p:spPr>
        <p:txBody>
          <a:bodyPr>
            <a:normAutofit/>
          </a:bodyPr>
          <a:lstStyle/>
          <a:p>
            <a:r>
              <a:rPr lang="en-IN" dirty="0" smtClean="0"/>
              <a:t>System UI</a:t>
            </a:r>
            <a:endParaRPr lang="en-IN" dirty="0"/>
          </a:p>
        </p:txBody>
      </p:sp>
      <p:pic>
        <p:nvPicPr>
          <p:cNvPr id="8" name="Content Placeholder 7"/>
          <p:cNvPicPr>
            <a:picLocks noGrp="1"/>
          </p:cNvPicPr>
          <p:nvPr>
            <p:ph idx="1"/>
          </p:nvPr>
        </p:nvPicPr>
        <p:blipFill>
          <a:blip r:embed="rId2"/>
          <a:stretch>
            <a:fillRect/>
          </a:stretch>
        </p:blipFill>
        <p:spPr>
          <a:xfrm>
            <a:off x="1142976" y="1500174"/>
            <a:ext cx="7643865" cy="430055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D3CDB30C-1F82-41E6-A067-831D6E8918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2DDA86DD-F997-4F66-A87C-5B58AB6D19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D241B827-437E-40A3-A732-669230D6A5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2976" y="357167"/>
            <a:ext cx="7098848" cy="857255"/>
          </a:xfrm>
        </p:spPr>
        <p:txBody>
          <a:bodyPr>
            <a:normAutofit/>
          </a:bodyPr>
          <a:lstStyle/>
          <a:p>
            <a:r>
              <a:rPr lang="en-IN" dirty="0" smtClean="0"/>
              <a:t>Patient Log-In</a:t>
            </a:r>
            <a:endParaRPr lang="en-IN" dirty="0"/>
          </a:p>
        </p:txBody>
      </p:sp>
      <p:pic>
        <p:nvPicPr>
          <p:cNvPr id="11" name="Content Placeholder 10"/>
          <p:cNvPicPr>
            <a:picLocks noGrp="1"/>
          </p:cNvPicPr>
          <p:nvPr>
            <p:ph idx="1"/>
          </p:nvPr>
        </p:nvPicPr>
        <p:blipFill>
          <a:blip r:embed="rId2"/>
          <a:stretch>
            <a:fillRect/>
          </a:stretch>
        </p:blipFill>
        <p:spPr>
          <a:xfrm>
            <a:off x="548922" y="1214422"/>
            <a:ext cx="8595078" cy="471490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233</Words>
  <Application>Microsoft Office PowerPoint</Application>
  <PresentationFormat>On-screen Show (4:3)</PresentationFormat>
  <Paragraphs>60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Government Healthcare System</vt:lpstr>
      <vt:lpstr>Contents</vt:lpstr>
      <vt:lpstr>Abstract</vt:lpstr>
      <vt:lpstr>Requirements</vt:lpstr>
      <vt:lpstr>Aims &amp; Objectives</vt:lpstr>
      <vt:lpstr>Features</vt:lpstr>
      <vt:lpstr>Actors</vt:lpstr>
      <vt:lpstr>System UI</vt:lpstr>
      <vt:lpstr>Patient Log-In</vt:lpstr>
      <vt:lpstr>Doctor Log-In</vt:lpstr>
      <vt:lpstr>Admin Log-In</vt:lpstr>
      <vt:lpstr>Schedule Appointment</vt:lpstr>
      <vt:lpstr>Patient Information</vt:lpstr>
      <vt:lpstr>Technologies</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Healthcare System</dc:title>
  <dc:creator>Charlie</dc:creator>
  <cp:lastModifiedBy>Charlie</cp:lastModifiedBy>
  <cp:revision>78</cp:revision>
  <dcterms:created xsi:type="dcterms:W3CDTF">2021-02-01T05:37:49Z</dcterms:created>
  <dcterms:modified xsi:type="dcterms:W3CDTF">2021-02-01T12:53:08Z</dcterms:modified>
</cp:coreProperties>
</file>