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73" r:id="rId1"/>
  </p:sldMasterIdLst>
  <p:notesMasterIdLst>
    <p:notesMasterId r:id="rId23"/>
  </p:notesMasterIdLst>
  <p:sldIdLst>
    <p:sldId id="256" r:id="rId2"/>
    <p:sldId id="257" r:id="rId3"/>
    <p:sldId id="258" r:id="rId4"/>
    <p:sldId id="273" r:id="rId5"/>
    <p:sldId id="259" r:id="rId6"/>
    <p:sldId id="274" r:id="rId7"/>
    <p:sldId id="275" r:id="rId8"/>
    <p:sldId id="276" r:id="rId9"/>
    <p:sldId id="278" r:id="rId10"/>
    <p:sldId id="277" r:id="rId11"/>
    <p:sldId id="279" r:id="rId12"/>
    <p:sldId id="262" r:id="rId13"/>
    <p:sldId id="263" r:id="rId14"/>
    <p:sldId id="264" r:id="rId15"/>
    <p:sldId id="265" r:id="rId16"/>
    <p:sldId id="270" r:id="rId17"/>
    <p:sldId id="271" r:id="rId18"/>
    <p:sldId id="272" r:id="rId19"/>
    <p:sldId id="267" r:id="rId20"/>
    <p:sldId id="266"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YmKw4eSuWdawy0nxoOw9ULHfO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ANALYTICS%20PROJECTS\Excel%20Dashboard\Presented%20HR_Analytics_2024%20Excel%20Dashboard%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ATA%20ANALYTICS%20PROJECTS\Excel%20Dashboard\Presented%20HR_Analytics_2024%20Excel%20Dashboard%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ATA%20ANALYTICS%20PROJECTS\Excel%20Dashboard\Presented%20HR_Analytics_2024%20Excel%20Dashboard%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ATA%20ANALYTICS%20PROJECTS\Excel%20Dashboard\Presented%20HR_Analytics_2024%20Excel%20Dashboard%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ATA%20ANALYTICS%20PROJECTS\Excel%20Dashboard\Presented%20HR_Analytics_2024%20Excel%20Dashboard%20.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[Presented HR_Analytics_2024 Excel Dashboard .xlsx]KPI-01!PivotTable8</c:name>
    <c:fmtId val="16"/>
  </c:pivotSource>
  <c:chart>
    <c:title>
      <c:tx>
        <c:rich>
          <a:bodyPr rot="0" spcFirstLastPara="0" vertOverflow="ellipsis" vert="horz" wrap="square" anchor="ctr" anchorCtr="1"/>
          <a:lstStyle/>
          <a:p>
            <a:pPr defTabSz="914400">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a:t>AVERAGE ATTRITION RATE FOR ALL DEPARTMENT.</a:t>
            </a:r>
          </a:p>
        </c:rich>
      </c:tx>
      <c:layout>
        <c:manualLayout>
          <c:xMode val="edge"/>
          <c:yMode val="edge"/>
          <c:x val="0.112543554006969"/>
          <c:y val="0.111196025164017"/>
        </c:manualLayout>
      </c:layout>
      <c:overlay val="0"/>
      <c:spPr>
        <a:noFill/>
        <a:ln>
          <a:noFill/>
        </a:ln>
        <a:effectLst/>
      </c:spPr>
      <c:txPr>
        <a:bodyPr rot="0" spcFirstLastPara="0" vertOverflow="ellipsis" vert="horz" wrap="square" anchor="ctr" anchorCtr="1"/>
        <a:lstStyle/>
        <a:p>
          <a:pPr defTabSz="914400">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49%</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51%</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51%</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49%</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51%</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51%</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49%</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51%</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51%</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Lst>
        </c:dLbl>
      </c:pivotFmt>
    </c:pivotFmts>
    <c:plotArea>
      <c:layout>
        <c:manualLayout>
          <c:layoutTarget val="inner"/>
          <c:xMode val="edge"/>
          <c:yMode val="edge"/>
          <c:x val="9.8327526132404197E-2"/>
          <c:y val="0.24531906681476201"/>
          <c:w val="0.81642276422764204"/>
          <c:h val="0.36270538948855002"/>
        </c:manualLayout>
      </c:layout>
      <c:barChart>
        <c:barDir val="col"/>
        <c:grouping val="clustered"/>
        <c:varyColors val="0"/>
        <c:ser>
          <c:idx val="0"/>
          <c:order val="0"/>
          <c:tx>
            <c:strRef>
              <c:f>'KPI-01'!$B$1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extLst>
              <c:ext xmlns:c16="http://schemas.microsoft.com/office/drawing/2014/chart" uri="{C3380CC4-5D6E-409C-BE32-E72D297353CC}">
                <c16:uniqueId val="{00000000-60A7-44A7-A0DA-0C4A074473B6}"/>
              </c:ext>
            </c:extLst>
          </c:dPt>
          <c:dPt>
            <c:idx val="1"/>
            <c:invertIfNegative val="0"/>
            <c:bubble3D val="0"/>
            <c:extLst>
              <c:ext xmlns:c16="http://schemas.microsoft.com/office/drawing/2014/chart" uri="{C3380CC4-5D6E-409C-BE32-E72D297353CC}">
                <c16:uniqueId val="{00000001-60A7-44A7-A0DA-0C4A074473B6}"/>
              </c:ext>
            </c:extLst>
          </c:dPt>
          <c:dPt>
            <c:idx val="2"/>
            <c:invertIfNegative val="0"/>
            <c:bubble3D val="0"/>
            <c:extLst>
              <c:ext xmlns:c16="http://schemas.microsoft.com/office/drawing/2014/chart" uri="{C3380CC4-5D6E-409C-BE32-E72D297353CC}">
                <c16:uniqueId val="{00000002-60A7-44A7-A0DA-0C4A074473B6}"/>
              </c:ext>
            </c:extLst>
          </c:dPt>
          <c:dPt>
            <c:idx val="3"/>
            <c:invertIfNegative val="0"/>
            <c:bubble3D val="0"/>
            <c:extLst>
              <c:ext xmlns:c16="http://schemas.microsoft.com/office/drawing/2014/chart" uri="{C3380CC4-5D6E-409C-BE32-E72D297353CC}">
                <c16:uniqueId val="{00000003-60A7-44A7-A0DA-0C4A074473B6}"/>
              </c:ext>
            </c:extLst>
          </c:dPt>
          <c:dPt>
            <c:idx val="4"/>
            <c:invertIfNegative val="0"/>
            <c:bubble3D val="0"/>
            <c:extLst>
              <c:ext xmlns:c16="http://schemas.microsoft.com/office/drawing/2014/chart" uri="{C3380CC4-5D6E-409C-BE32-E72D297353CC}">
                <c16:uniqueId val="{00000004-60A7-44A7-A0DA-0C4A074473B6}"/>
              </c:ext>
            </c:extLst>
          </c:dPt>
          <c:dPt>
            <c:idx val="5"/>
            <c:invertIfNegative val="0"/>
            <c:bubble3D val="0"/>
            <c:extLst>
              <c:ext xmlns:c16="http://schemas.microsoft.com/office/drawing/2014/chart" uri="{C3380CC4-5D6E-409C-BE32-E72D297353CC}">
                <c16:uniqueId val="{00000005-60A7-44A7-A0DA-0C4A074473B6}"/>
              </c:ext>
            </c:extLst>
          </c:dPt>
          <c:dLbls>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49%</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0A7-44A7-A0DA-0C4A074473B6}"/>
                </c:ext>
              </c:extLst>
            </c:dLbl>
            <c:dLbl>
              <c:idx val="1"/>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60A7-44A7-A0DA-0C4A074473B6}"/>
                </c:ext>
              </c:extLst>
            </c:dLbl>
            <c:dLbl>
              <c:idx val="2"/>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51%</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60A7-44A7-A0DA-0C4A074473B6}"/>
                </c:ext>
              </c:extLst>
            </c:dLbl>
            <c:dLbl>
              <c:idx val="3"/>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0A7-44A7-A0DA-0C4A074473B6}"/>
                </c:ext>
              </c:extLst>
            </c:dLbl>
            <c:dLbl>
              <c:idx val="4"/>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51%</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60A7-44A7-A0DA-0C4A074473B6}"/>
                </c:ext>
              </c:extLst>
            </c:dLbl>
            <c:dLbl>
              <c:idx val="5"/>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60A7-44A7-A0DA-0C4A074473B6}"/>
                </c:ext>
              </c:extLst>
            </c:dLbl>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'KPI-01'!$A$2:$A$8</c:f>
              <c:strCache>
                <c:ptCount val="6"/>
                <c:pt idx="0">
                  <c:v>Hardware</c:v>
                </c:pt>
                <c:pt idx="1">
                  <c:v>Human Resources</c:v>
                </c:pt>
                <c:pt idx="2">
                  <c:v>Research &amp; Development</c:v>
                </c:pt>
                <c:pt idx="3">
                  <c:v>Sales</c:v>
                </c:pt>
                <c:pt idx="4">
                  <c:v>Software</c:v>
                </c:pt>
                <c:pt idx="5">
                  <c:v>Support</c:v>
                </c:pt>
              </c:strCache>
            </c:strRef>
          </c:cat>
          <c:val>
            <c:numRef>
              <c:f>'KPI-01'!$B$2:$B$8</c:f>
              <c:numCache>
                <c:formatCode>0%</c:formatCode>
                <c:ptCount val="6"/>
                <c:pt idx="0">
                  <c:v>0.49443016281062552</c:v>
                </c:pt>
                <c:pt idx="1">
                  <c:v>0.49857448325017817</c:v>
                </c:pt>
                <c:pt idx="2">
                  <c:v>0.51208077893977644</c:v>
                </c:pt>
                <c:pt idx="3">
                  <c:v>0.50017745179226314</c:v>
                </c:pt>
                <c:pt idx="4">
                  <c:v>0.50539827255278313</c:v>
                </c:pt>
                <c:pt idx="5">
                  <c:v>0.5018663455749548</c:v>
                </c:pt>
              </c:numCache>
            </c:numRef>
          </c:val>
          <c:extLst>
            <c:ext xmlns:c16="http://schemas.microsoft.com/office/drawing/2014/chart" uri="{C3380CC4-5D6E-409C-BE32-E72D297353CC}">
              <c16:uniqueId val="{00000006-60A7-44A7-A0DA-0C4A074473B6}"/>
            </c:ext>
          </c:extLst>
        </c:ser>
        <c:dLbls>
          <c:showLegendKey val="0"/>
          <c:showVal val="1"/>
          <c:showCatName val="0"/>
          <c:showSerName val="0"/>
          <c:showPercent val="0"/>
          <c:showBubbleSize val="0"/>
        </c:dLbls>
        <c:gapWidth val="100"/>
        <c:overlap val="-24"/>
        <c:axId val="781198748"/>
        <c:axId val="432849129"/>
      </c:barChart>
      <c:catAx>
        <c:axId val="781198748"/>
        <c:scaling>
          <c:orientation val="minMax"/>
        </c:scaling>
        <c:delete val="0"/>
        <c:axPos val="b"/>
        <c:numFmt formatCode="0.00%" sourceLinked="0"/>
        <c:majorTickMark val="none"/>
        <c:minorTickMark val="none"/>
        <c:tickLblPos val="nextTo"/>
        <c:spPr>
          <a:noFill/>
          <a:ln w="12700" cap="flat" cmpd="sng" algn="ctr">
            <a:solidFill>
              <a:schemeClr val="lt1">
                <a:lumMod val="95000"/>
                <a:alpha val="54000"/>
              </a:schemeClr>
            </a:solidFill>
            <a:round/>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432849129"/>
        <c:crosses val="autoZero"/>
        <c:auto val="1"/>
        <c:lblAlgn val="ctr"/>
        <c:lblOffset val="100"/>
        <c:noMultiLvlLbl val="0"/>
      </c:catAx>
      <c:valAx>
        <c:axId val="432849129"/>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out"/>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78119874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a:t>Average Hourly Rate of Male Research Scientist</a:t>
            </a:r>
          </a:p>
        </c:rich>
      </c:tx>
      <c:layout>
        <c:manualLayout>
          <c:xMode val="edge"/>
          <c:yMode val="edge"/>
          <c:x val="0.187441525322674"/>
          <c:y val="2.2152869570482771E-2"/>
        </c:manualLayout>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Lit>
              <c:ptCount val="1"/>
              <c:pt idx="0">
                <c:v>Research Scientist</c:v>
              </c:pt>
            </c:strLit>
          </c:cat>
          <c:val>
            <c:numLit>
              <c:formatCode>General</c:formatCode>
              <c:ptCount val="1"/>
              <c:pt idx="0">
                <c:v>114.446890691387</c:v>
              </c:pt>
            </c:numLit>
          </c:val>
          <c:extLst>
            <c:ext xmlns:c16="http://schemas.microsoft.com/office/drawing/2014/chart" uri="{C3380CC4-5D6E-409C-BE32-E72D297353CC}">
              <c16:uniqueId val="{00000000-554F-46EE-B304-3EF7E94BD8A6}"/>
            </c:ext>
          </c:extLst>
        </c:ser>
        <c:dLbls>
          <c:showLegendKey val="0"/>
          <c:showVal val="1"/>
          <c:showCatName val="0"/>
          <c:showSerName val="0"/>
          <c:showPercent val="0"/>
          <c:showBubbleSize val="0"/>
        </c:dLbls>
        <c:gapWidth val="315"/>
        <c:overlap val="-40"/>
        <c:axId val="942808245"/>
        <c:axId val="37535168"/>
      </c:barChart>
      <c:catAx>
        <c:axId val="942808245"/>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7535168"/>
        <c:crosses val="autoZero"/>
        <c:auto val="1"/>
        <c:lblAlgn val="ctr"/>
        <c:lblOffset val="100"/>
        <c:noMultiLvlLbl val="0"/>
      </c:catAx>
      <c:valAx>
        <c:axId val="3753516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_);[Red]\(#,##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4280824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[Presented HR_Analytics_2024 Excel Dashboard .xlsx]KPI-04!PivotTable13</c:name>
    <c:fmtId val="13"/>
  </c:pivotSource>
  <c:chart>
    <c:title>
      <c:tx>
        <c:rich>
          <a:bodyPr rot="0" spcFirstLastPara="1" vertOverflow="ellipsis" vert="horz" wrap="square" anchor="ctr" anchorCtr="1"/>
          <a:lstStyle/>
          <a:p>
            <a:pPr>
              <a:defRPr lang="en-US" sz="1600" b="1" i="0" u="none" strike="noStrike" kern="1200" spc="100" baseline="0">
                <a:ln w="0">
                  <a:noFill/>
                </a:ln>
                <a:solidFill>
                  <a:schemeClr val="tx1">
                    <a:alpha val="97000"/>
                  </a:schemeClr>
                </a:solidFill>
                <a:effectLst>
                  <a:outerShdw blurRad="50800" dist="38100" dir="5400000" algn="t" rotWithShape="0">
                    <a:prstClr val="black">
                      <a:alpha val="40000"/>
                    </a:prstClr>
                  </a:outerShdw>
                </a:effectLst>
                <a:latin typeface="+mn-lt"/>
                <a:ea typeface="+mn-ea"/>
                <a:cs typeface="+mn-cs"/>
              </a:defRPr>
            </a:pPr>
            <a:r>
              <a:rPr lang="en-IN">
                <a:solidFill>
                  <a:schemeClr val="tx1">
                    <a:alpha val="97000"/>
                  </a:schemeClr>
                </a:solidFill>
              </a:rPr>
              <a:t>Average Workng Years for Each Department</a:t>
            </a:r>
          </a:p>
        </c:rich>
      </c:tx>
      <c:overlay val="0"/>
      <c:spPr>
        <a:noFill/>
        <a:ln>
          <a:noFill/>
        </a:ln>
        <a:effectLst/>
      </c:spPr>
      <c:txPr>
        <a:bodyPr rot="0" spcFirstLastPara="1" vertOverflow="ellipsis" vert="horz" wrap="square" anchor="ctr" anchorCtr="1"/>
        <a:lstStyle/>
        <a:p>
          <a:pPr>
            <a:defRPr lang="en-US" sz="1600" b="1" i="0" u="none" strike="noStrike" kern="1200" spc="100" baseline="0">
              <a:ln w="0">
                <a:noFill/>
              </a:ln>
              <a:solidFill>
                <a:schemeClr val="tx1">
                  <a:alpha val="97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ln w="0">
                    <a:noFill/>
                  </a:ln>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ln w="0">
                    <a:noFill/>
                  </a:ln>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'KPI-04'!$B$1</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2787-4700-B3DC-08039E0190C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2787-4700-B3DC-08039E0190C0}"/>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2787-4700-B3DC-08039E0190C0}"/>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2787-4700-B3DC-08039E0190C0}"/>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2787-4700-B3DC-08039E0190C0}"/>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2787-4700-B3DC-08039E0190C0}"/>
              </c:ext>
            </c:extLst>
          </c:dPt>
          <c:dLbls>
            <c:dLbl>
              <c:idx val="4"/>
              <c:tx>
                <c:rich>
                  <a:bodyPr/>
                  <a:lstStyle/>
                  <a:p>
                    <a:fld id="{BC040808-F6AA-4405-AE9A-C0017B8C5E41}" type="VALUE">
                      <a:rPr lang="en-US" sz="1000" baseline="0"/>
                      <a:pPr/>
                      <a:t>[VALUE]</a:t>
                    </a:fld>
                    <a:endParaRPr lang="en-IN"/>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787-4700-B3DC-08039E0190C0}"/>
                </c:ext>
              </c:extLst>
            </c:dLbl>
            <c:dLbl>
              <c:idx val="5"/>
              <c:layout>
                <c:manualLayout>
                  <c:x val="0.15367196171821282"/>
                  <c:y val="0.17528917497380953"/>
                </c:manualLayout>
              </c:layout>
              <c:dLblPos val="bestFit"/>
              <c:showLegendKey val="0"/>
              <c:showVal val="1"/>
              <c:showCatName val="0"/>
              <c:showSerName val="0"/>
              <c:showPercent val="0"/>
              <c:showBubbleSize val="0"/>
              <c:extLst>
                <c:ext xmlns:c15="http://schemas.microsoft.com/office/drawing/2012/chart" uri="{CE6537A1-D6FC-4f65-9D91-7224C49458BB}">
                  <c15:layout>
                    <c:manualLayout>
                      <c:w val="0.15159717137354339"/>
                      <c:h val="0.30920146371972146"/>
                    </c:manualLayout>
                  </c15:layout>
                </c:ext>
                <c:ext xmlns:c16="http://schemas.microsoft.com/office/drawing/2014/chart" uri="{C3380CC4-5D6E-409C-BE32-E72D297353CC}">
                  <c16:uniqueId val="{0000000B-2787-4700-B3DC-08039E0190C0}"/>
                </c:ext>
              </c:extLst>
            </c:dLbl>
            <c:spPr>
              <a:noFill/>
              <a:ln>
                <a:noFill/>
              </a:ln>
              <a:effectLst/>
            </c:spPr>
            <c:txPr>
              <a:bodyPr rot="0" spcFirstLastPara="1" vertOverflow="ellipsis" vert="horz" wrap="square" anchor="ctr" anchorCtr="1"/>
              <a:lstStyle/>
              <a:p>
                <a:pPr>
                  <a:defRPr lang="en-US" sz="900" b="0" i="0" u="none" strike="noStrike" kern="1200" baseline="0">
                    <a:ln w="0">
                      <a:noFill/>
                    </a:ln>
                    <a:solidFill>
                      <a:schemeClr val="bg1">
                        <a:alpha val="97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'KPI-04'!$A$2:$A$8</c:f>
              <c:strCache>
                <c:ptCount val="6"/>
                <c:pt idx="0">
                  <c:v>Hardware</c:v>
                </c:pt>
                <c:pt idx="1">
                  <c:v>Human Resources</c:v>
                </c:pt>
                <c:pt idx="2">
                  <c:v>Research &amp; Development</c:v>
                </c:pt>
                <c:pt idx="3">
                  <c:v>Sales</c:v>
                </c:pt>
                <c:pt idx="4">
                  <c:v>Software</c:v>
                </c:pt>
                <c:pt idx="5">
                  <c:v>Support</c:v>
                </c:pt>
              </c:strCache>
            </c:strRef>
          </c:cat>
          <c:val>
            <c:numRef>
              <c:f>'KPI-04'!$B$2:$B$8</c:f>
              <c:numCache>
                <c:formatCode>0.0</c:formatCode>
                <c:ptCount val="6"/>
                <c:pt idx="0">
                  <c:v>20.667033908679151</c:v>
                </c:pt>
                <c:pt idx="1">
                  <c:v>20.489902589688761</c:v>
                </c:pt>
                <c:pt idx="2">
                  <c:v>20.648515446568098</c:v>
                </c:pt>
                <c:pt idx="3">
                  <c:v>20.31870341890453</c:v>
                </c:pt>
                <c:pt idx="4">
                  <c:v>20.521353166986565</c:v>
                </c:pt>
                <c:pt idx="5">
                  <c:v>20.341360626128839</c:v>
                </c:pt>
              </c:numCache>
            </c:numRef>
          </c:val>
          <c:extLst>
            <c:ext xmlns:c16="http://schemas.microsoft.com/office/drawing/2014/chart" uri="{C3380CC4-5D6E-409C-BE32-E72D297353CC}">
              <c16:uniqueId val="{0000000C-2787-4700-B3DC-08039E0190C0}"/>
            </c:ext>
          </c:extLst>
        </c:ser>
        <c:dLbls>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lang="en-US" sz="900" b="0" i="0" u="none" strike="noStrike" kern="1200" baseline="0">
              <a:ln w="0">
                <a:noFill/>
              </a:ln>
              <a:solidFill>
                <a:schemeClr val="tx1">
                  <a:alpha val="97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ln w="0">
            <a:noFill/>
          </a:ln>
          <a:solidFill>
            <a:schemeClr val="bg1">
              <a:alpha val="97000"/>
            </a:schemeClr>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[Presented HR_Analytics_2024 Excel Dashboard .xlsx]KPI-05!PivotTable15</c:name>
    <c:fmtId val="13"/>
  </c:pivotSource>
  <c:chart>
    <c:title>
      <c:tx>
        <c:rich>
          <a:bodyPr rot="0" spcFirstLastPara="0" vertOverflow="ellipsis" vert="horz" wrap="square" anchor="ctr" anchorCtr="1"/>
          <a:lstStyle/>
          <a:p>
            <a:pPr defTabSz="914400">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000"/>
              <a:t>Job Role Vs Work Life Balance</a:t>
            </a:r>
          </a:p>
        </c:rich>
      </c:tx>
      <c:layout>
        <c:manualLayout>
          <c:xMode val="edge"/>
          <c:yMode val="edge"/>
          <c:x val="0.33758037392422596"/>
          <c:y val="2.1873860736419979E-2"/>
        </c:manualLayout>
      </c:layout>
      <c:overlay val="0"/>
      <c:spPr>
        <a:noFill/>
        <a:ln>
          <a:noFill/>
        </a:ln>
        <a:effectLst/>
      </c:spPr>
      <c:txPr>
        <a:bodyPr rot="0" spcFirstLastPara="0" vertOverflow="ellipsis" vert="horz" wrap="square" anchor="ctr" anchorCtr="1"/>
        <a:lstStyle/>
        <a:p>
          <a:pPr defTabSz="914400">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2"/>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'KPI-05'!$B$1</c:f>
              <c:strCache>
                <c:ptCount val="1"/>
                <c:pt idx="0">
                  <c:v>Total</c:v>
                </c:pt>
              </c:strCache>
            </c:strRef>
          </c:tx>
          <c:spPr>
            <a:solidFill>
              <a:schemeClr val="accent2"/>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'KPI-05'!$A$2:$A$12</c:f>
              <c:strCache>
                <c:ptCount val="10"/>
                <c:pt idx="0">
                  <c:v>Sales Representative</c:v>
                </c:pt>
                <c:pt idx="1">
                  <c:v>Sales Executive</c:v>
                </c:pt>
                <c:pt idx="2">
                  <c:v>Research Scientist</c:v>
                </c:pt>
                <c:pt idx="3">
                  <c:v>Research Director</c:v>
                </c:pt>
                <c:pt idx="4">
                  <c:v>Manufacturing Director</c:v>
                </c:pt>
                <c:pt idx="5">
                  <c:v>Manager</c:v>
                </c:pt>
                <c:pt idx="6">
                  <c:v>Laboratory Technician</c:v>
                </c:pt>
                <c:pt idx="7">
                  <c:v>Human Resources</c:v>
                </c:pt>
                <c:pt idx="8">
                  <c:v>Healthcare Representative</c:v>
                </c:pt>
                <c:pt idx="9">
                  <c:v>Developer</c:v>
                </c:pt>
              </c:strCache>
            </c:strRef>
          </c:cat>
          <c:val>
            <c:numRef>
              <c:f>'KPI-05'!$B$2:$B$12</c:f>
              <c:numCache>
                <c:formatCode>0.00</c:formatCode>
                <c:ptCount val="10"/>
                <c:pt idx="0">
                  <c:v>2.5170352659892408</c:v>
                </c:pt>
                <c:pt idx="1">
                  <c:v>2.5173164456758363</c:v>
                </c:pt>
                <c:pt idx="2">
                  <c:v>2.4924363057324839</c:v>
                </c:pt>
                <c:pt idx="3">
                  <c:v>2.5131369426751591</c:v>
                </c:pt>
                <c:pt idx="4">
                  <c:v>2.4913550462404501</c:v>
                </c:pt>
                <c:pt idx="5">
                  <c:v>2.4714058776806991</c:v>
                </c:pt>
                <c:pt idx="6">
                  <c:v>2.4890065146579805</c:v>
                </c:pt>
                <c:pt idx="7">
                  <c:v>2.5083198051948052</c:v>
                </c:pt>
                <c:pt idx="8">
                  <c:v>2.5221010901883054</c:v>
                </c:pt>
                <c:pt idx="9">
                  <c:v>2.464593781344032</c:v>
                </c:pt>
              </c:numCache>
            </c:numRef>
          </c:val>
          <c:extLst>
            <c:ext xmlns:c16="http://schemas.microsoft.com/office/drawing/2014/chart" uri="{C3380CC4-5D6E-409C-BE32-E72D297353CC}">
              <c16:uniqueId val="{00000000-8FE3-4DB9-BB5D-EA3509D256E3}"/>
            </c:ext>
          </c:extLst>
        </c:ser>
        <c:dLbls>
          <c:showLegendKey val="0"/>
          <c:showVal val="1"/>
          <c:showCatName val="0"/>
          <c:showSerName val="0"/>
          <c:showPercent val="0"/>
          <c:showBubbleSize val="0"/>
        </c:dLbls>
        <c:gapWidth val="240"/>
        <c:overlap val="-20"/>
        <c:axId val="141816018"/>
        <c:axId val="602690980"/>
      </c:barChart>
      <c:catAx>
        <c:axId val="141816018"/>
        <c:scaling>
          <c:orientation val="minMax"/>
        </c:scaling>
        <c:delete val="0"/>
        <c:axPos val="l"/>
        <c:numFmt formatCode="General" sourceLinked="0"/>
        <c:majorTickMark val="none"/>
        <c:minorTickMark val="none"/>
        <c:tickLblPos val="nextTo"/>
        <c:spPr>
          <a:noFill/>
          <a:ln w="12700" cap="flat" cmpd="sng" algn="ctr">
            <a:solidFill>
              <a:schemeClr val="lt1">
                <a:lumMod val="95000"/>
                <a:alpha val="54000"/>
              </a:schemeClr>
            </a:solidFill>
            <a:round/>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602690980"/>
        <c:crosses val="autoZero"/>
        <c:auto val="1"/>
        <c:lblAlgn val="ctr"/>
        <c:lblOffset val="100"/>
        <c:noMultiLvlLbl val="0"/>
      </c:catAx>
      <c:valAx>
        <c:axId val="602690980"/>
        <c:scaling>
          <c:orientation val="minMax"/>
        </c:scaling>
        <c:delete val="0"/>
        <c:axPos val="b"/>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41816018"/>
        <c:crosses val="autoZero"/>
        <c:crossBetween val="between"/>
      </c:valAx>
      <c:spPr>
        <a:noFill/>
        <a:ln>
          <a:noFill/>
        </a:ln>
        <a:effectLst/>
      </c:spPr>
    </c:plotArea>
    <c:legend>
      <c:legendPos val="r"/>
      <c:layout>
        <c:manualLayout>
          <c:xMode val="edge"/>
          <c:yMode val="edge"/>
          <c:x val="6.1502847310769323E-3"/>
          <c:y val="4.6088109748220953E-2"/>
          <c:w val="6.984202897083211E-2"/>
          <c:h val="6.1520663908990962E-2"/>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alpha val="98000"/>
          </a:schemeClr>
        </a:gs>
        <a:gs pos="100000">
          <a:schemeClr val="dk1">
            <a:lumMod val="85000"/>
            <a:lumOff val="15000"/>
          </a:schemeClr>
        </a:gs>
      </a:gsLst>
      <a:path path="circle">
        <a:fillToRect l="50000" t="50000" r="50000" b="50000"/>
      </a:path>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[Presented HR_Analytics_2024 Excel Dashboard .xlsx]KPI-06!PivotTable16</c:name>
    <c:fmtId val="12"/>
  </c:pivotSource>
  <c:chart>
    <c:title>
      <c:tx>
        <c:rich>
          <a:bodyPr rot="0" spcFirstLastPara="0" vertOverflow="ellipsis" vert="horz" wrap="square" anchor="ctr" anchorCtr="1"/>
          <a:lstStyle/>
          <a:p>
            <a:pPr defTabSz="914400">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a:t>Attrition Rate Vs Year Since Last Promotion Relation Against Job Role</a:t>
            </a:r>
          </a:p>
        </c:rich>
      </c:tx>
      <c:layout>
        <c:manualLayout>
          <c:xMode val="edge"/>
          <c:yMode val="edge"/>
          <c:x val="0.131908058255266"/>
          <c:y val="0.13810306725604399"/>
        </c:manualLayout>
      </c:layout>
      <c:overlay val="0"/>
      <c:spPr>
        <a:noFill/>
        <a:ln>
          <a:noFill/>
        </a:ln>
        <a:effectLst/>
      </c:spPr>
      <c:txPr>
        <a:bodyPr rot="0" spcFirstLastPara="0" vertOverflow="ellipsis" vert="horz" wrap="square" anchor="ctr" anchorCtr="1"/>
        <a:lstStyle/>
        <a:p>
          <a:pPr defTabSz="914400">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1518140958396"/>
          <c:y val="0.23563746868883101"/>
          <c:w val="0.60188616257719896"/>
          <c:h val="0.46181344415994602"/>
        </c:manualLayout>
      </c:layout>
      <c:barChart>
        <c:barDir val="col"/>
        <c:grouping val="clustered"/>
        <c:varyColors val="0"/>
        <c:ser>
          <c:idx val="0"/>
          <c:order val="0"/>
          <c:tx>
            <c:strRef>
              <c:f>'KPI-06'!$B$1</c:f>
              <c:strCache>
                <c:ptCount val="1"/>
                <c:pt idx="0">
                  <c:v>Average of Attrition_Rate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'KPI-06'!$A$2:$A$12</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'KPI-06'!$B$2:$B$12</c:f>
              <c:numCache>
                <c:formatCode>0.00%</c:formatCode>
                <c:ptCount val="10"/>
                <c:pt idx="0">
                  <c:v>0.50371113340020057</c:v>
                </c:pt>
                <c:pt idx="1">
                  <c:v>0.50267591674925671</c:v>
                </c:pt>
                <c:pt idx="2">
                  <c:v>0.50568181818181823</c:v>
                </c:pt>
                <c:pt idx="3">
                  <c:v>0.5042752442996743</c:v>
                </c:pt>
                <c:pt idx="4">
                  <c:v>0.50416997617156478</c:v>
                </c:pt>
                <c:pt idx="5">
                  <c:v>0.49959790912746282</c:v>
                </c:pt>
                <c:pt idx="6">
                  <c:v>0.50358280254777066</c:v>
                </c:pt>
                <c:pt idx="7">
                  <c:v>0.48905254777070062</c:v>
                </c:pt>
                <c:pt idx="8">
                  <c:v>0.50405699584405306</c:v>
                </c:pt>
                <c:pt idx="9">
                  <c:v>0.50428372185694359</c:v>
                </c:pt>
              </c:numCache>
            </c:numRef>
          </c:val>
          <c:extLst>
            <c:ext xmlns:c16="http://schemas.microsoft.com/office/drawing/2014/chart" uri="{C3380CC4-5D6E-409C-BE32-E72D297353CC}">
              <c16:uniqueId val="{00000000-0C3E-4F10-B4AC-26B6DCB5614A}"/>
            </c:ext>
          </c:extLst>
        </c:ser>
        <c:dLbls>
          <c:showLegendKey val="0"/>
          <c:showVal val="0"/>
          <c:showCatName val="0"/>
          <c:showSerName val="0"/>
          <c:showPercent val="0"/>
          <c:showBubbleSize val="0"/>
        </c:dLbls>
        <c:gapWidth val="219"/>
        <c:overlap val="-27"/>
        <c:axId val="182102206"/>
        <c:axId val="631312078"/>
      </c:barChart>
      <c:lineChart>
        <c:grouping val="stacked"/>
        <c:varyColors val="0"/>
        <c:ser>
          <c:idx val="1"/>
          <c:order val="1"/>
          <c:tx>
            <c:strRef>
              <c:f>'KPI-06'!$C$1</c:f>
              <c:strCache>
                <c:ptCount val="1"/>
                <c:pt idx="0">
                  <c:v>Average of YearsSinceLastPromotion</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cat>
            <c:strRef>
              <c:f>'KPI-06'!$A$2:$A$12</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'KPI-06'!$C$2:$C$12</c:f>
              <c:numCache>
                <c:formatCode>0.00</c:formatCode>
                <c:ptCount val="10"/>
                <c:pt idx="0">
                  <c:v>5.9753259779338013</c:v>
                </c:pt>
                <c:pt idx="1">
                  <c:v>6.0396432111000991</c:v>
                </c:pt>
                <c:pt idx="2">
                  <c:v>5.8918425324675328</c:v>
                </c:pt>
                <c:pt idx="3">
                  <c:v>5.7447068403908794</c:v>
                </c:pt>
                <c:pt idx="4">
                  <c:v>5.7527799841143761</c:v>
                </c:pt>
                <c:pt idx="5">
                  <c:v>5.9933655006031366</c:v>
                </c:pt>
                <c:pt idx="6">
                  <c:v>5.8172770700636942</c:v>
                </c:pt>
                <c:pt idx="7">
                  <c:v>5.8126990445859876</c:v>
                </c:pt>
                <c:pt idx="8">
                  <c:v>5.9461705917276868</c:v>
                </c:pt>
                <c:pt idx="9">
                  <c:v>5.7429766885833828</c:v>
                </c:pt>
              </c:numCache>
            </c:numRef>
          </c:val>
          <c:smooth val="0"/>
          <c:extLst>
            <c:ext xmlns:c16="http://schemas.microsoft.com/office/drawing/2014/chart" uri="{C3380CC4-5D6E-409C-BE32-E72D297353CC}">
              <c16:uniqueId val="{00000001-0C3E-4F10-B4AC-26B6DCB5614A}"/>
            </c:ext>
          </c:extLst>
        </c:ser>
        <c:dLbls>
          <c:showLegendKey val="0"/>
          <c:showVal val="0"/>
          <c:showCatName val="0"/>
          <c:showSerName val="0"/>
          <c:showPercent val="0"/>
          <c:showBubbleSize val="0"/>
        </c:dLbls>
        <c:marker val="1"/>
        <c:smooth val="0"/>
        <c:axId val="492145143"/>
        <c:axId val="722108668"/>
      </c:lineChart>
      <c:catAx>
        <c:axId val="182102206"/>
        <c:scaling>
          <c:orientation val="minMax"/>
        </c:scaling>
        <c:delete val="0"/>
        <c:axPos val="b"/>
        <c:numFmt formatCode="General" sourceLinked="0"/>
        <c:majorTickMark val="none"/>
        <c:minorTickMark val="none"/>
        <c:tickLblPos val="nextTo"/>
        <c:spPr>
          <a:noFill/>
          <a:ln w="12700" cap="flat" cmpd="sng" algn="ctr">
            <a:solidFill>
              <a:schemeClr val="lt1">
                <a:lumMod val="95000"/>
                <a:alpha val="54000"/>
              </a:schemeClr>
            </a:solidFill>
            <a:round/>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631312078"/>
        <c:crosses val="autoZero"/>
        <c:auto val="1"/>
        <c:lblAlgn val="ctr"/>
        <c:lblOffset val="100"/>
        <c:noMultiLvlLbl val="0"/>
      </c:catAx>
      <c:valAx>
        <c:axId val="631312078"/>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2102206"/>
        <c:crosses val="autoZero"/>
        <c:crossBetween val="between"/>
      </c:valAx>
      <c:catAx>
        <c:axId val="492145143"/>
        <c:scaling>
          <c:orientation val="minMax"/>
        </c:scaling>
        <c:delete val="1"/>
        <c:axPos val="b"/>
        <c:numFmt formatCode="General" sourceLinked="1"/>
        <c:majorTickMark val="out"/>
        <c:minorTickMark val="none"/>
        <c:tickLblPos val="nextTo"/>
        <c:crossAx val="722108668"/>
        <c:crosses val="autoZero"/>
        <c:auto val="1"/>
        <c:lblAlgn val="ctr"/>
        <c:lblOffset val="100"/>
        <c:noMultiLvlLbl val="0"/>
      </c:catAx>
      <c:valAx>
        <c:axId val="722108668"/>
        <c:scaling>
          <c:orientation val="minMax"/>
        </c:scaling>
        <c:delete val="0"/>
        <c:axPos val="r"/>
        <c:numFmt formatCode="0.00" sourceLinked="1"/>
        <c:majorTickMark val="out"/>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492145143"/>
        <c:crosses val="max"/>
        <c:crossBetween val="between"/>
      </c:valAx>
      <c:spPr>
        <a:noFill/>
        <a:ln>
          <a:noFill/>
        </a:ln>
        <a:effectLst/>
      </c:spPr>
    </c:plotArea>
    <c:legend>
      <c:legendPos val="r"/>
      <c:layout>
        <c:manualLayout>
          <c:xMode val="edge"/>
          <c:yMode val="edge"/>
          <c:x val="0.47255170316301698"/>
          <c:y val="5.1670685497760896E-3"/>
          <c:w val="0.52516727493917303"/>
          <c:h val="0.116947984843266"/>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1642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17780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86131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70106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718927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918026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067715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030898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705027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21165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9416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1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7962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2853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0501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14340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40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1535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805264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56674911"/>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
          <p:cNvSpPr txBox="1">
            <a:spLocks noGrp="1"/>
          </p:cNvSpPr>
          <p:nvPr>
            <p:ph type="ctrTitle"/>
          </p:nvPr>
        </p:nvSpPr>
        <p:spPr>
          <a:xfrm>
            <a:off x="415636" y="0"/>
            <a:ext cx="11360728" cy="108065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Arial"/>
              <a:buNone/>
            </a:pPr>
            <a:r>
              <a:rPr lang="en-US" sz="6000" dirty="0"/>
              <a:t>HR - ANALYTICS</a:t>
            </a:r>
            <a:endParaRPr sz="6000" dirty="0"/>
          </a:p>
        </p:txBody>
      </p:sp>
      <p:pic>
        <p:nvPicPr>
          <p:cNvPr id="10" name="Picture 9">
            <a:extLst>
              <a:ext uri="{FF2B5EF4-FFF2-40B4-BE49-F238E27FC236}">
                <a16:creationId xmlns:a16="http://schemas.microsoft.com/office/drawing/2014/main" id="{7F5693B9-3FE0-4007-8062-9F1ABC0F594D}"/>
              </a:ext>
            </a:extLst>
          </p:cNvPr>
          <p:cNvPicPr>
            <a:picLocks noChangeAspect="1"/>
          </p:cNvPicPr>
          <p:nvPr/>
        </p:nvPicPr>
        <p:blipFill>
          <a:blip r:embed="rId3"/>
          <a:stretch>
            <a:fillRect/>
          </a:stretch>
        </p:blipFill>
        <p:spPr>
          <a:xfrm>
            <a:off x="4308656" y="1236525"/>
            <a:ext cx="3574687" cy="2617156"/>
          </a:xfrm>
          <a:prstGeom prst="rect">
            <a:avLst/>
          </a:prstGeom>
        </p:spPr>
      </p:pic>
      <p:pic>
        <p:nvPicPr>
          <p:cNvPr id="11" name="Picture 10">
            <a:extLst>
              <a:ext uri="{FF2B5EF4-FFF2-40B4-BE49-F238E27FC236}">
                <a16:creationId xmlns:a16="http://schemas.microsoft.com/office/drawing/2014/main" id="{12BE8DC8-195E-4BEF-835D-90174EC6B24B}"/>
              </a:ext>
            </a:extLst>
          </p:cNvPr>
          <p:cNvPicPr>
            <a:picLocks noChangeAspect="1"/>
          </p:cNvPicPr>
          <p:nvPr/>
        </p:nvPicPr>
        <p:blipFill>
          <a:blip r:embed="rId4"/>
          <a:stretch>
            <a:fillRect/>
          </a:stretch>
        </p:blipFill>
        <p:spPr>
          <a:xfrm>
            <a:off x="3376599" y="4023618"/>
            <a:ext cx="5468586" cy="853514"/>
          </a:xfrm>
          <a:prstGeom prst="rect">
            <a:avLst/>
          </a:prstGeom>
          <a:effectLst>
            <a:outerShdw blurRad="50800" dist="38100" dir="16200000" rotWithShape="0">
              <a:prstClr val="black">
                <a:alpha val="40000"/>
              </a:prstClr>
            </a:outerShdw>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1A1F64-293C-4C42-A13B-1F4D0FAEAB27}"/>
              </a:ext>
            </a:extLst>
          </p:cNvPr>
          <p:cNvSpPr txBox="1">
            <a:spLocks/>
          </p:cNvSpPr>
          <p:nvPr/>
        </p:nvSpPr>
        <p:spPr>
          <a:xfrm>
            <a:off x="463159" y="218007"/>
            <a:ext cx="4376128" cy="2308324"/>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sz="3200" b="1" kern="1200" dirty="0">
                <a:solidFill>
                  <a:srgbClr val="FFFFFF"/>
                </a:solidFill>
                <a:latin typeface="Amasis MT Pro Medium" panose="02040604050005020304" pitchFamily="18" charset="0"/>
              </a:rPr>
              <a:t>KPI 5 </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Job Role </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Vs </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Work Life Balance for Total Employees</a:t>
            </a:r>
            <a:endParaRPr lang="en-IN" sz="1000" dirty="0"/>
          </a:p>
        </p:txBody>
      </p:sp>
      <p:graphicFrame>
        <p:nvGraphicFramePr>
          <p:cNvPr id="5" name="Chart 4">
            <a:extLst>
              <a:ext uri="{FF2B5EF4-FFF2-40B4-BE49-F238E27FC236}">
                <a16:creationId xmlns:a16="http://schemas.microsoft.com/office/drawing/2014/main" id="{00000000-0008-0000-0700-000003000000}"/>
              </a:ext>
            </a:extLst>
          </p:cNvPr>
          <p:cNvGraphicFramePr>
            <a:graphicFrameLocks/>
          </p:cNvGraphicFramePr>
          <p:nvPr>
            <p:extLst>
              <p:ext uri="{D42A27DB-BD31-4B8C-83A1-F6EECF244321}">
                <p14:modId xmlns:p14="http://schemas.microsoft.com/office/powerpoint/2010/main" val="2976546777"/>
              </p:ext>
            </p:extLst>
          </p:nvPr>
        </p:nvGraphicFramePr>
        <p:xfrm>
          <a:off x="5615009" y="893255"/>
          <a:ext cx="6419215" cy="5535679"/>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26B4F653-99AD-4076-8738-FB822BC0C4A8}"/>
              </a:ext>
            </a:extLst>
          </p:cNvPr>
          <p:cNvSpPr txBox="1"/>
          <p:nvPr/>
        </p:nvSpPr>
        <p:spPr>
          <a:xfrm>
            <a:off x="284385" y="2854341"/>
            <a:ext cx="5179988" cy="3785652"/>
          </a:xfrm>
          <a:prstGeom prst="rect">
            <a:avLst/>
          </a:prstGeom>
          <a:noFill/>
        </p:spPr>
        <p:txBody>
          <a:bodyPr wrap="square">
            <a:spAutoFit/>
          </a:bodyPr>
          <a:lstStyle/>
          <a:p>
            <a:pPr lvl="0" algn="just"/>
            <a:r>
              <a:rPr lang="en-IN" sz="2400" dirty="0"/>
              <a:t>From the analysis we can conclude that,</a:t>
            </a:r>
          </a:p>
          <a:p>
            <a:pPr lvl="0" algn="just"/>
            <a:r>
              <a:rPr lang="en-IN" sz="2400" dirty="0"/>
              <a:t>For </a:t>
            </a:r>
            <a:r>
              <a:rPr lang="en-IN" sz="2400" dirty="0">
                <a:solidFill>
                  <a:schemeClr val="accent5"/>
                </a:solidFill>
              </a:rPr>
              <a:t>Research directors </a:t>
            </a:r>
            <a:r>
              <a:rPr lang="en-IN" sz="2400" dirty="0"/>
              <a:t>and the </a:t>
            </a:r>
            <a:r>
              <a:rPr lang="en-IN" sz="2400" dirty="0">
                <a:solidFill>
                  <a:schemeClr val="accent5"/>
                </a:solidFill>
              </a:rPr>
              <a:t>laboratory technicians </a:t>
            </a:r>
            <a:r>
              <a:rPr lang="en-IN" sz="2400" dirty="0"/>
              <a:t>the work life balance is </a:t>
            </a:r>
            <a:r>
              <a:rPr lang="en-IN" sz="2400" dirty="0">
                <a:solidFill>
                  <a:srgbClr val="FF0000"/>
                </a:solidFill>
              </a:rPr>
              <a:t>poor</a:t>
            </a:r>
            <a:r>
              <a:rPr lang="en-IN" sz="2400" dirty="0"/>
              <a:t>. </a:t>
            </a:r>
          </a:p>
          <a:p>
            <a:pPr lvl="0" algn="just"/>
            <a:r>
              <a:rPr lang="en-IN" sz="2400" dirty="0"/>
              <a:t>For </a:t>
            </a:r>
            <a:r>
              <a:rPr lang="en-IN" sz="2400" dirty="0">
                <a:solidFill>
                  <a:schemeClr val="accent5"/>
                </a:solidFill>
              </a:rPr>
              <a:t>human resources </a:t>
            </a:r>
            <a:r>
              <a:rPr lang="en-IN" sz="2400" dirty="0"/>
              <a:t>the work life balance is </a:t>
            </a:r>
            <a:r>
              <a:rPr lang="en-IN" sz="2400" dirty="0">
                <a:solidFill>
                  <a:srgbClr val="00B050"/>
                </a:solidFill>
              </a:rPr>
              <a:t>excellent</a:t>
            </a:r>
            <a:r>
              <a:rPr lang="en-IN" sz="2400" dirty="0"/>
              <a:t>.</a:t>
            </a:r>
          </a:p>
          <a:p>
            <a:pPr lvl="0" algn="just"/>
            <a:r>
              <a:rPr lang="en-IN" sz="2400" dirty="0"/>
              <a:t>Remaining job roles have good work life balance.</a:t>
            </a:r>
          </a:p>
          <a:p>
            <a:pPr lvl="0" algn="just"/>
            <a:r>
              <a:rPr lang="en-IN" sz="2400" dirty="0"/>
              <a:t> </a:t>
            </a:r>
            <a:endParaRPr lang="en-US" sz="2400" dirty="0"/>
          </a:p>
        </p:txBody>
      </p:sp>
    </p:spTree>
    <p:extLst>
      <p:ext uri="{BB962C8B-B14F-4D97-AF65-F5344CB8AC3E}">
        <p14:creationId xmlns:p14="http://schemas.microsoft.com/office/powerpoint/2010/main" val="187324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E939-EEF0-4F7B-87F7-51C7D6F3261E}"/>
              </a:ext>
            </a:extLst>
          </p:cNvPr>
          <p:cNvSpPr txBox="1">
            <a:spLocks/>
          </p:cNvSpPr>
          <p:nvPr/>
        </p:nvSpPr>
        <p:spPr>
          <a:xfrm>
            <a:off x="693453" y="302413"/>
            <a:ext cx="3864479" cy="1938992"/>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sz="2800" b="1" kern="1200" dirty="0">
                <a:solidFill>
                  <a:schemeClr val="tx1"/>
                </a:solidFill>
                <a:latin typeface="Amasis MT Pro Medium" panose="02040604050005020304" pitchFamily="18" charset="0"/>
              </a:rPr>
              <a:t>KPI 6 </a:t>
            </a:r>
            <a:br>
              <a:rPr lang="en-US" sz="2800" b="1" kern="1200" dirty="0">
                <a:solidFill>
                  <a:schemeClr val="tx1"/>
                </a:solidFill>
                <a:latin typeface="Amasis MT Pro Medium" panose="02040604050005020304" pitchFamily="18" charset="0"/>
              </a:rPr>
            </a:br>
            <a:r>
              <a:rPr lang="en-US" sz="2800" b="1" kern="1200" dirty="0">
                <a:solidFill>
                  <a:schemeClr val="tx1"/>
                </a:solidFill>
                <a:latin typeface="Amasis MT Pro Medium" panose="02040604050005020304" pitchFamily="18" charset="0"/>
              </a:rPr>
              <a:t>Attrition Rate </a:t>
            </a:r>
            <a:br>
              <a:rPr lang="en-US" sz="2800" b="1" kern="1200" dirty="0">
                <a:solidFill>
                  <a:schemeClr val="tx1"/>
                </a:solidFill>
                <a:latin typeface="Amasis MT Pro Medium" panose="02040604050005020304" pitchFamily="18" charset="0"/>
              </a:rPr>
            </a:br>
            <a:r>
              <a:rPr lang="en-US" sz="2800" b="1" kern="1200" dirty="0">
                <a:solidFill>
                  <a:schemeClr val="tx1"/>
                </a:solidFill>
                <a:latin typeface="Amasis MT Pro Medium" panose="02040604050005020304" pitchFamily="18" charset="0"/>
              </a:rPr>
              <a:t>Vs </a:t>
            </a:r>
            <a:br>
              <a:rPr lang="en-US" sz="2800" b="1" kern="1200" dirty="0">
                <a:solidFill>
                  <a:schemeClr val="tx1"/>
                </a:solidFill>
                <a:latin typeface="Amasis MT Pro Medium" panose="02040604050005020304" pitchFamily="18" charset="0"/>
              </a:rPr>
            </a:br>
            <a:r>
              <a:rPr lang="en-US" sz="2800" b="1" kern="1200" dirty="0">
                <a:solidFill>
                  <a:schemeClr val="tx1"/>
                </a:solidFill>
                <a:latin typeface="Amasis MT Pro Medium" panose="02040604050005020304" pitchFamily="18" charset="0"/>
              </a:rPr>
              <a:t>Years Since Last Promotion</a:t>
            </a:r>
            <a:endParaRPr lang="en-IN" sz="2800" dirty="0"/>
          </a:p>
        </p:txBody>
      </p:sp>
      <p:graphicFrame>
        <p:nvGraphicFramePr>
          <p:cNvPr id="3" name="Chart 2">
            <a:extLst>
              <a:ext uri="{FF2B5EF4-FFF2-40B4-BE49-F238E27FC236}">
                <a16:creationId xmlns:a16="http://schemas.microsoft.com/office/drawing/2014/main" id="{00000000-0008-0000-0800-000002000000}"/>
              </a:ext>
            </a:extLst>
          </p:cNvPr>
          <p:cNvGraphicFramePr>
            <a:graphicFrameLocks/>
          </p:cNvGraphicFramePr>
          <p:nvPr>
            <p:extLst>
              <p:ext uri="{D42A27DB-BD31-4B8C-83A1-F6EECF244321}">
                <p14:modId xmlns:p14="http://schemas.microsoft.com/office/powerpoint/2010/main" val="3828084715"/>
              </p:ext>
            </p:extLst>
          </p:nvPr>
        </p:nvGraphicFramePr>
        <p:xfrm>
          <a:off x="5289414" y="575252"/>
          <a:ext cx="6680794" cy="527690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77C3F4B-D13F-4230-91D1-E221FA46D5D2}"/>
              </a:ext>
            </a:extLst>
          </p:cNvPr>
          <p:cNvSpPr txBox="1"/>
          <p:nvPr/>
        </p:nvSpPr>
        <p:spPr>
          <a:xfrm>
            <a:off x="221792" y="2677604"/>
            <a:ext cx="4589360" cy="3046988"/>
          </a:xfrm>
          <a:prstGeom prst="rect">
            <a:avLst/>
          </a:prstGeom>
          <a:noFill/>
        </p:spPr>
        <p:txBody>
          <a:bodyPr wrap="square" rtlCol="0">
            <a:spAutoFit/>
          </a:bodyPr>
          <a:lstStyle/>
          <a:p>
            <a:pPr algn="just"/>
            <a:r>
              <a:rPr lang="en-IN" sz="2400" dirty="0"/>
              <a:t>In this KPI we can see </a:t>
            </a:r>
            <a:r>
              <a:rPr lang="en-US" sz="2400" dirty="0">
                <a:solidFill>
                  <a:schemeClr val="lt1"/>
                </a:solidFill>
                <a:ea typeface="Cambria" panose="02040503050406030204" pitchFamily="18" charset="0"/>
                <a:cs typeface="Times New Roman" panose="02020603050405020304" pitchFamily="18" charset="0"/>
                <a:sym typeface="Rockwell"/>
              </a:rPr>
              <a:t>highest </a:t>
            </a:r>
            <a:r>
              <a:rPr lang="en-US" sz="2400" dirty="0">
                <a:solidFill>
                  <a:schemeClr val="accent5"/>
                </a:solidFill>
                <a:ea typeface="Cambria" panose="02040503050406030204" pitchFamily="18" charset="0"/>
                <a:cs typeface="Times New Roman" panose="02020603050405020304" pitchFamily="18" charset="0"/>
                <a:sym typeface="Rockwell"/>
              </a:rPr>
              <a:t>attrition is from 0-5 years since last promotion. </a:t>
            </a:r>
            <a:r>
              <a:rPr lang="en-US" sz="2400" dirty="0">
                <a:solidFill>
                  <a:schemeClr val="lt1"/>
                </a:solidFill>
                <a:ea typeface="Cambria" panose="02040503050406030204" pitchFamily="18" charset="0"/>
                <a:cs typeface="Times New Roman" panose="02020603050405020304" pitchFamily="18" charset="0"/>
                <a:sym typeface="Rockwell"/>
              </a:rPr>
              <a:t>While the employees who have not got promoted for more than 20 years they shows more fluctuation </a:t>
            </a:r>
            <a:r>
              <a:rPr lang="en-IN" sz="2400" dirty="0"/>
              <a:t>the Attrition Rate vs since last year promotion against job role.</a:t>
            </a:r>
          </a:p>
        </p:txBody>
      </p:sp>
    </p:spTree>
    <p:extLst>
      <p:ext uri="{BB962C8B-B14F-4D97-AF65-F5344CB8AC3E}">
        <p14:creationId xmlns:p14="http://schemas.microsoft.com/office/powerpoint/2010/main" val="1694433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7"/>
          <p:cNvSpPr txBox="1">
            <a:spLocks noGrp="1"/>
          </p:cNvSpPr>
          <p:nvPr>
            <p:ph type="title"/>
          </p:nvPr>
        </p:nvSpPr>
        <p:spPr>
          <a:xfrm>
            <a:off x="2117519" y="166254"/>
            <a:ext cx="7609955" cy="70286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400"/>
              <a:buFont typeface="Bookman Old Style"/>
              <a:buNone/>
            </a:pPr>
            <a:r>
              <a:rPr lang="en-US" dirty="0"/>
              <a:t>EXCEL DASHBOARD</a:t>
            </a:r>
            <a:endParaRPr dirty="0"/>
          </a:p>
        </p:txBody>
      </p:sp>
      <p:pic>
        <p:nvPicPr>
          <p:cNvPr id="3" name="Picture 2">
            <a:extLst>
              <a:ext uri="{FF2B5EF4-FFF2-40B4-BE49-F238E27FC236}">
                <a16:creationId xmlns:a16="http://schemas.microsoft.com/office/drawing/2014/main" id="{05F2CFD3-6B35-4583-BD86-846850ECECDF}"/>
              </a:ext>
            </a:extLst>
          </p:cNvPr>
          <p:cNvPicPr>
            <a:picLocks noChangeAspect="1"/>
          </p:cNvPicPr>
          <p:nvPr/>
        </p:nvPicPr>
        <p:blipFill rotWithShape="1">
          <a:blip r:embed="rId3"/>
          <a:srcRect l="4444" t="16133" r="14850" b="9071"/>
          <a:stretch/>
        </p:blipFill>
        <p:spPr>
          <a:xfrm>
            <a:off x="6571" y="1012871"/>
            <a:ext cx="12185428" cy="5845129"/>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a:spLocks noGrp="1"/>
          </p:cNvSpPr>
          <p:nvPr>
            <p:ph type="title"/>
          </p:nvPr>
        </p:nvSpPr>
        <p:spPr>
          <a:xfrm>
            <a:off x="2291022" y="62882"/>
            <a:ext cx="7609955" cy="70286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400"/>
              <a:buFont typeface="Bookman Old Style"/>
              <a:buNone/>
            </a:pPr>
            <a:r>
              <a:rPr lang="en-US" dirty="0"/>
              <a:t>POWERBI DASHBOARD</a:t>
            </a:r>
            <a:endParaRPr dirty="0"/>
          </a:p>
        </p:txBody>
      </p:sp>
      <p:pic>
        <p:nvPicPr>
          <p:cNvPr id="179" name="Google Shape;179;p9"/>
          <p:cNvPicPr preferRelativeResize="0"/>
          <p:nvPr/>
        </p:nvPicPr>
        <p:blipFill rotWithShape="1">
          <a:blip r:embed="rId3">
            <a:alphaModFix/>
          </a:blip>
          <a:srcRect t="-1" r="271" b="828"/>
          <a:stretch/>
        </p:blipFill>
        <p:spPr>
          <a:xfrm>
            <a:off x="0" y="844561"/>
            <a:ext cx="12192000" cy="597869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8"/>
          <p:cNvSpPr txBox="1">
            <a:spLocks noGrp="1"/>
          </p:cNvSpPr>
          <p:nvPr>
            <p:ph type="title"/>
          </p:nvPr>
        </p:nvSpPr>
        <p:spPr>
          <a:xfrm>
            <a:off x="2384973" y="115915"/>
            <a:ext cx="7609955" cy="70286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400"/>
              <a:buFont typeface="Bookman Old Style"/>
              <a:buNone/>
            </a:pPr>
            <a:r>
              <a:rPr lang="en-US" dirty="0"/>
              <a:t>TABLEAU DASHBOARD</a:t>
            </a:r>
            <a:endParaRPr dirty="0"/>
          </a:p>
        </p:txBody>
      </p:sp>
      <p:pic>
        <p:nvPicPr>
          <p:cNvPr id="185" name="Google Shape;185;p8"/>
          <p:cNvPicPr preferRelativeResize="0"/>
          <p:nvPr/>
        </p:nvPicPr>
        <p:blipFill rotWithShape="1">
          <a:blip r:embed="rId3">
            <a:alphaModFix/>
          </a:blip>
          <a:srcRect l="241" t="1358"/>
          <a:stretch/>
        </p:blipFill>
        <p:spPr>
          <a:xfrm>
            <a:off x="0" y="942974"/>
            <a:ext cx="12192000" cy="59150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828070" y="15386"/>
            <a:ext cx="10353761" cy="6739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sz="4000" dirty="0">
                <a:latin typeface="Arial Rounded MT Bold" panose="020F0704030504030204" pitchFamily="34" charset="0"/>
              </a:rPr>
              <a:t>SQL KPI’s</a:t>
            </a:r>
            <a:endParaRPr sz="4000" dirty="0">
              <a:latin typeface="Arial Rounded MT Bold" panose="020F0704030504030204" pitchFamily="34" charset="0"/>
            </a:endParaRPr>
          </a:p>
        </p:txBody>
      </p:sp>
      <p:sp>
        <p:nvSpPr>
          <p:cNvPr id="2" name="TextBox 1">
            <a:extLst>
              <a:ext uri="{FF2B5EF4-FFF2-40B4-BE49-F238E27FC236}">
                <a16:creationId xmlns:a16="http://schemas.microsoft.com/office/drawing/2014/main" id="{EB083718-4B16-452E-9A56-FBC45CF65A70}"/>
              </a:ext>
            </a:extLst>
          </p:cNvPr>
          <p:cNvSpPr txBox="1"/>
          <p:nvPr/>
        </p:nvSpPr>
        <p:spPr>
          <a:xfrm>
            <a:off x="8978" y="1131165"/>
            <a:ext cx="6219843" cy="923330"/>
          </a:xfrm>
          <a:prstGeom prst="rect">
            <a:avLst/>
          </a:prstGeom>
          <a:noFill/>
        </p:spPr>
        <p:txBody>
          <a:bodyPr wrap="square" rtlCol="0">
            <a:spAutoFit/>
          </a:bodyPr>
          <a:lstStyle/>
          <a:p>
            <a:r>
              <a:rPr lang="en-IN" dirty="0">
                <a:solidFill>
                  <a:schemeClr val="accent5"/>
                </a:solidFill>
                <a:latin typeface="Arial Rounded MT Bold" panose="020F0704030504030204" pitchFamily="34" charset="0"/>
              </a:rPr>
              <a:t>KPI 1: </a:t>
            </a:r>
            <a:r>
              <a:rPr lang="en-IN" dirty="0">
                <a:latin typeface="Arial Rounded MT Bold" panose="020F0704030504030204" pitchFamily="34" charset="0"/>
              </a:rPr>
              <a:t>Create the Employee Table as per the below data in the table:-</a:t>
            </a:r>
          </a:p>
          <a:p>
            <a:endParaRPr lang="en-IN" dirty="0">
              <a:latin typeface="Arial Rounded MT Bold" panose="020F0704030504030204" pitchFamily="34" charset="0"/>
            </a:endParaRPr>
          </a:p>
        </p:txBody>
      </p:sp>
      <p:pic>
        <p:nvPicPr>
          <p:cNvPr id="7" name="Picture 6">
            <a:extLst>
              <a:ext uri="{FF2B5EF4-FFF2-40B4-BE49-F238E27FC236}">
                <a16:creationId xmlns:a16="http://schemas.microsoft.com/office/drawing/2014/main" id="{9F2B28EF-4EE9-489C-869A-E082E882848F}"/>
              </a:ext>
            </a:extLst>
          </p:cNvPr>
          <p:cNvPicPr>
            <a:picLocks noChangeAspect="1"/>
          </p:cNvPicPr>
          <p:nvPr/>
        </p:nvPicPr>
        <p:blipFill>
          <a:blip r:embed="rId3"/>
          <a:stretch>
            <a:fillRect/>
          </a:stretch>
        </p:blipFill>
        <p:spPr>
          <a:xfrm>
            <a:off x="8978" y="2034681"/>
            <a:ext cx="6087021" cy="392298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8" name="TextBox 7">
            <a:extLst>
              <a:ext uri="{FF2B5EF4-FFF2-40B4-BE49-F238E27FC236}">
                <a16:creationId xmlns:a16="http://schemas.microsoft.com/office/drawing/2014/main" id="{52EBD41B-B621-4B3F-A046-DDF833031EB6}"/>
              </a:ext>
            </a:extLst>
          </p:cNvPr>
          <p:cNvSpPr txBox="1"/>
          <p:nvPr/>
        </p:nvSpPr>
        <p:spPr>
          <a:xfrm>
            <a:off x="6228821" y="1131165"/>
            <a:ext cx="1306768" cy="461665"/>
          </a:xfrm>
          <a:prstGeom prst="rect">
            <a:avLst/>
          </a:prstGeom>
          <a:noFill/>
        </p:spPr>
        <p:txBody>
          <a:bodyPr wrap="none" rtlCol="0">
            <a:spAutoFit/>
          </a:bodyPr>
          <a:lstStyle/>
          <a:p>
            <a:r>
              <a:rPr lang="en-US" sz="2400" b="1" dirty="0">
                <a:solidFill>
                  <a:schemeClr val="accent5"/>
                </a:solidFill>
                <a:latin typeface="Arial Rounded MT Bold" panose="020F0704030504030204" pitchFamily="34" charset="0"/>
              </a:rPr>
              <a:t>Output:</a:t>
            </a:r>
            <a:endParaRPr lang="en-IN" sz="2400" b="1" dirty="0">
              <a:solidFill>
                <a:schemeClr val="accent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EFB06AC2-B84A-4454-8C9B-547925A0FBC9}"/>
              </a:ext>
            </a:extLst>
          </p:cNvPr>
          <p:cNvPicPr>
            <a:picLocks noChangeAspect="1"/>
          </p:cNvPicPr>
          <p:nvPr/>
        </p:nvPicPr>
        <p:blipFill rotWithShape="1">
          <a:blip r:embed="rId4"/>
          <a:srcRect r="24212" b="9108"/>
          <a:stretch/>
        </p:blipFill>
        <p:spPr>
          <a:xfrm>
            <a:off x="6203852" y="2034681"/>
            <a:ext cx="5978770" cy="392298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4A3CCE-8AE8-41C6-B74B-12AF7A1B668A}"/>
              </a:ext>
            </a:extLst>
          </p:cNvPr>
          <p:cNvSpPr txBox="1"/>
          <p:nvPr/>
        </p:nvSpPr>
        <p:spPr>
          <a:xfrm>
            <a:off x="518160" y="200910"/>
            <a:ext cx="11155680" cy="707886"/>
          </a:xfrm>
          <a:prstGeom prst="rect">
            <a:avLst/>
          </a:prstGeom>
          <a:noFill/>
        </p:spPr>
        <p:txBody>
          <a:bodyPr wrap="square" rtlCol="0">
            <a:spAutoFit/>
          </a:bodyPr>
          <a:lstStyle/>
          <a:p>
            <a:pPr algn="just"/>
            <a:r>
              <a:rPr lang="en-IN" sz="2000" dirty="0">
                <a:solidFill>
                  <a:schemeClr val="accent5"/>
                </a:solidFill>
                <a:latin typeface="Arial Rounded MT Bold" panose="020F0704030504030204" pitchFamily="34" charset="0"/>
              </a:rPr>
              <a:t>KPI_2: </a:t>
            </a:r>
            <a:r>
              <a:rPr lang="en-IN" sz="2000" dirty="0">
                <a:latin typeface="Arial Rounded MT Bold" panose="020F0704030504030204" pitchFamily="34" charset="0"/>
              </a:rPr>
              <a:t>List the Names and salary of the employee whose salary is greater than 1000.</a:t>
            </a:r>
          </a:p>
          <a:p>
            <a:pPr algn="just"/>
            <a:endParaRPr lang="en-IN" sz="2000" dirty="0">
              <a:latin typeface="Arial Rounded MT Bold" panose="020F0704030504030204" pitchFamily="34" charset="0"/>
            </a:endParaRPr>
          </a:p>
        </p:txBody>
      </p:sp>
      <p:pic>
        <p:nvPicPr>
          <p:cNvPr id="6" name="Picture 5">
            <a:extLst>
              <a:ext uri="{FF2B5EF4-FFF2-40B4-BE49-F238E27FC236}">
                <a16:creationId xmlns:a16="http://schemas.microsoft.com/office/drawing/2014/main" id="{B26AF094-44D2-4081-B583-5E9814DB57AD}"/>
              </a:ext>
            </a:extLst>
          </p:cNvPr>
          <p:cNvPicPr>
            <a:picLocks noChangeAspect="1"/>
          </p:cNvPicPr>
          <p:nvPr/>
        </p:nvPicPr>
        <p:blipFill rotWithShape="1">
          <a:blip r:embed="rId2"/>
          <a:srcRect r="8500" b="57747"/>
          <a:stretch/>
        </p:blipFill>
        <p:spPr>
          <a:xfrm>
            <a:off x="518160" y="663970"/>
            <a:ext cx="11155680" cy="289627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7" name="TextBox 6">
            <a:extLst>
              <a:ext uri="{FF2B5EF4-FFF2-40B4-BE49-F238E27FC236}">
                <a16:creationId xmlns:a16="http://schemas.microsoft.com/office/drawing/2014/main" id="{82185782-C24D-481E-9D56-6A993595071C}"/>
              </a:ext>
            </a:extLst>
          </p:cNvPr>
          <p:cNvSpPr txBox="1"/>
          <p:nvPr/>
        </p:nvSpPr>
        <p:spPr>
          <a:xfrm>
            <a:off x="246184" y="3644644"/>
            <a:ext cx="1338893" cy="400110"/>
          </a:xfrm>
          <a:prstGeom prst="rect">
            <a:avLst/>
          </a:prstGeom>
          <a:noFill/>
        </p:spPr>
        <p:txBody>
          <a:bodyPr wrap="none" rtlCol="0">
            <a:spAutoFit/>
          </a:bodyPr>
          <a:lstStyle/>
          <a:p>
            <a:r>
              <a:rPr lang="en-US" sz="2000" dirty="0">
                <a:solidFill>
                  <a:schemeClr val="accent5"/>
                </a:solidFill>
                <a:latin typeface="Arial Rounded MT Bold" panose="020F0704030504030204" pitchFamily="34" charset="0"/>
              </a:rPr>
              <a:t>OUTPUT:</a:t>
            </a:r>
            <a:endParaRPr lang="en-IN" sz="2000" dirty="0">
              <a:solidFill>
                <a:schemeClr val="accent5"/>
              </a:solidFill>
              <a:latin typeface="Arial Rounded MT Bold" panose="020F0704030504030204" pitchFamily="34" charset="0"/>
            </a:endParaRPr>
          </a:p>
        </p:txBody>
      </p:sp>
      <p:pic>
        <p:nvPicPr>
          <p:cNvPr id="9" name="Picture 8">
            <a:extLst>
              <a:ext uri="{FF2B5EF4-FFF2-40B4-BE49-F238E27FC236}">
                <a16:creationId xmlns:a16="http://schemas.microsoft.com/office/drawing/2014/main" id="{8F5FE3DC-C4D0-48ED-BB49-D4515CBAE117}"/>
              </a:ext>
            </a:extLst>
          </p:cNvPr>
          <p:cNvPicPr>
            <a:picLocks noChangeAspect="1"/>
          </p:cNvPicPr>
          <p:nvPr/>
        </p:nvPicPr>
        <p:blipFill rotWithShape="1">
          <a:blip r:embed="rId2"/>
          <a:srcRect l="14873" t="45209" r="26846" b="19173"/>
          <a:stretch/>
        </p:blipFill>
        <p:spPr>
          <a:xfrm>
            <a:off x="518160" y="4072891"/>
            <a:ext cx="11155680" cy="271773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17480028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F1D808-429D-450E-B817-47B828F8F7DF}"/>
              </a:ext>
            </a:extLst>
          </p:cNvPr>
          <p:cNvSpPr txBox="1"/>
          <p:nvPr/>
        </p:nvSpPr>
        <p:spPr>
          <a:xfrm>
            <a:off x="192260" y="197340"/>
            <a:ext cx="7849772" cy="646331"/>
          </a:xfrm>
          <a:prstGeom prst="rect">
            <a:avLst/>
          </a:prstGeom>
          <a:noFill/>
        </p:spPr>
        <p:txBody>
          <a:bodyPr wrap="square" rtlCol="0">
            <a:spAutoFit/>
          </a:bodyPr>
          <a:lstStyle/>
          <a:p>
            <a:r>
              <a:rPr lang="en-IN" dirty="0">
                <a:solidFill>
                  <a:schemeClr val="accent5"/>
                </a:solidFill>
                <a:latin typeface="Arial Rounded MT Bold" panose="020F0704030504030204" pitchFamily="34" charset="0"/>
              </a:rPr>
              <a:t>KPI_3: </a:t>
            </a:r>
            <a:r>
              <a:rPr lang="en-IN" dirty="0">
                <a:latin typeface="Arial Rounded MT Bold" panose="020F0704030504030204" pitchFamily="34" charset="0"/>
              </a:rPr>
              <a:t>List Employee Names whose names start with either A or S.</a:t>
            </a:r>
          </a:p>
          <a:p>
            <a:endParaRPr lang="en-IN" dirty="0">
              <a:latin typeface="Arial Rounded MT Bold" panose="020F0704030504030204" pitchFamily="34" charset="0"/>
            </a:endParaRPr>
          </a:p>
        </p:txBody>
      </p:sp>
      <p:pic>
        <p:nvPicPr>
          <p:cNvPr id="5" name="Picture 4">
            <a:extLst>
              <a:ext uri="{FF2B5EF4-FFF2-40B4-BE49-F238E27FC236}">
                <a16:creationId xmlns:a16="http://schemas.microsoft.com/office/drawing/2014/main" id="{DEF3E1D3-10FD-4C0C-8853-4F6688624802}"/>
              </a:ext>
            </a:extLst>
          </p:cNvPr>
          <p:cNvPicPr>
            <a:picLocks noChangeAspect="1"/>
          </p:cNvPicPr>
          <p:nvPr/>
        </p:nvPicPr>
        <p:blipFill rotWithShape="1">
          <a:blip r:embed="rId2"/>
          <a:srcRect t="-1461" r="26846" b="58158"/>
          <a:stretch/>
        </p:blipFill>
        <p:spPr>
          <a:xfrm>
            <a:off x="150056" y="562708"/>
            <a:ext cx="8918917" cy="296828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9" name="Picture 8">
            <a:extLst>
              <a:ext uri="{FF2B5EF4-FFF2-40B4-BE49-F238E27FC236}">
                <a16:creationId xmlns:a16="http://schemas.microsoft.com/office/drawing/2014/main" id="{86A8D1C2-8DDC-4C7E-AB08-5E8D6EE47007}"/>
              </a:ext>
            </a:extLst>
          </p:cNvPr>
          <p:cNvPicPr>
            <a:picLocks noChangeAspect="1"/>
          </p:cNvPicPr>
          <p:nvPr/>
        </p:nvPicPr>
        <p:blipFill rotWithShape="1">
          <a:blip r:embed="rId3"/>
          <a:srcRect l="15001" t="41842" r="72422" b="39277"/>
          <a:stretch/>
        </p:blipFill>
        <p:spPr>
          <a:xfrm>
            <a:off x="9284677" y="661178"/>
            <a:ext cx="2794899" cy="284167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0" name="TextBox 9">
            <a:extLst>
              <a:ext uri="{FF2B5EF4-FFF2-40B4-BE49-F238E27FC236}">
                <a16:creationId xmlns:a16="http://schemas.microsoft.com/office/drawing/2014/main" id="{B89C3EF6-309A-427C-8E3D-91FB8FBBDE2F}"/>
              </a:ext>
            </a:extLst>
          </p:cNvPr>
          <p:cNvSpPr txBox="1"/>
          <p:nvPr/>
        </p:nvSpPr>
        <p:spPr>
          <a:xfrm>
            <a:off x="9284677" y="233473"/>
            <a:ext cx="1338893" cy="400110"/>
          </a:xfrm>
          <a:prstGeom prst="rect">
            <a:avLst/>
          </a:prstGeom>
          <a:noFill/>
        </p:spPr>
        <p:txBody>
          <a:bodyPr wrap="none" rtlCol="0">
            <a:spAutoFit/>
          </a:bodyPr>
          <a:lstStyle/>
          <a:p>
            <a:r>
              <a:rPr lang="en-US" sz="2000" dirty="0">
                <a:solidFill>
                  <a:schemeClr val="accent5"/>
                </a:solidFill>
                <a:latin typeface="Arial Rounded MT Bold" panose="020F0704030504030204" pitchFamily="34" charset="0"/>
              </a:rPr>
              <a:t>OUTPUT:</a:t>
            </a:r>
            <a:endParaRPr lang="en-IN" sz="2000" dirty="0">
              <a:solidFill>
                <a:schemeClr val="accent5"/>
              </a:solidFill>
              <a:latin typeface="Arial Rounded MT Bold" panose="020F0704030504030204" pitchFamily="34" charset="0"/>
            </a:endParaRPr>
          </a:p>
        </p:txBody>
      </p:sp>
      <p:sp>
        <p:nvSpPr>
          <p:cNvPr id="11" name="TextBox 10">
            <a:extLst>
              <a:ext uri="{FF2B5EF4-FFF2-40B4-BE49-F238E27FC236}">
                <a16:creationId xmlns:a16="http://schemas.microsoft.com/office/drawing/2014/main" id="{4B265AA9-3CB4-4DFD-9C73-F675EC4F4A12}"/>
              </a:ext>
            </a:extLst>
          </p:cNvPr>
          <p:cNvSpPr txBox="1"/>
          <p:nvPr/>
        </p:nvSpPr>
        <p:spPr>
          <a:xfrm>
            <a:off x="192260" y="3643533"/>
            <a:ext cx="8456546" cy="646331"/>
          </a:xfrm>
          <a:prstGeom prst="rect">
            <a:avLst/>
          </a:prstGeom>
          <a:noFill/>
        </p:spPr>
        <p:txBody>
          <a:bodyPr wrap="none" rtlCol="0">
            <a:spAutoFit/>
          </a:bodyPr>
          <a:lstStyle/>
          <a:p>
            <a:r>
              <a:rPr lang="en-IN" dirty="0">
                <a:solidFill>
                  <a:schemeClr val="accent5"/>
                </a:solidFill>
                <a:latin typeface="Arial Rounded MT Bold" panose="020F0704030504030204" pitchFamily="34" charset="0"/>
              </a:rPr>
              <a:t>KPI_4: </a:t>
            </a:r>
            <a:r>
              <a:rPr lang="en-IN" dirty="0">
                <a:latin typeface="Arial Rounded MT Bold" panose="020F0704030504030204" pitchFamily="34" charset="0"/>
              </a:rPr>
              <a:t>List average monthly salary for each job within each department       </a:t>
            </a:r>
          </a:p>
          <a:p>
            <a:endParaRPr lang="en-IN" dirty="0">
              <a:latin typeface="Arial Rounded MT Bold" panose="020F0704030504030204" pitchFamily="34" charset="0"/>
            </a:endParaRPr>
          </a:p>
        </p:txBody>
      </p:sp>
      <p:sp>
        <p:nvSpPr>
          <p:cNvPr id="14" name="Rectangle 13">
            <a:extLst>
              <a:ext uri="{FF2B5EF4-FFF2-40B4-BE49-F238E27FC236}">
                <a16:creationId xmlns:a16="http://schemas.microsoft.com/office/drawing/2014/main" id="{90EC3DD9-7FC9-4791-846E-1E4856710829}"/>
              </a:ext>
            </a:extLst>
          </p:cNvPr>
          <p:cNvSpPr/>
          <p:nvPr/>
        </p:nvSpPr>
        <p:spPr>
          <a:xfrm>
            <a:off x="9284677" y="3594295"/>
            <a:ext cx="2471600" cy="369332"/>
          </a:xfrm>
          <a:prstGeom prst="rect">
            <a:avLst/>
          </a:prstGeom>
        </p:spPr>
        <p:txBody>
          <a:bodyPr wrap="square">
            <a:spAutoFit/>
          </a:bodyPr>
          <a:lstStyle/>
          <a:p>
            <a:r>
              <a:rPr lang="en-US" dirty="0">
                <a:solidFill>
                  <a:schemeClr val="accent5"/>
                </a:solidFill>
                <a:latin typeface="Arial Rounded MT Bold" panose="020F0704030504030204" pitchFamily="34" charset="0"/>
              </a:rPr>
              <a:t>OUTPUT:</a:t>
            </a:r>
            <a:endParaRPr lang="en-IN" dirty="0">
              <a:solidFill>
                <a:schemeClr val="accent5"/>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C3AE6850-7F71-4E7F-A271-EF7FFE03439D}"/>
              </a:ext>
            </a:extLst>
          </p:cNvPr>
          <p:cNvPicPr>
            <a:picLocks noChangeAspect="1"/>
          </p:cNvPicPr>
          <p:nvPr/>
        </p:nvPicPr>
        <p:blipFill rotWithShape="1">
          <a:blip r:embed="rId4"/>
          <a:srcRect l="15346" t="6134" r="12865" b="57027"/>
          <a:stretch/>
        </p:blipFill>
        <p:spPr>
          <a:xfrm>
            <a:off x="192260" y="4135507"/>
            <a:ext cx="8752567" cy="252515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7" name="Picture 6">
            <a:extLst>
              <a:ext uri="{FF2B5EF4-FFF2-40B4-BE49-F238E27FC236}">
                <a16:creationId xmlns:a16="http://schemas.microsoft.com/office/drawing/2014/main" id="{EC9E5469-03FB-41B7-9C0F-2B432BD879F9}"/>
              </a:ext>
            </a:extLst>
          </p:cNvPr>
          <p:cNvPicPr>
            <a:picLocks noChangeAspect="1"/>
          </p:cNvPicPr>
          <p:nvPr/>
        </p:nvPicPr>
        <p:blipFill rotWithShape="1">
          <a:blip r:embed="rId4"/>
          <a:srcRect l="15346" t="50000" r="58462" b="24706"/>
          <a:stretch/>
        </p:blipFill>
        <p:spPr>
          <a:xfrm>
            <a:off x="9172135" y="4135507"/>
            <a:ext cx="2907441" cy="248902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2741856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9EEE04-64C5-48A6-BB82-9F9ADFAD2281}"/>
              </a:ext>
            </a:extLst>
          </p:cNvPr>
          <p:cNvSpPr txBox="1"/>
          <p:nvPr/>
        </p:nvSpPr>
        <p:spPr>
          <a:xfrm>
            <a:off x="126609" y="239151"/>
            <a:ext cx="8173329" cy="923330"/>
          </a:xfrm>
          <a:prstGeom prst="rect">
            <a:avLst/>
          </a:prstGeom>
          <a:noFill/>
        </p:spPr>
        <p:txBody>
          <a:bodyPr wrap="square" rtlCol="0">
            <a:spAutoFit/>
          </a:bodyPr>
          <a:lstStyle/>
          <a:p>
            <a:r>
              <a:rPr lang="en-IN" dirty="0">
                <a:solidFill>
                  <a:schemeClr val="accent5"/>
                </a:solidFill>
                <a:latin typeface="Arial Rounded MT Bold" panose="020F0704030504030204" pitchFamily="34" charset="0"/>
              </a:rPr>
              <a:t>KPI_5: </a:t>
            </a:r>
            <a:r>
              <a:rPr lang="en-IN" dirty="0">
                <a:latin typeface="Arial Rounded MT Bold" panose="020F0704030504030204" pitchFamily="34" charset="0"/>
              </a:rPr>
              <a:t>Display the empno, Emp name and the Manager name under whom the Employee works.</a:t>
            </a:r>
          </a:p>
          <a:p>
            <a:endParaRPr lang="en-IN" dirty="0">
              <a:latin typeface="Arial Rounded MT Bold" panose="020F0704030504030204" pitchFamily="34" charset="0"/>
            </a:endParaRPr>
          </a:p>
        </p:txBody>
      </p:sp>
      <p:pic>
        <p:nvPicPr>
          <p:cNvPr id="5" name="Picture 4">
            <a:extLst>
              <a:ext uri="{FF2B5EF4-FFF2-40B4-BE49-F238E27FC236}">
                <a16:creationId xmlns:a16="http://schemas.microsoft.com/office/drawing/2014/main" id="{75342B54-910D-4D63-BF8A-80DD96744F61}"/>
              </a:ext>
            </a:extLst>
          </p:cNvPr>
          <p:cNvPicPr>
            <a:picLocks noChangeAspect="1"/>
          </p:cNvPicPr>
          <p:nvPr/>
        </p:nvPicPr>
        <p:blipFill rotWithShape="1">
          <a:blip r:embed="rId2"/>
          <a:srcRect r="11961" b="56106"/>
          <a:stretch/>
        </p:blipFill>
        <p:spPr>
          <a:xfrm>
            <a:off x="126609" y="944209"/>
            <a:ext cx="7526215" cy="248479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6" name="Rectangle 5">
            <a:extLst>
              <a:ext uri="{FF2B5EF4-FFF2-40B4-BE49-F238E27FC236}">
                <a16:creationId xmlns:a16="http://schemas.microsoft.com/office/drawing/2014/main" id="{558F30D3-C79F-4FBE-BC28-962E6E056F5A}"/>
              </a:ext>
            </a:extLst>
          </p:cNvPr>
          <p:cNvSpPr/>
          <p:nvPr/>
        </p:nvSpPr>
        <p:spPr>
          <a:xfrm>
            <a:off x="8299937" y="260588"/>
            <a:ext cx="1219949" cy="369332"/>
          </a:xfrm>
          <a:prstGeom prst="rect">
            <a:avLst/>
          </a:prstGeom>
        </p:spPr>
        <p:txBody>
          <a:bodyPr wrap="none">
            <a:spAutoFit/>
          </a:bodyPr>
          <a:lstStyle/>
          <a:p>
            <a:r>
              <a:rPr lang="en-US" dirty="0">
                <a:solidFill>
                  <a:schemeClr val="accent5"/>
                </a:solidFill>
                <a:latin typeface="Arial Rounded MT Bold" panose="020F0704030504030204" pitchFamily="34" charset="0"/>
              </a:rPr>
              <a:t>OUTPUT:</a:t>
            </a:r>
            <a:endParaRPr lang="en-IN" dirty="0">
              <a:solidFill>
                <a:schemeClr val="accent5"/>
              </a:solidFill>
              <a:latin typeface="Arial Rounded MT Bold" panose="020F0704030504030204" pitchFamily="34" charset="0"/>
            </a:endParaRPr>
          </a:p>
        </p:txBody>
      </p:sp>
      <p:pic>
        <p:nvPicPr>
          <p:cNvPr id="8" name="Picture 7">
            <a:extLst>
              <a:ext uri="{FF2B5EF4-FFF2-40B4-BE49-F238E27FC236}">
                <a16:creationId xmlns:a16="http://schemas.microsoft.com/office/drawing/2014/main" id="{0C6A9FFD-684F-494C-AFFC-32F4E9926BE5}"/>
              </a:ext>
            </a:extLst>
          </p:cNvPr>
          <p:cNvPicPr>
            <a:picLocks noChangeAspect="1"/>
          </p:cNvPicPr>
          <p:nvPr/>
        </p:nvPicPr>
        <p:blipFill rotWithShape="1">
          <a:blip r:embed="rId2"/>
          <a:srcRect l="15116" t="45765" r="62961" b="21604"/>
          <a:stretch/>
        </p:blipFill>
        <p:spPr>
          <a:xfrm>
            <a:off x="8299938" y="828097"/>
            <a:ext cx="3765453" cy="247081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9" name="TextBox 8">
            <a:extLst>
              <a:ext uri="{FF2B5EF4-FFF2-40B4-BE49-F238E27FC236}">
                <a16:creationId xmlns:a16="http://schemas.microsoft.com/office/drawing/2014/main" id="{FEB2800E-CC62-4347-80A4-D9A4EF774BA7}"/>
              </a:ext>
            </a:extLst>
          </p:cNvPr>
          <p:cNvSpPr txBox="1"/>
          <p:nvPr/>
        </p:nvSpPr>
        <p:spPr>
          <a:xfrm>
            <a:off x="68554" y="3528223"/>
            <a:ext cx="7957848" cy="923330"/>
          </a:xfrm>
          <a:prstGeom prst="rect">
            <a:avLst/>
          </a:prstGeom>
          <a:noFill/>
        </p:spPr>
        <p:txBody>
          <a:bodyPr wrap="square" rtlCol="0">
            <a:spAutoFit/>
          </a:bodyPr>
          <a:lstStyle/>
          <a:p>
            <a:r>
              <a:rPr lang="en-IN" dirty="0">
                <a:solidFill>
                  <a:schemeClr val="accent5"/>
                </a:solidFill>
                <a:latin typeface="Arial Rounded MT Bold" panose="020F0704030504030204" pitchFamily="34" charset="0"/>
              </a:rPr>
              <a:t>KPI_6: </a:t>
            </a:r>
            <a:r>
              <a:rPr lang="en-IN" dirty="0">
                <a:latin typeface="Arial Rounded MT Bold" panose="020F0704030504030204" pitchFamily="34" charset="0"/>
              </a:rPr>
              <a:t>Display Empname, department no, salary , Rank of salary in Organisation , Rank of Salary in their respective department</a:t>
            </a:r>
          </a:p>
          <a:p>
            <a:endParaRPr lang="en-IN" dirty="0">
              <a:latin typeface="Arial Rounded MT Bold" panose="020F0704030504030204" pitchFamily="34" charset="0"/>
            </a:endParaRPr>
          </a:p>
        </p:txBody>
      </p:sp>
      <p:pic>
        <p:nvPicPr>
          <p:cNvPr id="11" name="Picture 10">
            <a:extLst>
              <a:ext uri="{FF2B5EF4-FFF2-40B4-BE49-F238E27FC236}">
                <a16:creationId xmlns:a16="http://schemas.microsoft.com/office/drawing/2014/main" id="{398EF6F6-F119-4790-81DE-7B246996C654}"/>
              </a:ext>
            </a:extLst>
          </p:cNvPr>
          <p:cNvPicPr>
            <a:picLocks noChangeAspect="1"/>
          </p:cNvPicPr>
          <p:nvPr/>
        </p:nvPicPr>
        <p:blipFill rotWithShape="1">
          <a:blip r:embed="rId3"/>
          <a:srcRect t="6316" r="13214" b="56818"/>
          <a:stretch/>
        </p:blipFill>
        <p:spPr>
          <a:xfrm>
            <a:off x="126609" y="4213799"/>
            <a:ext cx="7526215" cy="258898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2" name="Rectangle 11">
            <a:extLst>
              <a:ext uri="{FF2B5EF4-FFF2-40B4-BE49-F238E27FC236}">
                <a16:creationId xmlns:a16="http://schemas.microsoft.com/office/drawing/2014/main" id="{521E20A5-5E0C-4FEA-91F8-E11C867FF94D}"/>
              </a:ext>
            </a:extLst>
          </p:cNvPr>
          <p:cNvSpPr/>
          <p:nvPr/>
        </p:nvSpPr>
        <p:spPr>
          <a:xfrm>
            <a:off x="8299937" y="3571688"/>
            <a:ext cx="1219949" cy="369332"/>
          </a:xfrm>
          <a:prstGeom prst="rect">
            <a:avLst/>
          </a:prstGeom>
        </p:spPr>
        <p:txBody>
          <a:bodyPr wrap="none">
            <a:spAutoFit/>
          </a:bodyPr>
          <a:lstStyle/>
          <a:p>
            <a:r>
              <a:rPr lang="en-US" dirty="0">
                <a:solidFill>
                  <a:schemeClr val="accent5"/>
                </a:solidFill>
                <a:latin typeface="Arial Rounded MT Bold" panose="020F0704030504030204" pitchFamily="34" charset="0"/>
              </a:rPr>
              <a:t>OUTPUT:</a:t>
            </a:r>
            <a:endParaRPr lang="en-IN" dirty="0">
              <a:solidFill>
                <a:schemeClr val="accent5"/>
              </a:solidFill>
              <a:latin typeface="Arial Rounded MT Bold" panose="020F0704030504030204" pitchFamily="34" charset="0"/>
            </a:endParaRPr>
          </a:p>
        </p:txBody>
      </p:sp>
      <p:pic>
        <p:nvPicPr>
          <p:cNvPr id="14" name="Picture 13">
            <a:extLst>
              <a:ext uri="{FF2B5EF4-FFF2-40B4-BE49-F238E27FC236}">
                <a16:creationId xmlns:a16="http://schemas.microsoft.com/office/drawing/2014/main" id="{98C7E55E-8623-486A-B624-731FDAC33703}"/>
              </a:ext>
            </a:extLst>
          </p:cNvPr>
          <p:cNvPicPr>
            <a:picLocks noChangeAspect="1"/>
          </p:cNvPicPr>
          <p:nvPr/>
        </p:nvPicPr>
        <p:blipFill rotWithShape="1">
          <a:blip r:embed="rId3"/>
          <a:srcRect l="15357" t="48102" r="51428" b="19562"/>
          <a:stretch/>
        </p:blipFill>
        <p:spPr>
          <a:xfrm>
            <a:off x="8299937" y="4213800"/>
            <a:ext cx="3765454" cy="258898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1485015621"/>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0"/>
          <p:cNvSpPr txBox="1">
            <a:spLocks noGrp="1"/>
          </p:cNvSpPr>
          <p:nvPr>
            <p:ph type="title"/>
          </p:nvPr>
        </p:nvSpPr>
        <p:spPr>
          <a:xfrm>
            <a:off x="517661" y="4615"/>
            <a:ext cx="11383607" cy="78599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C000"/>
              </a:buClr>
              <a:buSzPts val="3400"/>
              <a:buFont typeface="Bookman Old Style"/>
              <a:buNone/>
            </a:pPr>
            <a:r>
              <a:rPr lang="en-US" dirty="0">
                <a:solidFill>
                  <a:srgbClr val="FFC000"/>
                </a:solidFill>
              </a:rPr>
              <a:t>RESULTS OF FINDING</a:t>
            </a:r>
            <a:endParaRPr dirty="0"/>
          </a:p>
        </p:txBody>
      </p:sp>
      <p:sp>
        <p:nvSpPr>
          <p:cNvPr id="204" name="Google Shape;204;p10"/>
          <p:cNvSpPr txBox="1"/>
          <p:nvPr/>
        </p:nvSpPr>
        <p:spPr>
          <a:xfrm>
            <a:off x="517660" y="720272"/>
            <a:ext cx="11200727" cy="6093936"/>
          </a:xfrm>
          <a:prstGeom prst="rect">
            <a:avLst/>
          </a:prstGeom>
          <a:noFill/>
          <a:ln>
            <a:noFill/>
          </a:ln>
        </p:spPr>
        <p:txBody>
          <a:bodyPr spcFirstLastPara="1" wrap="square" lIns="91425" tIns="45700" rIns="91425" bIns="45700" anchor="t" anchorCtr="0">
            <a:spAutoFit/>
          </a:bodyPr>
          <a:lstStyle/>
          <a:p>
            <a:pPr marL="285750" marR="0" lvl="0" indent="-311150" algn="just" rtl="0">
              <a:lnSpc>
                <a:spcPct val="150000"/>
              </a:lnSpc>
              <a:spcBef>
                <a:spcPts val="0"/>
              </a:spcBef>
              <a:spcAft>
                <a:spcPts val="600"/>
              </a:spcAft>
              <a:buClr>
                <a:schemeClr val="lt1"/>
              </a:buClr>
              <a:buSzPts val="2200"/>
              <a:buFont typeface="Rockwell"/>
              <a:buChar char="•"/>
            </a:pPr>
            <a:r>
              <a:rPr lang="en-US" sz="2000" u="sng"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Research &amp;Development </a:t>
            </a:r>
            <a:r>
              <a:rPr lang="en-US" sz="2000" i="0" u="sng" strike="noStrike" cap="none"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Department </a:t>
            </a:r>
            <a:r>
              <a:rPr lang="en-US" sz="2000" i="0" u="none" strike="noStrike" cap="none"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has “</a:t>
            </a:r>
            <a:r>
              <a:rPr lang="en-US"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H</a:t>
            </a:r>
            <a:r>
              <a:rPr lang="en-US" sz="2000" i="0" u="none" strike="noStrike" cap="none"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i</a:t>
            </a:r>
            <a:r>
              <a:rPr lang="en-US"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ghest attrition rate </a:t>
            </a:r>
            <a:r>
              <a:rPr lang="en-US" sz="2000" dirty="0">
                <a:solidFill>
                  <a:schemeClr val="accent5"/>
                </a:solidFill>
                <a:latin typeface="Cambria" panose="02040503050406030204" pitchFamily="18" charset="0"/>
                <a:ea typeface="Cambria" panose="02040503050406030204" pitchFamily="18" charset="0"/>
                <a:cs typeface="Times New Roman" panose="02020603050405020304" pitchFamily="18" charset="0"/>
                <a:sym typeface="Rockwell"/>
              </a:rPr>
              <a:t>51</a:t>
            </a:r>
            <a:r>
              <a:rPr lang="en-US" sz="2000" i="0" u="none" strike="noStrike" cap="none" dirty="0">
                <a:solidFill>
                  <a:schemeClr val="accent5"/>
                </a:solidFill>
                <a:latin typeface="Cambria" panose="02040503050406030204" pitchFamily="18" charset="0"/>
                <a:ea typeface="Cambria" panose="02040503050406030204" pitchFamily="18" charset="0"/>
                <a:cs typeface="Times New Roman" panose="02020603050405020304" pitchFamily="18" charset="0"/>
                <a:sym typeface="Rockwell"/>
              </a:rPr>
              <a:t>.</a:t>
            </a:r>
            <a:r>
              <a:rPr lang="en-US" sz="2000" dirty="0">
                <a:solidFill>
                  <a:schemeClr val="accent5"/>
                </a:solidFill>
                <a:latin typeface="Cambria" panose="02040503050406030204" pitchFamily="18" charset="0"/>
                <a:ea typeface="Cambria" panose="02040503050406030204" pitchFamily="18" charset="0"/>
                <a:cs typeface="Times New Roman" panose="02020603050405020304" pitchFamily="18" charset="0"/>
                <a:sym typeface="Rockwell"/>
              </a:rPr>
              <a:t>21</a:t>
            </a:r>
            <a:r>
              <a:rPr lang="en-US" sz="2000" i="0" u="none" strike="noStrike" cap="none" dirty="0">
                <a:solidFill>
                  <a:schemeClr val="accent5"/>
                </a:solidFill>
                <a:latin typeface="Cambria" panose="02040503050406030204" pitchFamily="18" charset="0"/>
                <a:ea typeface="Cambria" panose="02040503050406030204" pitchFamily="18" charset="0"/>
                <a:cs typeface="Times New Roman" panose="02020603050405020304" pitchFamily="18" charset="0"/>
                <a:sym typeface="Rockwell"/>
              </a:rPr>
              <a:t>%”</a:t>
            </a:r>
            <a:r>
              <a:rPr lang="en-US" sz="2000" dirty="0">
                <a:solidFill>
                  <a:schemeClr val="accent5"/>
                </a:solidFill>
                <a:latin typeface="Cambria" panose="02040503050406030204" pitchFamily="18" charset="0"/>
                <a:ea typeface="Cambria" panose="02040503050406030204" pitchFamily="18" charset="0"/>
                <a:cs typeface="Times New Roman" panose="02020603050405020304" pitchFamily="18" charset="0"/>
                <a:sym typeface="Rockwell"/>
              </a:rPr>
              <a:t> </a:t>
            </a:r>
            <a:r>
              <a:rPr lang="en-US" sz="2000" i="0" u="none" strike="noStrike" cap="none"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and </a:t>
            </a:r>
            <a:r>
              <a:rPr lang="en-US" sz="2000" u="sng"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Hardware </a:t>
            </a:r>
            <a:r>
              <a:rPr lang="en-US" sz="2000" i="0" u="sng" strike="noStrike" cap="none"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Department </a:t>
            </a:r>
            <a:r>
              <a:rPr lang="en-US" sz="2000" i="0" u="none" strike="noStrike" cap="none"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has a “Lowest </a:t>
            </a:r>
            <a:r>
              <a:rPr lang="en-US"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attrition</a:t>
            </a:r>
            <a:r>
              <a:rPr lang="en-US" sz="2000" i="0" u="none" strike="noStrike" cap="none"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 with </a:t>
            </a:r>
            <a:r>
              <a:rPr lang="en-US"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rate </a:t>
            </a:r>
            <a:r>
              <a:rPr lang="en-US" sz="2000" dirty="0">
                <a:solidFill>
                  <a:schemeClr val="accent5"/>
                </a:solidFill>
                <a:latin typeface="Cambria" panose="02040503050406030204" pitchFamily="18" charset="0"/>
                <a:ea typeface="Cambria" panose="02040503050406030204" pitchFamily="18" charset="0"/>
                <a:cs typeface="Times New Roman" panose="02020603050405020304" pitchFamily="18" charset="0"/>
                <a:sym typeface="Rockwell"/>
              </a:rPr>
              <a:t>4</a:t>
            </a:r>
            <a:r>
              <a:rPr lang="en-US" sz="2000" i="0" u="none" strike="noStrike" cap="none" dirty="0">
                <a:solidFill>
                  <a:schemeClr val="accent5"/>
                </a:solidFill>
                <a:latin typeface="Cambria" panose="02040503050406030204" pitchFamily="18" charset="0"/>
                <a:ea typeface="Cambria" panose="02040503050406030204" pitchFamily="18" charset="0"/>
                <a:cs typeface="Times New Roman" panose="02020603050405020304" pitchFamily="18" charset="0"/>
                <a:sym typeface="Rockwell"/>
              </a:rPr>
              <a:t>9.</a:t>
            </a:r>
            <a:r>
              <a:rPr lang="en-US" sz="2000" dirty="0">
                <a:solidFill>
                  <a:schemeClr val="accent5"/>
                </a:solidFill>
                <a:latin typeface="Cambria" panose="02040503050406030204" pitchFamily="18" charset="0"/>
                <a:ea typeface="Cambria" panose="02040503050406030204" pitchFamily="18" charset="0"/>
                <a:cs typeface="Times New Roman" panose="02020603050405020304" pitchFamily="18" charset="0"/>
                <a:sym typeface="Rockwell"/>
              </a:rPr>
              <a:t>44%”</a:t>
            </a:r>
            <a:r>
              <a:rPr lang="en-US" sz="2000" i="0" u="none" strike="noStrike" cap="none" dirty="0">
                <a:solidFill>
                  <a:schemeClr val="accent5"/>
                </a:solidFill>
                <a:latin typeface="Cambria" panose="02040503050406030204" pitchFamily="18" charset="0"/>
                <a:ea typeface="Cambria" panose="02040503050406030204" pitchFamily="18" charset="0"/>
                <a:cs typeface="Times New Roman" panose="02020603050405020304" pitchFamily="18" charset="0"/>
                <a:sym typeface="Rockwell"/>
              </a:rPr>
              <a:t>.</a:t>
            </a:r>
            <a:endParaRPr sz="2000" dirty="0">
              <a:solidFill>
                <a:schemeClr val="accent5"/>
              </a:solidFill>
              <a:latin typeface="Cambria" panose="02040503050406030204" pitchFamily="18" charset="0"/>
              <a:ea typeface="Cambria" panose="02040503050406030204" pitchFamily="18" charset="0"/>
              <a:cs typeface="Times New Roman" panose="02020603050405020304" pitchFamily="18" charset="0"/>
              <a:sym typeface="Rockwell"/>
            </a:endParaRPr>
          </a:p>
          <a:p>
            <a:pPr marL="285750" marR="0" lvl="0" indent="-311150" algn="just" rtl="0">
              <a:lnSpc>
                <a:spcPct val="150000"/>
              </a:lnSpc>
              <a:spcBef>
                <a:spcPts val="0"/>
              </a:spcBef>
              <a:spcAft>
                <a:spcPts val="600"/>
              </a:spcAft>
              <a:buClr>
                <a:schemeClr val="lt1"/>
              </a:buClr>
              <a:buSzPts val="2200"/>
              <a:buFont typeface="Rockwell"/>
              <a:buChar char="•"/>
            </a:pPr>
            <a:r>
              <a:rPr lang="en-US"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Minimum Hourly Rate is 30 and Maximum Hourly Rate is 200. AVG Hourly Rate of Male Research Scientist is coming as 114.45 While for Female its 115.93.</a:t>
            </a:r>
            <a:endParaRPr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endParaRPr>
          </a:p>
          <a:p>
            <a:pPr marL="285750" marR="0" lvl="0" indent="-311150" algn="just" rtl="0">
              <a:lnSpc>
                <a:spcPct val="150000"/>
              </a:lnSpc>
              <a:spcBef>
                <a:spcPts val="0"/>
              </a:spcBef>
              <a:spcAft>
                <a:spcPts val="600"/>
              </a:spcAft>
              <a:buClr>
                <a:schemeClr val="lt1"/>
              </a:buClr>
              <a:buSzPts val="2200"/>
              <a:buFont typeface="Rockwell"/>
              <a:buChar char="•"/>
            </a:pPr>
            <a:r>
              <a:rPr lang="en-US"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Minimum Salary is 1,001 and Maximum Salary is 50,999. Hardware Department has Highest Monthly Income 26,208 and Support Department has Lowest Monthly Income 25,907.</a:t>
            </a:r>
            <a:endParaRPr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endParaRPr>
          </a:p>
          <a:p>
            <a:pPr marL="285750" marR="0" lvl="0" indent="-311150" algn="just" rtl="0">
              <a:lnSpc>
                <a:spcPct val="150000"/>
              </a:lnSpc>
              <a:spcBef>
                <a:spcPts val="0"/>
              </a:spcBef>
              <a:spcAft>
                <a:spcPts val="600"/>
              </a:spcAft>
              <a:buClr>
                <a:schemeClr val="lt1"/>
              </a:buClr>
              <a:buSzPts val="2200"/>
              <a:buFont typeface="Rockwell"/>
              <a:buChar char="•"/>
            </a:pPr>
            <a:r>
              <a:rPr lang="en-US"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AVG Working year for Human Resources Department is Highest 10.84 and for Support Department its Lowest 10.68.</a:t>
            </a:r>
            <a:endParaRPr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endParaRPr>
          </a:p>
          <a:p>
            <a:pPr marL="285750" marR="0" lvl="0" indent="-311150" algn="just" rtl="0">
              <a:lnSpc>
                <a:spcPct val="150000"/>
              </a:lnSpc>
              <a:spcBef>
                <a:spcPts val="0"/>
              </a:spcBef>
              <a:spcAft>
                <a:spcPts val="600"/>
              </a:spcAft>
              <a:buClr>
                <a:schemeClr val="lt1"/>
              </a:buClr>
              <a:buSzPts val="2200"/>
              <a:buFont typeface="Rockwell"/>
              <a:buChar char="•"/>
            </a:pPr>
            <a:r>
              <a:rPr lang="en-US"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Laboratory Technician having lowest Work Life Balance and Healthcare Representative having Highest Work Life Balance.</a:t>
            </a:r>
            <a:endParaRPr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endParaRPr>
          </a:p>
          <a:p>
            <a:pPr marL="285750" marR="0" lvl="0" indent="-311150" algn="just" rtl="0">
              <a:lnSpc>
                <a:spcPct val="150000"/>
              </a:lnSpc>
              <a:spcBef>
                <a:spcPts val="0"/>
              </a:spcBef>
              <a:spcAft>
                <a:spcPts val="600"/>
              </a:spcAft>
              <a:buClr>
                <a:schemeClr val="lt1"/>
              </a:buClr>
              <a:buSzPts val="2200"/>
              <a:buFont typeface="Rockwell"/>
              <a:buChar char="•"/>
            </a:pPr>
            <a:r>
              <a:rPr lang="en-US"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Highest Attrition is from 0-5 years since last promotion. While the employees who have not got promoted for more than 20 years they shows more fluctuation.</a:t>
            </a:r>
            <a:endParaRPr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title"/>
          </p:nvPr>
        </p:nvSpPr>
        <p:spPr>
          <a:xfrm>
            <a:off x="913796" y="526472"/>
            <a:ext cx="10353761" cy="10985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Bookman Old Style"/>
              <a:buNone/>
            </a:pPr>
            <a:r>
              <a:rPr lang="en-US" sz="4400" b="1" dirty="0">
                <a:latin typeface="Arial Rounded MT Bold" panose="020F0704030504030204" pitchFamily="34" charset="0"/>
              </a:rPr>
              <a:t>INDEX</a:t>
            </a:r>
            <a:endParaRPr b="1" dirty="0">
              <a:latin typeface="Arial Rounded MT Bold" panose="020F0704030504030204" pitchFamily="34" charset="0"/>
            </a:endParaRPr>
          </a:p>
        </p:txBody>
      </p:sp>
      <p:pic>
        <p:nvPicPr>
          <p:cNvPr id="3" name="Picture 2">
            <a:extLst>
              <a:ext uri="{FF2B5EF4-FFF2-40B4-BE49-F238E27FC236}">
                <a16:creationId xmlns:a16="http://schemas.microsoft.com/office/drawing/2014/main" id="{238EAD74-CB7A-42D6-9D3E-5725C51D103B}"/>
              </a:ext>
            </a:extLst>
          </p:cNvPr>
          <p:cNvPicPr>
            <a:picLocks noChangeAspect="1"/>
          </p:cNvPicPr>
          <p:nvPr/>
        </p:nvPicPr>
        <p:blipFill rotWithShape="1">
          <a:blip r:embed="rId3"/>
          <a:srcRect t="-65" r="13508" b="-1"/>
          <a:stretch/>
        </p:blipFill>
        <p:spPr>
          <a:xfrm>
            <a:off x="4563311" y="320040"/>
            <a:ext cx="7431741" cy="621791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5" name="Google Shape;145;p2"/>
          <p:cNvSpPr txBox="1">
            <a:spLocks noGrp="1"/>
          </p:cNvSpPr>
          <p:nvPr>
            <p:ph idx="1"/>
          </p:nvPr>
        </p:nvSpPr>
        <p:spPr>
          <a:xfrm>
            <a:off x="913795" y="1625007"/>
            <a:ext cx="10353762" cy="4470991"/>
          </a:xfrm>
          <a:prstGeom prst="rect">
            <a:avLst/>
          </a:prstGeom>
          <a:noFill/>
          <a:ln>
            <a:noFill/>
          </a:ln>
        </p:spPr>
        <p:txBody>
          <a:bodyPr spcFirstLastPara="1" wrap="square" lIns="91425" tIns="45700" rIns="91425" bIns="45700" anchor="t" anchorCtr="0">
            <a:normAutofit/>
          </a:bodyPr>
          <a:lstStyle/>
          <a:p>
            <a:pPr marL="457200" lvl="0" indent="-457200" algn="l" rtl="0">
              <a:lnSpc>
                <a:spcPct val="120000"/>
              </a:lnSpc>
              <a:spcBef>
                <a:spcPts val="0"/>
              </a:spcBef>
              <a:spcAft>
                <a:spcPts val="0"/>
              </a:spcAft>
              <a:buClr>
                <a:srgbClr val="44ADF8"/>
              </a:buClr>
              <a:buSzPts val="2400"/>
              <a:buFont typeface="Bookman Old Style"/>
              <a:buAutoNum type="arabicParenR"/>
            </a:pPr>
            <a:r>
              <a:rPr lang="en-US" sz="2400" b="1" dirty="0">
                <a:solidFill>
                  <a:srgbClr val="44ADF8"/>
                </a:solidFill>
                <a:latin typeface="Cambria" panose="02040503050406030204" pitchFamily="18" charset="0"/>
                <a:ea typeface="Cambria" panose="02040503050406030204" pitchFamily="18" charset="0"/>
              </a:rPr>
              <a:t>Introduction</a:t>
            </a:r>
          </a:p>
          <a:p>
            <a:pPr marL="457200" lvl="0" indent="-457200" algn="l" rtl="0">
              <a:lnSpc>
                <a:spcPct val="150000"/>
              </a:lnSpc>
              <a:spcBef>
                <a:spcPts val="0"/>
              </a:spcBef>
              <a:spcAft>
                <a:spcPts val="0"/>
              </a:spcAft>
              <a:buClr>
                <a:srgbClr val="44ADF8"/>
              </a:buClr>
              <a:buSzPts val="2400"/>
              <a:buFont typeface="Bookman Old Style"/>
              <a:buAutoNum type="arabicParenR"/>
            </a:pPr>
            <a:r>
              <a:rPr lang="en-US" sz="2400" b="1" dirty="0">
                <a:solidFill>
                  <a:srgbClr val="44ADF8"/>
                </a:solidFill>
                <a:latin typeface="Cambria" panose="02040503050406030204" pitchFamily="18" charset="0"/>
                <a:ea typeface="Cambria" panose="02040503050406030204" pitchFamily="18" charset="0"/>
              </a:rPr>
              <a:t>Problem Statement</a:t>
            </a:r>
            <a:endParaRPr dirty="0">
              <a:latin typeface="Cambria" panose="02040503050406030204" pitchFamily="18" charset="0"/>
              <a:ea typeface="Cambria" panose="02040503050406030204" pitchFamily="18" charset="0"/>
            </a:endParaRPr>
          </a:p>
          <a:p>
            <a:pPr marL="457200" lvl="0" indent="-457200" algn="l" rtl="0">
              <a:lnSpc>
                <a:spcPct val="120000"/>
              </a:lnSpc>
              <a:spcBef>
                <a:spcPts val="1000"/>
              </a:spcBef>
              <a:spcAft>
                <a:spcPts val="0"/>
              </a:spcAft>
              <a:buClr>
                <a:srgbClr val="44ADF8"/>
              </a:buClr>
              <a:buSzPts val="2400"/>
              <a:buFont typeface="Bookman Old Style"/>
              <a:buAutoNum type="arabicParenR"/>
            </a:pPr>
            <a:r>
              <a:rPr lang="en-US" sz="2400" b="1" dirty="0">
                <a:solidFill>
                  <a:srgbClr val="44ADF8"/>
                </a:solidFill>
                <a:latin typeface="Cambria" panose="02040503050406030204" pitchFamily="18" charset="0"/>
                <a:ea typeface="Cambria" panose="02040503050406030204" pitchFamily="18" charset="0"/>
              </a:rPr>
              <a:t>Objectives</a:t>
            </a:r>
            <a:endParaRPr dirty="0">
              <a:latin typeface="Cambria" panose="02040503050406030204" pitchFamily="18" charset="0"/>
              <a:ea typeface="Cambria" panose="02040503050406030204" pitchFamily="18" charset="0"/>
            </a:endParaRPr>
          </a:p>
          <a:p>
            <a:pPr marL="457200" lvl="0" indent="-457200" algn="l" rtl="0">
              <a:lnSpc>
                <a:spcPct val="120000"/>
              </a:lnSpc>
              <a:spcBef>
                <a:spcPts val="1000"/>
              </a:spcBef>
              <a:spcAft>
                <a:spcPts val="0"/>
              </a:spcAft>
              <a:buClr>
                <a:srgbClr val="44ADF8"/>
              </a:buClr>
              <a:buSzPts val="2400"/>
              <a:buFont typeface="Bookman Old Style"/>
              <a:buAutoNum type="arabicParenR"/>
            </a:pPr>
            <a:r>
              <a:rPr lang="en-US" sz="2400" b="1" dirty="0">
                <a:solidFill>
                  <a:srgbClr val="44ADF8"/>
                </a:solidFill>
                <a:latin typeface="Cambria" panose="02040503050406030204" pitchFamily="18" charset="0"/>
                <a:ea typeface="Cambria" panose="02040503050406030204" pitchFamily="18" charset="0"/>
              </a:rPr>
              <a:t>KPI</a:t>
            </a:r>
          </a:p>
          <a:p>
            <a:pPr marL="457200" lvl="0" indent="-457200" algn="l" rtl="0">
              <a:lnSpc>
                <a:spcPct val="120000"/>
              </a:lnSpc>
              <a:spcBef>
                <a:spcPts val="1000"/>
              </a:spcBef>
              <a:spcAft>
                <a:spcPts val="0"/>
              </a:spcAft>
              <a:buClr>
                <a:srgbClr val="44ADF8"/>
              </a:buClr>
              <a:buSzPts val="2400"/>
              <a:buFont typeface="Bookman Old Style"/>
              <a:buAutoNum type="arabicParenR"/>
            </a:pPr>
            <a:r>
              <a:rPr lang="en-US" sz="2400" b="1" dirty="0">
                <a:solidFill>
                  <a:srgbClr val="44ADF8"/>
                </a:solidFill>
                <a:latin typeface="Cambria" panose="02040503050406030204" pitchFamily="18" charset="0"/>
                <a:ea typeface="Cambria" panose="02040503050406030204" pitchFamily="18" charset="0"/>
              </a:rPr>
              <a:t>Dashboards </a:t>
            </a:r>
            <a:endParaRPr dirty="0">
              <a:latin typeface="Cambria" panose="02040503050406030204" pitchFamily="18" charset="0"/>
              <a:ea typeface="Cambria" panose="02040503050406030204" pitchFamily="18" charset="0"/>
            </a:endParaRPr>
          </a:p>
          <a:p>
            <a:pPr marL="457200" lvl="0" indent="-457200" algn="l" rtl="0">
              <a:lnSpc>
                <a:spcPct val="120000"/>
              </a:lnSpc>
              <a:spcBef>
                <a:spcPts val="1000"/>
              </a:spcBef>
              <a:spcAft>
                <a:spcPts val="0"/>
              </a:spcAft>
              <a:buClr>
                <a:srgbClr val="44ADF8"/>
              </a:buClr>
              <a:buSzPts val="2400"/>
              <a:buFont typeface="Bookman Old Style"/>
              <a:buAutoNum type="arabicParenR"/>
            </a:pPr>
            <a:r>
              <a:rPr lang="en-US" sz="2400" b="1" dirty="0">
                <a:solidFill>
                  <a:srgbClr val="44ADF8"/>
                </a:solidFill>
                <a:latin typeface="Cambria" panose="02040503050406030204" pitchFamily="18" charset="0"/>
                <a:ea typeface="Cambria" panose="02040503050406030204" pitchFamily="18" charset="0"/>
              </a:rPr>
              <a:t>Results of Finding</a:t>
            </a:r>
            <a:endParaRPr dirty="0">
              <a:latin typeface="Cambria" panose="02040503050406030204" pitchFamily="18" charset="0"/>
              <a:ea typeface="Cambria" panose="02040503050406030204" pitchFamily="18" charset="0"/>
            </a:endParaRPr>
          </a:p>
          <a:p>
            <a:pPr marL="457200" lvl="0" indent="-457200" algn="l" rtl="0">
              <a:lnSpc>
                <a:spcPct val="120000"/>
              </a:lnSpc>
              <a:spcBef>
                <a:spcPts val="1000"/>
              </a:spcBef>
              <a:spcAft>
                <a:spcPts val="0"/>
              </a:spcAft>
              <a:buClr>
                <a:srgbClr val="44ADF8"/>
              </a:buClr>
              <a:buSzPts val="2400"/>
              <a:buFont typeface="Bookman Old Style"/>
              <a:buAutoNum type="arabicParenR"/>
            </a:pPr>
            <a:r>
              <a:rPr lang="en-US" sz="2400" b="1" dirty="0">
                <a:solidFill>
                  <a:srgbClr val="44ADF8"/>
                </a:solidFill>
                <a:latin typeface="Cambria" panose="02040503050406030204" pitchFamily="18" charset="0"/>
                <a:ea typeface="Cambria" panose="02040503050406030204" pitchFamily="18" charset="0"/>
              </a:rPr>
              <a:t>Conclusion</a:t>
            </a:r>
            <a:endParaRPr dirty="0">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 name="TextBox 1">
            <a:extLst>
              <a:ext uri="{FF2B5EF4-FFF2-40B4-BE49-F238E27FC236}">
                <a16:creationId xmlns:a16="http://schemas.microsoft.com/office/drawing/2014/main" id="{2EE82A2B-564B-44E7-BC78-4544C18C326B}"/>
              </a:ext>
            </a:extLst>
          </p:cNvPr>
          <p:cNvSpPr txBox="1"/>
          <p:nvPr/>
        </p:nvSpPr>
        <p:spPr>
          <a:xfrm>
            <a:off x="241497" y="1237127"/>
            <a:ext cx="11548426" cy="5111336"/>
          </a:xfrm>
          <a:prstGeom prst="rect">
            <a:avLst/>
          </a:prstGeom>
          <a:noFill/>
        </p:spPr>
        <p:txBody>
          <a:bodyPr wrap="square" rtlCol="0">
            <a:spAutoFit/>
          </a:bodyPr>
          <a:lstStyle/>
          <a:p>
            <a:pPr marL="342900" indent="-342900" algn="just">
              <a:buFont typeface="Wingdings" panose="05000000000000000000" pitchFamily="2" charset="2"/>
              <a:buChar char="v"/>
            </a:pPr>
            <a:r>
              <a:rPr lang="en-US" sz="2000" b="1" i="0" dirty="0">
                <a:solidFill>
                  <a:schemeClr val="accent5"/>
                </a:solidFill>
              </a:rPr>
              <a:t>Conduct stay interviews</a:t>
            </a:r>
            <a:r>
              <a:rPr lang="en-US" sz="2000" b="0" i="0" dirty="0">
                <a:solidFill>
                  <a:schemeClr val="accent5"/>
                </a:solidFill>
              </a:rPr>
              <a:t>: </a:t>
            </a:r>
            <a:r>
              <a:rPr lang="en-US" sz="2000" b="0" i="0" dirty="0"/>
              <a:t>Instead of exit interviews, conduct stay interviews with 		 employees to gather feedback about the job.</a:t>
            </a:r>
          </a:p>
          <a:p>
            <a:pPr marL="342900" indent="-342900" algn="just">
              <a:buFont typeface="Wingdings" panose="05000000000000000000" pitchFamily="2" charset="2"/>
              <a:buChar char="v"/>
            </a:pPr>
            <a:endParaRPr lang="en-US" sz="2000" b="0" i="0" dirty="0"/>
          </a:p>
          <a:p>
            <a:pPr marL="342900" indent="-342900" algn="just">
              <a:buFont typeface="Wingdings" panose="05000000000000000000" pitchFamily="2" charset="2"/>
              <a:buChar char="v"/>
            </a:pPr>
            <a:r>
              <a:rPr lang="en-US" sz="2000" b="1" i="0" dirty="0">
                <a:solidFill>
                  <a:schemeClr val="accent5"/>
                </a:solidFill>
              </a:rPr>
              <a:t>Improve employee engagement</a:t>
            </a:r>
            <a:r>
              <a:rPr lang="en-US" sz="2000" b="0" i="0" dirty="0">
                <a:solidFill>
                  <a:schemeClr val="accent5"/>
                </a:solidFill>
              </a:rPr>
              <a:t>: </a:t>
            </a:r>
            <a:r>
              <a:rPr lang="en-US" sz="2000" b="0" i="0" dirty="0"/>
              <a:t>Implement initiatives to improve employee engagement, such as regular feedback, recognition and rewards programs, and opportunities for career growth</a:t>
            </a:r>
            <a:r>
              <a:rPr lang="en-US" sz="2000" dirty="0"/>
              <a:t>.</a:t>
            </a:r>
          </a:p>
          <a:p>
            <a:pPr marL="342900" indent="-342900" algn="just">
              <a:buFont typeface="Wingdings" panose="05000000000000000000" pitchFamily="2" charset="2"/>
              <a:buChar char="v"/>
            </a:pPr>
            <a:endParaRPr lang="en-US" sz="2000" dirty="0"/>
          </a:p>
          <a:p>
            <a:pPr marL="342900" indent="-342900" algn="just">
              <a:buFont typeface="Wingdings" panose="05000000000000000000" pitchFamily="2" charset="2"/>
              <a:buChar char="v"/>
            </a:pPr>
            <a:r>
              <a:rPr lang="en-US" sz="2000" b="1" i="0" dirty="0">
                <a:solidFill>
                  <a:schemeClr val="accent5"/>
                </a:solidFill>
              </a:rPr>
              <a:t>Address workload issues</a:t>
            </a:r>
            <a:r>
              <a:rPr lang="en-US" sz="2000" b="0" i="0" dirty="0">
                <a:solidFill>
                  <a:schemeClr val="accent5"/>
                </a:solidFill>
              </a:rPr>
              <a:t>: </a:t>
            </a:r>
            <a:r>
              <a:rPr lang="en-US" sz="2000" b="0" i="0" dirty="0"/>
              <a:t>Ensure employees have manageable workloads by regularly monitoring and adjusting workloads to prevent burnout and overwhelm.</a:t>
            </a:r>
          </a:p>
          <a:p>
            <a:pPr marL="342900" indent="-342900" algn="just">
              <a:buFont typeface="Wingdings" panose="05000000000000000000" pitchFamily="2" charset="2"/>
              <a:buChar char="v"/>
            </a:pPr>
            <a:endParaRPr lang="en-US" sz="2000" dirty="0">
              <a:solidFill>
                <a:schemeClr val="accent5"/>
              </a:solidFill>
            </a:endParaRPr>
          </a:p>
          <a:p>
            <a:pPr marL="342900" indent="-342900" algn="just">
              <a:buFont typeface="Wingdings" panose="05000000000000000000" pitchFamily="2" charset="2"/>
              <a:buChar char="v"/>
            </a:pPr>
            <a:r>
              <a:rPr lang="en-US" sz="2000" b="1" i="0" dirty="0">
                <a:solidFill>
                  <a:schemeClr val="accent5"/>
                </a:solidFill>
              </a:rPr>
              <a:t>Create a positive work environment</a:t>
            </a:r>
            <a:r>
              <a:rPr lang="en-US" sz="2000" b="0" i="0" dirty="0">
                <a:solidFill>
                  <a:schemeClr val="accent5"/>
                </a:solidFill>
              </a:rPr>
              <a:t>: </a:t>
            </a:r>
            <a:r>
              <a:rPr lang="en-US" sz="2000" b="0" i="0" dirty="0"/>
              <a:t>Foster a positive work environment by promoting a culture of respect, inclusivity, and teamwork. Encourage open communication and collaboration among employees.</a:t>
            </a:r>
          </a:p>
          <a:p>
            <a:pPr marL="342900" indent="-342900" algn="just">
              <a:buFont typeface="Wingdings" panose="05000000000000000000" pitchFamily="2" charset="2"/>
              <a:buChar char="v"/>
            </a:pPr>
            <a:endParaRPr lang="en-US" sz="2000" dirty="0">
              <a:solidFill>
                <a:schemeClr val="accent5"/>
              </a:solidFill>
            </a:endParaRPr>
          </a:p>
          <a:p>
            <a:pPr marL="342900" indent="-342900" algn="just">
              <a:buFont typeface="Wingdings" panose="05000000000000000000" pitchFamily="2" charset="2"/>
              <a:buChar char="v"/>
            </a:pPr>
            <a:r>
              <a:rPr lang="en-US" sz="2000" b="1" i="0" dirty="0">
                <a:solidFill>
                  <a:schemeClr val="accent5"/>
                </a:solidFill>
              </a:rPr>
              <a:t>Address pay and compensation issues</a:t>
            </a:r>
            <a:r>
              <a:rPr lang="en-US" sz="2000" b="0" i="0" dirty="0">
                <a:solidFill>
                  <a:schemeClr val="accent5"/>
                </a:solidFill>
              </a:rPr>
              <a:t>: </a:t>
            </a:r>
            <a:r>
              <a:rPr lang="en-US" sz="2000" b="0" i="0" dirty="0"/>
              <a:t>Ensure that employees receive fair pay and compensation for their work and t</a:t>
            </a:r>
            <a:r>
              <a:rPr lang="en-US" sz="2000" dirty="0"/>
              <a:t>o find out what motivates an employee to continue to work in an organization.</a:t>
            </a:r>
          </a:p>
          <a:p>
            <a:pPr marL="342900" indent="-342900" algn="just">
              <a:buFont typeface="Wingdings" panose="05000000000000000000" pitchFamily="2" charset="2"/>
              <a:buChar char="v"/>
            </a:pPr>
            <a:endParaRPr lang="en-US" sz="2000" dirty="0"/>
          </a:p>
          <a:p>
            <a:pPr marL="342900" indent="-342900" algn="just">
              <a:lnSpc>
                <a:spcPct val="150000"/>
              </a:lnSpc>
              <a:buFont typeface="Wingdings" panose="05000000000000000000" pitchFamily="2" charset="2"/>
              <a:buChar char="v"/>
            </a:pPr>
            <a:endParaRPr lang="en-US" sz="2000" dirty="0">
              <a:latin typeface="Arial Rounded MT Bold" panose="020F0704030504030204" pitchFamily="34" charset="0"/>
            </a:endParaRPr>
          </a:p>
        </p:txBody>
      </p:sp>
      <p:sp>
        <p:nvSpPr>
          <p:cNvPr id="3" name="TextBox 2">
            <a:extLst>
              <a:ext uri="{FF2B5EF4-FFF2-40B4-BE49-F238E27FC236}">
                <a16:creationId xmlns:a16="http://schemas.microsoft.com/office/drawing/2014/main" id="{7A6D844D-005D-4DC6-86F9-DBABD50CE4BA}"/>
              </a:ext>
            </a:extLst>
          </p:cNvPr>
          <p:cNvSpPr txBox="1"/>
          <p:nvPr/>
        </p:nvSpPr>
        <p:spPr>
          <a:xfrm>
            <a:off x="4638710" y="238848"/>
            <a:ext cx="2603598" cy="707886"/>
          </a:xfrm>
          <a:prstGeom prst="rect">
            <a:avLst/>
          </a:prstGeom>
          <a:noFill/>
        </p:spPr>
        <p:txBody>
          <a:bodyPr wrap="none" rtlCol="0">
            <a:spAutoFit/>
          </a:bodyPr>
          <a:lstStyle/>
          <a:p>
            <a:r>
              <a:rPr lang="en-US" sz="4000" b="1" dirty="0">
                <a:solidFill>
                  <a:schemeClr val="accent5"/>
                </a:solidFill>
                <a:latin typeface="+mj-lt"/>
              </a:rPr>
              <a:t>Conclusion</a:t>
            </a:r>
            <a:endParaRPr lang="en-IN" sz="4000" b="1" dirty="0">
              <a:solidFill>
                <a:schemeClr val="accent5"/>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2"/>
          <p:cNvSpPr txBox="1">
            <a:spLocks noGrp="1"/>
          </p:cNvSpPr>
          <p:nvPr>
            <p:ph type="title"/>
          </p:nvPr>
        </p:nvSpPr>
        <p:spPr>
          <a:xfrm>
            <a:off x="913795" y="609600"/>
            <a:ext cx="10353761" cy="484909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5400"/>
              <a:buFont typeface="Arial"/>
              <a:buNone/>
            </a:pPr>
            <a:r>
              <a:rPr lang="en-US" sz="5400" dirty="0">
                <a:solidFill>
                  <a:srgbClr val="FFFF00"/>
                </a:solidFill>
                <a:latin typeface="Arial"/>
                <a:ea typeface="Arial"/>
                <a:cs typeface="Arial"/>
                <a:sym typeface="Arial"/>
              </a:rPr>
              <a:t>THANK YOU …..!!!!</a:t>
            </a:r>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a:spLocks noGrp="1"/>
          </p:cNvSpPr>
          <p:nvPr>
            <p:ph type="title"/>
          </p:nvPr>
        </p:nvSpPr>
        <p:spPr>
          <a:xfrm>
            <a:off x="919118" y="269477"/>
            <a:ext cx="10353761" cy="65116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C000"/>
              </a:buClr>
              <a:buSzPts val="3200"/>
              <a:buFont typeface="Bookman Old Style"/>
              <a:buNone/>
            </a:pPr>
            <a:r>
              <a:rPr lang="en-US" sz="3200" dirty="0">
                <a:solidFill>
                  <a:schemeClr val="accent6"/>
                </a:solidFill>
              </a:rPr>
              <a:t>INTRODUCTION</a:t>
            </a:r>
            <a:endParaRPr dirty="0">
              <a:solidFill>
                <a:schemeClr val="accent6"/>
              </a:solidFill>
            </a:endParaRPr>
          </a:p>
        </p:txBody>
      </p:sp>
      <p:sp>
        <p:nvSpPr>
          <p:cNvPr id="151" name="Google Shape;151;p3"/>
          <p:cNvSpPr txBox="1"/>
          <p:nvPr/>
        </p:nvSpPr>
        <p:spPr>
          <a:xfrm>
            <a:off x="1043117" y="920641"/>
            <a:ext cx="10105765" cy="4524275"/>
          </a:xfrm>
          <a:prstGeom prst="rect">
            <a:avLst/>
          </a:prstGeom>
          <a:noFill/>
          <a:ln>
            <a:noFill/>
          </a:ln>
        </p:spPr>
        <p:txBody>
          <a:bodyPr spcFirstLastPara="1" wrap="square" lIns="91425" tIns="45700" rIns="91425" bIns="45700" anchor="t" anchorCtr="0">
            <a:spAutoFit/>
          </a:bodyPr>
          <a:lstStyle/>
          <a:p>
            <a:pPr marL="0" marR="0" lvl="0" indent="0" algn="just" rtl="0">
              <a:lnSpc>
                <a:spcPct val="200000"/>
              </a:lnSpc>
              <a:spcBef>
                <a:spcPts val="0"/>
              </a:spcBef>
              <a:spcAft>
                <a:spcPts val="0"/>
              </a:spcAft>
              <a:buClr>
                <a:srgbClr val="000000"/>
              </a:buClr>
              <a:buSzPts val="2000"/>
              <a:buFont typeface="Arial"/>
              <a:buNone/>
            </a:pPr>
            <a:r>
              <a:rPr lang="en-US" sz="2400" b="0" i="0" dirty="0">
                <a:effectLst/>
                <a:latin typeface="+mn-lt"/>
              </a:rPr>
              <a:t>HR analytics involves the collection and analysis of HR-related data, including employee data, performance metrics, and other relevant data points like attrition, hourly rate, work life balance. By using advanced analytical tools and techniques, HR analytics provides valuable insights into HR processes and trends, enabling organizations to make more informed decisions about their employees and improve overall performance.</a:t>
            </a:r>
            <a:endParaRPr sz="2400" b="0" i="0" u="none" strike="noStrike" cap="none" dirty="0">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C000"/>
              </a:buClr>
              <a:buSzPts val="3200"/>
              <a:buFont typeface="Bookman Old Style"/>
              <a:buNone/>
            </a:pPr>
            <a:r>
              <a:rPr lang="en-US" sz="3200" dirty="0">
                <a:solidFill>
                  <a:schemeClr val="accent6"/>
                </a:solidFill>
              </a:rPr>
              <a:t>PROBLEM STATEMENT</a:t>
            </a:r>
            <a:endParaRPr dirty="0">
              <a:solidFill>
                <a:schemeClr val="accent6"/>
              </a:solidFill>
            </a:endParaRPr>
          </a:p>
        </p:txBody>
      </p:sp>
      <p:sp>
        <p:nvSpPr>
          <p:cNvPr id="2" name="Content Placeholder 1">
            <a:extLst>
              <a:ext uri="{FF2B5EF4-FFF2-40B4-BE49-F238E27FC236}">
                <a16:creationId xmlns:a16="http://schemas.microsoft.com/office/drawing/2014/main" id="{4D24DC28-88B6-4536-BBA9-5A90198087E2}"/>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IN" sz="2400" dirty="0"/>
              <a:t>Average attrition rate for all Departments</a:t>
            </a:r>
          </a:p>
          <a:p>
            <a:pPr algn="just">
              <a:lnSpc>
                <a:spcPct val="150000"/>
              </a:lnSpc>
              <a:buFont typeface="Wingdings" panose="05000000000000000000" pitchFamily="2" charset="2"/>
              <a:buChar char="Ø"/>
            </a:pPr>
            <a:r>
              <a:rPr lang="en-IN" sz="2400" dirty="0"/>
              <a:t>Average hourly rate of Male Research Scientist </a:t>
            </a:r>
          </a:p>
          <a:p>
            <a:pPr algn="just">
              <a:lnSpc>
                <a:spcPct val="150000"/>
              </a:lnSpc>
              <a:buFont typeface="Wingdings" panose="05000000000000000000" pitchFamily="2" charset="2"/>
              <a:buChar char="Ø"/>
            </a:pPr>
            <a:r>
              <a:rPr lang="en-IN" sz="2400" dirty="0"/>
              <a:t>Attrition rate Vs Monthly Income stats </a:t>
            </a:r>
          </a:p>
          <a:p>
            <a:pPr algn="just">
              <a:lnSpc>
                <a:spcPct val="150000"/>
              </a:lnSpc>
              <a:buFont typeface="Wingdings" panose="05000000000000000000" pitchFamily="2" charset="2"/>
              <a:buChar char="Ø"/>
            </a:pPr>
            <a:r>
              <a:rPr lang="en-IN" sz="2400" dirty="0"/>
              <a:t>Average working years for each Department</a:t>
            </a:r>
          </a:p>
          <a:p>
            <a:pPr algn="just">
              <a:lnSpc>
                <a:spcPct val="150000"/>
              </a:lnSpc>
              <a:buFont typeface="Wingdings" panose="05000000000000000000" pitchFamily="2" charset="2"/>
              <a:buChar char="Ø"/>
            </a:pPr>
            <a:r>
              <a:rPr lang="en-IN" sz="2400" dirty="0"/>
              <a:t>Job role Vs Work life balance</a:t>
            </a:r>
          </a:p>
          <a:p>
            <a:pPr algn="just">
              <a:lnSpc>
                <a:spcPct val="150000"/>
              </a:lnSpc>
              <a:buFont typeface="Wingdings" panose="05000000000000000000" pitchFamily="2" charset="2"/>
              <a:buChar char="Ø"/>
            </a:pPr>
            <a:r>
              <a:rPr lang="en-IN" sz="2400" dirty="0"/>
              <a:t>Attrition rate Vs Years Since last promotion</a:t>
            </a:r>
          </a:p>
        </p:txBody>
      </p:sp>
    </p:spTree>
    <p:extLst>
      <p:ext uri="{BB962C8B-B14F-4D97-AF65-F5344CB8AC3E}">
        <p14:creationId xmlns:p14="http://schemas.microsoft.com/office/powerpoint/2010/main" val="40539147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4"/>
          <p:cNvSpPr txBox="1">
            <a:spLocks noGrp="1"/>
          </p:cNvSpPr>
          <p:nvPr>
            <p:ph type="title"/>
          </p:nvPr>
        </p:nvSpPr>
        <p:spPr>
          <a:xfrm>
            <a:off x="919119" y="230335"/>
            <a:ext cx="10353761" cy="65116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C000"/>
              </a:buClr>
              <a:buSzPts val="3200"/>
              <a:buFont typeface="Bookman Old Style"/>
              <a:buNone/>
            </a:pPr>
            <a:r>
              <a:rPr lang="en-US" sz="3200" dirty="0">
                <a:solidFill>
                  <a:srgbClr val="FFC000"/>
                </a:solidFill>
              </a:rPr>
              <a:t>OBJECTIVES </a:t>
            </a:r>
            <a:endParaRPr dirty="0"/>
          </a:p>
        </p:txBody>
      </p:sp>
      <p:sp>
        <p:nvSpPr>
          <p:cNvPr id="157" name="Google Shape;157;p4"/>
          <p:cNvSpPr txBox="1"/>
          <p:nvPr/>
        </p:nvSpPr>
        <p:spPr>
          <a:xfrm>
            <a:off x="722140" y="1008105"/>
            <a:ext cx="10747717" cy="4893607"/>
          </a:xfrm>
          <a:prstGeom prst="rect">
            <a:avLst/>
          </a:prstGeom>
          <a:noFill/>
          <a:ln>
            <a:noFill/>
          </a:ln>
        </p:spPr>
        <p:txBody>
          <a:bodyPr spcFirstLastPara="1" wrap="square" lIns="91425" tIns="45700" rIns="91425" bIns="45700" anchor="t" anchorCtr="0">
            <a:spAutoFit/>
          </a:bodyPr>
          <a:lstStyle/>
          <a:p>
            <a:pPr marL="0" indent="0" algn="just">
              <a:buNone/>
            </a:pPr>
            <a:r>
              <a:rPr lang="en-US" sz="2400" b="0" i="0" dirty="0">
                <a:effectLst/>
              </a:rPr>
              <a:t>The aim of this project is to analyze employee retention and attrition rates with the organization and provide insights to the HR team for developing effective retention strategies. Through data analysis and visualizations, we will identify factors that contribute to :</a:t>
            </a:r>
          </a:p>
          <a:p>
            <a:pPr marL="0" indent="0" algn="just">
              <a:buNone/>
            </a:pPr>
            <a:endParaRPr lang="en-US" sz="2400" b="0" i="0" dirty="0">
              <a:effectLst/>
            </a:endParaRPr>
          </a:p>
          <a:p>
            <a:pPr algn="just">
              <a:buFont typeface="Wingdings" panose="05000000000000000000" pitchFamily="2" charset="2"/>
              <a:buChar char="ü"/>
            </a:pPr>
            <a:r>
              <a:rPr lang="en-US" sz="2400" dirty="0"/>
              <a:t>E</a:t>
            </a:r>
            <a:r>
              <a:rPr lang="en-US" sz="2400" b="0" i="0" dirty="0">
                <a:effectLst/>
              </a:rPr>
              <a:t>mployee turnover and attrition.</a:t>
            </a:r>
          </a:p>
          <a:p>
            <a:pPr algn="just">
              <a:buFont typeface="Wingdings" panose="05000000000000000000" pitchFamily="2" charset="2"/>
              <a:buChar char="ü"/>
            </a:pPr>
            <a:endParaRPr lang="en-US" sz="2400" b="0" i="0" dirty="0">
              <a:effectLst/>
            </a:endParaRPr>
          </a:p>
          <a:p>
            <a:pPr algn="just">
              <a:buFont typeface="Wingdings" panose="05000000000000000000" pitchFamily="2" charset="2"/>
              <a:buChar char="ü"/>
            </a:pPr>
            <a:r>
              <a:rPr lang="en-US" sz="2400" dirty="0"/>
              <a:t>E</a:t>
            </a:r>
            <a:r>
              <a:rPr lang="en-US" sz="2400" b="0" i="0" dirty="0">
                <a:effectLst/>
              </a:rPr>
              <a:t>valuate the effectiveness of existing retention strategies. </a:t>
            </a:r>
          </a:p>
          <a:p>
            <a:pPr algn="just">
              <a:buFont typeface="Wingdings" panose="05000000000000000000" pitchFamily="2" charset="2"/>
              <a:buChar char="ü"/>
            </a:pPr>
            <a:endParaRPr lang="en-US" sz="2400" b="0" i="0" dirty="0">
              <a:effectLst/>
            </a:endParaRPr>
          </a:p>
          <a:p>
            <a:pPr algn="just">
              <a:buFont typeface="Wingdings" panose="05000000000000000000" pitchFamily="2" charset="2"/>
              <a:buChar char="ü"/>
            </a:pPr>
            <a:r>
              <a:rPr lang="en-US" sz="2400" b="0" i="0" dirty="0">
                <a:effectLst/>
              </a:rPr>
              <a:t>To verify the satisfaction level of employee in the organization.</a:t>
            </a:r>
          </a:p>
          <a:p>
            <a:pPr algn="just">
              <a:buFont typeface="Wingdings" panose="05000000000000000000" pitchFamily="2" charset="2"/>
              <a:buChar char="ü"/>
            </a:pPr>
            <a:endParaRPr lang="en-US" sz="2400" b="0" i="0" dirty="0">
              <a:effectLst/>
            </a:endParaRPr>
          </a:p>
          <a:p>
            <a:pPr algn="just">
              <a:buFont typeface="Wingdings" panose="05000000000000000000" pitchFamily="2" charset="2"/>
              <a:buChar char="ü"/>
            </a:pPr>
            <a:r>
              <a:rPr lang="en-US" sz="2400" dirty="0"/>
              <a:t>P</a:t>
            </a:r>
            <a:r>
              <a:rPr lang="en-US" sz="2400" b="0" i="0" dirty="0">
                <a:effectLst/>
              </a:rPr>
              <a:t>rovide recommendations to improve employee retention.</a:t>
            </a:r>
          </a:p>
          <a:p>
            <a:pPr marL="285750" marR="0" lvl="0" indent="-171450" algn="just" rtl="0">
              <a:lnSpc>
                <a:spcPct val="100000"/>
              </a:lnSpc>
              <a:spcBef>
                <a:spcPts val="0"/>
              </a:spcBef>
              <a:spcAft>
                <a:spcPts val="0"/>
              </a:spcAft>
              <a:buClr>
                <a:schemeClr val="lt1"/>
              </a:buClr>
              <a:buSzPts val="1800"/>
              <a:buFont typeface="Arial"/>
              <a:buNone/>
            </a:pPr>
            <a:endParaRPr sz="2400" b="0" i="0" u="none" strike="noStrike" cap="none" dirty="0">
              <a:solidFill>
                <a:schemeClr val="lt1"/>
              </a:solidFill>
              <a:latin typeface="Rockwell"/>
              <a:ea typeface="Rockwell"/>
              <a:cs typeface="Rockwell"/>
              <a:sym typeface="Rockwell"/>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085E99D-2467-41ED-A96F-DF70D8E01502}"/>
              </a:ext>
            </a:extLst>
          </p:cNvPr>
          <p:cNvSpPr txBox="1">
            <a:spLocks/>
          </p:cNvSpPr>
          <p:nvPr/>
        </p:nvSpPr>
        <p:spPr>
          <a:xfrm>
            <a:off x="638175" y="142132"/>
            <a:ext cx="3905250" cy="2296268"/>
          </a:xfrm>
          <a:prstGeom prst="ellipse">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endParaRPr lang="en-US" sz="2800" b="1" dirty="0">
              <a:solidFill>
                <a:srgbClr val="FFFFFF"/>
              </a:solidFill>
              <a:latin typeface="Amasis MT Pro Medium" panose="02040604050005020304" pitchFamily="18" charset="0"/>
            </a:endParaRPr>
          </a:p>
        </p:txBody>
      </p:sp>
      <p:sp>
        <p:nvSpPr>
          <p:cNvPr id="7" name="TextBox 6">
            <a:extLst>
              <a:ext uri="{FF2B5EF4-FFF2-40B4-BE49-F238E27FC236}">
                <a16:creationId xmlns:a16="http://schemas.microsoft.com/office/drawing/2014/main" id="{347FE908-9269-489D-9C51-1D0F02FCAB52}"/>
              </a:ext>
            </a:extLst>
          </p:cNvPr>
          <p:cNvSpPr txBox="1"/>
          <p:nvPr/>
        </p:nvSpPr>
        <p:spPr>
          <a:xfrm>
            <a:off x="521493" y="3371850"/>
            <a:ext cx="4138613" cy="3046988"/>
          </a:xfrm>
          <a:prstGeom prst="rect">
            <a:avLst/>
          </a:prstGeom>
          <a:noFill/>
        </p:spPr>
        <p:txBody>
          <a:bodyPr wrap="square">
            <a:spAutoFit/>
          </a:bodyPr>
          <a:lstStyle/>
          <a:p>
            <a:pPr algn="just"/>
            <a:r>
              <a:rPr lang="en-IN" sz="2400" dirty="0"/>
              <a:t>This KPI is to find out the</a:t>
            </a:r>
          </a:p>
          <a:p>
            <a:pPr algn="just"/>
            <a:r>
              <a:rPr lang="en-IN" sz="2400" dirty="0"/>
              <a:t>relationship between each</a:t>
            </a:r>
          </a:p>
          <a:p>
            <a:pPr algn="just"/>
            <a:r>
              <a:rPr lang="en-IN" sz="2400" dirty="0"/>
              <a:t>department and its attrition rate and here </a:t>
            </a:r>
            <a:r>
              <a:rPr lang="en-IN" sz="2400" dirty="0">
                <a:solidFill>
                  <a:srgbClr val="FF0000"/>
                </a:solidFill>
              </a:rPr>
              <a:t>attrition rate is highest </a:t>
            </a:r>
            <a:r>
              <a:rPr lang="en-IN" sz="2400" dirty="0"/>
              <a:t>for Research &amp; Development Department whereas lowest is for Hardware Department.</a:t>
            </a:r>
          </a:p>
        </p:txBody>
      </p:sp>
      <p:sp>
        <p:nvSpPr>
          <p:cNvPr id="8" name="Title 1">
            <a:extLst>
              <a:ext uri="{FF2B5EF4-FFF2-40B4-BE49-F238E27FC236}">
                <a16:creationId xmlns:a16="http://schemas.microsoft.com/office/drawing/2014/main" id="{7D9B4CA9-FF52-439A-93F1-F45E47474CEB}"/>
              </a:ext>
            </a:extLst>
          </p:cNvPr>
          <p:cNvSpPr txBox="1">
            <a:spLocks/>
          </p:cNvSpPr>
          <p:nvPr/>
        </p:nvSpPr>
        <p:spPr>
          <a:xfrm>
            <a:off x="909636" y="236037"/>
            <a:ext cx="3243263" cy="2554545"/>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sz="2800" b="1" dirty="0">
                <a:solidFill>
                  <a:srgbClr val="FFFFFF"/>
                </a:solidFill>
                <a:latin typeface="Amasis MT Pro Medium" panose="02040604050005020304" pitchFamily="18" charset="0"/>
              </a:rPr>
              <a:t>KPI 1</a:t>
            </a:r>
            <a:br>
              <a:rPr lang="en-US" sz="2800" b="1" dirty="0">
                <a:solidFill>
                  <a:srgbClr val="FFFFFF"/>
                </a:solidFill>
                <a:latin typeface="Amasis MT Pro Medium" panose="02040604050005020304" pitchFamily="18" charset="0"/>
              </a:rPr>
            </a:br>
            <a:r>
              <a:rPr lang="en-US" sz="2800" b="1" dirty="0">
                <a:solidFill>
                  <a:srgbClr val="FFFFFF"/>
                </a:solidFill>
                <a:latin typeface="Amasis MT Pro Medium" panose="02040604050005020304" pitchFamily="18" charset="0"/>
              </a:rPr>
              <a:t>Average Attrition rate for all Departments</a:t>
            </a:r>
          </a:p>
        </p:txBody>
      </p:sp>
      <p:graphicFrame>
        <p:nvGraphicFramePr>
          <p:cNvPr id="9" name="Chart 8">
            <a:extLst>
              <a:ext uri="{FF2B5EF4-FFF2-40B4-BE49-F238E27FC236}">
                <a16:creationId xmlns:a16="http://schemas.microsoft.com/office/drawing/2014/main" id="{00000000-0008-0000-0300-000002000000}"/>
              </a:ext>
            </a:extLst>
          </p:cNvPr>
          <p:cNvGraphicFramePr>
            <a:graphicFrameLocks/>
          </p:cNvGraphicFramePr>
          <p:nvPr>
            <p:extLst>
              <p:ext uri="{D42A27DB-BD31-4B8C-83A1-F6EECF244321}">
                <p14:modId xmlns:p14="http://schemas.microsoft.com/office/powerpoint/2010/main" val="1235408349"/>
              </p:ext>
            </p:extLst>
          </p:nvPr>
        </p:nvGraphicFramePr>
        <p:xfrm>
          <a:off x="5236847" y="562708"/>
          <a:ext cx="6316977" cy="60209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46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9356-6D3F-4C3F-B800-6054C395D893}"/>
              </a:ext>
            </a:extLst>
          </p:cNvPr>
          <p:cNvSpPr txBox="1">
            <a:spLocks/>
          </p:cNvSpPr>
          <p:nvPr/>
        </p:nvSpPr>
        <p:spPr>
          <a:xfrm>
            <a:off x="998693" y="424040"/>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sz="2800" b="1" dirty="0">
                <a:solidFill>
                  <a:srgbClr val="FFFFFF"/>
                </a:solidFill>
                <a:latin typeface="Amasis MT Pro Medium" panose="02040604050005020304" pitchFamily="18" charset="0"/>
              </a:rPr>
              <a:t>KPI 2</a:t>
            </a:r>
            <a:br>
              <a:rPr lang="en-US" sz="2800" b="1" dirty="0">
                <a:solidFill>
                  <a:srgbClr val="FFFFFF"/>
                </a:solidFill>
                <a:latin typeface="Amasis MT Pro Medium" panose="02040604050005020304" pitchFamily="18" charset="0"/>
              </a:rPr>
            </a:br>
            <a:r>
              <a:rPr lang="en-US" sz="2800" b="1" dirty="0">
                <a:solidFill>
                  <a:srgbClr val="FFFFFF"/>
                </a:solidFill>
                <a:latin typeface="Amasis MT Pro Medium" panose="02040604050005020304" pitchFamily="18" charset="0"/>
              </a:rPr>
              <a:t>Average Hourly rate of Male Research Scientist</a:t>
            </a:r>
          </a:p>
        </p:txBody>
      </p:sp>
      <p:sp>
        <p:nvSpPr>
          <p:cNvPr id="5" name="TextBox 4">
            <a:extLst>
              <a:ext uri="{FF2B5EF4-FFF2-40B4-BE49-F238E27FC236}">
                <a16:creationId xmlns:a16="http://schemas.microsoft.com/office/drawing/2014/main" id="{08353AAC-B51F-4278-A5B9-4DA00E40B636}"/>
              </a:ext>
            </a:extLst>
          </p:cNvPr>
          <p:cNvSpPr txBox="1"/>
          <p:nvPr/>
        </p:nvSpPr>
        <p:spPr>
          <a:xfrm>
            <a:off x="320399" y="4472704"/>
            <a:ext cx="5097907" cy="1200329"/>
          </a:xfrm>
          <a:prstGeom prst="rect">
            <a:avLst/>
          </a:prstGeom>
          <a:noFill/>
        </p:spPr>
        <p:txBody>
          <a:bodyPr wrap="square">
            <a:spAutoFit/>
          </a:bodyPr>
          <a:lstStyle/>
          <a:p>
            <a:pPr algn="just"/>
            <a:r>
              <a:rPr lang="en-IN" sz="2400" dirty="0"/>
              <a:t>This KPI is to find out the average hourly rate of male research scientists which is </a:t>
            </a:r>
            <a:r>
              <a:rPr lang="en-IN" sz="2400" dirty="0">
                <a:solidFill>
                  <a:schemeClr val="accent5"/>
                </a:solidFill>
              </a:rPr>
              <a:t>114.45.</a:t>
            </a:r>
          </a:p>
        </p:txBody>
      </p:sp>
      <p:graphicFrame>
        <p:nvGraphicFramePr>
          <p:cNvPr id="6" name="Chart 5">
            <a:extLst>
              <a:ext uri="{FF2B5EF4-FFF2-40B4-BE49-F238E27FC236}">
                <a16:creationId xmlns:a16="http://schemas.microsoft.com/office/drawing/2014/main" id="{00000000-0008-0000-0400-000002000000}"/>
              </a:ext>
            </a:extLst>
          </p:cNvPr>
          <p:cNvGraphicFramePr>
            <a:graphicFrameLocks/>
          </p:cNvGraphicFramePr>
          <p:nvPr>
            <p:extLst>
              <p:ext uri="{D42A27DB-BD31-4B8C-83A1-F6EECF244321}">
                <p14:modId xmlns:p14="http://schemas.microsoft.com/office/powerpoint/2010/main" val="893631698"/>
              </p:ext>
            </p:extLst>
          </p:nvPr>
        </p:nvGraphicFramePr>
        <p:xfrm>
          <a:off x="6248400" y="552893"/>
          <a:ext cx="4520119" cy="5714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9882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5A53C8-03EC-4AD7-9C05-BEFEFE57848E}"/>
              </a:ext>
            </a:extLst>
          </p:cNvPr>
          <p:cNvSpPr txBox="1">
            <a:spLocks/>
          </p:cNvSpPr>
          <p:nvPr/>
        </p:nvSpPr>
        <p:spPr>
          <a:xfrm>
            <a:off x="500547" y="464149"/>
            <a:ext cx="3301771" cy="2314178"/>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sz="2800" b="1" kern="1200" dirty="0">
                <a:solidFill>
                  <a:schemeClr val="tx1"/>
                </a:solidFill>
                <a:latin typeface="Amasis MT Pro Medium" panose="02040604050005020304" pitchFamily="18" charset="0"/>
              </a:rPr>
              <a:t>KPI 3 </a:t>
            </a:r>
            <a:br>
              <a:rPr lang="en-US" sz="2800" b="1" kern="1200" dirty="0">
                <a:solidFill>
                  <a:schemeClr val="tx1"/>
                </a:solidFill>
                <a:latin typeface="Amasis MT Pro Medium" panose="02040604050005020304" pitchFamily="18" charset="0"/>
              </a:rPr>
            </a:br>
            <a:r>
              <a:rPr lang="en-US" sz="2800" b="1" kern="1200" dirty="0">
                <a:solidFill>
                  <a:schemeClr val="tx1"/>
                </a:solidFill>
                <a:latin typeface="Amasis MT Pro Medium" panose="02040604050005020304" pitchFamily="18" charset="0"/>
              </a:rPr>
              <a:t>Attrition Rate</a:t>
            </a:r>
            <a:br>
              <a:rPr lang="en-US" sz="2800" b="1" kern="1200" dirty="0">
                <a:solidFill>
                  <a:schemeClr val="tx1"/>
                </a:solidFill>
                <a:latin typeface="Amasis MT Pro Medium" panose="02040604050005020304" pitchFamily="18" charset="0"/>
              </a:rPr>
            </a:br>
            <a:r>
              <a:rPr lang="en-US" sz="2800" b="1" kern="1200" dirty="0">
                <a:solidFill>
                  <a:schemeClr val="tx1"/>
                </a:solidFill>
                <a:latin typeface="Amasis MT Pro Medium" panose="02040604050005020304" pitchFamily="18" charset="0"/>
              </a:rPr>
              <a:t>Vs</a:t>
            </a:r>
            <a:br>
              <a:rPr lang="en-US" sz="2800" b="1" kern="1200" dirty="0">
                <a:solidFill>
                  <a:schemeClr val="tx1"/>
                </a:solidFill>
                <a:latin typeface="Amasis MT Pro Medium" panose="02040604050005020304" pitchFamily="18" charset="0"/>
              </a:rPr>
            </a:br>
            <a:r>
              <a:rPr lang="en-US" sz="2800" b="1" kern="1200" dirty="0">
                <a:solidFill>
                  <a:schemeClr val="tx1"/>
                </a:solidFill>
                <a:latin typeface="Amasis MT Pro Medium" panose="02040604050005020304" pitchFamily="18" charset="0"/>
              </a:rPr>
              <a:t>Monthly Income Stats</a:t>
            </a:r>
            <a:endParaRPr lang="en-IN" sz="1000" dirty="0"/>
          </a:p>
        </p:txBody>
      </p:sp>
      <p:pic>
        <p:nvPicPr>
          <p:cNvPr id="6" name="Graphic 5">
            <a:extLst>
              <a:ext uri="{FF2B5EF4-FFF2-40B4-BE49-F238E27FC236}">
                <a16:creationId xmlns:a16="http://schemas.microsoft.com/office/drawing/2014/main" id="{496B270A-3B53-4BB1-8150-DFF5EAA7D1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22166" y="443090"/>
            <a:ext cx="6922184" cy="5366868"/>
          </a:xfrm>
          <a:prstGeom prst="rect">
            <a:avLst/>
          </a:prstGeom>
        </p:spPr>
      </p:pic>
      <p:sp>
        <p:nvSpPr>
          <p:cNvPr id="8" name="TextBox 7">
            <a:extLst>
              <a:ext uri="{FF2B5EF4-FFF2-40B4-BE49-F238E27FC236}">
                <a16:creationId xmlns:a16="http://schemas.microsoft.com/office/drawing/2014/main" id="{D753D223-B802-47D4-B5F2-99665EFAA904}"/>
              </a:ext>
            </a:extLst>
          </p:cNvPr>
          <p:cNvSpPr txBox="1"/>
          <p:nvPr/>
        </p:nvSpPr>
        <p:spPr>
          <a:xfrm>
            <a:off x="169252" y="3429000"/>
            <a:ext cx="4290206" cy="1200329"/>
          </a:xfrm>
          <a:prstGeom prst="rect">
            <a:avLst/>
          </a:prstGeom>
          <a:noFill/>
        </p:spPr>
        <p:txBody>
          <a:bodyPr wrap="square">
            <a:spAutoFit/>
          </a:bodyPr>
          <a:lstStyle/>
          <a:p>
            <a:pPr algn="just"/>
            <a:r>
              <a:rPr lang="en-US" sz="2400" kern="1200" dirty="0">
                <a:solidFill>
                  <a:schemeClr val="tx1"/>
                </a:solidFill>
                <a:latin typeface="+mn-lt"/>
                <a:ea typeface="+mn-ea"/>
                <a:cs typeface="+mn-cs"/>
              </a:rPr>
              <a:t>This KPI is to find out the relation </a:t>
            </a:r>
            <a:r>
              <a:rPr lang="en-US" sz="2400" dirty="0"/>
              <a:t>the </a:t>
            </a:r>
            <a:r>
              <a:rPr lang="en-US" sz="2400" kern="1200" dirty="0">
                <a:solidFill>
                  <a:schemeClr val="tx1"/>
                </a:solidFill>
                <a:latin typeface="+mn-lt"/>
                <a:ea typeface="+mn-ea"/>
                <a:cs typeface="+mn-cs"/>
              </a:rPr>
              <a:t>between monthly income  and Attrition rate. </a:t>
            </a:r>
          </a:p>
        </p:txBody>
      </p:sp>
    </p:spTree>
    <p:extLst>
      <p:ext uri="{BB962C8B-B14F-4D97-AF65-F5344CB8AC3E}">
        <p14:creationId xmlns:p14="http://schemas.microsoft.com/office/powerpoint/2010/main" val="400975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B310E-A4DF-4A81-A72E-2BB7FB256D62}"/>
              </a:ext>
            </a:extLst>
          </p:cNvPr>
          <p:cNvSpPr txBox="1">
            <a:spLocks/>
          </p:cNvSpPr>
          <p:nvPr/>
        </p:nvSpPr>
        <p:spPr>
          <a:xfrm>
            <a:off x="665317" y="443090"/>
            <a:ext cx="3498720" cy="2103162"/>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sz="3200" b="1" kern="1200" dirty="0">
                <a:solidFill>
                  <a:schemeClr val="tx1"/>
                </a:solidFill>
                <a:latin typeface="Amasis MT Pro Medium" panose="02040604050005020304" pitchFamily="18" charset="0"/>
              </a:rPr>
              <a:t>KPI 4</a:t>
            </a:r>
            <a:br>
              <a:rPr lang="en-US" sz="2800" b="1" kern="1200" dirty="0">
                <a:solidFill>
                  <a:schemeClr val="tx1"/>
                </a:solidFill>
                <a:latin typeface="Amasis MT Pro Medium" panose="02040604050005020304" pitchFamily="18" charset="0"/>
              </a:rPr>
            </a:br>
            <a:r>
              <a:rPr lang="en-US" sz="2800" b="1" kern="1200" dirty="0">
                <a:solidFill>
                  <a:schemeClr val="tx1"/>
                </a:solidFill>
                <a:latin typeface="Amasis MT Pro Medium" panose="02040604050005020304" pitchFamily="18" charset="0"/>
              </a:rPr>
              <a:t>Average Working Years for each Department</a:t>
            </a:r>
            <a:endParaRPr lang="en-IN" sz="2800" dirty="0">
              <a:solidFill>
                <a:schemeClr val="tx1"/>
              </a:solidFill>
            </a:endParaRPr>
          </a:p>
        </p:txBody>
      </p:sp>
      <p:graphicFrame>
        <p:nvGraphicFramePr>
          <p:cNvPr id="3" name="Chart 2">
            <a:extLst>
              <a:ext uri="{FF2B5EF4-FFF2-40B4-BE49-F238E27FC236}">
                <a16:creationId xmlns:a16="http://schemas.microsoft.com/office/drawing/2014/main" id="{00000000-0008-0000-0600-000002000000}"/>
              </a:ext>
            </a:extLst>
          </p:cNvPr>
          <p:cNvGraphicFramePr>
            <a:graphicFrameLocks/>
          </p:cNvGraphicFramePr>
          <p:nvPr>
            <p:extLst>
              <p:ext uri="{D42A27DB-BD31-4B8C-83A1-F6EECF244321}">
                <p14:modId xmlns:p14="http://schemas.microsoft.com/office/powerpoint/2010/main" val="1920299413"/>
              </p:ext>
            </p:extLst>
          </p:nvPr>
        </p:nvGraphicFramePr>
        <p:xfrm>
          <a:off x="5438357" y="717452"/>
          <a:ext cx="6088326" cy="509250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EF103FF-CA50-4252-8104-DA11508652A2}"/>
              </a:ext>
            </a:extLst>
          </p:cNvPr>
          <p:cNvSpPr txBox="1"/>
          <p:nvPr/>
        </p:nvSpPr>
        <p:spPr>
          <a:xfrm>
            <a:off x="300246" y="2742088"/>
            <a:ext cx="4313957" cy="2677656"/>
          </a:xfrm>
          <a:prstGeom prst="rect">
            <a:avLst/>
          </a:prstGeom>
          <a:noFill/>
        </p:spPr>
        <p:txBody>
          <a:bodyPr wrap="square">
            <a:spAutoFit/>
          </a:bodyPr>
          <a:lstStyle/>
          <a:p>
            <a:pPr lvl="0" algn="just"/>
            <a:r>
              <a:rPr lang="en-IN" sz="2400" dirty="0"/>
              <a:t>In this KPI we can see the average working years in </a:t>
            </a:r>
            <a:r>
              <a:rPr lang="en-IN" sz="2400" dirty="0">
                <a:solidFill>
                  <a:schemeClr val="accent5"/>
                </a:solidFill>
              </a:rPr>
              <a:t>software department is high </a:t>
            </a:r>
            <a:r>
              <a:rPr lang="en-IN" sz="2400" dirty="0"/>
              <a:t>as compared to the rest of the departments and lowest is for Research &amp; Development Department.</a:t>
            </a:r>
            <a:endParaRPr lang="en-US" sz="2400" dirty="0"/>
          </a:p>
        </p:txBody>
      </p:sp>
    </p:spTree>
    <p:extLst>
      <p:ext uri="{BB962C8B-B14F-4D97-AF65-F5344CB8AC3E}">
        <p14:creationId xmlns:p14="http://schemas.microsoft.com/office/powerpoint/2010/main" val="34046665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TM04033923[[fn=Depth]]</Template>
  <TotalTime>589</TotalTime>
  <Words>911</Words>
  <Application>Microsoft Office PowerPoint</Application>
  <PresentationFormat>Widescreen</PresentationFormat>
  <Paragraphs>92</Paragraphs>
  <Slides>21</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Amasis MT Pro Medium</vt:lpstr>
      <vt:lpstr>Arial</vt:lpstr>
      <vt:lpstr>Arial Rounded MT Bold</vt:lpstr>
      <vt:lpstr>Bookman Old Style</vt:lpstr>
      <vt:lpstr>Cambria</vt:lpstr>
      <vt:lpstr>Corbel</vt:lpstr>
      <vt:lpstr>Rockwell</vt:lpstr>
      <vt:lpstr>Wingdings</vt:lpstr>
      <vt:lpstr>Depth</vt:lpstr>
      <vt:lpstr>HR - ANALYTICS</vt:lpstr>
      <vt:lpstr>INDEX</vt:lpstr>
      <vt:lpstr>INTRODUCTION</vt:lpstr>
      <vt:lpstr>PROBLEM STATEMENT</vt:lpstr>
      <vt:lpstr>OBJECTIVES </vt:lpstr>
      <vt:lpstr>PowerPoint Presentation</vt:lpstr>
      <vt:lpstr>PowerPoint Presentation</vt:lpstr>
      <vt:lpstr>PowerPoint Presentation</vt:lpstr>
      <vt:lpstr>PowerPoint Presentation</vt:lpstr>
      <vt:lpstr>PowerPoint Presentation</vt:lpstr>
      <vt:lpstr>PowerPoint Presentation</vt:lpstr>
      <vt:lpstr>EXCEL DASHBOARD</vt:lpstr>
      <vt:lpstr>POWERBI DASHBOARD</vt:lpstr>
      <vt:lpstr>TABLEAU DASHBOARD</vt:lpstr>
      <vt:lpstr>SQL KPI’s</vt:lpstr>
      <vt:lpstr>PowerPoint Presentation</vt:lpstr>
      <vt:lpstr>PowerPoint Presentation</vt:lpstr>
      <vt:lpstr>PowerPoint Presentation</vt:lpstr>
      <vt:lpstr>RESULTS OF FINDING</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dc:title>
  <dc:creator>Rupesh Patil</dc:creator>
  <cp:lastModifiedBy>Prashant PMZ</cp:lastModifiedBy>
  <cp:revision>59</cp:revision>
  <dcterms:created xsi:type="dcterms:W3CDTF">2024-02-05T05:12:52Z</dcterms:created>
  <dcterms:modified xsi:type="dcterms:W3CDTF">2024-07-27T20:16:14Z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2024-02-05T06:05:19Z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a5701fab-22bb-49b7-b8bc-a9994ae8d564</vt:lpwstr>
  </property>
  <property fmtid="{D5CDD505-2E9C-101B-9397-08002B2CF9AE}" pid="7" name="MSIP_Label_defa4170-0d19-0005-0004-bc88714345d2_ActionId">
    <vt:lpwstr>a2d70fd0-6b0e-43d8-93cd-55ae6f584467</vt:lpwstr>
  </property>
  <property fmtid="{D5CDD505-2E9C-101B-9397-08002B2CF9AE}" pid="8" name="MSIP_Label_defa4170-0d19-0005-0004-bc88714345d2_ContentBits">
    <vt:lpwstr>0</vt:lpwstr>
  </property>
</Properties>
</file>