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7" r:id="rId5"/>
    <p:sldId id="261" r:id="rId6"/>
    <p:sldId id="268" r:id="rId7"/>
    <p:sldId id="260" r:id="rId8"/>
    <p:sldId id="269" r:id="rId9"/>
    <p:sldId id="262" r:id="rId10"/>
    <p:sldId id="271" r:id="rId11"/>
    <p:sldId id="272" r:id="rId12"/>
    <p:sldId id="265" r:id="rId13"/>
    <p:sldId id="264" r:id="rId14"/>
    <p:sldId id="26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209419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90409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148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408853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7225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343626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418703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106334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28822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4EAC7-0AA8-4602-9083-A26240A20A8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336836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4EAC7-0AA8-4602-9083-A26240A20A8B}"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114506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4EAC7-0AA8-4602-9083-A26240A20A8B}"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109411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4EAC7-0AA8-4602-9083-A26240A20A8B}"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217504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4EAC7-0AA8-4602-9083-A26240A20A8B}"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43281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14EAC7-0AA8-4602-9083-A26240A20A8B}"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7A64E-D0BB-4C5F-9959-5B6E03E08070}" type="slidenum">
              <a:rPr lang="en-US" smtClean="0"/>
              <a:t>‹#›</a:t>
            </a:fld>
            <a:endParaRPr lang="en-US"/>
          </a:p>
        </p:txBody>
      </p:sp>
    </p:spTree>
    <p:extLst>
      <p:ext uri="{BB962C8B-B14F-4D97-AF65-F5344CB8AC3E}">
        <p14:creationId xmlns:p14="http://schemas.microsoft.com/office/powerpoint/2010/main" val="52556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7A64E-D0BB-4C5F-9959-5B6E03E08070}" type="slidenum">
              <a:rPr lang="en-US" smtClean="0"/>
              <a:t>‹#›</a:t>
            </a:fld>
            <a:endParaRPr lang="en-US"/>
          </a:p>
        </p:txBody>
      </p:sp>
      <p:sp>
        <p:nvSpPr>
          <p:cNvPr id="5" name="Date Placeholder 4"/>
          <p:cNvSpPr>
            <a:spLocks noGrp="1"/>
          </p:cNvSpPr>
          <p:nvPr>
            <p:ph type="dt" sz="half" idx="10"/>
          </p:nvPr>
        </p:nvSpPr>
        <p:spPr/>
        <p:txBody>
          <a:bodyPr/>
          <a:lstStyle/>
          <a:p>
            <a:fld id="{F114EAC7-0AA8-4602-9083-A26240A20A8B}" type="datetimeFigureOut">
              <a:rPr lang="en-US" smtClean="0"/>
              <a:t>12/15/2022</a:t>
            </a:fld>
            <a:endParaRPr lang="en-US"/>
          </a:p>
        </p:txBody>
      </p:sp>
    </p:spTree>
    <p:extLst>
      <p:ext uri="{BB962C8B-B14F-4D97-AF65-F5344CB8AC3E}">
        <p14:creationId xmlns:p14="http://schemas.microsoft.com/office/powerpoint/2010/main" val="134495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14EAC7-0AA8-4602-9083-A26240A20A8B}" type="datetimeFigureOut">
              <a:rPr lang="en-US" smtClean="0"/>
              <a:t>12/15/2022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D7A64E-D0BB-4C5F-9959-5B6E03E08070}" type="slidenum">
              <a:rPr lang="en-US" smtClean="0"/>
              <a:t>‹#›</a:t>
            </a:fld>
            <a:endParaRPr lang="en-US"/>
          </a:p>
        </p:txBody>
      </p:sp>
    </p:spTree>
    <p:extLst>
      <p:ext uri="{BB962C8B-B14F-4D97-AF65-F5344CB8AC3E}">
        <p14:creationId xmlns:p14="http://schemas.microsoft.com/office/powerpoint/2010/main" val="27529165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C7F4-03AE-4D5F-B09B-42151E56712C}"/>
              </a:ext>
            </a:extLst>
          </p:cNvPr>
          <p:cNvSpPr>
            <a:spLocks noGrp="1"/>
          </p:cNvSpPr>
          <p:nvPr>
            <p:ph type="ctrTitle"/>
          </p:nvPr>
        </p:nvSpPr>
        <p:spPr>
          <a:xfrm>
            <a:off x="4974337" y="1265314"/>
            <a:ext cx="4299666" cy="3249131"/>
          </a:xfrm>
        </p:spPr>
        <p:txBody>
          <a:bodyPr>
            <a:normAutofit/>
          </a:bodyPr>
          <a:lstStyle/>
          <a:p>
            <a:pPr algn="l">
              <a:lnSpc>
                <a:spcPct val="90000"/>
              </a:lnSpc>
            </a:pPr>
            <a:r>
              <a:rPr lang="en-US" sz="4600" b="0" dirty="0">
                <a:effectLst/>
                <a:latin typeface="Times New Roman" panose="02020603050405020304" pitchFamily="18" charset="0"/>
                <a:cs typeface="Times New Roman" panose="02020603050405020304" pitchFamily="18" charset="0"/>
              </a:rPr>
              <a:t>Customer Churn Analysis in Banking Sector</a:t>
            </a:r>
            <a:br>
              <a:rPr lang="en-US" sz="4600" b="0" i="0" dirty="0">
                <a:effectLst/>
                <a:latin typeface="Arial" panose="020B0604020202020204" pitchFamily="34" charset="0"/>
              </a:rPr>
            </a:br>
            <a:endParaRPr lang="en-US" sz="4600" dirty="0"/>
          </a:p>
        </p:txBody>
      </p:sp>
      <p:sp>
        <p:nvSpPr>
          <p:cNvPr id="3" name="Subtitle 2">
            <a:extLst>
              <a:ext uri="{FF2B5EF4-FFF2-40B4-BE49-F238E27FC236}">
                <a16:creationId xmlns:a16="http://schemas.microsoft.com/office/drawing/2014/main" id="{3C9F419D-F939-463F-BED1-55475775B535}"/>
              </a:ext>
            </a:extLst>
          </p:cNvPr>
          <p:cNvSpPr>
            <a:spLocks noGrp="1"/>
          </p:cNvSpPr>
          <p:nvPr>
            <p:ph type="subTitle" idx="1"/>
          </p:nvPr>
        </p:nvSpPr>
        <p:spPr>
          <a:xfrm>
            <a:off x="8922619" y="4601073"/>
            <a:ext cx="3595096" cy="1347340"/>
          </a:xfrm>
        </p:spPr>
        <p:txBody>
          <a:bodyPr>
            <a:noAutofit/>
          </a:bodyPr>
          <a:lstStyle/>
          <a:p>
            <a:pPr algn="l"/>
            <a:r>
              <a:rPr lang="en-US" sz="1600" dirty="0">
                <a:solidFill>
                  <a:schemeClr val="tx1"/>
                </a:solidFill>
                <a:latin typeface="Times New Roman" panose="02020603050405020304" pitchFamily="18" charset="0"/>
                <a:cs typeface="Times New Roman" panose="02020603050405020304" pitchFamily="18" charset="0"/>
              </a:rPr>
              <a:t>By-</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Aravind Kumar Damera</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Vaishnavi Sainath</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Lalitha Manjusha Kuppa</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Prashant Kumar</a:t>
            </a:r>
          </a:p>
        </p:txBody>
      </p:sp>
      <p:pic>
        <p:nvPicPr>
          <p:cNvPr id="7" name="Graphic 6" descr="Money">
            <a:extLst>
              <a:ext uri="{FF2B5EF4-FFF2-40B4-BE49-F238E27FC236}">
                <a16:creationId xmlns:a16="http://schemas.microsoft.com/office/drawing/2014/main" id="{B437A882-FC62-4745-2E98-29D57519C7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3" y="1546154"/>
            <a:ext cx="3765692" cy="3765692"/>
          </a:xfrm>
          <a:prstGeom prst="rect">
            <a:avLst/>
          </a:prstGeom>
        </p:spPr>
      </p:pic>
    </p:spTree>
    <p:extLst>
      <p:ext uri="{BB962C8B-B14F-4D97-AF65-F5344CB8AC3E}">
        <p14:creationId xmlns:p14="http://schemas.microsoft.com/office/powerpoint/2010/main" val="63562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39AC5-B695-473D-8B0F-8A7F2C6418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ECE7715-4234-415E-A1B6-83AC78F3A913}"/>
              </a:ext>
            </a:extLst>
          </p:cNvPr>
          <p:cNvPicPr>
            <a:picLocks noGrp="1" noChangeAspect="1"/>
          </p:cNvPicPr>
          <p:nvPr>
            <p:ph idx="1"/>
          </p:nvPr>
        </p:nvPicPr>
        <p:blipFill>
          <a:blip r:embed="rId2"/>
          <a:stretch>
            <a:fillRect/>
          </a:stretch>
        </p:blipFill>
        <p:spPr>
          <a:xfrm>
            <a:off x="677334" y="2365119"/>
            <a:ext cx="3873699" cy="3797495"/>
          </a:xfrm>
        </p:spPr>
      </p:pic>
      <p:pic>
        <p:nvPicPr>
          <p:cNvPr id="7" name="Picture 6">
            <a:extLst>
              <a:ext uri="{FF2B5EF4-FFF2-40B4-BE49-F238E27FC236}">
                <a16:creationId xmlns:a16="http://schemas.microsoft.com/office/drawing/2014/main" id="{4C6D3421-6FC5-4181-8A88-1E813AAEB2AE}"/>
              </a:ext>
            </a:extLst>
          </p:cNvPr>
          <p:cNvPicPr>
            <a:picLocks noChangeAspect="1"/>
          </p:cNvPicPr>
          <p:nvPr/>
        </p:nvPicPr>
        <p:blipFill>
          <a:blip r:embed="rId3"/>
          <a:stretch>
            <a:fillRect/>
          </a:stretch>
        </p:blipFill>
        <p:spPr>
          <a:xfrm>
            <a:off x="5817149" y="2834641"/>
            <a:ext cx="3321221" cy="3327974"/>
          </a:xfrm>
          <a:prstGeom prst="rect">
            <a:avLst/>
          </a:prstGeom>
        </p:spPr>
      </p:pic>
    </p:spTree>
    <p:extLst>
      <p:ext uri="{BB962C8B-B14F-4D97-AF65-F5344CB8AC3E}">
        <p14:creationId xmlns:p14="http://schemas.microsoft.com/office/powerpoint/2010/main" val="159565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CB73-5EED-4A57-B698-8C119742C81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412EB3A-800D-41D3-850F-434CCB913163}"/>
              </a:ext>
            </a:extLst>
          </p:cNvPr>
          <p:cNvPicPr>
            <a:picLocks noGrp="1" noChangeAspect="1"/>
          </p:cNvPicPr>
          <p:nvPr>
            <p:ph idx="1"/>
          </p:nvPr>
        </p:nvPicPr>
        <p:blipFill>
          <a:blip r:embed="rId2"/>
          <a:stretch>
            <a:fillRect/>
          </a:stretch>
        </p:blipFill>
        <p:spPr>
          <a:xfrm>
            <a:off x="2381391" y="2160588"/>
            <a:ext cx="5189255" cy="3881437"/>
          </a:xfrm>
        </p:spPr>
      </p:pic>
    </p:spTree>
    <p:extLst>
      <p:ext uri="{BB962C8B-B14F-4D97-AF65-F5344CB8AC3E}">
        <p14:creationId xmlns:p14="http://schemas.microsoft.com/office/powerpoint/2010/main" val="171048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E7E-3C67-4614-921C-EE68AAE30426}"/>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Building Predictive Models</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endParaRPr>
          </a:p>
        </p:txBody>
      </p:sp>
      <p:sp>
        <p:nvSpPr>
          <p:cNvPr id="3" name="Content Placeholder 2">
            <a:extLst>
              <a:ext uri="{FF2B5EF4-FFF2-40B4-BE49-F238E27FC236}">
                <a16:creationId xmlns:a16="http://schemas.microsoft.com/office/drawing/2014/main" id="{20399DEF-A1B7-4B10-B7FD-BCDD848E039A}"/>
              </a:ext>
            </a:extLst>
          </p:cNvPr>
          <p:cNvSpPr>
            <a:spLocks noGrp="1"/>
          </p:cNvSpPr>
          <p:nvPr>
            <p:ph idx="1"/>
          </p:nvPr>
        </p:nvSpPr>
        <p:spPr/>
        <p:txBody>
          <a:bodyPr>
            <a:norm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We used these algorithms to build our predictive models</a:t>
            </a:r>
          </a:p>
          <a:p>
            <a:r>
              <a:rPr lang="en-US" sz="2000" dirty="0">
                <a:solidFill>
                  <a:schemeClr val="tx1"/>
                </a:solidFill>
                <a:latin typeface="Times New Roman" panose="02020603050405020304" pitchFamily="18" charset="0"/>
                <a:cs typeface="Times New Roman" panose="02020603050405020304" pitchFamily="18" charset="0"/>
              </a:rPr>
              <a:t>Logistic regression</a:t>
            </a:r>
            <a:r>
              <a:rPr lang="en-US" sz="2000" i="0" dirty="0">
                <a:solidFill>
                  <a:schemeClr val="tx1"/>
                </a:solidFill>
                <a:effectLst/>
                <a:latin typeface="Times New Roman" panose="02020603050405020304" pitchFamily="18" charset="0"/>
                <a:cs typeface="Times New Roman" panose="02020603050405020304" pitchFamily="18" charset="0"/>
              </a:rPr>
              <a:t> is the appropriate regression analysis to conduct when the dependent variable is dichotomous (binary). Logistic regression is used to describe data and to explain the relationship between one dependent binary variable and one or more nominal, ordinal, interval or ratio-level independent variables.</a:t>
            </a:r>
          </a:p>
          <a:p>
            <a:r>
              <a:rPr lang="en-US" sz="2000" b="0" i="0" dirty="0">
                <a:solidFill>
                  <a:srgbClr val="404040"/>
                </a:solidFill>
                <a:effectLst/>
                <a:latin typeface="Times New Roman" panose="02020603050405020304" pitchFamily="18" charset="0"/>
                <a:cs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97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3165-12DF-4836-87B2-CBAF94D4037E}"/>
              </a:ext>
            </a:extLst>
          </p:cNvPr>
          <p:cNvSpPr>
            <a:spLocks noGrp="1"/>
          </p:cNvSpPr>
          <p:nvPr>
            <p:ph type="title"/>
          </p:nvPr>
        </p:nvSpPr>
        <p:spPr/>
        <p:txBody>
          <a:bodyPr>
            <a:normAutofit/>
          </a:bodyPr>
          <a:lstStyle/>
          <a:p>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endParaRPr>
          </a:p>
        </p:txBody>
      </p:sp>
      <p:sp>
        <p:nvSpPr>
          <p:cNvPr id="3" name="Content Placeholder 2">
            <a:extLst>
              <a:ext uri="{FF2B5EF4-FFF2-40B4-BE49-F238E27FC236}">
                <a16:creationId xmlns:a16="http://schemas.microsoft.com/office/drawing/2014/main" id="{7964A40B-CE0B-4755-BFE9-322AC560AD4C}"/>
              </a:ext>
            </a:extLst>
          </p:cNvPr>
          <p:cNvSpPr>
            <a:spLocks noGrp="1"/>
          </p:cNvSpPr>
          <p:nvPr>
            <p:ph idx="1"/>
          </p:nvPr>
        </p:nvSpPr>
        <p:spPr>
          <a:xfrm>
            <a:off x="677334" y="2160588"/>
            <a:ext cx="8596668" cy="3880773"/>
          </a:xfrm>
        </p:spPr>
        <p:txBody>
          <a:bodyPr/>
          <a:lstStyle/>
          <a:p>
            <a:r>
              <a:rPr lang="en-US" dirty="0"/>
              <a:t>Logistic Regression</a:t>
            </a:r>
          </a:p>
          <a:p>
            <a:endParaRPr lang="en-US" dirty="0"/>
          </a:p>
          <a:p>
            <a:endParaRPr lang="en-US" dirty="0"/>
          </a:p>
          <a:p>
            <a:endParaRPr lang="en-US" dirty="0"/>
          </a:p>
          <a:p>
            <a:endParaRPr lang="en-US" dirty="0"/>
          </a:p>
          <a:p>
            <a:r>
              <a:rPr lang="en-US" dirty="0"/>
              <a:t>Random Forest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27211E3-681F-41E2-A52D-C2C5450DF018}"/>
              </a:ext>
            </a:extLst>
          </p:cNvPr>
          <p:cNvPicPr>
            <a:picLocks noChangeAspect="1"/>
          </p:cNvPicPr>
          <p:nvPr/>
        </p:nvPicPr>
        <p:blipFill>
          <a:blip r:embed="rId2"/>
          <a:stretch>
            <a:fillRect/>
          </a:stretch>
        </p:blipFill>
        <p:spPr>
          <a:xfrm>
            <a:off x="826501" y="2580640"/>
            <a:ext cx="7159259" cy="1418735"/>
          </a:xfrm>
          <a:prstGeom prst="rect">
            <a:avLst/>
          </a:prstGeom>
        </p:spPr>
      </p:pic>
      <p:pic>
        <p:nvPicPr>
          <p:cNvPr id="7" name="Picture 6">
            <a:extLst>
              <a:ext uri="{FF2B5EF4-FFF2-40B4-BE49-F238E27FC236}">
                <a16:creationId xmlns:a16="http://schemas.microsoft.com/office/drawing/2014/main" id="{97761390-299E-4A8A-90EA-B51CA4EDB26C}"/>
              </a:ext>
            </a:extLst>
          </p:cNvPr>
          <p:cNvPicPr>
            <a:picLocks noChangeAspect="1"/>
          </p:cNvPicPr>
          <p:nvPr/>
        </p:nvPicPr>
        <p:blipFill>
          <a:blip r:embed="rId3"/>
          <a:stretch>
            <a:fillRect/>
          </a:stretch>
        </p:blipFill>
        <p:spPr>
          <a:xfrm>
            <a:off x="960586" y="4551680"/>
            <a:ext cx="7025174" cy="1418735"/>
          </a:xfrm>
          <a:prstGeom prst="rect">
            <a:avLst/>
          </a:prstGeom>
        </p:spPr>
      </p:pic>
      <p:sp>
        <p:nvSpPr>
          <p:cNvPr id="13" name="TextBox 12">
            <a:extLst>
              <a:ext uri="{FF2B5EF4-FFF2-40B4-BE49-F238E27FC236}">
                <a16:creationId xmlns:a16="http://schemas.microsoft.com/office/drawing/2014/main" id="{1A8EC743-FE74-4D9E-AD2A-6ACD1F3DA239}"/>
              </a:ext>
            </a:extLst>
          </p:cNvPr>
          <p:cNvSpPr txBox="1"/>
          <p:nvPr/>
        </p:nvSpPr>
        <p:spPr>
          <a:xfrm>
            <a:off x="826501" y="816639"/>
            <a:ext cx="6097604" cy="646331"/>
          </a:xfrm>
          <a:prstGeom prst="rect">
            <a:avLst/>
          </a:prstGeom>
          <a:noFill/>
        </p:spPr>
        <p:txBody>
          <a:bodyPr wrap="square">
            <a:spAutoFit/>
          </a:bodyPr>
          <a:lstStyle/>
          <a:p>
            <a:r>
              <a:rPr lang="en-US" sz="3600" dirty="0">
                <a:solidFill>
                  <a:schemeClr val="tx1"/>
                </a:solidFill>
                <a:latin typeface="Times New Roman" panose="02020603050405020304" pitchFamily="18" charset="0"/>
                <a:cs typeface="Times New Roman" panose="02020603050405020304" pitchFamily="18" charset="0"/>
              </a:rPr>
              <a:t>Analysis and Model Accuracy</a:t>
            </a:r>
            <a:endParaRPr lang="en-US" sz="3600" dirty="0"/>
          </a:p>
        </p:txBody>
      </p:sp>
    </p:spTree>
    <p:extLst>
      <p:ext uri="{BB962C8B-B14F-4D97-AF65-F5344CB8AC3E}">
        <p14:creationId xmlns:p14="http://schemas.microsoft.com/office/powerpoint/2010/main" val="344846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A10A-F77E-4688-98F9-5BAF2E7B3E6F}"/>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Conclusion</a:t>
            </a:r>
            <a:endParaRPr lang="en-US" sz="3200" dirty="0">
              <a:solidFill>
                <a:schemeClr val="tx1"/>
              </a:solidFill>
            </a:endParaRPr>
          </a:p>
        </p:txBody>
      </p:sp>
      <p:sp>
        <p:nvSpPr>
          <p:cNvPr id="3" name="Content Placeholder 2">
            <a:extLst>
              <a:ext uri="{FF2B5EF4-FFF2-40B4-BE49-F238E27FC236}">
                <a16:creationId xmlns:a16="http://schemas.microsoft.com/office/drawing/2014/main" id="{DD459265-D7DC-44CF-8969-65208598CFF7}"/>
              </a:ext>
            </a:extLst>
          </p:cNvPr>
          <p:cNvSpPr>
            <a:spLocks noGrp="1"/>
          </p:cNvSpPr>
          <p:nvPr>
            <p:ph idx="1"/>
          </p:nvPr>
        </p:nvSpPr>
        <p:spPr/>
        <p:txBody>
          <a:bodyPr/>
          <a:lstStyle/>
          <a:p>
            <a:r>
              <a:rPr lang="en-US" dirty="0"/>
              <a:t>Random forest gives more accuracy than Logistic regression since data mostly comprised of categorical variables and depicts more non-linearity.</a:t>
            </a:r>
          </a:p>
          <a:p>
            <a:r>
              <a:rPr lang="en-US" dirty="0"/>
              <a:t>With these models, Banks can have an idea of what factors affect customers leave or attract , and through this analysis , they can improve their services and introduce new schemes to attract more customers .</a:t>
            </a:r>
          </a:p>
        </p:txBody>
      </p:sp>
    </p:spTree>
    <p:extLst>
      <p:ext uri="{BB962C8B-B14F-4D97-AF65-F5344CB8AC3E}">
        <p14:creationId xmlns:p14="http://schemas.microsoft.com/office/powerpoint/2010/main" val="145816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432CD0F-385C-4949-AAFB-5860853E8AD0}"/>
              </a:ext>
            </a:extLst>
          </p:cNvPr>
          <p:cNvSpPr>
            <a:spLocks noGrp="1"/>
          </p:cNvSpPr>
          <p:nvPr>
            <p:ph idx="1"/>
          </p:nvPr>
        </p:nvSpPr>
        <p:spPr>
          <a:xfrm>
            <a:off x="673754" y="2160590"/>
            <a:ext cx="4121766" cy="1375608"/>
          </a:xfrm>
        </p:spPr>
        <p:txBody>
          <a:bodyPr>
            <a:noAutofit/>
          </a:bodyPr>
          <a:lstStyle/>
          <a:p>
            <a:pPr marL="0" indent="0" algn="ctr">
              <a:buNone/>
            </a:pPr>
            <a:r>
              <a:rPr lang="en-US" sz="6000" b="1" dirty="0">
                <a:solidFill>
                  <a:schemeClr val="bg1"/>
                </a:solidFill>
                <a:latin typeface="Curlz MT" panose="04040404050702020202" pitchFamily="82" charset="0"/>
              </a:rPr>
              <a:t>THANK YOU</a:t>
            </a:r>
          </a:p>
        </p:txBody>
      </p:sp>
      <p:pic>
        <p:nvPicPr>
          <p:cNvPr id="7" name="Graphic 6" descr="Smiling Face with No Fill">
            <a:extLst>
              <a:ext uri="{FF2B5EF4-FFF2-40B4-BE49-F238E27FC236}">
                <a16:creationId xmlns:a16="http://schemas.microsoft.com/office/drawing/2014/main" id="{0366BF2B-2B64-9CBB-072D-31DE87258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1110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71A3-B9B7-4909-9B45-676DB0527617}"/>
              </a:ext>
            </a:extLst>
          </p:cNvPr>
          <p:cNvSpPr>
            <a:spLocks noGrp="1"/>
          </p:cNvSpPr>
          <p:nvPr>
            <p:ph type="title"/>
          </p:nvPr>
        </p:nvSpPr>
        <p:spPr>
          <a:xfrm>
            <a:off x="1333502" y="609600"/>
            <a:ext cx="8596668" cy="132080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08FA869-B957-4F7B-98E9-D509ABFF18B2}"/>
              </a:ext>
            </a:extLst>
          </p:cNvPr>
          <p:cNvSpPr>
            <a:spLocks noGrp="1"/>
          </p:cNvSpPr>
          <p:nvPr>
            <p:ph idx="1"/>
          </p:nvPr>
        </p:nvSpPr>
        <p:spPr>
          <a:xfrm>
            <a:off x="1333502" y="1698576"/>
            <a:ext cx="8596668" cy="3880773"/>
          </a:xfrm>
        </p:spPr>
        <p:txBody>
          <a:bodyPr>
            <a:no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Motivation</a:t>
            </a:r>
          </a:p>
          <a:p>
            <a:r>
              <a:rPr lang="en-US" sz="2400" dirty="0">
                <a:latin typeface="Times New Roman" panose="02020603050405020304" pitchFamily="18" charset="0"/>
                <a:cs typeface="Times New Roman" panose="02020603050405020304" pitchFamily="18" charset="0"/>
              </a:rPr>
              <a:t>Details of Data </a:t>
            </a:r>
          </a:p>
          <a:p>
            <a:r>
              <a:rPr lang="en-US" sz="2400" dirty="0">
                <a:latin typeface="Times New Roman" panose="02020603050405020304" pitchFamily="18" charset="0"/>
                <a:cs typeface="Times New Roman" panose="02020603050405020304" pitchFamily="18" charset="0"/>
              </a:rPr>
              <a:t>Importing Data into SQLite database</a:t>
            </a:r>
          </a:p>
          <a:p>
            <a:r>
              <a:rPr lang="en-US" sz="2400" dirty="0">
                <a:latin typeface="Times New Roman" panose="02020603050405020304" pitchFamily="18" charset="0"/>
                <a:cs typeface="Times New Roman" panose="02020603050405020304" pitchFamily="18" charset="0"/>
              </a:rPr>
              <a:t>Understanding the Schema</a:t>
            </a:r>
          </a:p>
          <a:p>
            <a:r>
              <a:rPr lang="en-US" sz="2400" dirty="0">
                <a:latin typeface="Times New Roman" panose="02020603050405020304" pitchFamily="18" charset="0"/>
                <a:cs typeface="Times New Roman" panose="02020603050405020304" pitchFamily="18" charset="0"/>
              </a:rPr>
              <a:t>Data Visualization(Exploratory Data Analysis)</a:t>
            </a:r>
          </a:p>
          <a:p>
            <a:r>
              <a:rPr lang="en-US" sz="2400" dirty="0">
                <a:latin typeface="Times New Roman" panose="02020603050405020304" pitchFamily="18" charset="0"/>
                <a:cs typeface="Times New Roman" panose="02020603050405020304" pitchFamily="18" charset="0"/>
              </a:rPr>
              <a:t>Building Predictive Models</a:t>
            </a:r>
          </a:p>
          <a:p>
            <a:r>
              <a:rPr lang="en-US" sz="2400" dirty="0">
                <a:latin typeface="Times New Roman" panose="02020603050405020304" pitchFamily="18" charset="0"/>
                <a:cs typeface="Times New Roman" panose="02020603050405020304" pitchFamily="18" charset="0"/>
              </a:rPr>
              <a:t>Analysis and Model Accuracy</a:t>
            </a:r>
          </a:p>
          <a:p>
            <a:r>
              <a:rPr lang="en-US" sz="2400" dirty="0">
                <a:latin typeface="Times New Roman" panose="02020603050405020304" pitchFamily="18" charset="0"/>
                <a:cs typeface="Times New Roman" panose="02020603050405020304" pitchFamily="18" charset="0"/>
              </a:rPr>
              <a:t>Conclusion</a:t>
            </a:r>
          </a:p>
          <a:p>
            <a:endParaRPr lang="en-US" sz="2400" dirty="0"/>
          </a:p>
          <a:p>
            <a:endParaRPr lang="en-US" sz="2400" dirty="0"/>
          </a:p>
          <a:p>
            <a:endParaRPr lang="en-US" sz="2400" dirty="0"/>
          </a:p>
        </p:txBody>
      </p:sp>
    </p:spTree>
    <p:extLst>
      <p:ext uri="{BB962C8B-B14F-4D97-AF65-F5344CB8AC3E}">
        <p14:creationId xmlns:p14="http://schemas.microsoft.com/office/powerpoint/2010/main" val="200747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D6A4-2A81-4E56-877D-9B037250A7C3}"/>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63F3F3-24C0-4A61-B72A-3BE6347C222B}"/>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Customer churn ,in general , refers to movement of customers from one company to other</a:t>
            </a:r>
          </a:p>
          <a:p>
            <a:r>
              <a:rPr lang="en-US" sz="2000" dirty="0">
                <a:latin typeface="Times New Roman" panose="02020603050405020304" pitchFamily="18" charset="0"/>
                <a:cs typeface="Times New Roman" panose="02020603050405020304" pitchFamily="18" charset="0"/>
              </a:rPr>
              <a:t>In Banking sector, various reasons like Customer friendly banking staff, latest technology, lower interest rates, better services offered etc.. effect the customer churn rate</a:t>
            </a:r>
          </a:p>
          <a:p>
            <a:r>
              <a:rPr lang="en-US" sz="2000" dirty="0">
                <a:latin typeface="Times New Roman" panose="02020603050405020304" pitchFamily="18" charset="0"/>
                <a:cs typeface="Times New Roman" panose="02020603050405020304" pitchFamily="18" charset="0"/>
              </a:rPr>
              <a:t>Prediction models are used to identify customers who are likely to move out</a:t>
            </a:r>
          </a:p>
          <a:p>
            <a:pPr marL="0" indent="0">
              <a:buNone/>
            </a:pPr>
            <a:endParaRPr lang="en-US" dirty="0"/>
          </a:p>
        </p:txBody>
      </p:sp>
    </p:spTree>
    <p:extLst>
      <p:ext uri="{BB962C8B-B14F-4D97-AF65-F5344CB8AC3E}">
        <p14:creationId xmlns:p14="http://schemas.microsoft.com/office/powerpoint/2010/main" val="424500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D1BA-4FE0-4635-8E71-AC9C04256989}"/>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268A0991-28BE-46A9-9BC5-4FFC13CF42F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Analysis of churn rate in customers is very important for the banks to improve their functionality and attract more customers.</a:t>
            </a:r>
          </a:p>
          <a:p>
            <a:r>
              <a:rPr lang="en-US" sz="2000" dirty="0">
                <a:latin typeface="Times New Roman" panose="02020603050405020304" pitchFamily="18" charset="0"/>
                <a:cs typeface="Times New Roman" panose="02020603050405020304" pitchFamily="18" charset="0"/>
              </a:rPr>
              <a:t>The cost of attracting new customers can be five to six times more than holding on to existing customers</a:t>
            </a:r>
          </a:p>
          <a:p>
            <a:r>
              <a:rPr lang="en-US" sz="2000" dirty="0">
                <a:latin typeface="Times New Roman" panose="02020603050405020304" pitchFamily="18" charset="0"/>
                <a:cs typeface="Times New Roman" panose="02020603050405020304" pitchFamily="18" charset="0"/>
              </a:rPr>
              <a:t>Long term customers become less costly to serve, they generate higher profits, and they may also provide new referrals</a:t>
            </a:r>
          </a:p>
          <a:p>
            <a:r>
              <a:rPr lang="en-US" sz="2000" dirty="0">
                <a:latin typeface="Times New Roman" panose="02020603050405020304" pitchFamily="18" charset="0"/>
                <a:cs typeface="Times New Roman" panose="02020603050405020304" pitchFamily="18" charset="0"/>
              </a:rPr>
              <a:t>Losing a customer usually leads to loss in profit for the banks</a:t>
            </a:r>
          </a:p>
          <a:p>
            <a:r>
              <a:rPr lang="en-US" sz="2000" dirty="0">
                <a:latin typeface="Times New Roman" panose="02020603050405020304" pitchFamily="18" charset="0"/>
                <a:cs typeface="Times New Roman" panose="02020603050405020304" pitchFamily="18" charset="0"/>
              </a:rPr>
              <a:t>During this recession ,</a:t>
            </a:r>
            <a:r>
              <a:rPr lang="en-US" sz="2000" b="1" i="0" dirty="0">
                <a:solidFill>
                  <a:srgbClr val="202124"/>
                </a:solidFill>
                <a:effectLst/>
                <a:latin typeface="Times New Roman" panose="02020603050405020304" pitchFamily="18" charset="0"/>
                <a:cs typeface="Times New Roman" panose="02020603050405020304" pitchFamily="18" charset="0"/>
              </a:rPr>
              <a:t> </a:t>
            </a:r>
            <a:r>
              <a:rPr lang="en-US" sz="2000" i="0" dirty="0">
                <a:solidFill>
                  <a:srgbClr val="202124"/>
                </a:solidFill>
                <a:effectLst/>
                <a:latin typeface="Times New Roman" panose="02020603050405020304" pitchFamily="18" charset="0"/>
                <a:cs typeface="Times New Roman" panose="02020603050405020304" pitchFamily="18" charset="0"/>
              </a:rPr>
              <a:t>slowing sales results in a spike in the nominal churn rate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78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D746-B1EB-4C7B-8E14-AB8A1AB4274B}"/>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Details of Data</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endParaRPr>
          </a:p>
        </p:txBody>
      </p:sp>
      <p:sp>
        <p:nvSpPr>
          <p:cNvPr id="3" name="Content Placeholder 2">
            <a:extLst>
              <a:ext uri="{FF2B5EF4-FFF2-40B4-BE49-F238E27FC236}">
                <a16:creationId xmlns:a16="http://schemas.microsoft.com/office/drawing/2014/main" id="{CC16579C-74FB-4280-80C1-2C186D072740}"/>
              </a:ext>
            </a:extLst>
          </p:cNvPr>
          <p:cNvSpPr>
            <a:spLocks noGrp="1"/>
          </p:cNvSpPr>
          <p:nvPr>
            <p:ph idx="1"/>
          </p:nvPr>
        </p:nvSpPr>
        <p:spPr>
          <a:xfrm>
            <a:off x="677334" y="1488613"/>
            <a:ext cx="8596668" cy="3880773"/>
          </a:xfrm>
        </p:spPr>
        <p:txBody>
          <a:bodyPr>
            <a:noAutofit/>
          </a:bodyPr>
          <a:lstStyle/>
          <a:p>
            <a:r>
              <a:rPr lang="en-US" sz="2000" dirty="0">
                <a:latin typeface="Times New Roman" panose="02020603050405020304" pitchFamily="18" charset="0"/>
                <a:cs typeface="Times New Roman" panose="02020603050405020304" pitchFamily="18" charset="0"/>
              </a:rPr>
              <a:t>Data consists of the following attributes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RowNumber—corresponds to the record (row) number and has no effect on the output.</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CustomerId—contains random values and has no effect on customer leaving the bank.</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Surname—the surname of a customer has no impact on their decision to leave the bank.</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CreditScore—can influence customer churn, since a customer with a higher credit score is less likely to leave the bank.</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Geography—a customer’s location can affect their decision to leave the bank.</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Gender—it’s interesting to explore whether gender plays a role in a customer leaving the bank.</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4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407CB-3AD0-4FFD-A128-3B90DEDFAB87}"/>
              </a:ext>
            </a:extLst>
          </p:cNvPr>
          <p:cNvSpPr>
            <a:spLocks noGrp="1"/>
          </p:cNvSpPr>
          <p:nvPr>
            <p:ph idx="1"/>
          </p:nvPr>
        </p:nvSpPr>
        <p:spPr>
          <a:xfrm>
            <a:off x="436702" y="609600"/>
            <a:ext cx="8596668" cy="3880773"/>
          </a:xfrm>
        </p:spPr>
        <p:txBody>
          <a:bodyPr>
            <a:noAutofit/>
          </a:bodyPr>
          <a:lstStyle/>
          <a:p>
            <a:pPr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Age—this is certainly relevant, since older customers are less likely to leave their bank than younger ones.</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Tenure—refers to the number of years that the customer has been a client of the bank. Normally, older clients are more loyal and less likely to leave a bank.</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Balance—also a very good indicator of customer churn, as people with a higher balance in their accounts are less likely to leave the bank compared to those with lower balances.</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NumOfProducts—refers to the number of products that a customer has purchased through the bank.</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HasCrCard—denotes whether or not a customer has a credit card. This column is also relevant, since people with a credit card are less likely to leave the bank.</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IsActiveMember—active customers are less likely to leave the bank.</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EstimatedSalary—as with balance, people with lower salaries are more likely to leave the bank compared to those with higher salaries.</a:t>
            </a:r>
          </a:p>
          <a:p>
            <a:pPr marL="742950" lvl="1" indent="-285750"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Exited—whether or not the customer left the bank.</a:t>
            </a:r>
          </a:p>
          <a:p>
            <a:endParaRPr lang="en-US" sz="2000" dirty="0"/>
          </a:p>
        </p:txBody>
      </p:sp>
    </p:spTree>
    <p:extLst>
      <p:ext uri="{BB962C8B-B14F-4D97-AF65-F5344CB8AC3E}">
        <p14:creationId xmlns:p14="http://schemas.microsoft.com/office/powerpoint/2010/main" val="183856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E31C-7CE9-4439-9223-A25011EA0818}"/>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Importing</a:t>
            </a:r>
            <a:r>
              <a:rPr lang="en-US" sz="3200" dirty="0">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Data into SQLite database</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E0B0D032-F855-410C-AF4B-D631A504B19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converted the raw data into organized manner</a:t>
            </a:r>
          </a:p>
          <a:p>
            <a:r>
              <a:rPr lang="en-US" sz="2000" dirty="0">
                <a:latin typeface="Times New Roman" panose="02020603050405020304" pitchFamily="18" charset="0"/>
                <a:cs typeface="Times New Roman" panose="02020603050405020304" pitchFamily="18" charset="0"/>
              </a:rPr>
              <a:t>We imported the data into light weight database(SQLite), and created a normalized database to store the data in proper format</a:t>
            </a:r>
          </a:p>
          <a:p>
            <a:r>
              <a:rPr lang="en-US" sz="2000" dirty="0">
                <a:latin typeface="Times New Roman" panose="02020603050405020304" pitchFamily="18" charset="0"/>
                <a:cs typeface="Times New Roman" panose="02020603050405020304" pitchFamily="18" charset="0"/>
              </a:rPr>
              <a:t>We created divided the attributes accordingly and stored them in four different tables containing General Information, Personal Information, Bank details, Status of the Customer using ingestion scripts</a:t>
            </a:r>
          </a:p>
        </p:txBody>
      </p:sp>
    </p:spTree>
    <p:extLst>
      <p:ext uri="{BB962C8B-B14F-4D97-AF65-F5344CB8AC3E}">
        <p14:creationId xmlns:p14="http://schemas.microsoft.com/office/powerpoint/2010/main" val="251232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D79E503-55A5-40F5-B52F-D4B2DBA95A53}"/>
              </a:ext>
            </a:extLst>
          </p:cNvPr>
          <p:cNvSpPr>
            <a:spLocks noGrp="1"/>
          </p:cNvSpPr>
          <p:nvPr>
            <p:ph type="title"/>
          </p:nvPr>
        </p:nvSpPr>
        <p:spPr>
          <a:xfrm>
            <a:off x="774462" y="174752"/>
            <a:ext cx="8288032" cy="1096316"/>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Understanding the Schema(DDL)</a:t>
            </a:r>
          </a:p>
        </p:txBody>
      </p:sp>
      <p:sp>
        <p:nvSpPr>
          <p:cNvPr id="6" name="Content Placeholder 5">
            <a:extLst>
              <a:ext uri="{FF2B5EF4-FFF2-40B4-BE49-F238E27FC236}">
                <a16:creationId xmlns:a16="http://schemas.microsoft.com/office/drawing/2014/main" id="{3C4868C5-C93F-4F31-A30F-94F47D54C1AA}"/>
              </a:ext>
            </a:extLst>
          </p:cNvPr>
          <p:cNvSpPr>
            <a:spLocks noGrp="1"/>
          </p:cNvSpPr>
          <p:nvPr>
            <p:ph idx="1"/>
          </p:nvPr>
        </p:nvSpPr>
        <p:spPr/>
        <p:txBody>
          <a:bodyPr/>
          <a:lstStyle/>
          <a:p>
            <a:r>
              <a:rPr lang="en-US" dirty="0"/>
              <a:t>General Information</a:t>
            </a:r>
          </a:p>
          <a:p>
            <a:pPr marL="0" indent="0">
              <a:buNone/>
            </a:pPr>
            <a:r>
              <a:rPr lang="en-US" dirty="0"/>
              <a:t>      RowNumber(ID),CustomerID, CreditScore, Tenure, EstimatedSalary</a:t>
            </a:r>
          </a:p>
          <a:p>
            <a:r>
              <a:rPr lang="en-US" dirty="0"/>
              <a:t>Personal Information</a:t>
            </a:r>
          </a:p>
          <a:p>
            <a:pPr marL="0" indent="0">
              <a:buNone/>
            </a:pPr>
            <a:r>
              <a:rPr lang="en-US" dirty="0"/>
              <a:t>      RowNumber(ID), Surname, Geography, Gender, Age</a:t>
            </a:r>
          </a:p>
          <a:p>
            <a:r>
              <a:rPr lang="en-US" dirty="0"/>
              <a:t>Bank Information</a:t>
            </a:r>
          </a:p>
          <a:p>
            <a:pPr marL="0" indent="0">
              <a:buNone/>
            </a:pPr>
            <a:r>
              <a:rPr lang="en-US" dirty="0"/>
              <a:t>      RowNumber(ID), Balance, NumOfProducts, HasCrCard</a:t>
            </a:r>
          </a:p>
          <a:p>
            <a:r>
              <a:rPr lang="en-US" dirty="0"/>
              <a:t>Status Information</a:t>
            </a:r>
          </a:p>
          <a:p>
            <a:pPr marL="0" indent="0">
              <a:buNone/>
            </a:pPr>
            <a:r>
              <a:rPr lang="en-US" dirty="0"/>
              <a:t>      RowNumber(ID), IsActiveMember, Exited</a:t>
            </a:r>
          </a:p>
        </p:txBody>
      </p:sp>
    </p:spTree>
    <p:extLst>
      <p:ext uri="{BB962C8B-B14F-4D97-AF65-F5344CB8AC3E}">
        <p14:creationId xmlns:p14="http://schemas.microsoft.com/office/powerpoint/2010/main" val="397546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D159-8C94-45CD-ABB0-A7523AA19157}"/>
              </a:ext>
            </a:extLst>
          </p:cNvPr>
          <p:cNvSpPr>
            <a:spLocks noGrp="1"/>
          </p:cNvSpPr>
          <p:nvPr>
            <p:ph type="title"/>
          </p:nvPr>
        </p:nvSpPr>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Data Visualization(Exploratory Data Analysis)</a:t>
            </a:r>
            <a:br>
              <a:rPr lang="en-US" sz="36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pic>
        <p:nvPicPr>
          <p:cNvPr id="5" name="Content Placeholder 4">
            <a:extLst>
              <a:ext uri="{FF2B5EF4-FFF2-40B4-BE49-F238E27FC236}">
                <a16:creationId xmlns:a16="http://schemas.microsoft.com/office/drawing/2014/main" id="{9436A51E-D150-435E-AD38-AA11DC8C7855}"/>
              </a:ext>
            </a:extLst>
          </p:cNvPr>
          <p:cNvPicPr>
            <a:picLocks noGrp="1" noChangeAspect="1"/>
          </p:cNvPicPr>
          <p:nvPr>
            <p:ph idx="1"/>
          </p:nvPr>
        </p:nvPicPr>
        <p:blipFill>
          <a:blip r:embed="rId2"/>
          <a:stretch>
            <a:fillRect/>
          </a:stretch>
        </p:blipFill>
        <p:spPr>
          <a:xfrm>
            <a:off x="1164026" y="2095256"/>
            <a:ext cx="3397425" cy="3321221"/>
          </a:xfrm>
        </p:spPr>
      </p:pic>
      <p:pic>
        <p:nvPicPr>
          <p:cNvPr id="7" name="Picture 6">
            <a:extLst>
              <a:ext uri="{FF2B5EF4-FFF2-40B4-BE49-F238E27FC236}">
                <a16:creationId xmlns:a16="http://schemas.microsoft.com/office/drawing/2014/main" id="{65E3E212-33B3-4DA6-BB66-F3C652A39735}"/>
              </a:ext>
            </a:extLst>
          </p:cNvPr>
          <p:cNvPicPr>
            <a:picLocks noChangeAspect="1"/>
          </p:cNvPicPr>
          <p:nvPr/>
        </p:nvPicPr>
        <p:blipFill>
          <a:blip r:embed="rId3"/>
          <a:stretch>
            <a:fillRect/>
          </a:stretch>
        </p:blipFill>
        <p:spPr>
          <a:xfrm>
            <a:off x="5817533" y="2095256"/>
            <a:ext cx="3626036" cy="3314870"/>
          </a:xfrm>
          <a:prstGeom prst="rect">
            <a:avLst/>
          </a:prstGeom>
        </p:spPr>
      </p:pic>
    </p:spTree>
    <p:extLst>
      <p:ext uri="{BB962C8B-B14F-4D97-AF65-F5344CB8AC3E}">
        <p14:creationId xmlns:p14="http://schemas.microsoft.com/office/powerpoint/2010/main" val="10915212"/>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95</TotalTime>
  <Words>800</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Curlz MT</vt:lpstr>
      <vt:lpstr>Times New Roman</vt:lpstr>
      <vt:lpstr>Trebuchet MS</vt:lpstr>
      <vt:lpstr>Wingdings 3</vt:lpstr>
      <vt:lpstr>Facet</vt:lpstr>
      <vt:lpstr>Customer Churn Analysis in Banking Sector </vt:lpstr>
      <vt:lpstr>Contents</vt:lpstr>
      <vt:lpstr>Introduction</vt:lpstr>
      <vt:lpstr>Motivation</vt:lpstr>
      <vt:lpstr>Details of Data </vt:lpstr>
      <vt:lpstr>PowerPoint Presentation</vt:lpstr>
      <vt:lpstr>Importing Data into SQLite database </vt:lpstr>
      <vt:lpstr>Understanding the Schema(DDL)</vt:lpstr>
      <vt:lpstr>Data Visualization(Exploratory Data Analysis) </vt:lpstr>
      <vt:lpstr>PowerPoint Presentation</vt:lpstr>
      <vt:lpstr>PowerPoint Presentation</vt:lpstr>
      <vt:lpstr>Building Predictive Models </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in Banking Sector </dc:title>
  <dc:creator>Aravind Kumar Damera</dc:creator>
  <cp:lastModifiedBy>Aravind Kumar Damera</cp:lastModifiedBy>
  <cp:revision>2</cp:revision>
  <dcterms:created xsi:type="dcterms:W3CDTF">2022-12-15T15:33:14Z</dcterms:created>
  <dcterms:modified xsi:type="dcterms:W3CDTF">2022-12-15T17:09:59Z</dcterms:modified>
</cp:coreProperties>
</file>