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embeddedFontLst>
    <p:embeddedFont>
      <p:font typeface="Roboto"/>
      <p:regular r:id="rId28"/>
      <p:bold r:id="rId29"/>
      <p:italic r:id="rId30"/>
      <p:boldItalic r:id="rId31"/>
    </p:embeddedFont>
    <p:embeddedFont>
      <p:font typeface="Nunito"/>
      <p:regular r:id="rId32"/>
      <p:bold r:id="rId33"/>
      <p:italic r:id="rId34"/>
      <p:boldItalic r:id="rId35"/>
    </p:embeddedFont>
    <p:embeddedFont>
      <p:font typeface="Montserrat"/>
      <p:regular r:id="rId36"/>
      <p:bold r:id="rId37"/>
      <p:italic r:id="rId38"/>
      <p:boldItalic r:id="rId39"/>
    </p:embeddedFont>
    <p:embeddedFont>
      <p:font typeface="Lato"/>
      <p:regular r:id="rId40"/>
      <p:bold r:id="rId41"/>
      <p:italic r:id="rId42"/>
      <p:boldItalic r:id="rId43"/>
    </p:embeddedFont>
    <p:embeddedFont>
      <p:font typeface="Nunito Medium"/>
      <p:regular r:id="rId44"/>
      <p:bold r:id="rId45"/>
      <p:italic r:id="rId46"/>
      <p:boldItalic r:id="rId4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ato-regular.fntdata"/><Relationship Id="rId20" Type="http://schemas.openxmlformats.org/officeDocument/2006/relationships/slide" Target="slides/slide15.xml"/><Relationship Id="rId42" Type="http://schemas.openxmlformats.org/officeDocument/2006/relationships/font" Target="fonts/Lato-italic.fntdata"/><Relationship Id="rId41" Type="http://schemas.openxmlformats.org/officeDocument/2006/relationships/font" Target="fonts/Lato-bold.fntdata"/><Relationship Id="rId22" Type="http://schemas.openxmlformats.org/officeDocument/2006/relationships/slide" Target="slides/slide17.xml"/><Relationship Id="rId44" Type="http://schemas.openxmlformats.org/officeDocument/2006/relationships/font" Target="fonts/NunitoMedium-regular.fntdata"/><Relationship Id="rId21" Type="http://schemas.openxmlformats.org/officeDocument/2006/relationships/slide" Target="slides/slide16.xml"/><Relationship Id="rId43" Type="http://schemas.openxmlformats.org/officeDocument/2006/relationships/font" Target="fonts/Lato-boldItalic.fntdata"/><Relationship Id="rId24" Type="http://schemas.openxmlformats.org/officeDocument/2006/relationships/slide" Target="slides/slide19.xml"/><Relationship Id="rId46" Type="http://schemas.openxmlformats.org/officeDocument/2006/relationships/font" Target="fonts/NunitoMedium-italic.fntdata"/><Relationship Id="rId23" Type="http://schemas.openxmlformats.org/officeDocument/2006/relationships/slide" Target="slides/slide18.xml"/><Relationship Id="rId45" Type="http://schemas.openxmlformats.org/officeDocument/2006/relationships/font" Target="fonts/NunitoMedium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47" Type="http://schemas.openxmlformats.org/officeDocument/2006/relationships/font" Target="fonts/NunitoMedium-boldItalic.fntdata"/><Relationship Id="rId28" Type="http://schemas.openxmlformats.org/officeDocument/2006/relationships/font" Target="fonts/Roboto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-boldItalic.fntdata"/><Relationship Id="rId30" Type="http://schemas.openxmlformats.org/officeDocument/2006/relationships/font" Target="fonts/Roboto-italic.fntdata"/><Relationship Id="rId11" Type="http://schemas.openxmlformats.org/officeDocument/2006/relationships/slide" Target="slides/slide6.xml"/><Relationship Id="rId33" Type="http://schemas.openxmlformats.org/officeDocument/2006/relationships/font" Target="fonts/Nunito-bold.fntdata"/><Relationship Id="rId10" Type="http://schemas.openxmlformats.org/officeDocument/2006/relationships/slide" Target="slides/slide5.xml"/><Relationship Id="rId32" Type="http://schemas.openxmlformats.org/officeDocument/2006/relationships/font" Target="fonts/Nunito-regular.fntdata"/><Relationship Id="rId13" Type="http://schemas.openxmlformats.org/officeDocument/2006/relationships/slide" Target="slides/slide8.xml"/><Relationship Id="rId35" Type="http://schemas.openxmlformats.org/officeDocument/2006/relationships/font" Target="fonts/Nunito-boldItalic.fntdata"/><Relationship Id="rId12" Type="http://schemas.openxmlformats.org/officeDocument/2006/relationships/slide" Target="slides/slide7.xml"/><Relationship Id="rId34" Type="http://schemas.openxmlformats.org/officeDocument/2006/relationships/font" Target="fonts/Nunito-italic.fntdata"/><Relationship Id="rId15" Type="http://schemas.openxmlformats.org/officeDocument/2006/relationships/slide" Target="slides/slide10.xml"/><Relationship Id="rId37" Type="http://schemas.openxmlformats.org/officeDocument/2006/relationships/font" Target="fonts/Montserrat-bold.fntdata"/><Relationship Id="rId14" Type="http://schemas.openxmlformats.org/officeDocument/2006/relationships/slide" Target="slides/slide9.xml"/><Relationship Id="rId36" Type="http://schemas.openxmlformats.org/officeDocument/2006/relationships/font" Target="fonts/Montserrat-regular.fntdata"/><Relationship Id="rId17" Type="http://schemas.openxmlformats.org/officeDocument/2006/relationships/slide" Target="slides/slide12.xml"/><Relationship Id="rId39" Type="http://schemas.openxmlformats.org/officeDocument/2006/relationships/font" Target="fonts/Montserrat-boldItalic.fntdata"/><Relationship Id="rId16" Type="http://schemas.openxmlformats.org/officeDocument/2006/relationships/slide" Target="slides/slide11.xml"/><Relationship Id="rId38" Type="http://schemas.openxmlformats.org/officeDocument/2006/relationships/font" Target="fonts/Montserrat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6a8c69aa71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6a8c69aa71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9151d12ec3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19151d12ec3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8db1041ac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18db1041ac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8d6c19837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18d6c19837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8e317ce012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18e317ce012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8e317ce012_2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8e317ce012_2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8e7f385d39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18e7f385d3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8e7f385d39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18e7f385d39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18f7ea3a495_1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18f7ea3a495_1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1947875a54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1947875a54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8cc7404eba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8cc7404eba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1947875a54c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1947875a54c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947875a54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1947875a54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1947875a54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1947875a54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6a8c69aa7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6a8c69aa7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8d62a4331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8d62a4331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8cc7404eba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8cc7404eba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6a8c69aa71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6a8c69aa71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6a8c69aa71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6a8c69aa71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8e317ce012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8e317ce012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6a8c69aa71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6a8c69aa71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use R library to minimize this GCV function.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 is here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Relationship Id="rId4" Type="http://schemas.openxmlformats.org/officeDocument/2006/relationships/image" Target="../media/image2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8.png"/><Relationship Id="rId6" Type="http://schemas.openxmlformats.org/officeDocument/2006/relationships/image" Target="../media/image2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9.png"/><Relationship Id="rId4" Type="http://schemas.openxmlformats.org/officeDocument/2006/relationships/image" Target="../media/image1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www.publichealth.columbia.edu/research/population-health-methods/ridge-regression" TargetMode="External"/><Relationship Id="rId4" Type="http://schemas.openxmlformats.org/officeDocument/2006/relationships/hyperlink" Target="https://www.ncbi.nlm.nih.gov/pmc/articles/PMC8031387/" TargetMode="External"/><Relationship Id="rId5" Type="http://schemas.openxmlformats.org/officeDocument/2006/relationships/hyperlink" Target="https://www.mdpi.com/2504-4990/1/1/21/htm" TargetMode="External"/><Relationship Id="rId6" Type="http://schemas.openxmlformats.org/officeDocument/2006/relationships/hyperlink" Target="https://www.sciencedirect.com/science/article/pii/S1877705817341474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Ridge and Lasso Regression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Niharika Dhapola, Sarita Kumari, Prashant Kumar, and Nicholas Soluri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Ridge Regression: Example 2 Notes</a:t>
            </a:r>
            <a:endParaRPr/>
          </a:p>
        </p:txBody>
      </p:sp>
      <p:sp>
        <p:nvSpPr>
          <p:cNvPr id="204" name="Google Shape;204;p22"/>
          <p:cNvSpPr txBox="1"/>
          <p:nvPr>
            <p:ph idx="1" type="body"/>
          </p:nvPr>
        </p:nvSpPr>
        <p:spPr>
          <a:xfrm>
            <a:off x="1367400" y="1251700"/>
            <a:ext cx="7099800" cy="327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GCV → Generalized Cross-Validation Statistic</a:t>
            </a:r>
            <a:endParaRPr sz="17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>
                <a:solidFill>
                  <a:srgbClr val="FFFFFF"/>
                </a:solidFill>
              </a:rPr>
              <a:t>To measure  prediction accuracy LOOCV</a:t>
            </a:r>
            <a:r>
              <a:rPr lang="en" sz="1800">
                <a:solidFill>
                  <a:srgbClr val="FFFFFF"/>
                </a:solidFill>
              </a:rPr>
              <a:t>(</a:t>
            </a:r>
            <a:r>
              <a:rPr lang="en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Leave One Out Cross-Validation) is used.</a:t>
            </a:r>
            <a:endParaRPr sz="18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GCV </a:t>
            </a:r>
            <a:r>
              <a:rPr lang="en" sz="1500"/>
              <a:t>provides an approximation of LOOCV.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By defining GCV ,optimal value for both ridge and shrinkage parameters are obtained.</a:t>
            </a:r>
            <a:endParaRPr sz="15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As ridge </a:t>
            </a:r>
            <a:r>
              <a:rPr lang="en" sz="1700"/>
              <a:t>parameter</a:t>
            </a:r>
            <a:r>
              <a:rPr lang="en" sz="1700"/>
              <a:t> increases, GCV forms a parabolic shape</a:t>
            </a:r>
            <a:endParaRPr sz="17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Decreases to  a global minimum, then increases</a:t>
            </a:r>
            <a:endParaRPr sz="15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Main takeaway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Results show that there exists a single value of the ridge </a:t>
            </a:r>
            <a:r>
              <a:rPr lang="en" sz="1700"/>
              <a:t>parameter</a:t>
            </a:r>
            <a:r>
              <a:rPr lang="en" sz="1700"/>
              <a:t> which minimizes GCV.</a:t>
            </a:r>
            <a:endParaRPr sz="17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Lasso</a:t>
            </a:r>
            <a:endParaRPr b="1" sz="285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23"/>
          <p:cNvSpPr txBox="1"/>
          <p:nvPr>
            <p:ph idx="1" type="body"/>
          </p:nvPr>
        </p:nvSpPr>
        <p:spPr>
          <a:xfrm>
            <a:off x="1297500" y="1254725"/>
            <a:ext cx="6969600" cy="35238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-324213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■"/>
            </a:pPr>
            <a:r>
              <a:rPr lang="en" sz="1942">
                <a:latin typeface="Arial"/>
                <a:ea typeface="Arial"/>
                <a:cs typeface="Arial"/>
                <a:sym typeface="Arial"/>
              </a:rPr>
              <a:t>One significant problem of ridge regression is that the penalty term will never force any of the coefficients to be exactly zero.</a:t>
            </a:r>
            <a:endParaRPr sz="1942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942">
              <a:latin typeface="Arial"/>
              <a:ea typeface="Arial"/>
              <a:cs typeface="Arial"/>
              <a:sym typeface="Arial"/>
            </a:endParaRPr>
          </a:p>
          <a:p>
            <a:pPr indent="-324213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■"/>
            </a:pPr>
            <a:r>
              <a:rPr lang="en" sz="1942">
                <a:latin typeface="Arial"/>
                <a:ea typeface="Arial"/>
                <a:cs typeface="Arial"/>
                <a:sym typeface="Arial"/>
              </a:rPr>
              <a:t>Thus, the final model will include all </a:t>
            </a:r>
            <a:r>
              <a:rPr i="1" lang="en" sz="1942"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" sz="1942">
                <a:latin typeface="Arial"/>
                <a:ea typeface="Arial"/>
                <a:cs typeface="Arial"/>
                <a:sym typeface="Arial"/>
              </a:rPr>
              <a:t> predictors, which creates a challenge in model interpretation</a:t>
            </a:r>
            <a:endParaRPr sz="1942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942">
              <a:latin typeface="Arial"/>
              <a:ea typeface="Arial"/>
              <a:cs typeface="Arial"/>
              <a:sym typeface="Arial"/>
            </a:endParaRPr>
          </a:p>
          <a:p>
            <a:pPr indent="-324213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■"/>
            </a:pPr>
            <a:r>
              <a:rPr lang="en" sz="1942">
                <a:latin typeface="Arial"/>
                <a:ea typeface="Arial"/>
                <a:cs typeface="Arial"/>
                <a:sym typeface="Arial"/>
              </a:rPr>
              <a:t>The lasso works in a similar way to ridge regression, except it uses a different penalty term that shrinks some of the coefficients exactly to zero.</a:t>
            </a:r>
            <a:endParaRPr sz="1942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942">
              <a:latin typeface="Arial"/>
              <a:ea typeface="Arial"/>
              <a:cs typeface="Arial"/>
              <a:sym typeface="Arial"/>
            </a:endParaRPr>
          </a:p>
          <a:p>
            <a:pPr indent="-317182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■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n" sz="1800">
                <a:latin typeface="Arial"/>
                <a:ea typeface="Arial"/>
                <a:cs typeface="Arial"/>
                <a:sym typeface="Arial"/>
              </a:rPr>
              <a:t>he lasso performs variable/feature selection.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4"/>
          <p:cNvSpPr txBox="1"/>
          <p:nvPr>
            <p:ph type="title"/>
          </p:nvPr>
        </p:nvSpPr>
        <p:spPr>
          <a:xfrm>
            <a:off x="1303800" y="598575"/>
            <a:ext cx="7030500" cy="8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Arial"/>
                <a:ea typeface="Arial"/>
                <a:cs typeface="Arial"/>
                <a:sym typeface="Arial"/>
              </a:rPr>
              <a:t>Variable selection property of the Lasso</a:t>
            </a:r>
            <a:endParaRPr sz="2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24"/>
          <p:cNvSpPr txBox="1"/>
          <p:nvPr>
            <p:ph idx="1" type="body"/>
          </p:nvPr>
        </p:nvSpPr>
        <p:spPr>
          <a:xfrm>
            <a:off x="1237625" y="1441600"/>
            <a:ext cx="3430500" cy="30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increasing values of λ lead to the shrinkage of the regression coefficients and even become zero</a:t>
            </a:r>
            <a:endParaRPr sz="1200"/>
          </a:p>
        </p:txBody>
      </p:sp>
      <p:sp>
        <p:nvSpPr>
          <p:cNvPr id="217" name="Google Shape;217;p24"/>
          <p:cNvSpPr txBox="1"/>
          <p:nvPr>
            <p:ph idx="2" type="body"/>
          </p:nvPr>
        </p:nvSpPr>
        <p:spPr>
          <a:xfrm>
            <a:off x="5188000" y="1542700"/>
            <a:ext cx="3430500" cy="14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The optimum result is</a:t>
            </a:r>
            <a:r>
              <a:rPr lang="en" sz="1200">
                <a:latin typeface="Arial"/>
                <a:ea typeface="Arial"/>
                <a:cs typeface="Arial"/>
                <a:sym typeface="Arial"/>
              </a:rPr>
              <a:t> the intersection of the ellipsis and the boundary of the penalty shapes.In order to shrink a coefficient to zero an intersection needs to occur alongside the two coordinate axis. this is only possible for the LASSO but not for ridge regression.</a:t>
            </a:r>
            <a:endParaRPr sz="1200"/>
          </a:p>
        </p:txBody>
      </p:sp>
      <p:pic>
        <p:nvPicPr>
          <p:cNvPr id="218" name="Google Shape;21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8988" y="2364650"/>
            <a:ext cx="4008724" cy="2022200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24"/>
          <p:cNvSpPr txBox="1"/>
          <p:nvPr/>
        </p:nvSpPr>
        <p:spPr>
          <a:xfrm>
            <a:off x="899000" y="4386850"/>
            <a:ext cx="7723800" cy="8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Contours of the error and constraint functions. The solid blue areas are the constraint regions, while the red ellipses are the contours of the RSS.</a:t>
            </a:r>
            <a:endParaRPr sz="1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  <p:sp>
        <p:nvSpPr>
          <p:cNvPr id="220" name="Google Shape;220;p24"/>
          <p:cNvSpPr txBox="1"/>
          <p:nvPr/>
        </p:nvSpPr>
        <p:spPr>
          <a:xfrm>
            <a:off x="1511800" y="3918775"/>
            <a:ext cx="1122300" cy="55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62626"/>
                </a:solidFill>
                <a:highlight>
                  <a:srgbClr val="FFFFFF"/>
                </a:highlight>
              </a:rPr>
              <a:t>|β1|+|β2|≤s</a:t>
            </a:r>
            <a:endParaRPr sz="900">
              <a:solidFill>
                <a:srgbClr val="26262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(Lasso)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21" name="Google Shape;221;p24"/>
          <p:cNvSpPr txBox="1"/>
          <p:nvPr/>
        </p:nvSpPr>
        <p:spPr>
          <a:xfrm>
            <a:off x="3096538" y="3795775"/>
            <a:ext cx="1522200" cy="6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900"/>
              <a:t>β</a:t>
            </a:r>
            <a:r>
              <a:rPr lang="en" sz="600"/>
              <a:t>12 </a:t>
            </a:r>
            <a:r>
              <a:rPr lang="en" sz="900"/>
              <a:t>+ β</a:t>
            </a:r>
            <a:r>
              <a:rPr lang="en" sz="600"/>
              <a:t>2 </a:t>
            </a:r>
            <a:r>
              <a:rPr lang="en" sz="900"/>
              <a:t>≤ s</a:t>
            </a:r>
            <a:endParaRPr sz="9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/>
              <a:t>(Ridge)</a:t>
            </a:r>
            <a:endParaRPr sz="1200"/>
          </a:p>
        </p:txBody>
      </p:sp>
      <p:cxnSp>
        <p:nvCxnSpPr>
          <p:cNvPr id="222" name="Google Shape;222;p24"/>
          <p:cNvCxnSpPr/>
          <p:nvPr/>
        </p:nvCxnSpPr>
        <p:spPr>
          <a:xfrm rot="10800000">
            <a:off x="4521000" y="3274850"/>
            <a:ext cx="756000" cy="5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3" name="Google Shape;223;p24"/>
          <p:cNvSpPr txBox="1"/>
          <p:nvPr/>
        </p:nvSpPr>
        <p:spPr>
          <a:xfrm>
            <a:off x="5188000" y="3175650"/>
            <a:ext cx="1014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Lasso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224" name="Google Shape;224;p24"/>
          <p:cNvCxnSpPr/>
          <p:nvPr/>
        </p:nvCxnSpPr>
        <p:spPr>
          <a:xfrm rot="10800000">
            <a:off x="4262475" y="3454950"/>
            <a:ext cx="818700" cy="40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5" name="Google Shape;225;p24"/>
          <p:cNvSpPr txBox="1"/>
          <p:nvPr/>
        </p:nvSpPr>
        <p:spPr>
          <a:xfrm>
            <a:off x="5081175" y="3731925"/>
            <a:ext cx="75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Ridge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1 for Lasso Regression</a:t>
            </a:r>
            <a:endParaRPr/>
          </a:p>
        </p:txBody>
      </p:sp>
      <p:sp>
        <p:nvSpPr>
          <p:cNvPr id="231" name="Google Shape;231;p25"/>
          <p:cNvSpPr txBox="1"/>
          <p:nvPr>
            <p:ph idx="1" type="body"/>
          </p:nvPr>
        </p:nvSpPr>
        <p:spPr>
          <a:xfrm>
            <a:off x="1352625" y="1495000"/>
            <a:ext cx="6333900" cy="31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 sz="1500"/>
              <a:t>Objective</a:t>
            </a:r>
            <a:r>
              <a:rPr lang="en" sz="1500"/>
              <a:t>: </a:t>
            </a:r>
            <a:r>
              <a:rPr b="1" lang="en" sz="1500"/>
              <a:t>to measure quality of the wine with </a:t>
            </a:r>
            <a:r>
              <a:rPr b="1" lang="en" sz="1500"/>
              <a:t> 1599 observations.</a:t>
            </a:r>
            <a:endParaRPr b="1"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 sz="1500"/>
              <a:t>Predictors</a:t>
            </a:r>
            <a:r>
              <a:rPr lang="en" sz="1500"/>
              <a:t>:</a:t>
            </a:r>
            <a:r>
              <a:rPr b="1" lang="en" sz="1500"/>
              <a:t> </a:t>
            </a:r>
            <a:r>
              <a:rPr b="1" lang="en" sz="1500"/>
              <a:t> fixed.acidity ,</a:t>
            </a:r>
            <a:r>
              <a:rPr b="1" lang="en" sz="1500"/>
              <a:t>volatile.acidity , </a:t>
            </a:r>
            <a:r>
              <a:rPr b="1" lang="en" sz="1500"/>
              <a:t>citric.acid , </a:t>
            </a:r>
            <a:r>
              <a:rPr b="1" lang="en" sz="1500"/>
              <a:t> residual.sugar , free.sulfur.dioxide, chlorides , total.sulfur.dioxide , density , pH  , sulphates  , alcohol ,  Quality</a:t>
            </a:r>
            <a:endParaRPr b="1"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t/>
            </a:r>
            <a:endParaRPr b="1"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t/>
            </a:r>
            <a:endParaRPr b="1"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/>
          </a:p>
        </p:txBody>
      </p:sp>
      <p:pic>
        <p:nvPicPr>
          <p:cNvPr id="232" name="Google Shape;23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9150" y="2988400"/>
            <a:ext cx="6465274" cy="1563950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25"/>
          <p:cNvSpPr txBox="1"/>
          <p:nvPr/>
        </p:nvSpPr>
        <p:spPr>
          <a:xfrm>
            <a:off x="1645000" y="2787275"/>
            <a:ext cx="646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Table 1 - shows coefficients estimates for the red wine data -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34" name="Google Shape;234;p25"/>
          <p:cNvSpPr txBox="1"/>
          <p:nvPr/>
        </p:nvSpPr>
        <p:spPr>
          <a:xfrm>
            <a:off x="1644988" y="4152150"/>
            <a:ext cx="639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6"/>
          <p:cNvSpPr txBox="1"/>
          <p:nvPr>
            <p:ph type="title"/>
          </p:nvPr>
        </p:nvSpPr>
        <p:spPr>
          <a:xfrm>
            <a:off x="1161425" y="384975"/>
            <a:ext cx="7030500" cy="78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/>
              <a:t>Lasso Ex-1</a:t>
            </a:r>
            <a:endParaRPr b="0"/>
          </a:p>
        </p:txBody>
      </p:sp>
      <p:pic>
        <p:nvPicPr>
          <p:cNvPr id="240" name="Google Shape;24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3850" y="1271475"/>
            <a:ext cx="3684299" cy="284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04549" y="641775"/>
            <a:ext cx="3964259" cy="3664126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26"/>
          <p:cNvSpPr txBox="1"/>
          <p:nvPr/>
        </p:nvSpPr>
        <p:spPr>
          <a:xfrm>
            <a:off x="204675" y="4164625"/>
            <a:ext cx="47430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The plot shows the number of non-zero coefficients ̂ bi in the regression model for a given log λ.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43" name="Google Shape;243;p26"/>
          <p:cNvSpPr txBox="1"/>
          <p:nvPr/>
        </p:nvSpPr>
        <p:spPr>
          <a:xfrm>
            <a:off x="5374875" y="4511675"/>
            <a:ext cx="3443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The plots depict the mean squared prediction error MSE against log λ. </a:t>
            </a:r>
            <a:endParaRPr sz="12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Lasso Regression: Findings</a:t>
            </a:r>
            <a:endParaRPr/>
          </a:p>
        </p:txBody>
      </p:sp>
      <p:sp>
        <p:nvSpPr>
          <p:cNvPr id="249" name="Google Shape;249;p27"/>
          <p:cNvSpPr txBox="1"/>
          <p:nvPr>
            <p:ph idx="1" type="body"/>
          </p:nvPr>
        </p:nvSpPr>
        <p:spPr>
          <a:xfrm>
            <a:off x="1303800" y="1393625"/>
            <a:ext cx="7030500" cy="313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32500"/>
          </a:bodyPr>
          <a:lstStyle/>
          <a:p>
            <a:pPr indent="-307715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Nunito Medium"/>
              <a:buChar char="●"/>
            </a:pPr>
            <a:r>
              <a:rPr lang="en" sz="3833">
                <a:latin typeface="Nunito Medium"/>
                <a:ea typeface="Nunito Medium"/>
                <a:cs typeface="Nunito Medium"/>
                <a:sym typeface="Nunito Medium"/>
              </a:rPr>
              <a:t>T</a:t>
            </a:r>
            <a:r>
              <a:rPr lang="en" sz="3833">
                <a:latin typeface="Nunito Medium"/>
                <a:ea typeface="Nunito Medium"/>
                <a:cs typeface="Nunito Medium"/>
                <a:sym typeface="Nunito Medium"/>
              </a:rPr>
              <a:t>he LASSO tend to “shrink” to zero coefficient estimates ̂ bi in the sense that they reduce the norm of the estimate vector as λ increases.</a:t>
            </a:r>
            <a:endParaRPr sz="3833">
              <a:latin typeface="Nunito Medium"/>
              <a:ea typeface="Nunito Medium"/>
              <a:cs typeface="Nunito Medium"/>
              <a:sym typeface="Nunito Medium"/>
            </a:endParaRPr>
          </a:p>
          <a:p>
            <a:pPr indent="-307715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Nunito Medium"/>
              <a:buChar char="●"/>
            </a:pPr>
            <a:r>
              <a:rPr lang="en" sz="3833">
                <a:latin typeface="Nunito Medium"/>
                <a:ea typeface="Nunito Medium"/>
                <a:cs typeface="Nunito Medium"/>
                <a:sym typeface="Nunito Medium"/>
              </a:rPr>
              <a:t>The LASSO performs variable selection i. e. some of the coefficient estimates ̂ bi become exactly equal to zero, which makes the regression model easier to interpret.</a:t>
            </a:r>
            <a:endParaRPr sz="3833">
              <a:latin typeface="Nunito Medium"/>
              <a:ea typeface="Nunito Medium"/>
              <a:cs typeface="Nunito Medium"/>
              <a:sym typeface="Nunito Medium"/>
            </a:endParaRPr>
          </a:p>
          <a:p>
            <a:pPr indent="-307715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Nunito Medium"/>
              <a:buChar char="●"/>
            </a:pPr>
            <a:r>
              <a:rPr lang="en" sz="3833">
                <a:latin typeface="Nunito Medium"/>
                <a:ea typeface="Nunito Medium"/>
                <a:cs typeface="Nunito Medium"/>
                <a:sym typeface="Nunito Medium"/>
              </a:rPr>
              <a:t>The RSS value calculated on the train set is large and the RSS value calculated on the test set is small for Lasso regression when λ is selected appropriately.</a:t>
            </a:r>
            <a:endParaRPr sz="3833">
              <a:latin typeface="Nunito Medium"/>
              <a:ea typeface="Nunito Medium"/>
              <a:cs typeface="Nunito Medium"/>
              <a:sym typeface="Nunito Medium"/>
            </a:endParaRPr>
          </a:p>
          <a:p>
            <a:pPr indent="-307715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Nunito Medium"/>
              <a:buChar char="●"/>
            </a:pPr>
            <a:r>
              <a:rPr lang="en" sz="3833">
                <a:latin typeface="Nunito Medium"/>
                <a:ea typeface="Nunito Medium"/>
                <a:cs typeface="Nunito Medium"/>
                <a:sym typeface="Nunito Medium"/>
              </a:rPr>
              <a:t>Calculating the RSS on the test data set provides a good way to assess the regression model in contrast to using a single data set</a:t>
            </a:r>
            <a:endParaRPr sz="3833">
              <a:latin typeface="Nunito Medium"/>
              <a:ea typeface="Nunito Medium"/>
              <a:cs typeface="Nunito Medium"/>
              <a:sym typeface="Nunito Medium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833">
                <a:latin typeface="Nunito Medium"/>
                <a:ea typeface="Nunito Medium"/>
                <a:cs typeface="Nunito Medium"/>
                <a:sym typeface="Nunito Medium"/>
              </a:rPr>
              <a:t>Table 2 </a:t>
            </a:r>
            <a:endParaRPr sz="3833">
              <a:latin typeface="Nunito Medium"/>
              <a:ea typeface="Nunito Medium"/>
              <a:cs typeface="Nunito Medium"/>
              <a:sym typeface="Nunito Medium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833">
                <a:latin typeface="Nunito Medium"/>
                <a:ea typeface="Nunito Medium"/>
                <a:cs typeface="Nunito Medium"/>
                <a:sym typeface="Nunito Medium"/>
              </a:rPr>
              <a:t>shows RSS for train &amp;  test sets</a:t>
            </a:r>
            <a:endParaRPr sz="3833">
              <a:latin typeface="Nunito Medium"/>
              <a:ea typeface="Nunito Medium"/>
              <a:cs typeface="Nunito Medium"/>
              <a:sym typeface="Nunito Medium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/>
          </a:p>
        </p:txBody>
      </p:sp>
      <p:pic>
        <p:nvPicPr>
          <p:cNvPr id="250" name="Google Shape;25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50750" y="3333225"/>
            <a:ext cx="3709325" cy="107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Ridge and Lasso on the Same Data Set</a:t>
            </a:r>
            <a:endParaRPr/>
          </a:p>
        </p:txBody>
      </p:sp>
      <p:sp>
        <p:nvSpPr>
          <p:cNvPr id="256" name="Google Shape;256;p2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From the Wave Data Lab Open Source Project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Data Set: Loans Given in Vermont in 2012</a:t>
            </a:r>
            <a:endParaRPr sz="2300"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" sz="2100"/>
              <a:t>Response: Loan amount given</a:t>
            </a:r>
            <a:endParaRPr sz="21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2100"/>
              <a:t>Predictors: applicant income, sex, race, and loan purpose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9"/>
          <p:cNvSpPr txBox="1"/>
          <p:nvPr/>
        </p:nvSpPr>
        <p:spPr>
          <a:xfrm>
            <a:off x="1415525" y="467600"/>
            <a:ext cx="197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Ridge: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62" name="Google Shape;262;p29"/>
          <p:cNvSpPr txBox="1"/>
          <p:nvPr/>
        </p:nvSpPr>
        <p:spPr>
          <a:xfrm>
            <a:off x="5637100" y="582250"/>
            <a:ext cx="197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Lasso: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63" name="Google Shape;263;p29"/>
          <p:cNvSpPr txBox="1"/>
          <p:nvPr/>
        </p:nvSpPr>
        <p:spPr>
          <a:xfrm>
            <a:off x="442325" y="1769275"/>
            <a:ext cx="973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Coeff. Vs Lambda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64" name="Google Shape;264;p29"/>
          <p:cNvSpPr txBox="1"/>
          <p:nvPr/>
        </p:nvSpPr>
        <p:spPr>
          <a:xfrm>
            <a:off x="442325" y="3564575"/>
            <a:ext cx="973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MSE vs Lambda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65" name="Google Shape;26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4300" y="982438"/>
            <a:ext cx="3595182" cy="206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07950" y="982450"/>
            <a:ext cx="3377363" cy="201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53976" y="3165073"/>
            <a:ext cx="3115825" cy="173153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38725" y="3165075"/>
            <a:ext cx="3115825" cy="17617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 Findings</a:t>
            </a:r>
            <a:endParaRPr/>
          </a:p>
        </p:txBody>
      </p:sp>
      <p:sp>
        <p:nvSpPr>
          <p:cNvPr id="274" name="Google Shape;274;p30"/>
          <p:cNvSpPr txBox="1"/>
          <p:nvPr>
            <p:ph idx="1" type="body"/>
          </p:nvPr>
        </p:nvSpPr>
        <p:spPr>
          <a:xfrm>
            <a:off x="716175" y="1554925"/>
            <a:ext cx="2620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Both are u</a:t>
            </a:r>
            <a:r>
              <a:rPr lang="en" sz="1900"/>
              <a:t>seful in medical and finance fields</a:t>
            </a:r>
            <a:endParaRPr sz="19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Help to make problems with many small predictors easier to interpret </a:t>
            </a:r>
            <a:endParaRPr sz="1700"/>
          </a:p>
        </p:txBody>
      </p:sp>
      <p:pic>
        <p:nvPicPr>
          <p:cNvPr id="275" name="Google Shape;27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36075" y="885825"/>
            <a:ext cx="2705100" cy="168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13438" y="2963975"/>
            <a:ext cx="2950377" cy="168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Medical Studies</a:t>
            </a:r>
            <a:endParaRPr/>
          </a:p>
        </p:txBody>
      </p:sp>
      <p:sp>
        <p:nvSpPr>
          <p:cNvPr id="282" name="Google Shape;282;p31"/>
          <p:cNvSpPr txBox="1"/>
          <p:nvPr>
            <p:ph idx="1" type="body"/>
          </p:nvPr>
        </p:nvSpPr>
        <p:spPr>
          <a:xfrm>
            <a:off x="1297500" y="1567550"/>
            <a:ext cx="3274500" cy="261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Often countless possible predictors could contribute to contraction of a disease</a:t>
            </a:r>
            <a:endParaRPr sz="15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Genetics, life experiences, diet…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Amount of possible predictors can be nearly infinite</a:t>
            </a:r>
            <a:endParaRPr sz="13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Ridge and Lasso help to </a:t>
            </a:r>
            <a:r>
              <a:rPr lang="en" sz="1500"/>
              <a:t>focus</a:t>
            </a:r>
            <a:r>
              <a:rPr lang="en" sz="1500"/>
              <a:t> on the most significant predictors</a:t>
            </a:r>
            <a:endParaRPr sz="1500"/>
          </a:p>
        </p:txBody>
      </p:sp>
      <p:pic>
        <p:nvPicPr>
          <p:cNvPr id="283" name="Google Shape;28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4625" y="1446313"/>
            <a:ext cx="3376300" cy="225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Ridge and Lasso Regression are shrinkage methods</a:t>
            </a:r>
            <a:endParaRPr sz="18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Motivation →</a:t>
            </a:r>
            <a:r>
              <a:rPr lang="en" sz="1600"/>
              <a:t>Useful when there are too many predictors</a:t>
            </a:r>
            <a:endParaRPr sz="1600"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 sz="1600"/>
              <a:t>Example → more predictors than observations</a:t>
            </a:r>
            <a:endParaRPr sz="16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Ridge can shrink coefficients to minimize their effect</a:t>
            </a:r>
            <a:endParaRPr sz="18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Shrinks but does NOT set equal to 0</a:t>
            </a:r>
            <a:endParaRPr sz="16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Lasso can shrink coefficients all the way to 0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Bias-Variance Trade-off</a:t>
            </a:r>
            <a:endParaRPr sz="18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Bank Loans and Credit Cards</a:t>
            </a:r>
            <a:endParaRPr/>
          </a:p>
        </p:txBody>
      </p:sp>
      <p:sp>
        <p:nvSpPr>
          <p:cNvPr id="289" name="Google Shape;289;p32"/>
          <p:cNvSpPr txBox="1"/>
          <p:nvPr>
            <p:ph idx="1" type="body"/>
          </p:nvPr>
        </p:nvSpPr>
        <p:spPr>
          <a:xfrm>
            <a:off x="1297500" y="1567550"/>
            <a:ext cx="3580500" cy="286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Similarly to medical studies, very large amount of predictors when approving a loan</a:t>
            </a:r>
            <a:endParaRPr sz="19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Work history, credit history, savings, age, dependents…</a:t>
            </a:r>
            <a:endParaRPr sz="17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Ridge and Lasso help to shrink these problems also</a:t>
            </a:r>
            <a:endParaRPr sz="1900"/>
          </a:p>
        </p:txBody>
      </p:sp>
      <p:pic>
        <p:nvPicPr>
          <p:cNvPr id="290" name="Google Shape;29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83150" y="1761950"/>
            <a:ext cx="3306000" cy="247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5500"/>
              <a:t>THANK YOU!</a:t>
            </a:r>
            <a:endParaRPr sz="55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301" name="Google Shape;301;p3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Sources: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Ridge: Columbia University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latin typeface="Arial"/>
                <a:ea typeface="Arial"/>
                <a:cs typeface="Arial"/>
                <a:sym typeface="Arial"/>
                <a:hlinkClick r:id="rId3"/>
              </a:rPr>
              <a:t>https://www.publichealth.columbia.edu/research/population-health-methods/ridge-regression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Ridge: NIH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latin typeface="Arial"/>
                <a:ea typeface="Arial"/>
                <a:cs typeface="Arial"/>
                <a:sym typeface="Arial"/>
                <a:hlinkClick r:id="rId4"/>
              </a:rPr>
              <a:t>https://www.ncbi.nlm.nih.gov/pmc/articles/PMC8031387/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Lasso: MDPI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latin typeface="Arial"/>
                <a:ea typeface="Arial"/>
                <a:cs typeface="Arial"/>
                <a:sym typeface="Arial"/>
                <a:hlinkClick r:id="rId5"/>
              </a:rPr>
              <a:t>https://www.mdpi.com/2504-4990/1/1/21/htm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Comparing Ridge vs Lasso: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latin typeface="Arial"/>
                <a:ea typeface="Arial"/>
                <a:cs typeface="Arial"/>
                <a:sym typeface="Arial"/>
                <a:hlinkClick r:id="rId6"/>
              </a:rPr>
              <a:t>https://www.sciencedirect.com/science/article/pii/S1877705817341474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Ridge and Lasso Equations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720350" y="1990050"/>
            <a:ext cx="40140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618"/>
              <a:t>Ridge:</a:t>
            </a:r>
            <a:endParaRPr sz="4618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5018"/>
          </a:p>
          <a:p>
            <a:pPr indent="-308264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5018"/>
              <a:t>Uses tuning </a:t>
            </a:r>
            <a:r>
              <a:rPr lang="en" sz="5018"/>
              <a:t>parameter</a:t>
            </a:r>
            <a:r>
              <a:rPr lang="en" sz="5018"/>
              <a:t> →shrinkage penalty</a:t>
            </a:r>
            <a:endParaRPr sz="5018"/>
          </a:p>
          <a:p>
            <a:pPr indent="-308264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5018"/>
              <a:t>As λ grows, shrinkage penalty increases</a:t>
            </a:r>
            <a:endParaRPr sz="5018"/>
          </a:p>
          <a:p>
            <a:pPr indent="-308264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5018"/>
              <a:t>Coefficients approach 0, but without reaching 0</a:t>
            </a:r>
            <a:endParaRPr sz="5018"/>
          </a:p>
          <a:p>
            <a:pPr indent="-308264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5018"/>
              <a:t>Uses L2 norm</a:t>
            </a:r>
            <a:endParaRPr sz="5018"/>
          </a:p>
          <a:p>
            <a:pPr indent="-308264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5018"/>
              <a:t>Penalty is λ times the sum of squares of the coefficients</a:t>
            </a:r>
            <a:endParaRPr sz="5018"/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5"/>
          <p:cNvSpPr txBox="1"/>
          <p:nvPr>
            <p:ph idx="2" type="body"/>
          </p:nvPr>
        </p:nvSpPr>
        <p:spPr>
          <a:xfrm>
            <a:off x="4832121" y="19900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Lasso: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Uses tuning parameter → shrinkage penalty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Some coefficients will be reduced to 0 exactly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Uses L1 norm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Penalty is λ times the sum of the magnitudes of the coefficients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9" name="Google Shape;14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4700" y="1990050"/>
            <a:ext cx="1394225" cy="580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13925" y="1959462"/>
            <a:ext cx="1439595" cy="64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Ridge: Why Does it Improve Over Least Squares?</a:t>
            </a:r>
            <a:endParaRPr/>
          </a:p>
        </p:txBody>
      </p:sp>
      <p:sp>
        <p:nvSpPr>
          <p:cNvPr id="156" name="Google Shape;156;p16"/>
          <p:cNvSpPr txBox="1"/>
          <p:nvPr>
            <p:ph idx="1" type="body"/>
          </p:nvPr>
        </p:nvSpPr>
        <p:spPr>
          <a:xfrm>
            <a:off x="583450" y="1926875"/>
            <a:ext cx="37893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Bias-variance trade-off 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As λ increases, flexibility decreases along with variance, but bias increases</a:t>
            </a:r>
            <a:endParaRPr sz="2000"/>
          </a:p>
        </p:txBody>
      </p:sp>
      <p:pic>
        <p:nvPicPr>
          <p:cNvPr id="157" name="Google Shape;15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95825" y="1212063"/>
            <a:ext cx="3038475" cy="2390775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16"/>
          <p:cNvSpPr txBox="1"/>
          <p:nvPr/>
        </p:nvSpPr>
        <p:spPr>
          <a:xfrm>
            <a:off x="5560500" y="3602850"/>
            <a:ext cx="2773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Ridge MSE (pink), squared bias (black), variance(green)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59" name="Google Shape;159;p16"/>
          <p:cNvSpPr txBox="1"/>
          <p:nvPr/>
        </p:nvSpPr>
        <p:spPr>
          <a:xfrm>
            <a:off x="5573100" y="4218450"/>
            <a:ext cx="2748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From example data set containing 45 predictors and 50 observations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7"/>
          <p:cNvSpPr txBox="1"/>
          <p:nvPr>
            <p:ph type="title"/>
          </p:nvPr>
        </p:nvSpPr>
        <p:spPr>
          <a:xfrm>
            <a:off x="13800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Ridge Example 1: Background</a:t>
            </a:r>
            <a:endParaRPr/>
          </a:p>
        </p:txBody>
      </p:sp>
      <p:sp>
        <p:nvSpPr>
          <p:cNvPr id="165" name="Google Shape;165;p17"/>
          <p:cNvSpPr txBox="1"/>
          <p:nvPr>
            <p:ph idx="1" type="body"/>
          </p:nvPr>
        </p:nvSpPr>
        <p:spPr>
          <a:xfrm>
            <a:off x="896700" y="1919400"/>
            <a:ext cx="36753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Paper from Columbia University</a:t>
            </a:r>
            <a:endParaRPr sz="15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Goal/Response: Predict glutathione (bGSH) levels measured in a patient’s blood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Predictors: cigarette smoker status, sex, age, arsenic blood levels (InAs), monoethylarsenic blood levels (MMA), and dimethylarsenic blood levels (DMA)</a:t>
            </a:r>
            <a:endParaRPr sz="1500"/>
          </a:p>
        </p:txBody>
      </p:sp>
      <p:pic>
        <p:nvPicPr>
          <p:cNvPr id="166" name="Google Shape;16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2138901"/>
            <a:ext cx="4342900" cy="210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17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3638" y="217975"/>
            <a:ext cx="6276725" cy="4707550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18"/>
          <p:cNvSpPr txBox="1"/>
          <p:nvPr/>
        </p:nvSpPr>
        <p:spPr>
          <a:xfrm>
            <a:off x="303300" y="1933550"/>
            <a:ext cx="998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Ridge: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Ex. 1 →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Ridge Regression: Example 1 Findings</a:t>
            </a:r>
            <a:endParaRPr/>
          </a:p>
        </p:txBody>
      </p:sp>
      <p:sp>
        <p:nvSpPr>
          <p:cNvPr id="178" name="Google Shape;178;p19"/>
          <p:cNvSpPr txBox="1"/>
          <p:nvPr>
            <p:ph idx="2" type="body"/>
          </p:nvPr>
        </p:nvSpPr>
        <p:spPr>
          <a:xfrm>
            <a:off x="1103575" y="1244425"/>
            <a:ext cx="72879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VIF = variance inflation factor </a:t>
            </a:r>
            <a:endParaRPr sz="17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Quantifies the severity of multicollinearity in an ordinary least squares regression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Decreases for all coefficients, approaching 0  as the ridge parameter increases</a:t>
            </a:r>
            <a:endParaRPr sz="1500"/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n" sz="1500"/>
              <a:t>Indicates that multicollinearity has been reduced/eliminated</a:t>
            </a:r>
            <a:endParaRPr sz="15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Coefficients approach zero as the ridge </a:t>
            </a:r>
            <a:r>
              <a:rPr lang="en" sz="1700"/>
              <a:t>parameter increases</a:t>
            </a:r>
            <a:endParaRPr sz="17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None of the coefficients actually reach zero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Result/Goal: Choose ridge parameter 0.24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VIF has been sufficiently reduced without  shrinking parameters too much (could increase MSE)</a:t>
            </a:r>
            <a:endParaRPr sz="15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0"/>
          <p:cNvSpPr txBox="1"/>
          <p:nvPr>
            <p:ph type="title"/>
          </p:nvPr>
        </p:nvSpPr>
        <p:spPr>
          <a:xfrm>
            <a:off x="1318550" y="1728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Ridge Example 2: background </a:t>
            </a:r>
            <a:endParaRPr/>
          </a:p>
        </p:txBody>
      </p:sp>
      <p:sp>
        <p:nvSpPr>
          <p:cNvPr id="184" name="Google Shape;184;p20"/>
          <p:cNvSpPr txBox="1"/>
          <p:nvPr>
            <p:ph idx="1" type="body"/>
          </p:nvPr>
        </p:nvSpPr>
        <p:spPr>
          <a:xfrm>
            <a:off x="52600" y="1753425"/>
            <a:ext cx="6479400" cy="33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ambria"/>
              <a:ea typeface="Cambria"/>
              <a:cs typeface="Cambria"/>
              <a:sym typeface="Cambria"/>
            </a:endParaRPr>
          </a:p>
          <a:p>
            <a:pPr indent="-331909" lvl="0" marL="457200" rtl="0" algn="l">
              <a:spcBef>
                <a:spcPts val="1200"/>
              </a:spcBef>
              <a:spcAft>
                <a:spcPts val="0"/>
              </a:spcAft>
              <a:buSzPct val="100000"/>
              <a:buFont typeface="Cambria"/>
              <a:buChar char="●"/>
            </a:pPr>
            <a:r>
              <a:rPr lang="en" sz="4067">
                <a:latin typeface="Cambria"/>
                <a:ea typeface="Cambria"/>
                <a:cs typeface="Cambria"/>
                <a:sym typeface="Cambria"/>
              </a:rPr>
              <a:t>Goal: Improving prediction accuracy in Genome regression </a:t>
            </a:r>
            <a:r>
              <a:rPr lang="en" sz="4067">
                <a:latin typeface="Cambria"/>
                <a:ea typeface="Cambria"/>
                <a:cs typeface="Cambria"/>
                <a:sym typeface="Cambria"/>
              </a:rPr>
              <a:t>modelling in Vitamin B2 (Riboflavin) production data.</a:t>
            </a:r>
            <a:br>
              <a:rPr lang="en" sz="4067">
                <a:latin typeface="Cambria"/>
                <a:ea typeface="Cambria"/>
                <a:cs typeface="Cambria"/>
                <a:sym typeface="Cambria"/>
              </a:rPr>
            </a:br>
            <a:endParaRPr sz="4067">
              <a:latin typeface="Cambria"/>
              <a:ea typeface="Cambria"/>
              <a:cs typeface="Cambria"/>
              <a:sym typeface="Cambria"/>
            </a:endParaRPr>
          </a:p>
          <a:p>
            <a:pPr indent="-331909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mbria"/>
              <a:buChar char="●"/>
            </a:pPr>
            <a:r>
              <a:rPr lang="en" sz="4067">
                <a:latin typeface="Cambria"/>
                <a:ea typeface="Cambria"/>
                <a:cs typeface="Cambria"/>
                <a:sym typeface="Cambria"/>
              </a:rPr>
              <a:t>I</a:t>
            </a:r>
            <a:r>
              <a:rPr lang="en" sz="4067">
                <a:latin typeface="Cambria"/>
                <a:ea typeface="Cambria"/>
                <a:cs typeface="Cambria"/>
                <a:sym typeface="Cambria"/>
              </a:rPr>
              <a:t>f data has outliers and multicollinearity, </a:t>
            </a:r>
            <a:r>
              <a:rPr lang="en" sz="4067">
                <a:latin typeface="Cambria"/>
                <a:ea typeface="Cambria"/>
                <a:cs typeface="Cambria"/>
                <a:sym typeface="Cambria"/>
              </a:rPr>
              <a:t>We use a </a:t>
            </a:r>
            <a:r>
              <a:rPr lang="en" sz="4067">
                <a:latin typeface="Cambria"/>
                <a:ea typeface="Cambria"/>
                <a:cs typeface="Cambria"/>
                <a:sym typeface="Cambria"/>
              </a:rPr>
              <a:t>robust ridge regression estimator "Rank- Ridge regression"(replacing data with its Rank).</a:t>
            </a:r>
            <a:br>
              <a:rPr lang="en" sz="4067">
                <a:latin typeface="Cambria"/>
                <a:ea typeface="Cambria"/>
                <a:cs typeface="Cambria"/>
                <a:sym typeface="Cambria"/>
              </a:rPr>
            </a:br>
            <a:endParaRPr sz="4067">
              <a:latin typeface="Cambria"/>
              <a:ea typeface="Cambria"/>
              <a:cs typeface="Cambria"/>
              <a:sym typeface="Cambria"/>
            </a:endParaRPr>
          </a:p>
          <a:p>
            <a:pPr indent="-331909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Cambria"/>
              <a:buChar char="●"/>
            </a:pPr>
            <a:r>
              <a:rPr lang="en" sz="4067">
                <a:latin typeface="Cambria"/>
                <a:ea typeface="Cambria"/>
                <a:cs typeface="Cambria"/>
                <a:sym typeface="Cambria"/>
              </a:rPr>
              <a:t>We choose </a:t>
            </a:r>
            <a:r>
              <a:rPr b="1" lang="en" sz="4067">
                <a:latin typeface="Cambria"/>
                <a:ea typeface="Cambria"/>
                <a:cs typeface="Cambria"/>
                <a:sym typeface="Cambria"/>
              </a:rPr>
              <a:t>generalized cross validation (GCV)</a:t>
            </a:r>
            <a:r>
              <a:rPr lang="en" sz="4067">
                <a:latin typeface="Cambria"/>
                <a:ea typeface="Cambria"/>
                <a:cs typeface="Cambria"/>
                <a:sym typeface="Cambria"/>
              </a:rPr>
              <a:t> to estimate Ridge Parameter k and Shrinkage parameter d simultaneously. </a:t>
            </a:r>
            <a:br>
              <a:rPr lang="en" sz="4067">
                <a:latin typeface="Cambria"/>
                <a:ea typeface="Cambria"/>
                <a:cs typeface="Cambria"/>
                <a:sym typeface="Cambria"/>
              </a:rPr>
            </a:br>
            <a:r>
              <a:rPr lang="en" sz="4067">
                <a:latin typeface="Cambria"/>
                <a:ea typeface="Cambria"/>
                <a:cs typeface="Cambria"/>
                <a:sym typeface="Cambria"/>
              </a:rPr>
              <a:t>GCV estimate it by </a:t>
            </a:r>
            <a:r>
              <a:rPr lang="en" sz="4067">
                <a:latin typeface="Cambria"/>
                <a:ea typeface="Cambria"/>
                <a:cs typeface="Cambria"/>
                <a:sym typeface="Cambria"/>
              </a:rPr>
              <a:t>creating</a:t>
            </a:r>
            <a:r>
              <a:rPr lang="en" sz="4067">
                <a:latin typeface="Cambria"/>
                <a:ea typeface="Cambria"/>
                <a:cs typeface="Cambria"/>
                <a:sym typeface="Cambria"/>
              </a:rPr>
              <a:t> a balance between precision and bias. </a:t>
            </a:r>
            <a:endParaRPr sz="4067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85" name="Google Shape;185;p20"/>
          <p:cNvSpPr txBox="1"/>
          <p:nvPr/>
        </p:nvSpPr>
        <p:spPr>
          <a:xfrm>
            <a:off x="52600" y="1304275"/>
            <a:ext cx="6311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Article </a:t>
            </a:r>
            <a:r>
              <a:rPr lang="en" sz="18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Published in National Library of Medicine.</a:t>
            </a:r>
            <a:endParaRPr sz="17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86" name="Google Shape;18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13474" y="613625"/>
            <a:ext cx="2616650" cy="3253125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20"/>
          <p:cNvSpPr txBox="1"/>
          <p:nvPr/>
        </p:nvSpPr>
        <p:spPr>
          <a:xfrm>
            <a:off x="6889525" y="3866750"/>
            <a:ext cx="2040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Outliers in  Vitamin B2    </a:t>
            </a:r>
            <a:b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    Production Data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1"/>
          <p:cNvSpPr txBox="1"/>
          <p:nvPr/>
        </p:nvSpPr>
        <p:spPr>
          <a:xfrm>
            <a:off x="5888650" y="4527900"/>
            <a:ext cx="1074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93" name="Google Shape;193;p21"/>
          <p:cNvSpPr txBox="1"/>
          <p:nvPr/>
        </p:nvSpPr>
        <p:spPr>
          <a:xfrm>
            <a:off x="378650" y="1525175"/>
            <a:ext cx="34575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Minimized GCV to get k(ridge parameter) and d(shrinkage parameter) </a:t>
            </a:r>
            <a:b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GCV forming</a:t>
            </a: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a Parabolic shape</a:t>
            </a:r>
            <a:b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Decreasing  and then increasing giving a global minimum in between which are optimal for k and d.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94" name="Google Shape;19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50850" y="4100887"/>
            <a:ext cx="3634301" cy="594267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21"/>
          <p:cNvSpPr txBox="1"/>
          <p:nvPr/>
        </p:nvSpPr>
        <p:spPr>
          <a:xfrm>
            <a:off x="4501875" y="4985725"/>
            <a:ext cx="4659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6" name="Google Shape;196;p21"/>
          <p:cNvSpPr txBox="1"/>
          <p:nvPr/>
        </p:nvSpPr>
        <p:spPr>
          <a:xfrm>
            <a:off x="3547903" y="3736700"/>
            <a:ext cx="544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GCV is </a:t>
            </a: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function</a:t>
            </a: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of (ridge parameter) and k(shrinkage parameter</a:t>
            </a: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)</a:t>
            </a: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97" name="Google Shape;19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31750" y="32250"/>
            <a:ext cx="3872527" cy="3778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20307" y="4703511"/>
            <a:ext cx="4598217" cy="4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