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48EE2C-C877-4CDD-993E-D75A57B0FA26}">
  <a:tblStyle styleId="{B048EE2C-C877-4CDD-993E-D75A57B0FA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 name="Google Shape;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b69e83e2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b69e83e2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b69e83e2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b69e83e2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0fa24e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0fa24e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b69e83e2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b69e83e2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b69e83e2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b69e83e2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b69e83e22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b69e83e22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b69e83e22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b69e83e22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b69e83e22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b69e83e22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b69e83e22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b69e83e22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b69e83e22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b69e83e22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b69e83e22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b69e83e22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b69e83e22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b69e83e22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2ab63a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a2ab63a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b69e83e2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ab69e83e2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b69e83e22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b69e83e22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b69e83e22_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b69e83e22_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c0ac65b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c0ac65b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143000" y="841772"/>
            <a:ext cx="6858000" cy="1790700"/>
          </a:xfrm>
          <a:prstGeom prst="rect">
            <a:avLst/>
          </a:prstGeom>
          <a:solidFill>
            <a:srgbClr val="8DA9DB"/>
          </a:solid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143000" y="2701528"/>
            <a:ext cx="6858000" cy="1241822"/>
          </a:xfrm>
          <a:prstGeom prst="rect">
            <a:avLst/>
          </a:prstGeom>
          <a:solidFill>
            <a:srgbClr val="FBE4D4"/>
          </a:solid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0" name="Google Shape;20;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8650" y="1369219"/>
            <a:ext cx="38862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 name="Google Shape;26;p4"/>
          <p:cNvSpPr txBox="1"/>
          <p:nvPr>
            <p:ph idx="2" type="body"/>
          </p:nvPr>
        </p:nvSpPr>
        <p:spPr>
          <a:xfrm>
            <a:off x="4629150" y="1369219"/>
            <a:ext cx="3886200" cy="3263504"/>
          </a:xfrm>
          <a:prstGeom prst="rect">
            <a:avLst/>
          </a:prstGeom>
          <a:solidFill>
            <a:srgbClr val="FBE4D4"/>
          </a:solid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E2F3">
            <a:alpha val="36862"/>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3">
            <a:alphaModFix/>
          </a:blip>
          <a:srcRect b="0" l="0" r="0" t="0"/>
          <a:stretch/>
        </p:blipFill>
        <p:spPr>
          <a:xfrm>
            <a:off x="0" y="-9"/>
            <a:ext cx="9144001" cy="1746868"/>
          </a:xfrm>
          <a:prstGeom prst="rect">
            <a:avLst/>
          </a:prstGeom>
          <a:noFill/>
          <a:ln>
            <a:noFill/>
          </a:ln>
        </p:spPr>
      </p:pic>
      <p:sp>
        <p:nvSpPr>
          <p:cNvPr id="35" name="Google Shape;35;p5"/>
          <p:cNvSpPr txBox="1"/>
          <p:nvPr>
            <p:ph type="title"/>
          </p:nvPr>
        </p:nvSpPr>
        <p:spPr>
          <a:xfrm>
            <a:off x="1986915" y="335517"/>
            <a:ext cx="5170170" cy="994172"/>
          </a:xfrm>
          <a:prstGeom prst="rect">
            <a:avLst/>
          </a:prstGeom>
          <a:solidFill>
            <a:srgbClr val="8DA9DB"/>
          </a:solid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2800"/>
              <a:buFont typeface="Calibri"/>
              <a:buNone/>
            </a:pPr>
            <a:r>
              <a:rPr b="1" lang="en-US" sz="2800"/>
              <a:t>DS 250: Data Analysis and Visualization</a:t>
            </a:r>
            <a:endParaRPr sz="2000"/>
          </a:p>
        </p:txBody>
      </p:sp>
      <p:sp>
        <p:nvSpPr>
          <p:cNvPr id="36" name="Google Shape;36;p5"/>
          <p:cNvSpPr txBox="1"/>
          <p:nvPr>
            <p:ph idx="1" type="body"/>
          </p:nvPr>
        </p:nvSpPr>
        <p:spPr>
          <a:xfrm>
            <a:off x="628650" y="2125979"/>
            <a:ext cx="7886700" cy="2506743"/>
          </a:xfrm>
          <a:prstGeom prst="rect">
            <a:avLst/>
          </a:prstGeom>
          <a:solidFill>
            <a:srgbClr val="FBE4D4"/>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3200"/>
              <a:t>Covid 19 Analysis</a:t>
            </a:r>
            <a:endParaRPr b="1" sz="3200">
              <a:solidFill>
                <a:schemeClr val="dk1"/>
              </a:solidFill>
            </a:endParaRPr>
          </a:p>
          <a:p>
            <a:pPr indent="0" lvl="0" marL="0" rtl="0" algn="ctr">
              <a:lnSpc>
                <a:spcPct val="90000"/>
              </a:lnSpc>
              <a:spcBef>
                <a:spcPts val="0"/>
              </a:spcBef>
              <a:spcAft>
                <a:spcPts val="0"/>
              </a:spcAft>
              <a:buClr>
                <a:schemeClr val="dk1"/>
              </a:buClr>
              <a:buSzPts val="2100"/>
              <a:buNone/>
            </a:pPr>
            <a:r>
              <a:t/>
            </a:r>
            <a:endParaRPr/>
          </a:p>
        </p:txBody>
      </p:sp>
      <p:sp>
        <p:nvSpPr>
          <p:cNvPr id="37" name="Google Shape;37;p5"/>
          <p:cNvSpPr txBox="1"/>
          <p:nvPr/>
        </p:nvSpPr>
        <p:spPr>
          <a:xfrm>
            <a:off x="0" y="2726950"/>
            <a:ext cx="9144000" cy="20403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dk2"/>
              </a:buClr>
              <a:buSzPts val="2800"/>
              <a:buFont typeface="Arial"/>
              <a:buNone/>
            </a:pPr>
            <a:r>
              <a:rPr lang="en-US" sz="2800">
                <a:solidFill>
                  <a:schemeClr val="dk2"/>
                </a:solidFill>
                <a:latin typeface="Calibri"/>
                <a:ea typeface="Calibri"/>
                <a:cs typeface="Calibri"/>
                <a:sym typeface="Calibri"/>
              </a:rPr>
              <a:t>Sai Rishitha (11840540)</a:t>
            </a:r>
            <a:endParaRPr sz="28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US" sz="2800">
                <a:solidFill>
                  <a:schemeClr val="dk2"/>
                </a:solidFill>
                <a:latin typeface="Calibri"/>
                <a:ea typeface="Calibri"/>
                <a:cs typeface="Calibri"/>
                <a:sym typeface="Calibri"/>
              </a:rPr>
              <a:t>Meghna Singh(11840710)</a:t>
            </a:r>
            <a:endParaRPr sz="28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US" sz="2800">
                <a:solidFill>
                  <a:schemeClr val="dk2"/>
                </a:solidFill>
                <a:latin typeface="Calibri"/>
                <a:ea typeface="Calibri"/>
                <a:cs typeface="Calibri"/>
                <a:sym typeface="Calibri"/>
              </a:rPr>
              <a:t>Prashant Kumar(11840820)</a:t>
            </a:r>
            <a:endParaRPr sz="28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rPr lang="en-US" sz="2800">
                <a:solidFill>
                  <a:schemeClr val="dk2"/>
                </a:solidFill>
                <a:latin typeface="Calibri"/>
                <a:ea typeface="Calibri"/>
                <a:cs typeface="Calibri"/>
                <a:sym typeface="Calibri"/>
              </a:rPr>
              <a:t>Shanu Gautam(11841040)</a:t>
            </a:r>
            <a:endParaRPr sz="28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sz="28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sz="2800">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Calibri"/>
              <a:ea typeface="Calibri"/>
              <a:cs typeface="Calibri"/>
              <a:sym typeface="Calibri"/>
            </a:endParaRPr>
          </a:p>
          <a:p>
            <a:pPr indent="-342900" lvl="0" marL="457200" marR="0" rtl="0" algn="ctr">
              <a:lnSpc>
                <a:spcPct val="100000"/>
              </a:lnSpc>
              <a:spcBef>
                <a:spcPts val="0"/>
              </a:spcBef>
              <a:spcAft>
                <a:spcPts val="0"/>
              </a:spcAft>
              <a:buClr>
                <a:schemeClr val="dk2"/>
              </a:buClr>
              <a:buSzPts val="2800"/>
              <a:buFont typeface="Arial"/>
              <a:buNone/>
            </a:pPr>
            <a:r>
              <a:t/>
            </a:r>
            <a:endParaRPr b="0" i="0" sz="1800" u="none" cap="none" strike="noStrike">
              <a:solidFill>
                <a:schemeClr val="dk2"/>
              </a:solidFill>
              <a:latin typeface="Arial"/>
              <a:ea typeface="Arial"/>
              <a:cs typeface="Arial"/>
              <a:sym typeface="Arial"/>
            </a:endParaRPr>
          </a:p>
        </p:txBody>
      </p:sp>
      <p:sp>
        <p:nvSpPr>
          <p:cNvPr id="38" name="Google Shape;38;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39" name="Google Shape;39;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40" name="Google Shape;40;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ARIMA Model</a:t>
            </a:r>
            <a:endParaRPr/>
          </a:p>
        </p:txBody>
      </p:sp>
      <p:sp>
        <p:nvSpPr>
          <p:cNvPr id="119" name="Google Shape;119;p14"/>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Rolling forecast ARIMA model</a:t>
            </a:r>
            <a:endParaRPr/>
          </a:p>
          <a:p>
            <a:pPr indent="0" lvl="0" marL="457200" rtl="0" algn="l">
              <a:spcBef>
                <a:spcPts val="750"/>
              </a:spcBef>
              <a:spcAft>
                <a:spcPts val="0"/>
              </a:spcAft>
              <a:buNone/>
            </a:pPr>
            <a:r>
              <a:rPr lang="en-US"/>
              <a:t>-&gt;Recreated the ARIMA model for each new observation and the received observation is again fed into the model to do the next forecast.  </a:t>
            </a:r>
            <a:endParaRPr/>
          </a:p>
          <a:p>
            <a:pPr indent="0" lvl="0" marL="0" rtl="0" algn="l">
              <a:spcBef>
                <a:spcPts val="750"/>
              </a:spcBef>
              <a:spcAft>
                <a:spcPts val="0"/>
              </a:spcAft>
              <a:buNone/>
            </a:pPr>
            <a:r>
              <a:t/>
            </a:r>
            <a:endParaRPr/>
          </a:p>
          <a:p>
            <a:pPr indent="-342900" lvl="0" marL="457200" rtl="0" algn="l">
              <a:spcBef>
                <a:spcPts val="750"/>
              </a:spcBef>
              <a:spcAft>
                <a:spcPts val="0"/>
              </a:spcAft>
              <a:buSzPts val="1800"/>
              <a:buChar char="•"/>
            </a:pPr>
            <a:r>
              <a:rPr lang="en-US"/>
              <a:t>How we trained and tested?</a:t>
            </a:r>
            <a:endParaRPr/>
          </a:p>
        </p:txBody>
      </p:sp>
      <p:sp>
        <p:nvSpPr>
          <p:cNvPr id="120" name="Google Shape;120;p14"/>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Training and Testing</a:t>
            </a:r>
            <a:endParaRPr/>
          </a:p>
        </p:txBody>
      </p:sp>
      <p:sp>
        <p:nvSpPr>
          <p:cNvPr id="126" name="Google Shape;126;p15"/>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27" name="Google Shape;127;p15"/>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28" name="Google Shape;128;p15"/>
          <p:cNvPicPr preferRelativeResize="0"/>
          <p:nvPr/>
        </p:nvPicPr>
        <p:blipFill>
          <a:blip r:embed="rId3">
            <a:alphaModFix/>
          </a:blip>
          <a:stretch>
            <a:fillRect/>
          </a:stretch>
        </p:blipFill>
        <p:spPr>
          <a:xfrm>
            <a:off x="628650" y="1369225"/>
            <a:ext cx="7886701" cy="365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Testing: Error</a:t>
            </a:r>
            <a:endParaRPr/>
          </a:p>
        </p:txBody>
      </p:sp>
      <p:sp>
        <p:nvSpPr>
          <p:cNvPr id="134" name="Google Shape;134;p16"/>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We got the following value of root mean square error for our four datasets:</a:t>
            </a:r>
            <a:endParaRPr/>
          </a:p>
          <a:p>
            <a:pPr indent="0" lvl="0" marL="457200" rtl="0" algn="l">
              <a:spcBef>
                <a:spcPts val="750"/>
              </a:spcBef>
              <a:spcAft>
                <a:spcPts val="0"/>
              </a:spcAft>
              <a:buNone/>
            </a:pPr>
            <a:r>
              <a:t/>
            </a:r>
            <a:endParaRPr/>
          </a:p>
        </p:txBody>
      </p:sp>
      <p:sp>
        <p:nvSpPr>
          <p:cNvPr id="135" name="Google Shape;135;p16"/>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graphicFrame>
        <p:nvGraphicFramePr>
          <p:cNvPr id="136" name="Google Shape;136;p16"/>
          <p:cNvGraphicFramePr/>
          <p:nvPr/>
        </p:nvGraphicFramePr>
        <p:xfrm>
          <a:off x="995725" y="2310825"/>
          <a:ext cx="3000000" cy="3000000"/>
        </p:xfrm>
        <a:graphic>
          <a:graphicData uri="http://schemas.openxmlformats.org/drawingml/2006/table">
            <a:tbl>
              <a:tblPr>
                <a:noFill/>
                <a:tableStyleId>{B048EE2C-C877-4CDD-993E-D75A57B0FA26}</a:tableStyleId>
              </a:tblPr>
              <a:tblGrid>
                <a:gridCol w="3619500"/>
                <a:gridCol w="3619500"/>
              </a:tblGrid>
              <a:tr h="381000">
                <a:tc>
                  <a:txBody>
                    <a:bodyPr/>
                    <a:lstStyle/>
                    <a:p>
                      <a:pPr indent="0" lvl="0" marL="0" rtl="0" algn="ctr">
                        <a:spcBef>
                          <a:spcPts val="0"/>
                        </a:spcBef>
                        <a:spcAft>
                          <a:spcPts val="0"/>
                        </a:spcAft>
                        <a:buNone/>
                      </a:pPr>
                      <a:r>
                        <a:rPr b="1" lang="en-US"/>
                        <a:t>Dataset</a:t>
                      </a:r>
                      <a:endParaRPr b="1"/>
                    </a:p>
                  </a:txBody>
                  <a:tcPr marT="91425" marB="91425" marR="91425" marL="91425"/>
                </a:tc>
                <a:tc>
                  <a:txBody>
                    <a:bodyPr/>
                    <a:lstStyle/>
                    <a:p>
                      <a:pPr indent="0" lvl="0" marL="0" rtl="0" algn="ctr">
                        <a:spcBef>
                          <a:spcPts val="0"/>
                        </a:spcBef>
                        <a:spcAft>
                          <a:spcPts val="0"/>
                        </a:spcAft>
                        <a:buNone/>
                      </a:pPr>
                      <a:r>
                        <a:rPr b="1" lang="en-US"/>
                        <a:t>RMSE</a:t>
                      </a:r>
                      <a:endParaRPr b="1"/>
                    </a:p>
                  </a:txBody>
                  <a:tcPr marT="91425" marB="91425" marR="91425" marL="91425"/>
                </a:tc>
              </a:tr>
              <a:tr h="381000">
                <a:tc>
                  <a:txBody>
                    <a:bodyPr/>
                    <a:lstStyle/>
                    <a:p>
                      <a:pPr indent="0" lvl="0" marL="0" rtl="0" algn="ctr">
                        <a:spcBef>
                          <a:spcPts val="0"/>
                        </a:spcBef>
                        <a:spcAft>
                          <a:spcPts val="0"/>
                        </a:spcAft>
                        <a:buNone/>
                      </a:pPr>
                      <a:r>
                        <a:rPr lang="en-US"/>
                        <a:t>Confirmed Cases</a:t>
                      </a:r>
                      <a:endParaRPr/>
                    </a:p>
                  </a:txBody>
                  <a:tcPr marT="91425" marB="91425" marR="91425" marL="91425"/>
                </a:tc>
                <a:tc>
                  <a:txBody>
                    <a:bodyPr/>
                    <a:lstStyle/>
                    <a:p>
                      <a:pPr indent="0" lvl="0" marL="0" rtl="0" algn="ctr">
                        <a:spcBef>
                          <a:spcPts val="0"/>
                        </a:spcBef>
                        <a:spcAft>
                          <a:spcPts val="0"/>
                        </a:spcAft>
                        <a:buNone/>
                      </a:pPr>
                      <a:r>
                        <a:rPr lang="en-US"/>
                        <a:t>6283.996</a:t>
                      </a:r>
                      <a:endParaRPr/>
                    </a:p>
                  </a:txBody>
                  <a:tcPr marT="91425" marB="91425" marR="91425" marL="91425"/>
                </a:tc>
              </a:tr>
              <a:tr h="381000">
                <a:tc>
                  <a:txBody>
                    <a:bodyPr/>
                    <a:lstStyle/>
                    <a:p>
                      <a:pPr indent="0" lvl="0" marL="0" rtl="0" algn="ctr">
                        <a:spcBef>
                          <a:spcPts val="0"/>
                        </a:spcBef>
                        <a:spcAft>
                          <a:spcPts val="0"/>
                        </a:spcAft>
                        <a:buNone/>
                      </a:pPr>
                      <a:r>
                        <a:rPr lang="en-US"/>
                        <a:t>Recovered Cases</a:t>
                      </a:r>
                      <a:endParaRPr/>
                    </a:p>
                  </a:txBody>
                  <a:tcPr marT="91425" marB="91425" marR="91425" marL="91425"/>
                </a:tc>
                <a:tc>
                  <a:txBody>
                    <a:bodyPr/>
                    <a:lstStyle/>
                    <a:p>
                      <a:pPr indent="0" lvl="0" marL="0" rtl="0" algn="ctr">
                        <a:spcBef>
                          <a:spcPts val="0"/>
                        </a:spcBef>
                        <a:spcAft>
                          <a:spcPts val="0"/>
                        </a:spcAft>
                        <a:buNone/>
                      </a:pPr>
                      <a:r>
                        <a:rPr lang="en-US"/>
                        <a:t>5313.729</a:t>
                      </a:r>
                      <a:endParaRPr/>
                    </a:p>
                  </a:txBody>
                  <a:tcPr marT="91425" marB="91425" marR="91425" marL="91425"/>
                </a:tc>
              </a:tr>
              <a:tr h="381000">
                <a:tc>
                  <a:txBody>
                    <a:bodyPr/>
                    <a:lstStyle/>
                    <a:p>
                      <a:pPr indent="0" lvl="0" marL="0" rtl="0" algn="ctr">
                        <a:spcBef>
                          <a:spcPts val="0"/>
                        </a:spcBef>
                        <a:spcAft>
                          <a:spcPts val="0"/>
                        </a:spcAft>
                        <a:buNone/>
                      </a:pPr>
                      <a:r>
                        <a:rPr lang="en-US"/>
                        <a:t>Active Cases</a:t>
                      </a:r>
                      <a:endParaRPr/>
                    </a:p>
                  </a:txBody>
                  <a:tcPr marT="91425" marB="91425" marR="91425" marL="91425"/>
                </a:tc>
                <a:tc>
                  <a:txBody>
                    <a:bodyPr/>
                    <a:lstStyle/>
                    <a:p>
                      <a:pPr indent="0" lvl="0" marL="0" rtl="0" algn="ctr">
                        <a:spcBef>
                          <a:spcPts val="0"/>
                        </a:spcBef>
                        <a:spcAft>
                          <a:spcPts val="0"/>
                        </a:spcAft>
                        <a:buNone/>
                      </a:pPr>
                      <a:r>
                        <a:rPr lang="en-US"/>
                        <a:t>7374.860</a:t>
                      </a:r>
                      <a:endParaRPr/>
                    </a:p>
                  </a:txBody>
                  <a:tcPr marT="91425" marB="91425" marR="91425" marL="91425"/>
                </a:tc>
              </a:tr>
              <a:tr h="381000">
                <a:tc>
                  <a:txBody>
                    <a:bodyPr/>
                    <a:lstStyle/>
                    <a:p>
                      <a:pPr indent="0" lvl="0" marL="0" rtl="0" algn="ctr">
                        <a:spcBef>
                          <a:spcPts val="0"/>
                        </a:spcBef>
                        <a:spcAft>
                          <a:spcPts val="0"/>
                        </a:spcAft>
                        <a:buNone/>
                      </a:pPr>
                      <a:r>
                        <a:rPr lang="en-US"/>
                        <a:t>Deaths</a:t>
                      </a:r>
                      <a:endParaRPr/>
                    </a:p>
                  </a:txBody>
                  <a:tcPr marT="91425" marB="91425" marR="91425" marL="91425"/>
                </a:tc>
                <a:tc>
                  <a:txBody>
                    <a:bodyPr/>
                    <a:lstStyle/>
                    <a:p>
                      <a:pPr indent="0" lvl="0" marL="0" rtl="0" algn="ctr">
                        <a:spcBef>
                          <a:spcPts val="0"/>
                        </a:spcBef>
                        <a:spcAft>
                          <a:spcPts val="0"/>
                        </a:spcAft>
                        <a:buNone/>
                      </a:pPr>
                      <a:r>
                        <a:rPr lang="en-US"/>
                        <a:t>104.470</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ARIMA Model</a:t>
            </a:r>
            <a:endParaRPr/>
          </a:p>
        </p:txBody>
      </p:sp>
      <p:sp>
        <p:nvSpPr>
          <p:cNvPr id="142" name="Google Shape;142;p17"/>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43" name="Google Shape;143;p17"/>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44" name="Google Shape;144;p17"/>
          <p:cNvPicPr preferRelativeResize="0"/>
          <p:nvPr/>
        </p:nvPicPr>
        <p:blipFill>
          <a:blip r:embed="rId3">
            <a:alphaModFix/>
          </a:blip>
          <a:stretch>
            <a:fillRect/>
          </a:stretch>
        </p:blipFill>
        <p:spPr>
          <a:xfrm>
            <a:off x="628650" y="1369224"/>
            <a:ext cx="4072575" cy="2868125"/>
          </a:xfrm>
          <a:prstGeom prst="rect">
            <a:avLst/>
          </a:prstGeom>
          <a:noFill/>
          <a:ln>
            <a:noFill/>
          </a:ln>
        </p:spPr>
      </p:pic>
      <p:pic>
        <p:nvPicPr>
          <p:cNvPr id="145" name="Google Shape;145;p17"/>
          <p:cNvPicPr preferRelativeResize="0"/>
          <p:nvPr/>
        </p:nvPicPr>
        <p:blipFill>
          <a:blip r:embed="rId4">
            <a:alphaModFix/>
          </a:blip>
          <a:stretch>
            <a:fillRect/>
          </a:stretch>
        </p:blipFill>
        <p:spPr>
          <a:xfrm>
            <a:off x="4701236" y="1369225"/>
            <a:ext cx="4008464" cy="286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0" y="0"/>
            <a:ext cx="8515200" cy="802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ARIMA Model</a:t>
            </a:r>
            <a:endParaRPr/>
          </a:p>
        </p:txBody>
      </p:sp>
      <p:sp>
        <p:nvSpPr>
          <p:cNvPr id="151" name="Google Shape;151;p18"/>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52" name="Google Shape;152;p18"/>
          <p:cNvPicPr preferRelativeResize="0"/>
          <p:nvPr/>
        </p:nvPicPr>
        <p:blipFill>
          <a:blip r:embed="rId3">
            <a:alphaModFix/>
          </a:blip>
          <a:stretch>
            <a:fillRect/>
          </a:stretch>
        </p:blipFill>
        <p:spPr>
          <a:xfrm>
            <a:off x="1343325" y="802500"/>
            <a:ext cx="6036426" cy="2183500"/>
          </a:xfrm>
          <a:prstGeom prst="rect">
            <a:avLst/>
          </a:prstGeom>
          <a:noFill/>
          <a:ln>
            <a:noFill/>
          </a:ln>
        </p:spPr>
      </p:pic>
      <p:pic>
        <p:nvPicPr>
          <p:cNvPr id="153" name="Google Shape;153;p18"/>
          <p:cNvPicPr preferRelativeResize="0"/>
          <p:nvPr/>
        </p:nvPicPr>
        <p:blipFill>
          <a:blip r:embed="rId4">
            <a:alphaModFix/>
          </a:blip>
          <a:stretch>
            <a:fillRect/>
          </a:stretch>
        </p:blipFill>
        <p:spPr>
          <a:xfrm>
            <a:off x="1343325" y="2986000"/>
            <a:ext cx="6036424" cy="198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273844"/>
            <a:ext cx="7886700" cy="9942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Data visualisations</a:t>
            </a:r>
            <a:endParaRPr/>
          </a:p>
        </p:txBody>
      </p:sp>
      <p:sp>
        <p:nvSpPr>
          <p:cNvPr id="159" name="Google Shape;159;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160" name="Google Shape;160;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161" name="Google Shape;161;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62" name="Google Shape;162;p19"/>
          <p:cNvPicPr preferRelativeResize="0"/>
          <p:nvPr/>
        </p:nvPicPr>
        <p:blipFill>
          <a:blip r:embed="rId3">
            <a:alphaModFix/>
          </a:blip>
          <a:stretch>
            <a:fillRect/>
          </a:stretch>
        </p:blipFill>
        <p:spPr>
          <a:xfrm>
            <a:off x="628650" y="1293025"/>
            <a:ext cx="7886701" cy="3417500"/>
          </a:xfrm>
          <a:prstGeom prst="rect">
            <a:avLst/>
          </a:prstGeom>
          <a:noFill/>
          <a:ln>
            <a:noFill/>
          </a:ln>
        </p:spPr>
      </p:pic>
      <p:sp>
        <p:nvSpPr>
          <p:cNvPr id="163" name="Google Shape;163;p19"/>
          <p:cNvSpPr/>
          <p:nvPr/>
        </p:nvSpPr>
        <p:spPr>
          <a:xfrm>
            <a:off x="6739750" y="1545575"/>
            <a:ext cx="13683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16 Nov,8.87M</a:t>
            </a:r>
            <a:endParaRPr/>
          </a:p>
        </p:txBody>
      </p:sp>
      <p:sp>
        <p:nvSpPr>
          <p:cNvPr id="164" name="Google Shape;164;p19"/>
          <p:cNvSpPr/>
          <p:nvPr/>
        </p:nvSpPr>
        <p:spPr>
          <a:xfrm>
            <a:off x="7297550" y="2356375"/>
            <a:ext cx="1001100" cy="4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16Nov, 8.289M</a:t>
            </a:r>
            <a:endParaRPr/>
          </a:p>
        </p:txBody>
      </p:sp>
      <p:sp>
        <p:nvSpPr>
          <p:cNvPr id="165" name="Google Shape;165;p19"/>
          <p:cNvSpPr/>
          <p:nvPr/>
        </p:nvSpPr>
        <p:spPr>
          <a:xfrm>
            <a:off x="7195825" y="3232975"/>
            <a:ext cx="1102800" cy="4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16Nov,</a:t>
            </a:r>
            <a:endParaRPr/>
          </a:p>
          <a:p>
            <a:pPr indent="0" lvl="0" marL="0" rtl="0" algn="l">
              <a:spcBef>
                <a:spcPts val="0"/>
              </a:spcBef>
              <a:spcAft>
                <a:spcPts val="0"/>
              </a:spcAft>
              <a:buNone/>
            </a:pPr>
            <a:r>
              <a:rPr lang="en-US"/>
              <a:t>465.478K</a:t>
            </a:r>
            <a:endParaRPr/>
          </a:p>
        </p:txBody>
      </p:sp>
      <p:sp>
        <p:nvSpPr>
          <p:cNvPr id="166" name="Google Shape;166;p19"/>
          <p:cNvSpPr/>
          <p:nvPr/>
        </p:nvSpPr>
        <p:spPr>
          <a:xfrm>
            <a:off x="6524350" y="3762600"/>
            <a:ext cx="1279500" cy="34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16Nov,</a:t>
            </a:r>
            <a:endParaRPr/>
          </a:p>
          <a:p>
            <a:pPr indent="0" lvl="0" marL="0" rtl="0" algn="l">
              <a:spcBef>
                <a:spcPts val="0"/>
              </a:spcBef>
              <a:spcAft>
                <a:spcPts val="0"/>
              </a:spcAft>
              <a:buNone/>
            </a:pPr>
            <a:r>
              <a:rPr lang="en-US"/>
              <a:t>130.503K</a:t>
            </a:r>
            <a:endParaRPr/>
          </a:p>
        </p:txBody>
      </p:sp>
      <p:cxnSp>
        <p:nvCxnSpPr>
          <p:cNvPr id="167" name="Google Shape;167;p19"/>
          <p:cNvCxnSpPr>
            <a:stCxn id="164" idx="3"/>
          </p:cNvCxnSpPr>
          <p:nvPr/>
        </p:nvCxnSpPr>
        <p:spPr>
          <a:xfrm flipH="1" rot="10800000">
            <a:off x="8298650" y="1938325"/>
            <a:ext cx="113400" cy="6195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9"/>
          <p:cNvCxnSpPr>
            <a:stCxn id="165" idx="3"/>
          </p:cNvCxnSpPr>
          <p:nvPr/>
        </p:nvCxnSpPr>
        <p:spPr>
          <a:xfrm>
            <a:off x="8298625" y="3434425"/>
            <a:ext cx="164100" cy="4296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9"/>
          <p:cNvCxnSpPr/>
          <p:nvPr/>
        </p:nvCxnSpPr>
        <p:spPr>
          <a:xfrm flipH="1" rot="10800000">
            <a:off x="7803850" y="3938875"/>
            <a:ext cx="601800" cy="1707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9"/>
          <p:cNvCxnSpPr>
            <a:stCxn id="163" idx="3"/>
          </p:cNvCxnSpPr>
          <p:nvPr/>
        </p:nvCxnSpPr>
        <p:spPr>
          <a:xfrm>
            <a:off x="8108050" y="1682525"/>
            <a:ext cx="324600" cy="6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Predicted  confirmed cases for next 15 days.</a:t>
            </a:r>
            <a:endParaRPr/>
          </a:p>
        </p:txBody>
      </p:sp>
      <p:sp>
        <p:nvSpPr>
          <p:cNvPr id="176" name="Google Shape;176;p20"/>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77" name="Google Shape;177;p20"/>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78" name="Google Shape;178;p20"/>
          <p:cNvPicPr preferRelativeResize="0"/>
          <p:nvPr/>
        </p:nvPicPr>
        <p:blipFill>
          <a:blip r:embed="rId3">
            <a:alphaModFix/>
          </a:blip>
          <a:stretch>
            <a:fillRect/>
          </a:stretch>
        </p:blipFill>
        <p:spPr>
          <a:xfrm>
            <a:off x="628650" y="1369225"/>
            <a:ext cx="7886701" cy="3263400"/>
          </a:xfrm>
          <a:prstGeom prst="rect">
            <a:avLst/>
          </a:prstGeom>
          <a:noFill/>
          <a:ln>
            <a:noFill/>
          </a:ln>
        </p:spPr>
      </p:pic>
      <p:sp>
        <p:nvSpPr>
          <p:cNvPr id="179" name="Google Shape;179;p20"/>
          <p:cNvSpPr/>
          <p:nvPr/>
        </p:nvSpPr>
        <p:spPr>
          <a:xfrm>
            <a:off x="6547500" y="1822500"/>
            <a:ext cx="1431000" cy="3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 Dec,9.30M</a:t>
            </a:r>
            <a:endParaRPr/>
          </a:p>
        </p:txBody>
      </p:sp>
      <p:cxnSp>
        <p:nvCxnSpPr>
          <p:cNvPr id="180" name="Google Shape;180;p20"/>
          <p:cNvCxnSpPr>
            <a:stCxn id="179" idx="2"/>
          </p:cNvCxnSpPr>
          <p:nvPr/>
        </p:nvCxnSpPr>
        <p:spPr>
          <a:xfrm>
            <a:off x="7263000" y="2173500"/>
            <a:ext cx="702000" cy="10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Predicted  Recovered cases for next 15 days.</a:t>
            </a:r>
            <a:endParaRPr/>
          </a:p>
        </p:txBody>
      </p:sp>
      <p:sp>
        <p:nvSpPr>
          <p:cNvPr id="186" name="Google Shape;186;p21"/>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87" name="Google Shape;187;p21"/>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88" name="Google Shape;188;p21"/>
          <p:cNvPicPr preferRelativeResize="0"/>
          <p:nvPr/>
        </p:nvPicPr>
        <p:blipFill>
          <a:blip r:embed="rId3">
            <a:alphaModFix/>
          </a:blip>
          <a:stretch>
            <a:fillRect/>
          </a:stretch>
        </p:blipFill>
        <p:spPr>
          <a:xfrm>
            <a:off x="628650" y="1375663"/>
            <a:ext cx="7886701" cy="3250526"/>
          </a:xfrm>
          <a:prstGeom prst="rect">
            <a:avLst/>
          </a:prstGeom>
          <a:noFill/>
          <a:ln>
            <a:noFill/>
          </a:ln>
        </p:spPr>
      </p:pic>
      <p:sp>
        <p:nvSpPr>
          <p:cNvPr id="189" name="Google Shape;189;p21"/>
          <p:cNvSpPr/>
          <p:nvPr/>
        </p:nvSpPr>
        <p:spPr>
          <a:xfrm>
            <a:off x="6709500" y="1816375"/>
            <a:ext cx="15795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 Dec ,8.896M</a:t>
            </a:r>
            <a:endParaRPr/>
          </a:p>
        </p:txBody>
      </p:sp>
      <p:cxnSp>
        <p:nvCxnSpPr>
          <p:cNvPr id="190" name="Google Shape;190;p21"/>
          <p:cNvCxnSpPr>
            <a:stCxn id="189" idx="2"/>
          </p:cNvCxnSpPr>
          <p:nvPr/>
        </p:nvCxnSpPr>
        <p:spPr>
          <a:xfrm>
            <a:off x="7499250" y="2145775"/>
            <a:ext cx="492900" cy="149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Predicted Active cases for next 15 days.</a:t>
            </a:r>
            <a:endParaRPr/>
          </a:p>
        </p:txBody>
      </p:sp>
      <p:sp>
        <p:nvSpPr>
          <p:cNvPr id="196" name="Google Shape;196;p22"/>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97" name="Google Shape;197;p22"/>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98" name="Google Shape;198;p22"/>
          <p:cNvPicPr preferRelativeResize="0"/>
          <p:nvPr/>
        </p:nvPicPr>
        <p:blipFill>
          <a:blip r:embed="rId3">
            <a:alphaModFix/>
          </a:blip>
          <a:stretch>
            <a:fillRect/>
          </a:stretch>
        </p:blipFill>
        <p:spPr>
          <a:xfrm>
            <a:off x="628650" y="1369225"/>
            <a:ext cx="7886701" cy="3263400"/>
          </a:xfrm>
          <a:prstGeom prst="rect">
            <a:avLst/>
          </a:prstGeom>
          <a:noFill/>
          <a:ln>
            <a:noFill/>
          </a:ln>
        </p:spPr>
      </p:pic>
      <p:sp>
        <p:nvSpPr>
          <p:cNvPr id="199" name="Google Shape;199;p22"/>
          <p:cNvSpPr/>
          <p:nvPr/>
        </p:nvSpPr>
        <p:spPr>
          <a:xfrm>
            <a:off x="7020000" y="2281500"/>
            <a:ext cx="1430400" cy="4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 Dec</a:t>
            </a:r>
            <a:endParaRPr/>
          </a:p>
          <a:p>
            <a:pPr indent="0" lvl="0" marL="0" rtl="0" algn="l">
              <a:spcBef>
                <a:spcPts val="0"/>
              </a:spcBef>
              <a:spcAft>
                <a:spcPts val="0"/>
              </a:spcAft>
              <a:buNone/>
            </a:pPr>
            <a:r>
              <a:rPr lang="en-US"/>
              <a:t>383.2499K,</a:t>
            </a:r>
            <a:endParaRPr/>
          </a:p>
        </p:txBody>
      </p:sp>
      <p:cxnSp>
        <p:nvCxnSpPr>
          <p:cNvPr id="200" name="Google Shape;200;p22"/>
          <p:cNvCxnSpPr>
            <a:stCxn id="199" idx="2"/>
          </p:cNvCxnSpPr>
          <p:nvPr/>
        </p:nvCxnSpPr>
        <p:spPr>
          <a:xfrm>
            <a:off x="7735200" y="2685900"/>
            <a:ext cx="243300" cy="6351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2"/>
          <p:cNvSpPr/>
          <p:nvPr/>
        </p:nvSpPr>
        <p:spPr>
          <a:xfrm>
            <a:off x="5549600" y="1569775"/>
            <a:ext cx="1001100" cy="4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17 Sep,</a:t>
            </a:r>
            <a:endParaRPr/>
          </a:p>
          <a:p>
            <a:pPr indent="0" lvl="0" marL="0" rtl="0" algn="l">
              <a:spcBef>
                <a:spcPts val="0"/>
              </a:spcBef>
              <a:spcAft>
                <a:spcPts val="0"/>
              </a:spcAft>
              <a:buNone/>
            </a:pPr>
            <a:r>
              <a:rPr lang="en-US"/>
              <a:t>1.0177M,</a:t>
            </a:r>
            <a:endParaRPr/>
          </a:p>
        </p:txBody>
      </p:sp>
      <p:cxnSp>
        <p:nvCxnSpPr>
          <p:cNvPr id="202" name="Google Shape;202;p22"/>
          <p:cNvCxnSpPr>
            <a:stCxn id="201" idx="2"/>
          </p:cNvCxnSpPr>
          <p:nvPr/>
        </p:nvCxnSpPr>
        <p:spPr>
          <a:xfrm>
            <a:off x="6050150" y="1974175"/>
            <a:ext cx="429900" cy="29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Predicted  death cases for next 15 days.</a:t>
            </a:r>
            <a:endParaRPr/>
          </a:p>
        </p:txBody>
      </p:sp>
      <p:sp>
        <p:nvSpPr>
          <p:cNvPr id="208" name="Google Shape;208;p23"/>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209" name="Google Shape;209;p23"/>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210" name="Google Shape;210;p23"/>
          <p:cNvPicPr preferRelativeResize="0"/>
          <p:nvPr/>
        </p:nvPicPr>
        <p:blipFill>
          <a:blip r:embed="rId3">
            <a:alphaModFix/>
          </a:blip>
          <a:stretch>
            <a:fillRect/>
          </a:stretch>
        </p:blipFill>
        <p:spPr>
          <a:xfrm>
            <a:off x="628650" y="1369225"/>
            <a:ext cx="7886701" cy="3263400"/>
          </a:xfrm>
          <a:prstGeom prst="rect">
            <a:avLst/>
          </a:prstGeom>
          <a:noFill/>
          <a:ln>
            <a:noFill/>
          </a:ln>
        </p:spPr>
      </p:pic>
      <p:sp>
        <p:nvSpPr>
          <p:cNvPr id="211" name="Google Shape;211;p23"/>
          <p:cNvSpPr/>
          <p:nvPr/>
        </p:nvSpPr>
        <p:spPr>
          <a:xfrm>
            <a:off x="7168500" y="2457000"/>
            <a:ext cx="1269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 Dec,</a:t>
            </a:r>
            <a:endParaRPr/>
          </a:p>
          <a:p>
            <a:pPr indent="0" lvl="0" marL="0" rtl="0" algn="l">
              <a:spcBef>
                <a:spcPts val="0"/>
              </a:spcBef>
              <a:spcAft>
                <a:spcPts val="0"/>
              </a:spcAft>
              <a:buNone/>
            </a:pPr>
            <a:r>
              <a:rPr lang="en-US"/>
              <a:t>136.8904K</a:t>
            </a:r>
            <a:endParaRPr/>
          </a:p>
        </p:txBody>
      </p:sp>
      <p:cxnSp>
        <p:nvCxnSpPr>
          <p:cNvPr id="212" name="Google Shape;212;p23"/>
          <p:cNvCxnSpPr/>
          <p:nvPr/>
        </p:nvCxnSpPr>
        <p:spPr>
          <a:xfrm rot="10800000">
            <a:off x="7938000" y="2254500"/>
            <a:ext cx="337500" cy="18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6"/>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Motivation</a:t>
            </a:r>
            <a:endParaRPr/>
          </a:p>
        </p:txBody>
      </p:sp>
      <p:sp>
        <p:nvSpPr>
          <p:cNvPr id="46" name="Google Shape;46;p6"/>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p>
            <a:pPr indent="0" lvl="0" marL="171450" rtl="0" algn="l">
              <a:lnSpc>
                <a:spcPct val="90000"/>
              </a:lnSpc>
              <a:spcBef>
                <a:spcPts val="0"/>
              </a:spcBef>
              <a:spcAft>
                <a:spcPts val="0"/>
              </a:spcAft>
              <a:buNone/>
            </a:pPr>
            <a:r>
              <a:t/>
            </a:r>
            <a:endParaRPr/>
          </a:p>
          <a:p>
            <a:pPr indent="-171450" lvl="0" marL="171450" rtl="0" algn="l">
              <a:lnSpc>
                <a:spcPct val="90000"/>
              </a:lnSpc>
              <a:spcBef>
                <a:spcPts val="0"/>
              </a:spcBef>
              <a:spcAft>
                <a:spcPts val="0"/>
              </a:spcAft>
              <a:buClr>
                <a:schemeClr val="dk1"/>
              </a:buClr>
              <a:buSzPts val="2100"/>
              <a:buChar char="•"/>
            </a:pPr>
            <a:r>
              <a:rPr lang="en-US"/>
              <a:t>The idea of the project is to find the rate of spread of the disease in the upcoming days with the help of regression analysis models and forecast of COVID-19 in India with the next days for better management for doctors and various government organisations.</a:t>
            </a:r>
            <a:endParaRPr/>
          </a:p>
        </p:txBody>
      </p:sp>
      <p:sp>
        <p:nvSpPr>
          <p:cNvPr id="47" name="Google Shape;47;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48" name="Google Shape;48;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49" name="Google Shape;49;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4"/>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219" name="Google Shape;219;p24"/>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220" name="Google Shape;220;p24"/>
          <p:cNvPicPr preferRelativeResize="0"/>
          <p:nvPr/>
        </p:nvPicPr>
        <p:blipFill>
          <a:blip r:embed="rId3">
            <a:alphaModFix/>
          </a:blip>
          <a:stretch>
            <a:fillRect/>
          </a:stretch>
        </p:blipFill>
        <p:spPr>
          <a:xfrm>
            <a:off x="628650" y="273850"/>
            <a:ext cx="7886701" cy="45220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5"/>
          <p:cNvSpPr txBox="1"/>
          <p:nvPr>
            <p:ph idx="1" type="body"/>
          </p:nvPr>
        </p:nvSpPr>
        <p:spPr>
          <a:xfrm>
            <a:off x="628650" y="273852"/>
            <a:ext cx="7886700" cy="4358700"/>
          </a:xfrm>
          <a:prstGeom prst="rect">
            <a:avLst/>
          </a:prstGeom>
          <a:solidFill>
            <a:srgbClr val="FFFFFF"/>
          </a:solidFill>
        </p:spPr>
        <p:txBody>
          <a:bodyPr anchorCtr="0" anchor="t" bIns="45700" lIns="91425" spcFirstLastPara="1" rIns="91425" wrap="square" tIns="45700">
            <a:noAutofit/>
          </a:bodyPr>
          <a:lstStyle/>
          <a:p>
            <a:pPr indent="0" lvl="0" marL="0" rtl="0" algn="l">
              <a:spcBef>
                <a:spcPts val="750"/>
              </a:spcBef>
              <a:spcAft>
                <a:spcPts val="0"/>
              </a:spcAft>
              <a:buNone/>
            </a:pPr>
            <a:r>
              <a:t/>
            </a:r>
            <a:endParaRPr sz="1350">
              <a:solidFill>
                <a:srgbClr val="2B2B2B"/>
              </a:solidFill>
              <a:highlight>
                <a:srgbClr val="FFFFFF"/>
              </a:highlight>
              <a:latin typeface="Roboto"/>
              <a:ea typeface="Roboto"/>
              <a:cs typeface="Roboto"/>
              <a:sym typeface="Roboto"/>
            </a:endParaRPr>
          </a:p>
          <a:p>
            <a:pPr indent="0" lvl="0" marL="0" rtl="0" algn="l">
              <a:spcBef>
                <a:spcPts val="750"/>
              </a:spcBef>
              <a:spcAft>
                <a:spcPts val="0"/>
              </a:spcAft>
              <a:buNone/>
            </a:pPr>
            <a:r>
              <a:rPr lang="en-US" sz="2400">
                <a:solidFill>
                  <a:srgbClr val="2B2B2B"/>
                </a:solidFill>
                <a:highlight>
                  <a:srgbClr val="FFFFFF"/>
                </a:highlight>
                <a:latin typeface="Roboto"/>
                <a:ea typeface="Roboto"/>
                <a:cs typeface="Roboto"/>
                <a:sym typeface="Roboto"/>
              </a:rPr>
              <a:t>As people are going through a very challenging global health crisis, data analysis and visualisation helps us to understand what is happening and how to deal with the situation and how to take smart decisions to handle the situation. By doing this project we learnt how to use data science to predict future circumstances based on the current </a:t>
            </a:r>
            <a:r>
              <a:rPr lang="en-US" sz="2400">
                <a:solidFill>
                  <a:srgbClr val="2B2B2B"/>
                </a:solidFill>
                <a:highlight>
                  <a:srgbClr val="FFFFFF"/>
                </a:highlight>
                <a:latin typeface="Roboto"/>
                <a:ea typeface="Roboto"/>
                <a:cs typeface="Roboto"/>
                <a:sym typeface="Roboto"/>
              </a:rPr>
              <a:t>scenarios</a:t>
            </a:r>
            <a:r>
              <a:rPr lang="en-US" sz="2400">
                <a:solidFill>
                  <a:srgbClr val="2B2B2B"/>
                </a:solidFill>
                <a:highlight>
                  <a:srgbClr val="FFFFFF"/>
                </a:highlight>
                <a:latin typeface="Roboto"/>
                <a:ea typeface="Roboto"/>
                <a:cs typeface="Roboto"/>
                <a:sym typeface="Roboto"/>
              </a:rPr>
              <a:t> and datas.</a:t>
            </a:r>
            <a:endParaRPr sz="2400">
              <a:solidFill>
                <a:srgbClr val="2B2B2B"/>
              </a:solidFill>
              <a:highlight>
                <a:srgbClr val="FFFFFF"/>
              </a:highlight>
              <a:latin typeface="Roboto"/>
              <a:ea typeface="Roboto"/>
              <a:cs typeface="Roboto"/>
              <a:sym typeface="Roboto"/>
            </a:endParaRPr>
          </a:p>
          <a:p>
            <a:pPr indent="0" lvl="0" marL="0" rtl="0" algn="l">
              <a:spcBef>
                <a:spcPts val="750"/>
              </a:spcBef>
              <a:spcAft>
                <a:spcPts val="0"/>
              </a:spcAft>
              <a:buNone/>
            </a:pPr>
            <a:r>
              <a:t/>
            </a:r>
            <a:endParaRPr sz="1350">
              <a:solidFill>
                <a:srgbClr val="2B2B2B"/>
              </a:solidFill>
              <a:highlight>
                <a:srgbClr val="FFFFFF"/>
              </a:highlight>
              <a:latin typeface="Roboto"/>
              <a:ea typeface="Roboto"/>
              <a:cs typeface="Roboto"/>
              <a:sym typeface="Roboto"/>
            </a:endParaRPr>
          </a:p>
          <a:p>
            <a:pPr indent="0" lvl="0" marL="0" rtl="0" algn="l">
              <a:spcBef>
                <a:spcPts val="750"/>
              </a:spcBef>
              <a:spcAft>
                <a:spcPts val="0"/>
              </a:spcAft>
              <a:buNone/>
            </a:pPr>
            <a:r>
              <a:t/>
            </a:r>
            <a:endParaRPr sz="1350">
              <a:solidFill>
                <a:srgbClr val="2B2B2B"/>
              </a:solidFill>
              <a:highlight>
                <a:srgbClr val="FFFFFF"/>
              </a:highlight>
              <a:latin typeface="Roboto"/>
              <a:ea typeface="Roboto"/>
              <a:cs typeface="Roboto"/>
              <a:sym typeface="Roboto"/>
            </a:endParaRPr>
          </a:p>
          <a:p>
            <a:pPr indent="0" lvl="0" marL="0" rtl="0" algn="l">
              <a:spcBef>
                <a:spcPts val="750"/>
              </a:spcBef>
              <a:spcAft>
                <a:spcPts val="0"/>
              </a:spcAft>
              <a:buNone/>
            </a:pPr>
            <a:r>
              <a:t/>
            </a:r>
            <a:endParaRPr sz="1350">
              <a:solidFill>
                <a:srgbClr val="2B2B2B"/>
              </a:solidFill>
              <a:highlight>
                <a:srgbClr val="FFFFFF"/>
              </a:highlight>
              <a:latin typeface="Roboto"/>
              <a:ea typeface="Roboto"/>
              <a:cs typeface="Roboto"/>
              <a:sym typeface="Roboto"/>
            </a:endParaRPr>
          </a:p>
        </p:txBody>
      </p:sp>
      <p:sp>
        <p:nvSpPr>
          <p:cNvPr id="227" name="Google Shape;227;p25"/>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628650" y="273870"/>
            <a:ext cx="7886700" cy="435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THANK YOU!</a:t>
            </a:r>
            <a:endParaRPr/>
          </a:p>
        </p:txBody>
      </p:sp>
      <p:sp>
        <p:nvSpPr>
          <p:cNvPr id="233" name="Google Shape;233;p26"/>
          <p:cNvSpPr txBox="1"/>
          <p:nvPr>
            <p:ph idx="1" type="body"/>
          </p:nvPr>
        </p:nvSpPr>
        <p:spPr>
          <a:xfrm>
            <a:off x="628650" y="273927"/>
            <a:ext cx="7886700" cy="43587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sz="7200"/>
              <a:t>           </a:t>
            </a:r>
            <a:endParaRPr b="1" sz="7200"/>
          </a:p>
          <a:p>
            <a:pPr indent="0" lvl="0" marL="0" rtl="0" algn="l">
              <a:spcBef>
                <a:spcPts val="750"/>
              </a:spcBef>
              <a:spcAft>
                <a:spcPts val="0"/>
              </a:spcAft>
              <a:buNone/>
            </a:pPr>
            <a:r>
              <a:rPr b="1" lang="en-US" sz="7200"/>
              <a:t>      </a:t>
            </a:r>
            <a:r>
              <a:rPr b="1" lang="en-US" sz="7200"/>
              <a:t>THANK YOU!</a:t>
            </a:r>
            <a:endParaRPr b="1" sz="7200"/>
          </a:p>
        </p:txBody>
      </p:sp>
      <p:sp>
        <p:nvSpPr>
          <p:cNvPr id="234" name="Google Shape;234;p26"/>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7"/>
          <p:cNvSpPr txBox="1"/>
          <p:nvPr>
            <p:ph type="title"/>
          </p:nvPr>
        </p:nvSpPr>
        <p:spPr>
          <a:xfrm>
            <a:off x="628650" y="273844"/>
            <a:ext cx="7886700" cy="9942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Objective</a:t>
            </a:r>
            <a:endParaRPr/>
          </a:p>
        </p:txBody>
      </p:sp>
      <p:sp>
        <p:nvSpPr>
          <p:cNvPr id="55" name="Google Shape;55;p7"/>
          <p:cNvSpPr txBox="1"/>
          <p:nvPr>
            <p:ph idx="1" type="body"/>
          </p:nvPr>
        </p:nvSpPr>
        <p:spPr>
          <a:xfrm>
            <a:off x="628650" y="1369219"/>
            <a:ext cx="7886700" cy="3263400"/>
          </a:xfrm>
          <a:prstGeom prst="rect">
            <a:avLst/>
          </a:prstGeom>
          <a:solidFill>
            <a:srgbClr val="FBE4D4"/>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152400" lvl="0" marL="171450" rtl="0" algn="l">
              <a:lnSpc>
                <a:spcPct val="90000"/>
              </a:lnSpc>
              <a:spcBef>
                <a:spcPts val="0"/>
              </a:spcBef>
              <a:spcAft>
                <a:spcPts val="0"/>
              </a:spcAft>
              <a:buSzPts val="1800"/>
              <a:buChar char="•"/>
            </a:pPr>
            <a:r>
              <a:rPr lang="en-US"/>
              <a:t>Covid 19 case Trend in India</a:t>
            </a:r>
            <a:endParaRPr/>
          </a:p>
          <a:p>
            <a:pPr indent="0" lvl="0" marL="171450" rtl="0" algn="l">
              <a:lnSpc>
                <a:spcPct val="90000"/>
              </a:lnSpc>
              <a:spcBef>
                <a:spcPts val="0"/>
              </a:spcBef>
              <a:spcAft>
                <a:spcPts val="0"/>
              </a:spcAft>
              <a:buNone/>
            </a:pPr>
            <a:r>
              <a:t/>
            </a:r>
            <a:endParaRPr/>
          </a:p>
          <a:p>
            <a:pPr indent="-152400" lvl="0" marL="171450" rtl="0" algn="l">
              <a:lnSpc>
                <a:spcPct val="90000"/>
              </a:lnSpc>
              <a:spcBef>
                <a:spcPts val="0"/>
              </a:spcBef>
              <a:spcAft>
                <a:spcPts val="0"/>
              </a:spcAft>
              <a:buSzPts val="1800"/>
              <a:buChar char="•"/>
            </a:pPr>
            <a:r>
              <a:rPr lang="en-US"/>
              <a:t>Creating an ARIMA model to predict the rate of spread of the disease</a:t>
            </a:r>
            <a:endParaRPr/>
          </a:p>
          <a:p>
            <a:pPr indent="0" lvl="0" marL="171450" rtl="0" algn="l">
              <a:lnSpc>
                <a:spcPct val="90000"/>
              </a:lnSpc>
              <a:spcBef>
                <a:spcPts val="0"/>
              </a:spcBef>
              <a:spcAft>
                <a:spcPts val="0"/>
              </a:spcAft>
              <a:buNone/>
            </a:pPr>
            <a:r>
              <a:t/>
            </a:r>
            <a:endParaRPr/>
          </a:p>
        </p:txBody>
      </p:sp>
      <p:sp>
        <p:nvSpPr>
          <p:cNvPr id="56" name="Google Shape;56;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57" name="Google Shape;57;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58" name="Google Shape;58;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8"/>
          <p:cNvSpPr txBox="1"/>
          <p:nvPr>
            <p:ph type="title"/>
          </p:nvPr>
        </p:nvSpPr>
        <p:spPr>
          <a:xfrm>
            <a:off x="628650" y="273844"/>
            <a:ext cx="7886700" cy="994172"/>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Data Collection and Cleaning</a:t>
            </a:r>
            <a:endParaRPr/>
          </a:p>
        </p:txBody>
      </p:sp>
      <p:sp>
        <p:nvSpPr>
          <p:cNvPr id="64" name="Google Shape;64;p8"/>
          <p:cNvSpPr txBox="1"/>
          <p:nvPr>
            <p:ph idx="1" type="body"/>
          </p:nvPr>
        </p:nvSpPr>
        <p:spPr>
          <a:xfrm>
            <a:off x="628650" y="1369219"/>
            <a:ext cx="7886700" cy="3263504"/>
          </a:xfrm>
          <a:prstGeom prst="rect">
            <a:avLst/>
          </a:prstGeom>
          <a:solidFill>
            <a:srgbClr val="FBE4D4"/>
          </a:solidFill>
          <a:ln>
            <a:noFill/>
          </a:ln>
        </p:spPr>
        <p:txBody>
          <a:bodyPr anchorCtr="0" anchor="t" bIns="45700" lIns="91425" spcFirstLastPara="1" rIns="91425" wrap="square" tIns="45700">
            <a:noAutofit/>
          </a:bodyPr>
          <a:lstStyle/>
          <a:p>
            <a:pPr indent="0" lvl="0" marL="171450" rtl="0" algn="l">
              <a:lnSpc>
                <a:spcPct val="90000"/>
              </a:lnSpc>
              <a:spcBef>
                <a:spcPts val="0"/>
              </a:spcBef>
              <a:spcAft>
                <a:spcPts val="0"/>
              </a:spcAft>
              <a:buNone/>
            </a:pPr>
            <a:r>
              <a:t/>
            </a:r>
            <a:endParaRPr/>
          </a:p>
          <a:p>
            <a:pPr indent="-171450" lvl="0" marL="171450" rtl="0" algn="l">
              <a:lnSpc>
                <a:spcPct val="90000"/>
              </a:lnSpc>
              <a:spcBef>
                <a:spcPts val="0"/>
              </a:spcBef>
              <a:spcAft>
                <a:spcPts val="0"/>
              </a:spcAft>
              <a:buClr>
                <a:schemeClr val="dk1"/>
              </a:buClr>
              <a:buSzPts val="2100"/>
              <a:buChar char="•"/>
            </a:pPr>
            <a:r>
              <a:rPr lang="en-US"/>
              <a:t>We collected the  links to raw files for COVID-19 dataset provided by JHU CSSE and downloaded them into respective dataframes for further analysis.</a:t>
            </a:r>
            <a:endParaRPr/>
          </a:p>
          <a:p>
            <a:pPr indent="0" lvl="0" marL="171450" rtl="0" algn="l">
              <a:lnSpc>
                <a:spcPct val="90000"/>
              </a:lnSpc>
              <a:spcBef>
                <a:spcPts val="0"/>
              </a:spcBef>
              <a:spcAft>
                <a:spcPts val="0"/>
              </a:spcAft>
              <a:buNone/>
            </a:pPr>
            <a:r>
              <a:t/>
            </a:r>
            <a:endParaRPr/>
          </a:p>
          <a:p>
            <a:pPr indent="-171450" lvl="0" marL="171450" rtl="0" algn="l">
              <a:lnSpc>
                <a:spcPct val="90000"/>
              </a:lnSpc>
              <a:spcBef>
                <a:spcPts val="0"/>
              </a:spcBef>
              <a:spcAft>
                <a:spcPts val="0"/>
              </a:spcAft>
              <a:buClr>
                <a:schemeClr val="dk1"/>
              </a:buClr>
              <a:buSzPts val="2100"/>
              <a:buChar char="•"/>
            </a:pPr>
            <a:r>
              <a:rPr lang="en-US"/>
              <a:t>Then , we cleaned the dataset, i.e. converted the numerical values to numbers , dropped insignificant columns such as [‘Lat’, ‘Long’, ‘Country/Region’ , ‘Province/State’] .</a:t>
            </a:r>
            <a:endParaRPr/>
          </a:p>
        </p:txBody>
      </p:sp>
      <p:sp>
        <p:nvSpPr>
          <p:cNvPr id="65" name="Google Shape;65;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66" name="Google Shape;66;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67" name="Google Shape;67;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ph type="title"/>
          </p:nvPr>
        </p:nvSpPr>
        <p:spPr>
          <a:xfrm>
            <a:off x="628650" y="273844"/>
            <a:ext cx="7886700" cy="9942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Data Collection and Cleaning</a:t>
            </a:r>
            <a:endParaRPr/>
          </a:p>
        </p:txBody>
      </p:sp>
      <p:sp>
        <p:nvSpPr>
          <p:cNvPr id="73" name="Google Shape;73;p9"/>
          <p:cNvSpPr txBox="1"/>
          <p:nvPr>
            <p:ph idx="1" type="body"/>
          </p:nvPr>
        </p:nvSpPr>
        <p:spPr>
          <a:xfrm>
            <a:off x="628650" y="1369219"/>
            <a:ext cx="7886700" cy="3263400"/>
          </a:xfrm>
          <a:prstGeom prst="rect">
            <a:avLst/>
          </a:prstGeom>
          <a:solidFill>
            <a:srgbClr val="FBE4D4"/>
          </a:solidFill>
          <a:ln>
            <a:noFill/>
          </a:ln>
        </p:spPr>
        <p:txBody>
          <a:bodyPr anchorCtr="0" anchor="t" bIns="45700" lIns="91425" spcFirstLastPara="1" rIns="91425" wrap="square" tIns="45700">
            <a:noAutofit/>
          </a:bodyPr>
          <a:lstStyle/>
          <a:p>
            <a:pPr indent="0" lvl="0" marL="171450" rtl="0" algn="l">
              <a:lnSpc>
                <a:spcPct val="90000"/>
              </a:lnSpc>
              <a:spcBef>
                <a:spcPts val="0"/>
              </a:spcBef>
              <a:spcAft>
                <a:spcPts val="0"/>
              </a:spcAft>
              <a:buNone/>
            </a:pPr>
            <a:r>
              <a:t/>
            </a:r>
            <a:endParaRPr/>
          </a:p>
          <a:p>
            <a:pPr indent="-171450" lvl="0" marL="171450" rtl="0" algn="l">
              <a:lnSpc>
                <a:spcPct val="90000"/>
              </a:lnSpc>
              <a:spcBef>
                <a:spcPts val="0"/>
              </a:spcBef>
              <a:spcAft>
                <a:spcPts val="0"/>
              </a:spcAft>
              <a:buSzPts val="2100"/>
              <a:buChar char="•"/>
            </a:pPr>
            <a:r>
              <a:rPr lang="en-US"/>
              <a:t>Since the dataset for active cases was not available, we </a:t>
            </a:r>
            <a:r>
              <a:rPr lang="en-US"/>
              <a:t>prepared the dataset of active cases by:</a:t>
            </a:r>
            <a:endParaRPr/>
          </a:p>
          <a:p>
            <a:pPr indent="0" lvl="0" marL="171450" rtl="0" algn="l">
              <a:lnSpc>
                <a:spcPct val="90000"/>
              </a:lnSpc>
              <a:spcBef>
                <a:spcPts val="0"/>
              </a:spcBef>
              <a:spcAft>
                <a:spcPts val="0"/>
              </a:spcAft>
              <a:buNone/>
            </a:pPr>
            <a:r>
              <a:rPr lang="en-US"/>
              <a:t> active = confirmed -(recovered + death)</a:t>
            </a:r>
            <a:endParaRPr/>
          </a:p>
          <a:p>
            <a:pPr indent="0" lvl="0" marL="171450" rtl="0" algn="l">
              <a:lnSpc>
                <a:spcPct val="90000"/>
              </a:lnSpc>
              <a:spcBef>
                <a:spcPts val="0"/>
              </a:spcBef>
              <a:spcAft>
                <a:spcPts val="0"/>
              </a:spcAft>
              <a:buNone/>
            </a:pPr>
            <a:r>
              <a:t/>
            </a:r>
            <a:endParaRPr/>
          </a:p>
          <a:p>
            <a:pPr indent="0" lvl="0" marL="171450" rtl="0" algn="l">
              <a:lnSpc>
                <a:spcPct val="90000"/>
              </a:lnSpc>
              <a:spcBef>
                <a:spcPts val="0"/>
              </a:spcBef>
              <a:spcAft>
                <a:spcPts val="0"/>
              </a:spcAft>
              <a:buNone/>
            </a:pPr>
            <a:r>
              <a:t/>
            </a:r>
            <a:endParaRPr/>
          </a:p>
          <a:p>
            <a:pPr indent="-171450" lvl="0" marL="171450" rtl="0" algn="l">
              <a:lnSpc>
                <a:spcPct val="90000"/>
              </a:lnSpc>
              <a:spcBef>
                <a:spcPts val="0"/>
              </a:spcBef>
              <a:spcAft>
                <a:spcPts val="0"/>
              </a:spcAft>
              <a:buClr>
                <a:schemeClr val="dk1"/>
              </a:buClr>
              <a:buSzPts val="2100"/>
              <a:buChar char="•"/>
            </a:pPr>
            <a:r>
              <a:rPr lang="en-US"/>
              <a:t>Then, we </a:t>
            </a:r>
            <a:r>
              <a:rPr lang="en-US"/>
              <a:t>extracted the data for India (as we mainly focus on India) to study the Covid 19 case Trend in India.</a:t>
            </a:r>
            <a:endParaRPr/>
          </a:p>
          <a:p>
            <a:pPr indent="0" lvl="0" marL="171450" rtl="0" algn="l">
              <a:lnSpc>
                <a:spcPct val="90000"/>
              </a:lnSpc>
              <a:spcBef>
                <a:spcPts val="0"/>
              </a:spcBef>
              <a:spcAft>
                <a:spcPts val="0"/>
              </a:spcAft>
              <a:buNone/>
            </a:pPr>
            <a:r>
              <a:t/>
            </a:r>
            <a:endParaRPr/>
          </a:p>
          <a:p>
            <a:pPr indent="0" lvl="0" marL="171450" rtl="0" algn="l">
              <a:lnSpc>
                <a:spcPct val="90000"/>
              </a:lnSpc>
              <a:spcBef>
                <a:spcPts val="0"/>
              </a:spcBef>
              <a:spcAft>
                <a:spcPts val="0"/>
              </a:spcAft>
              <a:buNone/>
            </a:pPr>
            <a:r>
              <a:t/>
            </a:r>
            <a:endParaRPr/>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76" name="Google Shape;76;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0"/>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Confirmed cases globally</a:t>
            </a:r>
            <a:endParaRPr/>
          </a:p>
        </p:txBody>
      </p:sp>
      <p:sp>
        <p:nvSpPr>
          <p:cNvPr id="82" name="Google Shape;82;p10"/>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83" name="Google Shape;83;p10"/>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84" name="Google Shape;84;p10"/>
          <p:cNvPicPr preferRelativeResize="0"/>
          <p:nvPr/>
        </p:nvPicPr>
        <p:blipFill>
          <a:blip r:embed="rId3">
            <a:alphaModFix/>
          </a:blip>
          <a:stretch>
            <a:fillRect/>
          </a:stretch>
        </p:blipFill>
        <p:spPr>
          <a:xfrm>
            <a:off x="572875" y="1385963"/>
            <a:ext cx="7886701" cy="3263400"/>
          </a:xfrm>
          <a:prstGeom prst="rect">
            <a:avLst/>
          </a:prstGeom>
          <a:noFill/>
          <a:ln>
            <a:noFill/>
          </a:ln>
        </p:spPr>
      </p:pic>
      <p:sp>
        <p:nvSpPr>
          <p:cNvPr id="85" name="Google Shape;85;p10"/>
          <p:cNvSpPr txBox="1"/>
          <p:nvPr/>
        </p:nvSpPr>
        <p:spPr>
          <a:xfrm>
            <a:off x="5008500" y="2079000"/>
            <a:ext cx="14493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16 Nov,55.014M</a:t>
            </a:r>
            <a:endParaRPr>
              <a:latin typeface="Calibri"/>
              <a:ea typeface="Calibri"/>
              <a:cs typeface="Calibri"/>
              <a:sym typeface="Calibri"/>
            </a:endParaRPr>
          </a:p>
        </p:txBody>
      </p:sp>
      <p:cxnSp>
        <p:nvCxnSpPr>
          <p:cNvPr id="86" name="Google Shape;86;p10"/>
          <p:cNvCxnSpPr>
            <a:stCxn id="85" idx="3"/>
          </p:cNvCxnSpPr>
          <p:nvPr/>
        </p:nvCxnSpPr>
        <p:spPr>
          <a:xfrm flipH="1" rot="10800000">
            <a:off x="6457800" y="2227650"/>
            <a:ext cx="791700" cy="2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Case Trends Globally</a:t>
            </a:r>
            <a:endParaRPr/>
          </a:p>
        </p:txBody>
      </p:sp>
      <p:sp>
        <p:nvSpPr>
          <p:cNvPr id="92" name="Google Shape;92;p11"/>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93" name="Google Shape;93;p11"/>
          <p:cNvSpPr txBox="1"/>
          <p:nvPr>
            <p:ph idx="12" type="sldNum"/>
          </p:nvPr>
        </p:nvSpPr>
        <p:spPr>
          <a:xfrm>
            <a:off x="7030575" y="-101237"/>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94" name="Google Shape;94;p11"/>
          <p:cNvPicPr preferRelativeResize="0"/>
          <p:nvPr/>
        </p:nvPicPr>
        <p:blipFill>
          <a:blip r:embed="rId3">
            <a:alphaModFix/>
          </a:blip>
          <a:stretch>
            <a:fillRect/>
          </a:stretch>
        </p:blipFill>
        <p:spPr>
          <a:xfrm>
            <a:off x="628650" y="1369225"/>
            <a:ext cx="7886701" cy="326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Ranking of Countries</a:t>
            </a:r>
            <a:endParaRPr/>
          </a:p>
        </p:txBody>
      </p:sp>
      <p:sp>
        <p:nvSpPr>
          <p:cNvPr id="100" name="Google Shape;100;p12"/>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t>Highest Confirmed cases: </a:t>
            </a:r>
            <a:endParaRPr b="1"/>
          </a:p>
          <a:p>
            <a:pPr indent="0" lvl="0" marL="0" rtl="0" algn="l">
              <a:spcBef>
                <a:spcPts val="750"/>
              </a:spcBef>
              <a:spcAft>
                <a:spcPts val="0"/>
              </a:spcAft>
              <a:buNone/>
            </a:pPr>
            <a:r>
              <a:rPr lang="en-US"/>
              <a:t>US, India, Brazil</a:t>
            </a:r>
            <a:endParaRPr/>
          </a:p>
          <a:p>
            <a:pPr indent="0" lvl="0" marL="0" rtl="0" algn="l">
              <a:spcBef>
                <a:spcPts val="750"/>
              </a:spcBef>
              <a:spcAft>
                <a:spcPts val="0"/>
              </a:spcAft>
              <a:buNone/>
            </a:pPr>
            <a:r>
              <a:rPr b="1" lang="en-US"/>
              <a:t>Highest 	Deaths cases: </a:t>
            </a:r>
            <a:endParaRPr b="1"/>
          </a:p>
          <a:p>
            <a:pPr indent="0" lvl="0" marL="0" rtl="0" algn="l">
              <a:spcBef>
                <a:spcPts val="750"/>
              </a:spcBef>
              <a:spcAft>
                <a:spcPts val="0"/>
              </a:spcAft>
              <a:buNone/>
            </a:pPr>
            <a:r>
              <a:rPr lang="en-US"/>
              <a:t>US, Brazil, India</a:t>
            </a:r>
            <a:endParaRPr/>
          </a:p>
          <a:p>
            <a:pPr indent="0" lvl="0" marL="0" rtl="0" algn="l">
              <a:spcBef>
                <a:spcPts val="750"/>
              </a:spcBef>
              <a:spcAft>
                <a:spcPts val="0"/>
              </a:spcAft>
              <a:buNone/>
            </a:pPr>
            <a:r>
              <a:rPr b="1" lang="en-US"/>
              <a:t>Highest Recovered cases: </a:t>
            </a:r>
            <a:endParaRPr b="1"/>
          </a:p>
          <a:p>
            <a:pPr indent="0" lvl="0" marL="0" rtl="0" algn="l">
              <a:spcBef>
                <a:spcPts val="750"/>
              </a:spcBef>
              <a:spcAft>
                <a:spcPts val="0"/>
              </a:spcAft>
              <a:buNone/>
            </a:pPr>
            <a:r>
              <a:rPr lang="en-US"/>
              <a:t>India, Brazil, US</a:t>
            </a:r>
            <a:endParaRPr/>
          </a:p>
          <a:p>
            <a:pPr indent="0" lvl="0" marL="0" rtl="0" algn="l">
              <a:spcBef>
                <a:spcPts val="750"/>
              </a:spcBef>
              <a:spcAft>
                <a:spcPts val="0"/>
              </a:spcAft>
              <a:buNone/>
            </a:pPr>
            <a:r>
              <a:rPr b="1" lang="en-US"/>
              <a:t>Highest Active  cases: </a:t>
            </a:r>
            <a:endParaRPr b="1"/>
          </a:p>
          <a:p>
            <a:pPr indent="0" lvl="0" marL="0" rtl="0" algn="l">
              <a:spcBef>
                <a:spcPts val="750"/>
              </a:spcBef>
              <a:spcAft>
                <a:spcPts val="0"/>
              </a:spcAft>
              <a:buNone/>
            </a:pPr>
            <a:r>
              <a:rPr lang="en-US"/>
              <a:t>US, France, UK</a:t>
            </a:r>
            <a:endParaRPr/>
          </a:p>
          <a:p>
            <a:pPr indent="0" lvl="0" marL="0" rtl="0" algn="l">
              <a:spcBef>
                <a:spcPts val="750"/>
              </a:spcBef>
              <a:spcAft>
                <a:spcPts val="0"/>
              </a:spcAft>
              <a:buClr>
                <a:schemeClr val="dk1"/>
              </a:buClr>
              <a:buSzPts val="1100"/>
              <a:buFont typeface="Arial"/>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
        <p:nvSpPr>
          <p:cNvPr id="101" name="Google Shape;101;p12"/>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0" y="0"/>
            <a:ext cx="9144000" cy="994200"/>
          </a:xfrm>
          <a:prstGeom prst="rect">
            <a:avLst/>
          </a:prstGeom>
          <a:solidFill>
            <a:srgbClr val="8DA9DB"/>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Models</a:t>
            </a:r>
            <a:endParaRPr/>
          </a:p>
        </p:txBody>
      </p:sp>
      <p:sp>
        <p:nvSpPr>
          <p:cNvPr id="107" name="Google Shape;107;p13"/>
          <p:cNvSpPr txBox="1"/>
          <p:nvPr>
            <p:ph idx="1" type="body"/>
          </p:nvPr>
        </p:nvSpPr>
        <p:spPr>
          <a:xfrm>
            <a:off x="0" y="940052"/>
            <a:ext cx="9144000" cy="4101000"/>
          </a:xfrm>
          <a:prstGeom prst="rect">
            <a:avLst/>
          </a:prstGeom>
          <a:solidFill>
            <a:srgbClr val="FBE4D4"/>
          </a:solidFill>
          <a:ln>
            <a:noFill/>
          </a:ln>
        </p:spPr>
        <p:txBody>
          <a:bodyPr anchorCtr="0" anchor="t" bIns="45700" lIns="91425" spcFirstLastPara="1" rIns="91425" wrap="square" tIns="45700">
            <a:noAutofit/>
          </a:bodyPr>
          <a:lstStyle/>
          <a:p>
            <a:pPr indent="-171450" lvl="0" marL="171450" rtl="0" algn="l">
              <a:lnSpc>
                <a:spcPct val="90000"/>
              </a:lnSpc>
              <a:spcBef>
                <a:spcPts val="750"/>
              </a:spcBef>
              <a:spcAft>
                <a:spcPts val="0"/>
              </a:spcAft>
              <a:buClr>
                <a:schemeClr val="dk1"/>
              </a:buClr>
              <a:buSzPts val="2100"/>
              <a:buChar char="•"/>
            </a:pPr>
            <a:r>
              <a:rPr lang="en-US"/>
              <a:t> SIR Model</a:t>
            </a:r>
            <a:endParaRPr/>
          </a:p>
        </p:txBody>
      </p:sp>
      <p:sp>
        <p:nvSpPr>
          <p:cNvPr id="108" name="Google Shape;108;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10/27/2020</a:t>
            </a:r>
            <a:endParaRPr/>
          </a:p>
        </p:txBody>
      </p:sp>
      <p:sp>
        <p:nvSpPr>
          <p:cNvPr id="109" name="Google Shape;109;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Regression</a:t>
            </a:r>
            <a:endParaRPr/>
          </a:p>
        </p:txBody>
      </p:sp>
      <p:sp>
        <p:nvSpPr>
          <p:cNvPr id="110" name="Google Shape;110;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pic>
        <p:nvPicPr>
          <p:cNvPr id="111" name="Google Shape;111;p13"/>
          <p:cNvPicPr preferRelativeResize="0"/>
          <p:nvPr/>
        </p:nvPicPr>
        <p:blipFill>
          <a:blip r:embed="rId3">
            <a:alphaModFix/>
          </a:blip>
          <a:stretch>
            <a:fillRect/>
          </a:stretch>
        </p:blipFill>
        <p:spPr>
          <a:xfrm>
            <a:off x="1782888" y="1232675"/>
            <a:ext cx="6045025" cy="1339075"/>
          </a:xfrm>
          <a:prstGeom prst="rect">
            <a:avLst/>
          </a:prstGeom>
          <a:noFill/>
          <a:ln>
            <a:noFill/>
          </a:ln>
        </p:spPr>
      </p:pic>
      <p:pic>
        <p:nvPicPr>
          <p:cNvPr id="112" name="Google Shape;112;p13"/>
          <p:cNvPicPr preferRelativeResize="0"/>
          <p:nvPr/>
        </p:nvPicPr>
        <p:blipFill>
          <a:blip r:embed="rId4">
            <a:alphaModFix/>
          </a:blip>
          <a:stretch>
            <a:fillRect/>
          </a:stretch>
        </p:blipFill>
        <p:spPr>
          <a:xfrm>
            <a:off x="878925" y="2571750"/>
            <a:ext cx="7773174" cy="2537224"/>
          </a:xfrm>
          <a:prstGeom prst="rect">
            <a:avLst/>
          </a:prstGeom>
          <a:noFill/>
          <a:ln>
            <a:noFill/>
          </a:ln>
        </p:spPr>
      </p:pic>
      <p:pic>
        <p:nvPicPr>
          <p:cNvPr id="113" name="Google Shape;113;p13"/>
          <p:cNvPicPr preferRelativeResize="0"/>
          <p:nvPr/>
        </p:nvPicPr>
        <p:blipFill>
          <a:blip r:embed="rId5">
            <a:alphaModFix/>
          </a:blip>
          <a:stretch>
            <a:fillRect/>
          </a:stretch>
        </p:blipFill>
        <p:spPr>
          <a:xfrm>
            <a:off x="7448550" y="2862388"/>
            <a:ext cx="1066800" cy="88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