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43"/>
    <p:restoredTop sz="94719"/>
  </p:normalViewPr>
  <p:slideViewPr>
    <p:cSldViewPr snapToGrid="0" snapToObjects="1">
      <p:cViewPr varScale="1">
        <p:scale>
          <a:sx n="148" d="100"/>
          <a:sy n="148" d="100"/>
        </p:scale>
        <p:origin x="10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0BA4D-EB8E-2242-BF6A-2EA936C446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F24FF0-571C-C44F-B321-D26CA88061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25B16C-75F1-5244-AFBE-506B7ACCA6F3}"/>
              </a:ext>
            </a:extLst>
          </p:cNvPr>
          <p:cNvSpPr>
            <a:spLocks noGrp="1"/>
          </p:cNvSpPr>
          <p:nvPr>
            <p:ph type="dt" sz="half" idx="10"/>
          </p:nvPr>
        </p:nvSpPr>
        <p:spPr/>
        <p:txBody>
          <a:bodyPr/>
          <a:lstStyle/>
          <a:p>
            <a:fld id="{67D11407-72A8-0848-9059-962E1208BB6C}" type="datetimeFigureOut">
              <a:rPr lang="en-US" smtClean="0"/>
              <a:t>2/23/22</a:t>
            </a:fld>
            <a:endParaRPr lang="en-US" dirty="0"/>
          </a:p>
        </p:txBody>
      </p:sp>
      <p:sp>
        <p:nvSpPr>
          <p:cNvPr id="5" name="Footer Placeholder 4">
            <a:extLst>
              <a:ext uri="{FF2B5EF4-FFF2-40B4-BE49-F238E27FC236}">
                <a16:creationId xmlns:a16="http://schemas.microsoft.com/office/drawing/2014/main" id="{7BE1CF1F-EB8E-AF48-BC97-0C785BAEFF8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A9F78C8-D4EF-8047-B05E-1BA3D4CAE9CE}"/>
              </a:ext>
            </a:extLst>
          </p:cNvPr>
          <p:cNvSpPr>
            <a:spLocks noGrp="1"/>
          </p:cNvSpPr>
          <p:nvPr>
            <p:ph type="sldNum" sz="quarter" idx="12"/>
          </p:nvPr>
        </p:nvSpPr>
        <p:spPr/>
        <p:txBody>
          <a:bodyPr/>
          <a:lstStyle/>
          <a:p>
            <a:fld id="{212A38FE-E8A1-1142-8A78-10B309DCC730}" type="slidenum">
              <a:rPr lang="en-US" smtClean="0"/>
              <a:t>‹#›</a:t>
            </a:fld>
            <a:endParaRPr lang="en-US" dirty="0"/>
          </a:p>
        </p:txBody>
      </p:sp>
    </p:spTree>
    <p:extLst>
      <p:ext uri="{BB962C8B-B14F-4D97-AF65-F5344CB8AC3E}">
        <p14:creationId xmlns:p14="http://schemas.microsoft.com/office/powerpoint/2010/main" val="1429167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9AF0D-6631-364B-9CD9-5AA4742470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395186-3C21-674D-A25C-10D148A040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E3C808-F018-3F42-9C1A-CAD63A7F105D}"/>
              </a:ext>
            </a:extLst>
          </p:cNvPr>
          <p:cNvSpPr>
            <a:spLocks noGrp="1"/>
          </p:cNvSpPr>
          <p:nvPr>
            <p:ph type="dt" sz="half" idx="10"/>
          </p:nvPr>
        </p:nvSpPr>
        <p:spPr/>
        <p:txBody>
          <a:bodyPr/>
          <a:lstStyle/>
          <a:p>
            <a:fld id="{67D11407-72A8-0848-9059-962E1208BB6C}" type="datetimeFigureOut">
              <a:rPr lang="en-US" smtClean="0"/>
              <a:t>2/23/22</a:t>
            </a:fld>
            <a:endParaRPr lang="en-US" dirty="0"/>
          </a:p>
        </p:txBody>
      </p:sp>
      <p:sp>
        <p:nvSpPr>
          <p:cNvPr id="5" name="Footer Placeholder 4">
            <a:extLst>
              <a:ext uri="{FF2B5EF4-FFF2-40B4-BE49-F238E27FC236}">
                <a16:creationId xmlns:a16="http://schemas.microsoft.com/office/drawing/2014/main" id="{AA23B918-2B26-7F4D-ADF1-7B6D925324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BFB4BCA-98C9-BB4B-B147-83EFF4C1F7CA}"/>
              </a:ext>
            </a:extLst>
          </p:cNvPr>
          <p:cNvSpPr>
            <a:spLocks noGrp="1"/>
          </p:cNvSpPr>
          <p:nvPr>
            <p:ph type="sldNum" sz="quarter" idx="12"/>
          </p:nvPr>
        </p:nvSpPr>
        <p:spPr/>
        <p:txBody>
          <a:bodyPr/>
          <a:lstStyle/>
          <a:p>
            <a:fld id="{212A38FE-E8A1-1142-8A78-10B309DCC730}" type="slidenum">
              <a:rPr lang="en-US" smtClean="0"/>
              <a:t>‹#›</a:t>
            </a:fld>
            <a:endParaRPr lang="en-US" dirty="0"/>
          </a:p>
        </p:txBody>
      </p:sp>
    </p:spTree>
    <p:extLst>
      <p:ext uri="{BB962C8B-B14F-4D97-AF65-F5344CB8AC3E}">
        <p14:creationId xmlns:p14="http://schemas.microsoft.com/office/powerpoint/2010/main" val="4224080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130078-BC8E-3C42-AA68-0C6AF46224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6A5391-C1CA-AD47-8584-68A0F6448D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9AFC9-3934-9240-952B-7100DE719C07}"/>
              </a:ext>
            </a:extLst>
          </p:cNvPr>
          <p:cNvSpPr>
            <a:spLocks noGrp="1"/>
          </p:cNvSpPr>
          <p:nvPr>
            <p:ph type="dt" sz="half" idx="10"/>
          </p:nvPr>
        </p:nvSpPr>
        <p:spPr/>
        <p:txBody>
          <a:bodyPr/>
          <a:lstStyle/>
          <a:p>
            <a:fld id="{67D11407-72A8-0848-9059-962E1208BB6C}" type="datetimeFigureOut">
              <a:rPr lang="en-US" smtClean="0"/>
              <a:t>2/23/22</a:t>
            </a:fld>
            <a:endParaRPr lang="en-US" dirty="0"/>
          </a:p>
        </p:txBody>
      </p:sp>
      <p:sp>
        <p:nvSpPr>
          <p:cNvPr id="5" name="Footer Placeholder 4">
            <a:extLst>
              <a:ext uri="{FF2B5EF4-FFF2-40B4-BE49-F238E27FC236}">
                <a16:creationId xmlns:a16="http://schemas.microsoft.com/office/drawing/2014/main" id="{325DFE63-D02F-F440-B55A-84398DCFCC0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C46D3-80C8-5D4B-AB82-4AF48B21908A}"/>
              </a:ext>
            </a:extLst>
          </p:cNvPr>
          <p:cNvSpPr>
            <a:spLocks noGrp="1"/>
          </p:cNvSpPr>
          <p:nvPr>
            <p:ph type="sldNum" sz="quarter" idx="12"/>
          </p:nvPr>
        </p:nvSpPr>
        <p:spPr/>
        <p:txBody>
          <a:bodyPr/>
          <a:lstStyle/>
          <a:p>
            <a:fld id="{212A38FE-E8A1-1142-8A78-10B309DCC730}" type="slidenum">
              <a:rPr lang="en-US" smtClean="0"/>
              <a:t>‹#›</a:t>
            </a:fld>
            <a:endParaRPr lang="en-US" dirty="0"/>
          </a:p>
        </p:txBody>
      </p:sp>
    </p:spTree>
    <p:extLst>
      <p:ext uri="{BB962C8B-B14F-4D97-AF65-F5344CB8AC3E}">
        <p14:creationId xmlns:p14="http://schemas.microsoft.com/office/powerpoint/2010/main" val="425014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8B33F-74B3-904B-90D3-F873DCEF51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03E677-6EA4-0345-88A3-4A254B42EF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B2C9B-5F56-C443-B170-256FA4FF0A6B}"/>
              </a:ext>
            </a:extLst>
          </p:cNvPr>
          <p:cNvSpPr>
            <a:spLocks noGrp="1"/>
          </p:cNvSpPr>
          <p:nvPr>
            <p:ph type="dt" sz="half" idx="10"/>
          </p:nvPr>
        </p:nvSpPr>
        <p:spPr/>
        <p:txBody>
          <a:bodyPr/>
          <a:lstStyle/>
          <a:p>
            <a:fld id="{67D11407-72A8-0848-9059-962E1208BB6C}" type="datetimeFigureOut">
              <a:rPr lang="en-US" smtClean="0"/>
              <a:t>2/23/22</a:t>
            </a:fld>
            <a:endParaRPr lang="en-US" dirty="0"/>
          </a:p>
        </p:txBody>
      </p:sp>
      <p:sp>
        <p:nvSpPr>
          <p:cNvPr id="5" name="Footer Placeholder 4">
            <a:extLst>
              <a:ext uri="{FF2B5EF4-FFF2-40B4-BE49-F238E27FC236}">
                <a16:creationId xmlns:a16="http://schemas.microsoft.com/office/drawing/2014/main" id="{887AC852-A17A-A047-B5C6-0B832B3CA3D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87D0FFF-BB45-674C-B38D-A566D5415A2C}"/>
              </a:ext>
            </a:extLst>
          </p:cNvPr>
          <p:cNvSpPr>
            <a:spLocks noGrp="1"/>
          </p:cNvSpPr>
          <p:nvPr>
            <p:ph type="sldNum" sz="quarter" idx="12"/>
          </p:nvPr>
        </p:nvSpPr>
        <p:spPr/>
        <p:txBody>
          <a:bodyPr/>
          <a:lstStyle/>
          <a:p>
            <a:fld id="{212A38FE-E8A1-1142-8A78-10B309DCC730}" type="slidenum">
              <a:rPr lang="en-US" smtClean="0"/>
              <a:t>‹#›</a:t>
            </a:fld>
            <a:endParaRPr lang="en-US" dirty="0"/>
          </a:p>
        </p:txBody>
      </p:sp>
    </p:spTree>
    <p:extLst>
      <p:ext uri="{BB962C8B-B14F-4D97-AF65-F5344CB8AC3E}">
        <p14:creationId xmlns:p14="http://schemas.microsoft.com/office/powerpoint/2010/main" val="2281587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1199-02DF-4C4D-B33B-551FD0812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09C1E1-7F50-D84C-B358-757703F646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142A68-0106-6245-9585-1615B654090E}"/>
              </a:ext>
            </a:extLst>
          </p:cNvPr>
          <p:cNvSpPr>
            <a:spLocks noGrp="1"/>
          </p:cNvSpPr>
          <p:nvPr>
            <p:ph type="dt" sz="half" idx="10"/>
          </p:nvPr>
        </p:nvSpPr>
        <p:spPr/>
        <p:txBody>
          <a:bodyPr/>
          <a:lstStyle/>
          <a:p>
            <a:fld id="{67D11407-72A8-0848-9059-962E1208BB6C}" type="datetimeFigureOut">
              <a:rPr lang="en-US" smtClean="0"/>
              <a:t>2/23/22</a:t>
            </a:fld>
            <a:endParaRPr lang="en-US" dirty="0"/>
          </a:p>
        </p:txBody>
      </p:sp>
      <p:sp>
        <p:nvSpPr>
          <p:cNvPr id="5" name="Footer Placeholder 4">
            <a:extLst>
              <a:ext uri="{FF2B5EF4-FFF2-40B4-BE49-F238E27FC236}">
                <a16:creationId xmlns:a16="http://schemas.microsoft.com/office/drawing/2014/main" id="{12139B61-E29E-B643-9098-603F78CAF2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CC636AE-E911-2140-80D6-219D106B5324}"/>
              </a:ext>
            </a:extLst>
          </p:cNvPr>
          <p:cNvSpPr>
            <a:spLocks noGrp="1"/>
          </p:cNvSpPr>
          <p:nvPr>
            <p:ph type="sldNum" sz="quarter" idx="12"/>
          </p:nvPr>
        </p:nvSpPr>
        <p:spPr/>
        <p:txBody>
          <a:bodyPr/>
          <a:lstStyle/>
          <a:p>
            <a:fld id="{212A38FE-E8A1-1142-8A78-10B309DCC730}" type="slidenum">
              <a:rPr lang="en-US" smtClean="0"/>
              <a:t>‹#›</a:t>
            </a:fld>
            <a:endParaRPr lang="en-US" dirty="0"/>
          </a:p>
        </p:txBody>
      </p:sp>
    </p:spTree>
    <p:extLst>
      <p:ext uri="{BB962C8B-B14F-4D97-AF65-F5344CB8AC3E}">
        <p14:creationId xmlns:p14="http://schemas.microsoft.com/office/powerpoint/2010/main" val="2852610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2E2C-8E76-0C42-956C-1D36ABCB5F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3E2050-1FB8-CD40-8BE2-12FA940C77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5C10A7-7CBC-3A43-9D60-42983F335D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3560EC-B088-2643-9BD0-3279E5265F4F}"/>
              </a:ext>
            </a:extLst>
          </p:cNvPr>
          <p:cNvSpPr>
            <a:spLocks noGrp="1"/>
          </p:cNvSpPr>
          <p:nvPr>
            <p:ph type="dt" sz="half" idx="10"/>
          </p:nvPr>
        </p:nvSpPr>
        <p:spPr/>
        <p:txBody>
          <a:bodyPr/>
          <a:lstStyle/>
          <a:p>
            <a:fld id="{67D11407-72A8-0848-9059-962E1208BB6C}" type="datetimeFigureOut">
              <a:rPr lang="en-US" smtClean="0"/>
              <a:t>2/23/22</a:t>
            </a:fld>
            <a:endParaRPr lang="en-US" dirty="0"/>
          </a:p>
        </p:txBody>
      </p:sp>
      <p:sp>
        <p:nvSpPr>
          <p:cNvPr id="6" name="Footer Placeholder 5">
            <a:extLst>
              <a:ext uri="{FF2B5EF4-FFF2-40B4-BE49-F238E27FC236}">
                <a16:creationId xmlns:a16="http://schemas.microsoft.com/office/drawing/2014/main" id="{00370134-BE0E-814F-A5E5-0C76F43BA2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E963C5A-3D12-1044-A2C1-6ECDDAF497BD}"/>
              </a:ext>
            </a:extLst>
          </p:cNvPr>
          <p:cNvSpPr>
            <a:spLocks noGrp="1"/>
          </p:cNvSpPr>
          <p:nvPr>
            <p:ph type="sldNum" sz="quarter" idx="12"/>
          </p:nvPr>
        </p:nvSpPr>
        <p:spPr/>
        <p:txBody>
          <a:bodyPr/>
          <a:lstStyle/>
          <a:p>
            <a:fld id="{212A38FE-E8A1-1142-8A78-10B309DCC730}" type="slidenum">
              <a:rPr lang="en-US" smtClean="0"/>
              <a:t>‹#›</a:t>
            </a:fld>
            <a:endParaRPr lang="en-US" dirty="0"/>
          </a:p>
        </p:txBody>
      </p:sp>
    </p:spTree>
    <p:extLst>
      <p:ext uri="{BB962C8B-B14F-4D97-AF65-F5344CB8AC3E}">
        <p14:creationId xmlns:p14="http://schemas.microsoft.com/office/powerpoint/2010/main" val="1410439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AFE03-4A1C-5C42-9CFF-11A585C12C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269FA4-2BB5-7D43-9DB2-81DADE2313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D753D6-A86B-6A4E-BBBA-20D8F6DFD7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6973BD-6427-8F45-AD26-7F87814243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B1D5E3-6D17-2D40-A00E-59E190D9F6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778F55-6C28-AA43-9F4B-48EEE9BA60FE}"/>
              </a:ext>
            </a:extLst>
          </p:cNvPr>
          <p:cNvSpPr>
            <a:spLocks noGrp="1"/>
          </p:cNvSpPr>
          <p:nvPr>
            <p:ph type="dt" sz="half" idx="10"/>
          </p:nvPr>
        </p:nvSpPr>
        <p:spPr/>
        <p:txBody>
          <a:bodyPr/>
          <a:lstStyle/>
          <a:p>
            <a:fld id="{67D11407-72A8-0848-9059-962E1208BB6C}" type="datetimeFigureOut">
              <a:rPr lang="en-US" smtClean="0"/>
              <a:t>2/23/22</a:t>
            </a:fld>
            <a:endParaRPr lang="en-US" dirty="0"/>
          </a:p>
        </p:txBody>
      </p:sp>
      <p:sp>
        <p:nvSpPr>
          <p:cNvPr id="8" name="Footer Placeholder 7">
            <a:extLst>
              <a:ext uri="{FF2B5EF4-FFF2-40B4-BE49-F238E27FC236}">
                <a16:creationId xmlns:a16="http://schemas.microsoft.com/office/drawing/2014/main" id="{776DE15F-B3DD-0242-8B72-993D4D36A43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426F7F1-F967-AC43-9AE9-EB508D5D4427}"/>
              </a:ext>
            </a:extLst>
          </p:cNvPr>
          <p:cNvSpPr>
            <a:spLocks noGrp="1"/>
          </p:cNvSpPr>
          <p:nvPr>
            <p:ph type="sldNum" sz="quarter" idx="12"/>
          </p:nvPr>
        </p:nvSpPr>
        <p:spPr/>
        <p:txBody>
          <a:bodyPr/>
          <a:lstStyle/>
          <a:p>
            <a:fld id="{212A38FE-E8A1-1142-8A78-10B309DCC730}" type="slidenum">
              <a:rPr lang="en-US" smtClean="0"/>
              <a:t>‹#›</a:t>
            </a:fld>
            <a:endParaRPr lang="en-US" dirty="0"/>
          </a:p>
        </p:txBody>
      </p:sp>
    </p:spTree>
    <p:extLst>
      <p:ext uri="{BB962C8B-B14F-4D97-AF65-F5344CB8AC3E}">
        <p14:creationId xmlns:p14="http://schemas.microsoft.com/office/powerpoint/2010/main" val="137219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DD920-F9F5-824B-9C4A-51F1F937C8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B0EDE6-29EE-F84C-8B00-0A195D7311F2}"/>
              </a:ext>
            </a:extLst>
          </p:cNvPr>
          <p:cNvSpPr>
            <a:spLocks noGrp="1"/>
          </p:cNvSpPr>
          <p:nvPr>
            <p:ph type="dt" sz="half" idx="10"/>
          </p:nvPr>
        </p:nvSpPr>
        <p:spPr/>
        <p:txBody>
          <a:bodyPr/>
          <a:lstStyle/>
          <a:p>
            <a:fld id="{67D11407-72A8-0848-9059-962E1208BB6C}" type="datetimeFigureOut">
              <a:rPr lang="en-US" smtClean="0"/>
              <a:t>2/23/22</a:t>
            </a:fld>
            <a:endParaRPr lang="en-US" dirty="0"/>
          </a:p>
        </p:txBody>
      </p:sp>
      <p:sp>
        <p:nvSpPr>
          <p:cNvPr id="4" name="Footer Placeholder 3">
            <a:extLst>
              <a:ext uri="{FF2B5EF4-FFF2-40B4-BE49-F238E27FC236}">
                <a16:creationId xmlns:a16="http://schemas.microsoft.com/office/drawing/2014/main" id="{CA9CD79F-427E-854A-B4C9-F1C26A963FF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59F11BC-E24F-A848-8EFA-AF8BA787F1F0}"/>
              </a:ext>
            </a:extLst>
          </p:cNvPr>
          <p:cNvSpPr>
            <a:spLocks noGrp="1"/>
          </p:cNvSpPr>
          <p:nvPr>
            <p:ph type="sldNum" sz="quarter" idx="12"/>
          </p:nvPr>
        </p:nvSpPr>
        <p:spPr/>
        <p:txBody>
          <a:bodyPr/>
          <a:lstStyle/>
          <a:p>
            <a:fld id="{212A38FE-E8A1-1142-8A78-10B309DCC730}" type="slidenum">
              <a:rPr lang="en-US" smtClean="0"/>
              <a:t>‹#›</a:t>
            </a:fld>
            <a:endParaRPr lang="en-US" dirty="0"/>
          </a:p>
        </p:txBody>
      </p:sp>
    </p:spTree>
    <p:extLst>
      <p:ext uri="{BB962C8B-B14F-4D97-AF65-F5344CB8AC3E}">
        <p14:creationId xmlns:p14="http://schemas.microsoft.com/office/powerpoint/2010/main" val="3718619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9661CF-93B3-A148-BF52-72A1326FEE7C}"/>
              </a:ext>
            </a:extLst>
          </p:cNvPr>
          <p:cNvSpPr>
            <a:spLocks noGrp="1"/>
          </p:cNvSpPr>
          <p:nvPr>
            <p:ph type="dt" sz="half" idx="10"/>
          </p:nvPr>
        </p:nvSpPr>
        <p:spPr/>
        <p:txBody>
          <a:bodyPr/>
          <a:lstStyle/>
          <a:p>
            <a:fld id="{67D11407-72A8-0848-9059-962E1208BB6C}" type="datetimeFigureOut">
              <a:rPr lang="en-US" smtClean="0"/>
              <a:t>2/23/22</a:t>
            </a:fld>
            <a:endParaRPr lang="en-US" dirty="0"/>
          </a:p>
        </p:txBody>
      </p:sp>
      <p:sp>
        <p:nvSpPr>
          <p:cNvPr id="3" name="Footer Placeholder 2">
            <a:extLst>
              <a:ext uri="{FF2B5EF4-FFF2-40B4-BE49-F238E27FC236}">
                <a16:creationId xmlns:a16="http://schemas.microsoft.com/office/drawing/2014/main" id="{80BD64A4-B856-F245-923D-94608CF9A57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C5C3268-80B4-B14D-90F9-BD4904A25E84}"/>
              </a:ext>
            </a:extLst>
          </p:cNvPr>
          <p:cNvSpPr>
            <a:spLocks noGrp="1"/>
          </p:cNvSpPr>
          <p:nvPr>
            <p:ph type="sldNum" sz="quarter" idx="12"/>
          </p:nvPr>
        </p:nvSpPr>
        <p:spPr/>
        <p:txBody>
          <a:bodyPr/>
          <a:lstStyle/>
          <a:p>
            <a:fld id="{212A38FE-E8A1-1142-8A78-10B309DCC730}" type="slidenum">
              <a:rPr lang="en-US" smtClean="0"/>
              <a:t>‹#›</a:t>
            </a:fld>
            <a:endParaRPr lang="en-US" dirty="0"/>
          </a:p>
        </p:txBody>
      </p:sp>
    </p:spTree>
    <p:extLst>
      <p:ext uri="{BB962C8B-B14F-4D97-AF65-F5344CB8AC3E}">
        <p14:creationId xmlns:p14="http://schemas.microsoft.com/office/powerpoint/2010/main" val="3264763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5F447-E4A6-2A43-BA9B-F143D01A0D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3704C9-1116-E347-8A63-00992D81E0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632DAE-BA01-8542-9B92-31D6C0751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69A0B8-9D0A-4346-9D65-0F76BE391C39}"/>
              </a:ext>
            </a:extLst>
          </p:cNvPr>
          <p:cNvSpPr>
            <a:spLocks noGrp="1"/>
          </p:cNvSpPr>
          <p:nvPr>
            <p:ph type="dt" sz="half" idx="10"/>
          </p:nvPr>
        </p:nvSpPr>
        <p:spPr/>
        <p:txBody>
          <a:bodyPr/>
          <a:lstStyle/>
          <a:p>
            <a:fld id="{67D11407-72A8-0848-9059-962E1208BB6C}" type="datetimeFigureOut">
              <a:rPr lang="en-US" smtClean="0"/>
              <a:t>2/23/22</a:t>
            </a:fld>
            <a:endParaRPr lang="en-US" dirty="0"/>
          </a:p>
        </p:txBody>
      </p:sp>
      <p:sp>
        <p:nvSpPr>
          <p:cNvPr id="6" name="Footer Placeholder 5">
            <a:extLst>
              <a:ext uri="{FF2B5EF4-FFF2-40B4-BE49-F238E27FC236}">
                <a16:creationId xmlns:a16="http://schemas.microsoft.com/office/drawing/2014/main" id="{A6B2967C-B28A-7641-B58E-3664B8F6842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FE79B4A-3198-F348-85A9-E03AD2447ED1}"/>
              </a:ext>
            </a:extLst>
          </p:cNvPr>
          <p:cNvSpPr>
            <a:spLocks noGrp="1"/>
          </p:cNvSpPr>
          <p:nvPr>
            <p:ph type="sldNum" sz="quarter" idx="12"/>
          </p:nvPr>
        </p:nvSpPr>
        <p:spPr/>
        <p:txBody>
          <a:bodyPr/>
          <a:lstStyle/>
          <a:p>
            <a:fld id="{212A38FE-E8A1-1142-8A78-10B309DCC730}" type="slidenum">
              <a:rPr lang="en-US" smtClean="0"/>
              <a:t>‹#›</a:t>
            </a:fld>
            <a:endParaRPr lang="en-US" dirty="0"/>
          </a:p>
        </p:txBody>
      </p:sp>
    </p:spTree>
    <p:extLst>
      <p:ext uri="{BB962C8B-B14F-4D97-AF65-F5344CB8AC3E}">
        <p14:creationId xmlns:p14="http://schemas.microsoft.com/office/powerpoint/2010/main" val="1855582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25EBF-7458-2D40-9949-20B2AB6581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058784-C7F2-C24F-976D-806D6849D3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80159D2E-61CF-DE46-88B1-6CD8718EF8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976F9-EAC6-6A42-BFCC-8F25875DF25D}"/>
              </a:ext>
            </a:extLst>
          </p:cNvPr>
          <p:cNvSpPr>
            <a:spLocks noGrp="1"/>
          </p:cNvSpPr>
          <p:nvPr>
            <p:ph type="dt" sz="half" idx="10"/>
          </p:nvPr>
        </p:nvSpPr>
        <p:spPr/>
        <p:txBody>
          <a:bodyPr/>
          <a:lstStyle/>
          <a:p>
            <a:fld id="{67D11407-72A8-0848-9059-962E1208BB6C}" type="datetimeFigureOut">
              <a:rPr lang="en-US" smtClean="0"/>
              <a:t>2/23/22</a:t>
            </a:fld>
            <a:endParaRPr lang="en-US" dirty="0"/>
          </a:p>
        </p:txBody>
      </p:sp>
      <p:sp>
        <p:nvSpPr>
          <p:cNvPr id="6" name="Footer Placeholder 5">
            <a:extLst>
              <a:ext uri="{FF2B5EF4-FFF2-40B4-BE49-F238E27FC236}">
                <a16:creationId xmlns:a16="http://schemas.microsoft.com/office/drawing/2014/main" id="{6DC34F57-B1B3-324E-B390-8E5B2C322F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DF79434-CB59-974C-AD09-91F0D62E161B}"/>
              </a:ext>
            </a:extLst>
          </p:cNvPr>
          <p:cNvSpPr>
            <a:spLocks noGrp="1"/>
          </p:cNvSpPr>
          <p:nvPr>
            <p:ph type="sldNum" sz="quarter" idx="12"/>
          </p:nvPr>
        </p:nvSpPr>
        <p:spPr/>
        <p:txBody>
          <a:bodyPr/>
          <a:lstStyle/>
          <a:p>
            <a:fld id="{212A38FE-E8A1-1142-8A78-10B309DCC730}" type="slidenum">
              <a:rPr lang="en-US" smtClean="0"/>
              <a:t>‹#›</a:t>
            </a:fld>
            <a:endParaRPr lang="en-US" dirty="0"/>
          </a:p>
        </p:txBody>
      </p:sp>
    </p:spTree>
    <p:extLst>
      <p:ext uri="{BB962C8B-B14F-4D97-AF65-F5344CB8AC3E}">
        <p14:creationId xmlns:p14="http://schemas.microsoft.com/office/powerpoint/2010/main" val="253396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83A670-6DA7-6B49-8A6C-67642E5469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88481D-5A9D-334C-8485-B76A6EA228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9A280B-A621-5E4F-BDB9-CE41D422A3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D11407-72A8-0848-9059-962E1208BB6C}" type="datetimeFigureOut">
              <a:rPr lang="en-US" smtClean="0"/>
              <a:t>2/23/22</a:t>
            </a:fld>
            <a:endParaRPr lang="en-US" dirty="0"/>
          </a:p>
        </p:txBody>
      </p:sp>
      <p:sp>
        <p:nvSpPr>
          <p:cNvPr id="5" name="Footer Placeholder 4">
            <a:extLst>
              <a:ext uri="{FF2B5EF4-FFF2-40B4-BE49-F238E27FC236}">
                <a16:creationId xmlns:a16="http://schemas.microsoft.com/office/drawing/2014/main" id="{92979DAF-4CFF-3C44-A827-DA87DE6137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1579AA2-3272-1248-A962-5A68C55395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2A38FE-E8A1-1142-8A78-10B309DCC730}" type="slidenum">
              <a:rPr lang="en-US" smtClean="0"/>
              <a:t>‹#›</a:t>
            </a:fld>
            <a:endParaRPr lang="en-US" dirty="0"/>
          </a:p>
        </p:txBody>
      </p:sp>
    </p:spTree>
    <p:extLst>
      <p:ext uri="{BB962C8B-B14F-4D97-AF65-F5344CB8AC3E}">
        <p14:creationId xmlns:p14="http://schemas.microsoft.com/office/powerpoint/2010/main" val="862212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EB2802D9-42DE-3641-B5EB-2D836E8E4121}"/>
              </a:ext>
            </a:extLst>
          </p:cNvPr>
          <p:cNvSpPr/>
          <p:nvPr/>
        </p:nvSpPr>
        <p:spPr>
          <a:xfrm>
            <a:off x="1313795" y="2380594"/>
            <a:ext cx="683172" cy="6831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40ABB7D8-B345-414F-92A0-F652004665DF}"/>
              </a:ext>
            </a:extLst>
          </p:cNvPr>
          <p:cNvSpPr/>
          <p:nvPr/>
        </p:nvSpPr>
        <p:spPr>
          <a:xfrm>
            <a:off x="3084788" y="3063766"/>
            <a:ext cx="683172" cy="6831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 name="Oval 6">
            <a:extLst>
              <a:ext uri="{FF2B5EF4-FFF2-40B4-BE49-F238E27FC236}">
                <a16:creationId xmlns:a16="http://schemas.microsoft.com/office/drawing/2014/main" id="{A4B2914A-76EE-7046-9AE9-DCFB519C1128}"/>
              </a:ext>
            </a:extLst>
          </p:cNvPr>
          <p:cNvSpPr/>
          <p:nvPr/>
        </p:nvSpPr>
        <p:spPr>
          <a:xfrm>
            <a:off x="1313795" y="3746938"/>
            <a:ext cx="683172" cy="6831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8" name="Oval 7">
            <a:extLst>
              <a:ext uri="{FF2B5EF4-FFF2-40B4-BE49-F238E27FC236}">
                <a16:creationId xmlns:a16="http://schemas.microsoft.com/office/drawing/2014/main" id="{D25D105F-87B2-D24B-AD30-7C1563DE79C2}"/>
              </a:ext>
            </a:extLst>
          </p:cNvPr>
          <p:cNvSpPr/>
          <p:nvPr/>
        </p:nvSpPr>
        <p:spPr>
          <a:xfrm>
            <a:off x="4855781" y="3746938"/>
            <a:ext cx="683172" cy="6831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9" name="Oval 8">
            <a:extLst>
              <a:ext uri="{FF2B5EF4-FFF2-40B4-BE49-F238E27FC236}">
                <a16:creationId xmlns:a16="http://schemas.microsoft.com/office/drawing/2014/main" id="{8197092B-7E0D-B04C-8934-63941526EA71}"/>
              </a:ext>
            </a:extLst>
          </p:cNvPr>
          <p:cNvSpPr/>
          <p:nvPr/>
        </p:nvSpPr>
        <p:spPr>
          <a:xfrm>
            <a:off x="4855781" y="2380594"/>
            <a:ext cx="683172" cy="6831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11" name="Straight Connector 10">
            <a:extLst>
              <a:ext uri="{FF2B5EF4-FFF2-40B4-BE49-F238E27FC236}">
                <a16:creationId xmlns:a16="http://schemas.microsoft.com/office/drawing/2014/main" id="{BFEDEEAC-02BB-BE45-B3C6-748001A87F02}"/>
              </a:ext>
            </a:extLst>
          </p:cNvPr>
          <p:cNvCxnSpPr>
            <a:cxnSpLocks/>
            <a:stCxn id="5" idx="6"/>
            <a:endCxn id="6" idx="2"/>
          </p:cNvCxnSpPr>
          <p:nvPr/>
        </p:nvCxnSpPr>
        <p:spPr>
          <a:xfrm>
            <a:off x="1996967" y="2722180"/>
            <a:ext cx="1087821" cy="6831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54EF233-19F8-AD4A-A5B6-01F53E318861}"/>
              </a:ext>
            </a:extLst>
          </p:cNvPr>
          <p:cNvCxnSpPr>
            <a:cxnSpLocks/>
            <a:stCxn id="9" idx="2"/>
            <a:endCxn id="6" idx="6"/>
          </p:cNvCxnSpPr>
          <p:nvPr/>
        </p:nvCxnSpPr>
        <p:spPr>
          <a:xfrm flipH="1">
            <a:off x="3767960" y="2722180"/>
            <a:ext cx="1087821" cy="6831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4B1B7E0-4038-6E48-BD39-20DBF2DE4991}"/>
              </a:ext>
            </a:extLst>
          </p:cNvPr>
          <p:cNvCxnSpPr>
            <a:cxnSpLocks/>
            <a:stCxn id="8" idx="2"/>
            <a:endCxn id="6" idx="6"/>
          </p:cNvCxnSpPr>
          <p:nvPr/>
        </p:nvCxnSpPr>
        <p:spPr>
          <a:xfrm flipH="1" flipV="1">
            <a:off x="3767960" y="3405352"/>
            <a:ext cx="1087821" cy="6831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45C7EE-FDB8-A742-BAD6-06DBB78C6567}"/>
              </a:ext>
            </a:extLst>
          </p:cNvPr>
          <p:cNvCxnSpPr>
            <a:cxnSpLocks/>
            <a:stCxn id="7" idx="6"/>
            <a:endCxn id="6" idx="2"/>
          </p:cNvCxnSpPr>
          <p:nvPr/>
        </p:nvCxnSpPr>
        <p:spPr>
          <a:xfrm flipV="1">
            <a:off x="1996967" y="3405352"/>
            <a:ext cx="1087821" cy="683172"/>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3F36BF87-6D5E-D24E-A17B-4448A5E9FC8A}"/>
              </a:ext>
            </a:extLst>
          </p:cNvPr>
          <p:cNvSpPr txBox="1"/>
          <p:nvPr/>
        </p:nvSpPr>
        <p:spPr>
          <a:xfrm>
            <a:off x="6297185" y="239682"/>
            <a:ext cx="4719144" cy="1200329"/>
          </a:xfrm>
          <a:prstGeom prst="rect">
            <a:avLst/>
          </a:prstGeom>
          <a:noFill/>
        </p:spPr>
        <p:txBody>
          <a:bodyPr wrap="square" rtlCol="0">
            <a:spAutoFit/>
          </a:bodyPr>
          <a:lstStyle/>
          <a:p>
            <a:r>
              <a:rPr lang="en-US" dirty="0"/>
              <a:t>Answer 1:</a:t>
            </a:r>
          </a:p>
          <a:p>
            <a:r>
              <a:rPr lang="en-US" dirty="0"/>
              <a:t>Let us assume ‘A’ is the pivotal node. If that’s true, the following pairs shortest path should pass through ‘A’:</a:t>
            </a:r>
          </a:p>
        </p:txBody>
      </p:sp>
      <p:graphicFrame>
        <p:nvGraphicFramePr>
          <p:cNvPr id="41" name="Table 41">
            <a:extLst>
              <a:ext uri="{FF2B5EF4-FFF2-40B4-BE49-F238E27FC236}">
                <a16:creationId xmlns:a16="http://schemas.microsoft.com/office/drawing/2014/main" id="{0DA6731C-B1DE-8C48-A1E0-923F74F7100E}"/>
              </a:ext>
            </a:extLst>
          </p:cNvPr>
          <p:cNvGraphicFramePr>
            <a:graphicFrameLocks noGrp="1"/>
          </p:cNvGraphicFramePr>
          <p:nvPr>
            <p:extLst>
              <p:ext uri="{D42A27DB-BD31-4B8C-83A1-F6EECF244321}">
                <p14:modId xmlns:p14="http://schemas.microsoft.com/office/powerpoint/2010/main" val="3221330923"/>
              </p:ext>
            </p:extLst>
          </p:nvPr>
        </p:nvGraphicFramePr>
        <p:xfrm>
          <a:off x="6400697" y="1544260"/>
          <a:ext cx="3000076" cy="4754880"/>
        </p:xfrm>
        <a:graphic>
          <a:graphicData uri="http://schemas.openxmlformats.org/drawingml/2006/table">
            <a:tbl>
              <a:tblPr firstRow="1" bandRow="1">
                <a:tableStyleId>{5C22544A-7EE6-4342-B048-85BDC9FD1C3A}</a:tableStyleId>
              </a:tblPr>
              <a:tblGrid>
                <a:gridCol w="1500038">
                  <a:extLst>
                    <a:ext uri="{9D8B030D-6E8A-4147-A177-3AD203B41FA5}">
                      <a16:colId xmlns:a16="http://schemas.microsoft.com/office/drawing/2014/main" val="3885599562"/>
                    </a:ext>
                  </a:extLst>
                </a:gridCol>
                <a:gridCol w="1500038">
                  <a:extLst>
                    <a:ext uri="{9D8B030D-6E8A-4147-A177-3AD203B41FA5}">
                      <a16:colId xmlns:a16="http://schemas.microsoft.com/office/drawing/2014/main" val="2962634388"/>
                    </a:ext>
                  </a:extLst>
                </a:gridCol>
              </a:tblGrid>
              <a:tr h="242637">
                <a:tc>
                  <a:txBody>
                    <a:bodyPr/>
                    <a:lstStyle/>
                    <a:p>
                      <a:r>
                        <a:rPr lang="en-US" dirty="0"/>
                        <a:t>Pairs</a:t>
                      </a:r>
                    </a:p>
                  </a:txBody>
                  <a:tcPr/>
                </a:tc>
                <a:tc>
                  <a:txBody>
                    <a:bodyPr/>
                    <a:lstStyle/>
                    <a:p>
                      <a:r>
                        <a:rPr lang="en-US" dirty="0"/>
                        <a:t>Shortest Path</a:t>
                      </a:r>
                    </a:p>
                  </a:txBody>
                  <a:tcPr/>
                </a:tc>
                <a:extLst>
                  <a:ext uri="{0D108BD9-81ED-4DB2-BD59-A6C34878D82A}">
                    <a16:rowId xmlns:a16="http://schemas.microsoft.com/office/drawing/2014/main" val="289108363"/>
                  </a:ext>
                </a:extLst>
              </a:tr>
              <a:tr h="312065">
                <a:tc>
                  <a:txBody>
                    <a:bodyPr/>
                    <a:lstStyle/>
                    <a:p>
                      <a:r>
                        <a:rPr lang="en-US" dirty="0"/>
                        <a:t>BE</a:t>
                      </a:r>
                    </a:p>
                  </a:txBody>
                  <a:tcPr/>
                </a:tc>
                <a:tc>
                  <a:txBody>
                    <a:bodyPr/>
                    <a:lstStyle/>
                    <a:p>
                      <a:r>
                        <a:rPr lang="en-US" dirty="0"/>
                        <a:t>BAE</a:t>
                      </a:r>
                    </a:p>
                  </a:txBody>
                  <a:tcPr/>
                </a:tc>
                <a:extLst>
                  <a:ext uri="{0D108BD9-81ED-4DB2-BD59-A6C34878D82A}">
                    <a16:rowId xmlns:a16="http://schemas.microsoft.com/office/drawing/2014/main" val="1472199205"/>
                  </a:ext>
                </a:extLst>
              </a:tr>
              <a:tr h="312065">
                <a:tc>
                  <a:txBody>
                    <a:bodyPr/>
                    <a:lstStyle/>
                    <a:p>
                      <a:r>
                        <a:rPr lang="en-US" dirty="0"/>
                        <a:t>BD</a:t>
                      </a:r>
                    </a:p>
                  </a:txBody>
                  <a:tcPr/>
                </a:tc>
                <a:tc>
                  <a:txBody>
                    <a:bodyPr/>
                    <a:lstStyle/>
                    <a:p>
                      <a:r>
                        <a:rPr lang="en-US" dirty="0"/>
                        <a:t>BAD</a:t>
                      </a:r>
                    </a:p>
                  </a:txBody>
                  <a:tcPr/>
                </a:tc>
                <a:extLst>
                  <a:ext uri="{0D108BD9-81ED-4DB2-BD59-A6C34878D82A}">
                    <a16:rowId xmlns:a16="http://schemas.microsoft.com/office/drawing/2014/main" val="2978374193"/>
                  </a:ext>
                </a:extLst>
              </a:tr>
              <a:tr h="312065">
                <a:tc>
                  <a:txBody>
                    <a:bodyPr/>
                    <a:lstStyle/>
                    <a:p>
                      <a:r>
                        <a:rPr lang="en-US" dirty="0"/>
                        <a:t>BC</a:t>
                      </a:r>
                    </a:p>
                  </a:txBody>
                  <a:tcPr/>
                </a:tc>
                <a:tc>
                  <a:txBody>
                    <a:bodyPr/>
                    <a:lstStyle/>
                    <a:p>
                      <a:r>
                        <a:rPr lang="en-US" dirty="0"/>
                        <a:t>BAC</a:t>
                      </a:r>
                    </a:p>
                  </a:txBody>
                  <a:tcPr/>
                </a:tc>
                <a:extLst>
                  <a:ext uri="{0D108BD9-81ED-4DB2-BD59-A6C34878D82A}">
                    <a16:rowId xmlns:a16="http://schemas.microsoft.com/office/drawing/2014/main" val="876435453"/>
                  </a:ext>
                </a:extLst>
              </a:tr>
              <a:tr h="312065">
                <a:tc>
                  <a:txBody>
                    <a:bodyPr/>
                    <a:lstStyle/>
                    <a:p>
                      <a:r>
                        <a:rPr lang="en-US" dirty="0"/>
                        <a:t>EB</a:t>
                      </a:r>
                    </a:p>
                  </a:txBody>
                  <a:tcPr/>
                </a:tc>
                <a:tc>
                  <a:txBody>
                    <a:bodyPr/>
                    <a:lstStyle/>
                    <a:p>
                      <a:r>
                        <a:rPr lang="en-US" dirty="0"/>
                        <a:t>EAB</a:t>
                      </a:r>
                    </a:p>
                  </a:txBody>
                  <a:tcPr/>
                </a:tc>
                <a:extLst>
                  <a:ext uri="{0D108BD9-81ED-4DB2-BD59-A6C34878D82A}">
                    <a16:rowId xmlns:a16="http://schemas.microsoft.com/office/drawing/2014/main" val="3384805347"/>
                  </a:ext>
                </a:extLst>
              </a:tr>
              <a:tr h="312065">
                <a:tc>
                  <a:txBody>
                    <a:bodyPr/>
                    <a:lstStyle/>
                    <a:p>
                      <a:r>
                        <a:rPr lang="en-US" dirty="0"/>
                        <a:t>ED</a:t>
                      </a:r>
                    </a:p>
                  </a:txBody>
                  <a:tcPr/>
                </a:tc>
                <a:tc>
                  <a:txBody>
                    <a:bodyPr/>
                    <a:lstStyle/>
                    <a:p>
                      <a:r>
                        <a:rPr lang="en-US" dirty="0"/>
                        <a:t>EAD</a:t>
                      </a:r>
                    </a:p>
                  </a:txBody>
                  <a:tcPr/>
                </a:tc>
                <a:extLst>
                  <a:ext uri="{0D108BD9-81ED-4DB2-BD59-A6C34878D82A}">
                    <a16:rowId xmlns:a16="http://schemas.microsoft.com/office/drawing/2014/main" val="2992934243"/>
                  </a:ext>
                </a:extLst>
              </a:tr>
              <a:tr h="312065">
                <a:tc>
                  <a:txBody>
                    <a:bodyPr/>
                    <a:lstStyle/>
                    <a:p>
                      <a:r>
                        <a:rPr lang="en-US" dirty="0"/>
                        <a:t>EC</a:t>
                      </a:r>
                    </a:p>
                  </a:txBody>
                  <a:tcPr/>
                </a:tc>
                <a:tc>
                  <a:txBody>
                    <a:bodyPr/>
                    <a:lstStyle/>
                    <a:p>
                      <a:r>
                        <a:rPr lang="en-US" dirty="0"/>
                        <a:t>EAC</a:t>
                      </a:r>
                    </a:p>
                  </a:txBody>
                  <a:tcPr/>
                </a:tc>
                <a:extLst>
                  <a:ext uri="{0D108BD9-81ED-4DB2-BD59-A6C34878D82A}">
                    <a16:rowId xmlns:a16="http://schemas.microsoft.com/office/drawing/2014/main" val="120754498"/>
                  </a:ext>
                </a:extLst>
              </a:tr>
              <a:tr h="312065">
                <a:tc>
                  <a:txBody>
                    <a:bodyPr/>
                    <a:lstStyle/>
                    <a:p>
                      <a:r>
                        <a:rPr lang="en-US" dirty="0"/>
                        <a:t>DB</a:t>
                      </a:r>
                    </a:p>
                  </a:txBody>
                  <a:tcPr/>
                </a:tc>
                <a:tc>
                  <a:txBody>
                    <a:bodyPr/>
                    <a:lstStyle/>
                    <a:p>
                      <a:r>
                        <a:rPr lang="en-US" dirty="0"/>
                        <a:t>DAB</a:t>
                      </a:r>
                    </a:p>
                  </a:txBody>
                  <a:tcPr/>
                </a:tc>
                <a:extLst>
                  <a:ext uri="{0D108BD9-81ED-4DB2-BD59-A6C34878D82A}">
                    <a16:rowId xmlns:a16="http://schemas.microsoft.com/office/drawing/2014/main" val="2802128270"/>
                  </a:ext>
                </a:extLst>
              </a:tr>
              <a:tr h="312065">
                <a:tc>
                  <a:txBody>
                    <a:bodyPr/>
                    <a:lstStyle/>
                    <a:p>
                      <a:r>
                        <a:rPr lang="en-US" dirty="0"/>
                        <a:t>DE</a:t>
                      </a:r>
                    </a:p>
                  </a:txBody>
                  <a:tcPr/>
                </a:tc>
                <a:tc>
                  <a:txBody>
                    <a:bodyPr/>
                    <a:lstStyle/>
                    <a:p>
                      <a:r>
                        <a:rPr lang="en-US" dirty="0"/>
                        <a:t>DAE</a:t>
                      </a:r>
                    </a:p>
                  </a:txBody>
                  <a:tcPr/>
                </a:tc>
                <a:extLst>
                  <a:ext uri="{0D108BD9-81ED-4DB2-BD59-A6C34878D82A}">
                    <a16:rowId xmlns:a16="http://schemas.microsoft.com/office/drawing/2014/main" val="3621276575"/>
                  </a:ext>
                </a:extLst>
              </a:tr>
              <a:tr h="312065">
                <a:tc>
                  <a:txBody>
                    <a:bodyPr/>
                    <a:lstStyle/>
                    <a:p>
                      <a:r>
                        <a:rPr lang="en-US" dirty="0"/>
                        <a:t>DC</a:t>
                      </a:r>
                    </a:p>
                  </a:txBody>
                  <a:tcPr/>
                </a:tc>
                <a:tc>
                  <a:txBody>
                    <a:bodyPr/>
                    <a:lstStyle/>
                    <a:p>
                      <a:r>
                        <a:rPr lang="en-US" dirty="0"/>
                        <a:t>DAC</a:t>
                      </a:r>
                    </a:p>
                  </a:txBody>
                  <a:tcPr/>
                </a:tc>
                <a:extLst>
                  <a:ext uri="{0D108BD9-81ED-4DB2-BD59-A6C34878D82A}">
                    <a16:rowId xmlns:a16="http://schemas.microsoft.com/office/drawing/2014/main" val="1956997496"/>
                  </a:ext>
                </a:extLst>
              </a:tr>
              <a:tr h="312065">
                <a:tc>
                  <a:txBody>
                    <a:bodyPr/>
                    <a:lstStyle/>
                    <a:p>
                      <a:r>
                        <a:rPr lang="en-US" dirty="0"/>
                        <a:t>CE</a:t>
                      </a:r>
                    </a:p>
                  </a:txBody>
                  <a:tcPr/>
                </a:tc>
                <a:tc>
                  <a:txBody>
                    <a:bodyPr/>
                    <a:lstStyle/>
                    <a:p>
                      <a:r>
                        <a:rPr lang="en-US" dirty="0"/>
                        <a:t>CAE</a:t>
                      </a:r>
                    </a:p>
                  </a:txBody>
                  <a:tcPr/>
                </a:tc>
                <a:extLst>
                  <a:ext uri="{0D108BD9-81ED-4DB2-BD59-A6C34878D82A}">
                    <a16:rowId xmlns:a16="http://schemas.microsoft.com/office/drawing/2014/main" val="3836420312"/>
                  </a:ext>
                </a:extLst>
              </a:tr>
              <a:tr h="312065">
                <a:tc>
                  <a:txBody>
                    <a:bodyPr/>
                    <a:lstStyle/>
                    <a:p>
                      <a:r>
                        <a:rPr lang="en-US" dirty="0"/>
                        <a:t>CD</a:t>
                      </a:r>
                    </a:p>
                  </a:txBody>
                  <a:tcPr/>
                </a:tc>
                <a:tc>
                  <a:txBody>
                    <a:bodyPr/>
                    <a:lstStyle/>
                    <a:p>
                      <a:r>
                        <a:rPr lang="en-US" dirty="0"/>
                        <a:t>CAD</a:t>
                      </a:r>
                    </a:p>
                  </a:txBody>
                  <a:tcPr/>
                </a:tc>
                <a:extLst>
                  <a:ext uri="{0D108BD9-81ED-4DB2-BD59-A6C34878D82A}">
                    <a16:rowId xmlns:a16="http://schemas.microsoft.com/office/drawing/2014/main" val="4262959665"/>
                  </a:ext>
                </a:extLst>
              </a:tr>
              <a:tr h="312065">
                <a:tc>
                  <a:txBody>
                    <a:bodyPr/>
                    <a:lstStyle/>
                    <a:p>
                      <a:r>
                        <a:rPr lang="en-US" dirty="0"/>
                        <a:t>CB</a:t>
                      </a:r>
                    </a:p>
                  </a:txBody>
                  <a:tcPr/>
                </a:tc>
                <a:tc>
                  <a:txBody>
                    <a:bodyPr/>
                    <a:lstStyle/>
                    <a:p>
                      <a:r>
                        <a:rPr lang="en-US" dirty="0"/>
                        <a:t>CAB</a:t>
                      </a:r>
                    </a:p>
                  </a:txBody>
                  <a:tcPr/>
                </a:tc>
                <a:extLst>
                  <a:ext uri="{0D108BD9-81ED-4DB2-BD59-A6C34878D82A}">
                    <a16:rowId xmlns:a16="http://schemas.microsoft.com/office/drawing/2014/main" val="3413160102"/>
                  </a:ext>
                </a:extLst>
              </a:tr>
            </a:tbl>
          </a:graphicData>
        </a:graphic>
      </p:graphicFrame>
      <p:sp>
        <p:nvSpPr>
          <p:cNvPr id="42" name="TextBox 41">
            <a:extLst>
              <a:ext uri="{FF2B5EF4-FFF2-40B4-BE49-F238E27FC236}">
                <a16:creationId xmlns:a16="http://schemas.microsoft.com/office/drawing/2014/main" id="{68E50D4A-6667-6541-B0BA-3B2E357A61F4}"/>
              </a:ext>
            </a:extLst>
          </p:cNvPr>
          <p:cNvSpPr txBox="1"/>
          <p:nvPr/>
        </p:nvSpPr>
        <p:spPr>
          <a:xfrm>
            <a:off x="9652959" y="4890824"/>
            <a:ext cx="2251494" cy="1477328"/>
          </a:xfrm>
          <a:prstGeom prst="rect">
            <a:avLst/>
          </a:prstGeom>
          <a:noFill/>
        </p:spPr>
        <p:txBody>
          <a:bodyPr wrap="square" rtlCol="0">
            <a:spAutoFit/>
          </a:bodyPr>
          <a:lstStyle/>
          <a:p>
            <a:r>
              <a:rPr lang="en-US" dirty="0"/>
              <a:t>As all shortest path pass through A, we can conclude A is the pivotal for every pair of nodes.</a:t>
            </a:r>
          </a:p>
        </p:txBody>
      </p:sp>
    </p:spTree>
    <p:extLst>
      <p:ext uri="{BB962C8B-B14F-4D97-AF65-F5344CB8AC3E}">
        <p14:creationId xmlns:p14="http://schemas.microsoft.com/office/powerpoint/2010/main" val="215488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DCCA-26DA-3642-89A6-06FFC84B8D50}"/>
              </a:ext>
            </a:extLst>
          </p:cNvPr>
          <p:cNvSpPr>
            <a:spLocks noGrp="1"/>
          </p:cNvSpPr>
          <p:nvPr>
            <p:ph type="title"/>
          </p:nvPr>
        </p:nvSpPr>
        <p:spPr/>
        <p:txBody>
          <a:bodyPr/>
          <a:lstStyle/>
          <a:p>
            <a:r>
              <a:rPr lang="en-US" dirty="0"/>
              <a:t>Answer 10:</a:t>
            </a:r>
          </a:p>
        </p:txBody>
      </p:sp>
      <p:sp>
        <p:nvSpPr>
          <p:cNvPr id="3" name="Content Placeholder 2">
            <a:extLst>
              <a:ext uri="{FF2B5EF4-FFF2-40B4-BE49-F238E27FC236}">
                <a16:creationId xmlns:a16="http://schemas.microsoft.com/office/drawing/2014/main" id="{0D16F518-2790-7D41-906F-EA48E13CB59A}"/>
              </a:ext>
            </a:extLst>
          </p:cNvPr>
          <p:cNvSpPr>
            <a:spLocks noGrp="1"/>
          </p:cNvSpPr>
          <p:nvPr>
            <p:ph idx="1"/>
          </p:nvPr>
        </p:nvSpPr>
        <p:spPr/>
        <p:txBody>
          <a:bodyPr/>
          <a:lstStyle/>
          <a:p>
            <a:pPr marL="514350" indent="-514350">
              <a:buAutoNum type="alphaLcPeriod"/>
            </a:pPr>
            <a:r>
              <a:rPr lang="en-US" dirty="0"/>
              <a:t>BC and CE</a:t>
            </a:r>
          </a:p>
          <a:p>
            <a:pPr marL="514350" indent="-514350">
              <a:buAutoNum type="alphaLcPeriod"/>
            </a:pPr>
            <a:r>
              <a:rPr lang="en-US" dirty="0"/>
              <a:t>BC and CE have strong ties, which will eventually lead to BE forming a connection. Now with BE in place, BE and BA have strong ties, which will lead to AE to form a connection. Therefore, BE and AE will form links.</a:t>
            </a:r>
          </a:p>
        </p:txBody>
      </p:sp>
    </p:spTree>
    <p:extLst>
      <p:ext uri="{BB962C8B-B14F-4D97-AF65-F5344CB8AC3E}">
        <p14:creationId xmlns:p14="http://schemas.microsoft.com/office/powerpoint/2010/main" val="2484150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96D89-D027-6C4F-BCE9-A7E5AEECE5B4}"/>
              </a:ext>
            </a:extLst>
          </p:cNvPr>
          <p:cNvSpPr>
            <a:spLocks noGrp="1"/>
          </p:cNvSpPr>
          <p:nvPr>
            <p:ph type="title"/>
          </p:nvPr>
        </p:nvSpPr>
        <p:spPr/>
        <p:txBody>
          <a:bodyPr/>
          <a:lstStyle/>
          <a:p>
            <a:r>
              <a:rPr lang="en-US" dirty="0"/>
              <a:t>Answer 11 (a):</a:t>
            </a:r>
          </a:p>
        </p:txBody>
      </p:sp>
      <p:sp>
        <p:nvSpPr>
          <p:cNvPr id="3" name="Content Placeholder 2">
            <a:extLst>
              <a:ext uri="{FF2B5EF4-FFF2-40B4-BE49-F238E27FC236}">
                <a16:creationId xmlns:a16="http://schemas.microsoft.com/office/drawing/2014/main" id="{9995C7BD-3595-6640-ACD0-D79D4185C420}"/>
              </a:ext>
            </a:extLst>
          </p:cNvPr>
          <p:cNvSpPr>
            <a:spLocks noGrp="1"/>
          </p:cNvSpPr>
          <p:nvPr>
            <p:ph idx="1"/>
          </p:nvPr>
        </p:nvSpPr>
        <p:spPr/>
        <p:txBody>
          <a:bodyPr/>
          <a:lstStyle/>
          <a:p>
            <a:pPr marL="0" indent="0">
              <a:buNone/>
            </a:pPr>
            <a:r>
              <a:rPr lang="en-US" dirty="0"/>
              <a:t>If I (‘A’) have a strong network of two friends, say ‘B’ and ‘C’, we already know everything about each other, and I can’t expect any new information to float occasionally. </a:t>
            </a:r>
          </a:p>
          <a:p>
            <a:pPr marL="0" indent="0">
              <a:buNone/>
            </a:pPr>
            <a:r>
              <a:rPr lang="en-US" dirty="0"/>
              <a:t>Now my friend might have another weak connection with a new person he met, let's call them ‘D’, this person will bring new information to the table which can include helpful data about job search as well. </a:t>
            </a:r>
          </a:p>
          <a:p>
            <a:pPr marL="0" indent="0">
              <a:buNone/>
            </a:pPr>
            <a:r>
              <a:rPr lang="en-US" dirty="0"/>
              <a:t>Now person ‘D’ has to be a weak connection of my friend, which results in a bridge forming. If this guy was a strong connection, there are very high chances I already knew him and everything about him as we both share common strong connection.</a:t>
            </a:r>
          </a:p>
        </p:txBody>
      </p:sp>
    </p:spTree>
    <p:extLst>
      <p:ext uri="{BB962C8B-B14F-4D97-AF65-F5344CB8AC3E}">
        <p14:creationId xmlns:p14="http://schemas.microsoft.com/office/powerpoint/2010/main" val="1989609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63B06-9A96-3F4D-8F91-6A2C451B4C2B}"/>
              </a:ext>
            </a:extLst>
          </p:cNvPr>
          <p:cNvSpPr>
            <a:spLocks noGrp="1"/>
          </p:cNvSpPr>
          <p:nvPr>
            <p:ph type="title"/>
          </p:nvPr>
        </p:nvSpPr>
        <p:spPr/>
        <p:txBody>
          <a:bodyPr/>
          <a:lstStyle/>
          <a:p>
            <a:r>
              <a:rPr lang="en-US" dirty="0"/>
              <a:t>Answer 11 (b):</a:t>
            </a:r>
          </a:p>
        </p:txBody>
      </p:sp>
      <p:sp>
        <p:nvSpPr>
          <p:cNvPr id="3" name="Content Placeholder 2">
            <a:extLst>
              <a:ext uri="{FF2B5EF4-FFF2-40B4-BE49-F238E27FC236}">
                <a16:creationId xmlns:a16="http://schemas.microsoft.com/office/drawing/2014/main" id="{698519EB-A480-E64C-B7C4-9987749EFF25}"/>
              </a:ext>
            </a:extLst>
          </p:cNvPr>
          <p:cNvSpPr>
            <a:spLocks noGrp="1"/>
          </p:cNvSpPr>
          <p:nvPr>
            <p:ph idx="1"/>
          </p:nvPr>
        </p:nvSpPr>
        <p:spPr/>
        <p:txBody>
          <a:bodyPr/>
          <a:lstStyle/>
          <a:p>
            <a:pPr marL="0" indent="0">
              <a:buNone/>
            </a:pPr>
            <a:r>
              <a:rPr lang="en-US" dirty="0"/>
              <a:t>I always knew this is how it was happening in terms of job search, but this is the fist time I am studying about it and the well explained logic behind it. I have observed this pattern in my own job hunts as well.</a:t>
            </a:r>
          </a:p>
          <a:p>
            <a:pPr marL="0" indent="0">
              <a:buNone/>
            </a:pPr>
            <a:r>
              <a:rPr lang="en-US" dirty="0"/>
              <a:t>Mostly in terms of finding referrals for jobs.</a:t>
            </a:r>
          </a:p>
        </p:txBody>
      </p:sp>
    </p:spTree>
    <p:extLst>
      <p:ext uri="{BB962C8B-B14F-4D97-AF65-F5344CB8AC3E}">
        <p14:creationId xmlns:p14="http://schemas.microsoft.com/office/powerpoint/2010/main" val="1274399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70053-0144-CD45-92B5-3B5916784CFB}"/>
              </a:ext>
            </a:extLst>
          </p:cNvPr>
          <p:cNvSpPr>
            <a:spLocks noGrp="1"/>
          </p:cNvSpPr>
          <p:nvPr>
            <p:ph type="title"/>
          </p:nvPr>
        </p:nvSpPr>
        <p:spPr/>
        <p:txBody>
          <a:bodyPr/>
          <a:lstStyle/>
          <a:p>
            <a:r>
              <a:rPr lang="en-US" dirty="0"/>
              <a:t>Answer 12:</a:t>
            </a:r>
          </a:p>
        </p:txBody>
      </p:sp>
      <p:sp>
        <p:nvSpPr>
          <p:cNvPr id="6" name="Oval 5">
            <a:extLst>
              <a:ext uri="{FF2B5EF4-FFF2-40B4-BE49-F238E27FC236}">
                <a16:creationId xmlns:a16="http://schemas.microsoft.com/office/drawing/2014/main" id="{6FFFED7B-C3F7-F34D-AF1A-2756B209B9D1}"/>
              </a:ext>
            </a:extLst>
          </p:cNvPr>
          <p:cNvSpPr/>
          <p:nvPr/>
        </p:nvSpPr>
        <p:spPr>
          <a:xfrm>
            <a:off x="675440" y="3371194"/>
            <a:ext cx="683172" cy="6831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 name="Oval 6">
            <a:extLst>
              <a:ext uri="{FF2B5EF4-FFF2-40B4-BE49-F238E27FC236}">
                <a16:creationId xmlns:a16="http://schemas.microsoft.com/office/drawing/2014/main" id="{70B95A09-087F-FC41-8A16-D3738008FDF0}"/>
              </a:ext>
            </a:extLst>
          </p:cNvPr>
          <p:cNvSpPr/>
          <p:nvPr/>
        </p:nvSpPr>
        <p:spPr>
          <a:xfrm>
            <a:off x="5083418" y="2182256"/>
            <a:ext cx="683172" cy="6831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8" name="Oval 7">
            <a:extLst>
              <a:ext uri="{FF2B5EF4-FFF2-40B4-BE49-F238E27FC236}">
                <a16:creationId xmlns:a16="http://schemas.microsoft.com/office/drawing/2014/main" id="{9A47A24E-0B45-544E-BED6-34082561DB7E}"/>
              </a:ext>
            </a:extLst>
          </p:cNvPr>
          <p:cNvSpPr/>
          <p:nvPr/>
        </p:nvSpPr>
        <p:spPr>
          <a:xfrm>
            <a:off x="5088237" y="3356996"/>
            <a:ext cx="683172" cy="6831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9" name="Oval 8">
            <a:extLst>
              <a:ext uri="{FF2B5EF4-FFF2-40B4-BE49-F238E27FC236}">
                <a16:creationId xmlns:a16="http://schemas.microsoft.com/office/drawing/2014/main" id="{67275BF9-D8BB-2043-8153-3B8F9F1645AD}"/>
              </a:ext>
            </a:extLst>
          </p:cNvPr>
          <p:cNvSpPr/>
          <p:nvPr/>
        </p:nvSpPr>
        <p:spPr>
          <a:xfrm>
            <a:off x="3126824" y="2941882"/>
            <a:ext cx="683172" cy="6831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F1F12FCB-BC45-2645-B9D1-DDB215B2DECA}"/>
              </a:ext>
            </a:extLst>
          </p:cNvPr>
          <p:cNvSpPr/>
          <p:nvPr/>
        </p:nvSpPr>
        <p:spPr>
          <a:xfrm>
            <a:off x="3126824" y="3786308"/>
            <a:ext cx="683172" cy="6831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1" name="Oval 10">
            <a:extLst>
              <a:ext uri="{FF2B5EF4-FFF2-40B4-BE49-F238E27FC236}">
                <a16:creationId xmlns:a16="http://schemas.microsoft.com/office/drawing/2014/main" id="{E2B3A41D-68C6-FD41-8E85-B391459FA8B1}"/>
              </a:ext>
            </a:extLst>
          </p:cNvPr>
          <p:cNvSpPr/>
          <p:nvPr/>
        </p:nvSpPr>
        <p:spPr>
          <a:xfrm>
            <a:off x="3126823" y="2145492"/>
            <a:ext cx="683172" cy="6831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13" name="Straight Connector 12">
            <a:extLst>
              <a:ext uri="{FF2B5EF4-FFF2-40B4-BE49-F238E27FC236}">
                <a16:creationId xmlns:a16="http://schemas.microsoft.com/office/drawing/2014/main" id="{F61CE744-13BB-2345-B2F4-4C3260F3ABA1}"/>
              </a:ext>
            </a:extLst>
          </p:cNvPr>
          <p:cNvCxnSpPr>
            <a:stCxn id="6" idx="6"/>
            <a:endCxn id="11" idx="2"/>
          </p:cNvCxnSpPr>
          <p:nvPr/>
        </p:nvCxnSpPr>
        <p:spPr>
          <a:xfrm flipV="1">
            <a:off x="1358612" y="2487078"/>
            <a:ext cx="1768211" cy="1225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433F6F1-4926-DF45-9EAF-3EF7FFD40F12}"/>
              </a:ext>
            </a:extLst>
          </p:cNvPr>
          <p:cNvCxnSpPr>
            <a:cxnSpLocks/>
            <a:stCxn id="6" idx="6"/>
            <a:endCxn id="10" idx="2"/>
          </p:cNvCxnSpPr>
          <p:nvPr/>
        </p:nvCxnSpPr>
        <p:spPr>
          <a:xfrm>
            <a:off x="1358612" y="3712780"/>
            <a:ext cx="1768212" cy="415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CC3DD7E-FDFB-DD4E-8A8F-A210909FFBFB}"/>
              </a:ext>
            </a:extLst>
          </p:cNvPr>
          <p:cNvCxnSpPr>
            <a:cxnSpLocks/>
            <a:stCxn id="6" idx="6"/>
            <a:endCxn id="9" idx="2"/>
          </p:cNvCxnSpPr>
          <p:nvPr/>
        </p:nvCxnSpPr>
        <p:spPr>
          <a:xfrm flipV="1">
            <a:off x="1358612" y="3283468"/>
            <a:ext cx="1768212" cy="429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D76930-B5EB-BF47-8B4A-52CFC8AC13D2}"/>
              </a:ext>
            </a:extLst>
          </p:cNvPr>
          <p:cNvCxnSpPr>
            <a:cxnSpLocks/>
            <a:stCxn id="6" idx="6"/>
            <a:endCxn id="8" idx="2"/>
          </p:cNvCxnSpPr>
          <p:nvPr/>
        </p:nvCxnSpPr>
        <p:spPr>
          <a:xfrm flipV="1">
            <a:off x="1358612" y="3698582"/>
            <a:ext cx="3729625" cy="14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41EEB33-5619-384A-8CCD-7E8E283DF4D4}"/>
              </a:ext>
            </a:extLst>
          </p:cNvPr>
          <p:cNvCxnSpPr>
            <a:cxnSpLocks/>
            <a:stCxn id="9" idx="0"/>
            <a:endCxn id="11" idx="4"/>
          </p:cNvCxnSpPr>
          <p:nvPr/>
        </p:nvCxnSpPr>
        <p:spPr>
          <a:xfrm flipH="1" flipV="1">
            <a:off x="3468409" y="2828664"/>
            <a:ext cx="1" cy="1132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EA56E-A71E-FB42-9487-FF65D6187182}"/>
              </a:ext>
            </a:extLst>
          </p:cNvPr>
          <p:cNvCxnSpPr>
            <a:cxnSpLocks/>
            <a:stCxn id="9" idx="6"/>
            <a:endCxn id="7" idx="2"/>
          </p:cNvCxnSpPr>
          <p:nvPr/>
        </p:nvCxnSpPr>
        <p:spPr>
          <a:xfrm flipV="1">
            <a:off x="3809996" y="2523842"/>
            <a:ext cx="1273422" cy="759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BEEDA9C-96D8-2143-B0E3-9CBB9F687628}"/>
              </a:ext>
            </a:extLst>
          </p:cNvPr>
          <p:cNvCxnSpPr>
            <a:cxnSpLocks/>
            <a:stCxn id="9" idx="6"/>
            <a:endCxn id="8" idx="2"/>
          </p:cNvCxnSpPr>
          <p:nvPr/>
        </p:nvCxnSpPr>
        <p:spPr>
          <a:xfrm>
            <a:off x="3809996" y="3283468"/>
            <a:ext cx="1278241" cy="415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7632EE0-82B0-694F-B9DA-8EC6270A5056}"/>
              </a:ext>
            </a:extLst>
          </p:cNvPr>
          <p:cNvCxnSpPr>
            <a:cxnSpLocks/>
            <a:stCxn id="10" idx="6"/>
            <a:endCxn id="8" idx="2"/>
          </p:cNvCxnSpPr>
          <p:nvPr/>
        </p:nvCxnSpPr>
        <p:spPr>
          <a:xfrm flipV="1">
            <a:off x="3809996" y="3698582"/>
            <a:ext cx="1278241" cy="429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77339B-56A6-C04F-9772-8A9E3661A653}"/>
              </a:ext>
            </a:extLst>
          </p:cNvPr>
          <p:cNvCxnSpPr>
            <a:cxnSpLocks/>
            <a:stCxn id="8" idx="0"/>
            <a:endCxn id="7" idx="4"/>
          </p:cNvCxnSpPr>
          <p:nvPr/>
        </p:nvCxnSpPr>
        <p:spPr>
          <a:xfrm flipH="1" flipV="1">
            <a:off x="5425004" y="2865428"/>
            <a:ext cx="4819" cy="491568"/>
          </a:xfrm>
          <a:prstGeom prst="line">
            <a:avLst/>
          </a:prstGeom>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53DE876F-7A37-1E47-BE2E-159D7DBB665F}"/>
              </a:ext>
            </a:extLst>
          </p:cNvPr>
          <p:cNvSpPr txBox="1"/>
          <p:nvPr/>
        </p:nvSpPr>
        <p:spPr>
          <a:xfrm>
            <a:off x="7591246" y="2406305"/>
            <a:ext cx="2812212" cy="1754326"/>
          </a:xfrm>
          <a:prstGeom prst="rect">
            <a:avLst/>
          </a:prstGeom>
          <a:noFill/>
        </p:spPr>
        <p:txBody>
          <a:bodyPr wrap="square" rtlCol="0">
            <a:spAutoFit/>
          </a:bodyPr>
          <a:lstStyle/>
          <a:p>
            <a:r>
              <a:rPr lang="en-US" dirty="0"/>
              <a:t>A,C,&amp;E have four edges each, which is different from all other nodes. Each one of them serve a link as an edge in other triangles formed.</a:t>
            </a:r>
          </a:p>
        </p:txBody>
      </p:sp>
    </p:spTree>
    <p:extLst>
      <p:ext uri="{BB962C8B-B14F-4D97-AF65-F5344CB8AC3E}">
        <p14:creationId xmlns:p14="http://schemas.microsoft.com/office/powerpoint/2010/main" val="2742092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3A94E-3655-D449-BD47-859E1D679366}"/>
              </a:ext>
            </a:extLst>
          </p:cNvPr>
          <p:cNvSpPr>
            <a:spLocks noGrp="1"/>
          </p:cNvSpPr>
          <p:nvPr>
            <p:ph type="title"/>
          </p:nvPr>
        </p:nvSpPr>
        <p:spPr/>
        <p:txBody>
          <a:bodyPr/>
          <a:lstStyle/>
          <a:p>
            <a:r>
              <a:rPr lang="en-US" dirty="0"/>
              <a:t>Answer 13:</a:t>
            </a:r>
          </a:p>
        </p:txBody>
      </p:sp>
      <p:sp>
        <p:nvSpPr>
          <p:cNvPr id="3" name="Content Placeholder 2">
            <a:extLst>
              <a:ext uri="{FF2B5EF4-FFF2-40B4-BE49-F238E27FC236}">
                <a16:creationId xmlns:a16="http://schemas.microsoft.com/office/drawing/2014/main" id="{6968B1DD-015B-3B42-9F6A-486E6A6B4E8B}"/>
              </a:ext>
            </a:extLst>
          </p:cNvPr>
          <p:cNvSpPr>
            <a:spLocks noGrp="1"/>
          </p:cNvSpPr>
          <p:nvPr>
            <p:ph idx="1"/>
          </p:nvPr>
        </p:nvSpPr>
        <p:spPr/>
        <p:txBody>
          <a:bodyPr/>
          <a:lstStyle/>
          <a:p>
            <a:pPr marL="514350" indent="-514350">
              <a:buAutoNum type="alphaLcPeriod"/>
            </a:pPr>
            <a:r>
              <a:rPr lang="en-US" dirty="0"/>
              <a:t>3-node cliques:</a:t>
            </a:r>
          </a:p>
          <a:p>
            <a:pPr lvl="1"/>
            <a:r>
              <a:rPr lang="en-US" dirty="0"/>
              <a:t>AXB – Unbalanced</a:t>
            </a:r>
          </a:p>
          <a:p>
            <a:pPr lvl="1"/>
            <a:r>
              <a:rPr lang="en-US" dirty="0"/>
              <a:t>AXC – Unbalanced</a:t>
            </a:r>
          </a:p>
          <a:p>
            <a:pPr lvl="1"/>
            <a:r>
              <a:rPr lang="en-US" dirty="0"/>
              <a:t>BXC – Balanced</a:t>
            </a:r>
          </a:p>
          <a:p>
            <a:pPr lvl="1"/>
            <a:r>
              <a:rPr lang="en-US" dirty="0"/>
              <a:t>ABC – Balanced </a:t>
            </a:r>
          </a:p>
          <a:p>
            <a:pPr marL="514350" indent="-514350">
              <a:buAutoNum type="alphaLcPeriod"/>
            </a:pPr>
            <a:r>
              <a:rPr lang="en-US" dirty="0"/>
              <a:t>Unbalance</a:t>
            </a:r>
          </a:p>
          <a:p>
            <a:pPr marL="514350" indent="-514350">
              <a:buAutoNum type="alphaLcPeriod"/>
            </a:pPr>
            <a:r>
              <a:rPr lang="en-US" dirty="0"/>
              <a:t>The complete graph is balanced if every one of its triangles is balanced. In this case not all triangles are balanced and thus the graph is not balanced.</a:t>
            </a:r>
          </a:p>
        </p:txBody>
      </p:sp>
    </p:spTree>
    <p:extLst>
      <p:ext uri="{BB962C8B-B14F-4D97-AF65-F5344CB8AC3E}">
        <p14:creationId xmlns:p14="http://schemas.microsoft.com/office/powerpoint/2010/main" val="3542031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65DAC-5D64-344C-83CB-1629FF5F77E6}"/>
              </a:ext>
            </a:extLst>
          </p:cNvPr>
          <p:cNvSpPr>
            <a:spLocks noGrp="1"/>
          </p:cNvSpPr>
          <p:nvPr>
            <p:ph type="title"/>
          </p:nvPr>
        </p:nvSpPr>
        <p:spPr/>
        <p:txBody>
          <a:bodyPr/>
          <a:lstStyle/>
          <a:p>
            <a:r>
              <a:rPr lang="en-US" dirty="0"/>
              <a:t>Answer 14:</a:t>
            </a:r>
          </a:p>
        </p:txBody>
      </p:sp>
      <p:sp>
        <p:nvSpPr>
          <p:cNvPr id="3" name="Content Placeholder 2">
            <a:extLst>
              <a:ext uri="{FF2B5EF4-FFF2-40B4-BE49-F238E27FC236}">
                <a16:creationId xmlns:a16="http://schemas.microsoft.com/office/drawing/2014/main" id="{6CF45146-F7FD-284A-8935-AC4EC8969364}"/>
              </a:ext>
            </a:extLst>
          </p:cNvPr>
          <p:cNvSpPr>
            <a:spLocks noGrp="1"/>
          </p:cNvSpPr>
          <p:nvPr>
            <p:ph idx="1"/>
          </p:nvPr>
        </p:nvSpPr>
        <p:spPr>
          <a:xfrm>
            <a:off x="501818" y="4683581"/>
            <a:ext cx="3562710" cy="1603375"/>
          </a:xfrm>
        </p:spPr>
        <p:txBody>
          <a:bodyPr>
            <a:normAutofit/>
          </a:bodyPr>
          <a:lstStyle/>
          <a:p>
            <a:r>
              <a:rPr lang="en-US" sz="1800" dirty="0"/>
              <a:t>Let the villages be A,B and C</a:t>
            </a:r>
          </a:p>
          <a:p>
            <a:r>
              <a:rPr lang="en-US" sz="1800" dirty="0"/>
              <a:t>As everyone knows everyone within the village and are friends with them, it is a balanced graph for individual village</a:t>
            </a:r>
          </a:p>
          <a:p>
            <a:endParaRPr lang="en-US" sz="1800" dirty="0"/>
          </a:p>
        </p:txBody>
      </p:sp>
      <p:sp>
        <p:nvSpPr>
          <p:cNvPr id="4" name="Oval 3">
            <a:extLst>
              <a:ext uri="{FF2B5EF4-FFF2-40B4-BE49-F238E27FC236}">
                <a16:creationId xmlns:a16="http://schemas.microsoft.com/office/drawing/2014/main" id="{855BF4CA-D6DB-404E-8E2D-28896B682E29}"/>
              </a:ext>
            </a:extLst>
          </p:cNvPr>
          <p:cNvSpPr/>
          <p:nvPr/>
        </p:nvSpPr>
        <p:spPr>
          <a:xfrm>
            <a:off x="1544823" y="2244011"/>
            <a:ext cx="1474821" cy="683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a:p>
            <a:pPr algn="ctr"/>
            <a:r>
              <a:rPr lang="en-US" dirty="0"/>
              <a:t>(+within)</a:t>
            </a:r>
          </a:p>
        </p:txBody>
      </p:sp>
      <p:sp>
        <p:nvSpPr>
          <p:cNvPr id="5" name="Oval 4">
            <a:extLst>
              <a:ext uri="{FF2B5EF4-FFF2-40B4-BE49-F238E27FC236}">
                <a16:creationId xmlns:a16="http://schemas.microsoft.com/office/drawing/2014/main" id="{8871CA4C-B86E-8744-AF8E-0A1AD5C95A6A}"/>
              </a:ext>
            </a:extLst>
          </p:cNvPr>
          <p:cNvSpPr/>
          <p:nvPr/>
        </p:nvSpPr>
        <p:spPr>
          <a:xfrm>
            <a:off x="2623820" y="3318122"/>
            <a:ext cx="1474822" cy="6831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a:p>
            <a:pPr algn="ctr"/>
            <a:r>
              <a:rPr lang="en-US" dirty="0"/>
              <a:t>(+within)</a:t>
            </a:r>
          </a:p>
        </p:txBody>
      </p:sp>
      <p:sp>
        <p:nvSpPr>
          <p:cNvPr id="6" name="Oval 5">
            <a:extLst>
              <a:ext uri="{FF2B5EF4-FFF2-40B4-BE49-F238E27FC236}">
                <a16:creationId xmlns:a16="http://schemas.microsoft.com/office/drawing/2014/main" id="{D3734CA6-72C7-524A-B0C3-FDB54CDD4D72}"/>
              </a:ext>
            </a:extLst>
          </p:cNvPr>
          <p:cNvSpPr/>
          <p:nvPr/>
        </p:nvSpPr>
        <p:spPr>
          <a:xfrm>
            <a:off x="465827" y="3318122"/>
            <a:ext cx="1474821" cy="6831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a:p>
            <a:pPr algn="ctr"/>
            <a:r>
              <a:rPr lang="en-US" dirty="0"/>
              <a:t>(+within)</a:t>
            </a:r>
          </a:p>
        </p:txBody>
      </p:sp>
      <p:cxnSp>
        <p:nvCxnSpPr>
          <p:cNvPr id="9" name="Straight Connector 8">
            <a:extLst>
              <a:ext uri="{FF2B5EF4-FFF2-40B4-BE49-F238E27FC236}">
                <a16:creationId xmlns:a16="http://schemas.microsoft.com/office/drawing/2014/main" id="{DEA2F89A-4580-6046-94B8-7A149A11D638}"/>
              </a:ext>
            </a:extLst>
          </p:cNvPr>
          <p:cNvCxnSpPr>
            <a:cxnSpLocks/>
            <a:stCxn id="4" idx="4"/>
            <a:endCxn id="5" idx="2"/>
          </p:cNvCxnSpPr>
          <p:nvPr/>
        </p:nvCxnSpPr>
        <p:spPr>
          <a:xfrm>
            <a:off x="2282234" y="2927182"/>
            <a:ext cx="341586" cy="732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52C4014-7BAC-F742-937C-BB58F9D80A00}"/>
              </a:ext>
            </a:extLst>
          </p:cNvPr>
          <p:cNvCxnSpPr>
            <a:cxnSpLocks/>
            <a:stCxn id="4" idx="4"/>
            <a:endCxn id="6" idx="6"/>
          </p:cNvCxnSpPr>
          <p:nvPr/>
        </p:nvCxnSpPr>
        <p:spPr>
          <a:xfrm flipH="1">
            <a:off x="1940648" y="2927182"/>
            <a:ext cx="341586" cy="732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AF18E28-4441-F643-AD22-C2255F045373}"/>
              </a:ext>
            </a:extLst>
          </p:cNvPr>
          <p:cNvCxnSpPr>
            <a:cxnSpLocks/>
            <a:stCxn id="6" idx="6"/>
            <a:endCxn id="5" idx="2"/>
          </p:cNvCxnSpPr>
          <p:nvPr/>
        </p:nvCxnSpPr>
        <p:spPr>
          <a:xfrm>
            <a:off x="1940648" y="3659708"/>
            <a:ext cx="683172"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367812D-B676-BF42-8B73-573B3CA2AD2E}"/>
              </a:ext>
            </a:extLst>
          </p:cNvPr>
          <p:cNvSpPr txBox="1"/>
          <p:nvPr/>
        </p:nvSpPr>
        <p:spPr>
          <a:xfrm>
            <a:off x="2462475" y="3075987"/>
            <a:ext cx="255198" cy="369332"/>
          </a:xfrm>
          <a:prstGeom prst="rect">
            <a:avLst/>
          </a:prstGeom>
          <a:noFill/>
        </p:spPr>
        <p:txBody>
          <a:bodyPr wrap="none" rtlCol="0">
            <a:spAutoFit/>
          </a:bodyPr>
          <a:lstStyle/>
          <a:p>
            <a:r>
              <a:rPr lang="en-US" dirty="0"/>
              <a:t>-</a:t>
            </a:r>
          </a:p>
        </p:txBody>
      </p:sp>
      <p:sp>
        <p:nvSpPr>
          <p:cNvPr id="19" name="TextBox 18">
            <a:extLst>
              <a:ext uri="{FF2B5EF4-FFF2-40B4-BE49-F238E27FC236}">
                <a16:creationId xmlns:a16="http://schemas.microsoft.com/office/drawing/2014/main" id="{9210073F-C372-BB4E-95F3-1407D5D6201F}"/>
              </a:ext>
            </a:extLst>
          </p:cNvPr>
          <p:cNvSpPr txBox="1"/>
          <p:nvPr/>
        </p:nvSpPr>
        <p:spPr>
          <a:xfrm>
            <a:off x="2154635" y="3581723"/>
            <a:ext cx="255198" cy="369332"/>
          </a:xfrm>
          <a:prstGeom prst="rect">
            <a:avLst/>
          </a:prstGeom>
          <a:noFill/>
        </p:spPr>
        <p:txBody>
          <a:bodyPr wrap="none" rtlCol="0">
            <a:spAutoFit/>
          </a:bodyPr>
          <a:lstStyle/>
          <a:p>
            <a:r>
              <a:rPr lang="en-US" dirty="0"/>
              <a:t>-</a:t>
            </a:r>
          </a:p>
        </p:txBody>
      </p:sp>
      <p:sp>
        <p:nvSpPr>
          <p:cNvPr id="20" name="TextBox 19">
            <a:extLst>
              <a:ext uri="{FF2B5EF4-FFF2-40B4-BE49-F238E27FC236}">
                <a16:creationId xmlns:a16="http://schemas.microsoft.com/office/drawing/2014/main" id="{AE371A0E-F6E4-0441-84B2-9C6DB825B473}"/>
              </a:ext>
            </a:extLst>
          </p:cNvPr>
          <p:cNvSpPr txBox="1"/>
          <p:nvPr/>
        </p:nvSpPr>
        <p:spPr>
          <a:xfrm>
            <a:off x="1863594" y="3075987"/>
            <a:ext cx="255198" cy="369332"/>
          </a:xfrm>
          <a:prstGeom prst="rect">
            <a:avLst/>
          </a:prstGeom>
          <a:noFill/>
        </p:spPr>
        <p:txBody>
          <a:bodyPr wrap="none" rtlCol="0">
            <a:spAutoFit/>
          </a:bodyPr>
          <a:lstStyle/>
          <a:p>
            <a:r>
              <a:rPr lang="en-US" dirty="0"/>
              <a:t>-</a:t>
            </a:r>
          </a:p>
        </p:txBody>
      </p:sp>
      <p:sp>
        <p:nvSpPr>
          <p:cNvPr id="35" name="TextBox 34">
            <a:extLst>
              <a:ext uri="{FF2B5EF4-FFF2-40B4-BE49-F238E27FC236}">
                <a16:creationId xmlns:a16="http://schemas.microsoft.com/office/drawing/2014/main" id="{042E16D8-7986-974F-BB43-B9FB01740A72}"/>
              </a:ext>
            </a:extLst>
          </p:cNvPr>
          <p:cNvSpPr txBox="1"/>
          <p:nvPr/>
        </p:nvSpPr>
        <p:spPr>
          <a:xfrm>
            <a:off x="5693435" y="2335228"/>
            <a:ext cx="5337718" cy="2862322"/>
          </a:xfrm>
          <a:prstGeom prst="rect">
            <a:avLst/>
          </a:prstGeom>
          <a:noFill/>
        </p:spPr>
        <p:txBody>
          <a:bodyPr wrap="square" rtlCol="0">
            <a:spAutoFit/>
          </a:bodyPr>
          <a:lstStyle/>
          <a:p>
            <a:pPr marL="342900" indent="-342900">
              <a:buAutoNum type="alphaLcPeriod"/>
            </a:pPr>
            <a:r>
              <a:rPr lang="en-US" dirty="0"/>
              <a:t>It is unbalanced</a:t>
            </a:r>
          </a:p>
          <a:p>
            <a:pPr marL="342900" indent="-342900">
              <a:buAutoNum type="alphaLcPeriod"/>
            </a:pPr>
            <a:r>
              <a:rPr lang="en-US" dirty="0"/>
              <a:t>As all edges carry a negative weight</a:t>
            </a:r>
          </a:p>
          <a:p>
            <a:pPr marL="342900" indent="-342900">
              <a:buAutoNum type="alphaLcPeriod"/>
            </a:pPr>
            <a:r>
              <a:rPr lang="en-US" dirty="0"/>
              <a:t>Yes</a:t>
            </a:r>
          </a:p>
          <a:p>
            <a:pPr marL="342900" indent="-342900">
              <a:buAutoNum type="alphaLcPeriod"/>
            </a:pPr>
            <a:r>
              <a:rPr lang="en-US" dirty="0"/>
              <a:t>As all sets of people are enemies with each other</a:t>
            </a:r>
          </a:p>
          <a:p>
            <a:pPr marL="342900" indent="-342900">
              <a:buAutoNum type="alphaLcPeriod"/>
            </a:pPr>
            <a:r>
              <a:rPr lang="en-US" dirty="0"/>
              <a:t>Yes</a:t>
            </a:r>
          </a:p>
          <a:p>
            <a:pPr marL="342900" indent="-342900">
              <a:buAutoNum type="alphaLcPeriod"/>
            </a:pPr>
            <a:r>
              <a:rPr lang="en-US" dirty="0"/>
              <a:t>When we are comparing only two villages, the complete graph of people is being divided into two sets of mutual friends, with complete mutual antagonism between two groups, and thus it is balanced.</a:t>
            </a:r>
          </a:p>
        </p:txBody>
      </p:sp>
    </p:spTree>
    <p:extLst>
      <p:ext uri="{BB962C8B-B14F-4D97-AF65-F5344CB8AC3E}">
        <p14:creationId xmlns:p14="http://schemas.microsoft.com/office/powerpoint/2010/main" val="1252332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30D8160-3995-E648-9504-47F6E860D42B}"/>
              </a:ext>
            </a:extLst>
          </p:cNvPr>
          <p:cNvSpPr/>
          <p:nvPr/>
        </p:nvSpPr>
        <p:spPr>
          <a:xfrm>
            <a:off x="226866" y="2194878"/>
            <a:ext cx="683172" cy="6831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AB520EAC-DA4B-1F45-AA91-B765FAAB465B}"/>
              </a:ext>
            </a:extLst>
          </p:cNvPr>
          <p:cNvSpPr/>
          <p:nvPr/>
        </p:nvSpPr>
        <p:spPr>
          <a:xfrm>
            <a:off x="1810956" y="2194878"/>
            <a:ext cx="683172" cy="6831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3C7D0330-F94A-B943-AC09-1DD5859AD52D}"/>
              </a:ext>
            </a:extLst>
          </p:cNvPr>
          <p:cNvSpPr/>
          <p:nvPr/>
        </p:nvSpPr>
        <p:spPr>
          <a:xfrm>
            <a:off x="226866" y="3432470"/>
            <a:ext cx="683172" cy="6831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 name="Oval 6">
            <a:extLst>
              <a:ext uri="{FF2B5EF4-FFF2-40B4-BE49-F238E27FC236}">
                <a16:creationId xmlns:a16="http://schemas.microsoft.com/office/drawing/2014/main" id="{A47A6CDF-5D3F-CC4E-BF06-7DDE786D441A}"/>
              </a:ext>
            </a:extLst>
          </p:cNvPr>
          <p:cNvSpPr/>
          <p:nvPr/>
        </p:nvSpPr>
        <p:spPr>
          <a:xfrm>
            <a:off x="1810956" y="3432470"/>
            <a:ext cx="683172" cy="6831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8" name="Oval 7">
            <a:extLst>
              <a:ext uri="{FF2B5EF4-FFF2-40B4-BE49-F238E27FC236}">
                <a16:creationId xmlns:a16="http://schemas.microsoft.com/office/drawing/2014/main" id="{EEEA1534-DA44-E64D-9A45-F2598B4C4080}"/>
              </a:ext>
            </a:extLst>
          </p:cNvPr>
          <p:cNvSpPr/>
          <p:nvPr/>
        </p:nvSpPr>
        <p:spPr>
          <a:xfrm>
            <a:off x="2958561" y="2813674"/>
            <a:ext cx="683172" cy="6831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9" name="Straight Connector 8">
            <a:extLst>
              <a:ext uri="{FF2B5EF4-FFF2-40B4-BE49-F238E27FC236}">
                <a16:creationId xmlns:a16="http://schemas.microsoft.com/office/drawing/2014/main" id="{E77F610C-82BF-674F-8CB5-A9A6EF95F42B}"/>
              </a:ext>
            </a:extLst>
          </p:cNvPr>
          <p:cNvCxnSpPr>
            <a:cxnSpLocks/>
            <a:stCxn id="6" idx="0"/>
            <a:endCxn id="4" idx="4"/>
          </p:cNvCxnSpPr>
          <p:nvPr/>
        </p:nvCxnSpPr>
        <p:spPr>
          <a:xfrm flipV="1">
            <a:off x="568452" y="2878050"/>
            <a:ext cx="0" cy="554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3951A65-3B24-C640-9505-0529B02EBF75}"/>
              </a:ext>
            </a:extLst>
          </p:cNvPr>
          <p:cNvCxnSpPr>
            <a:cxnSpLocks/>
            <a:stCxn id="5" idx="6"/>
            <a:endCxn id="8" idx="1"/>
          </p:cNvCxnSpPr>
          <p:nvPr/>
        </p:nvCxnSpPr>
        <p:spPr>
          <a:xfrm>
            <a:off x="2494128" y="2536464"/>
            <a:ext cx="564481" cy="3772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5B090B8-4A83-B543-ABA9-87B94F5A3FF2}"/>
              </a:ext>
            </a:extLst>
          </p:cNvPr>
          <p:cNvCxnSpPr>
            <a:cxnSpLocks/>
            <a:stCxn id="7" idx="6"/>
            <a:endCxn id="8" idx="3"/>
          </p:cNvCxnSpPr>
          <p:nvPr/>
        </p:nvCxnSpPr>
        <p:spPr>
          <a:xfrm flipV="1">
            <a:off x="2494128" y="3396798"/>
            <a:ext cx="564481" cy="3772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AD9F03C-D5A3-EB40-B0DD-9A27EB2A5485}"/>
              </a:ext>
            </a:extLst>
          </p:cNvPr>
          <p:cNvCxnSpPr>
            <a:cxnSpLocks/>
            <a:stCxn id="4" idx="6"/>
            <a:endCxn id="5" idx="2"/>
          </p:cNvCxnSpPr>
          <p:nvPr/>
        </p:nvCxnSpPr>
        <p:spPr>
          <a:xfrm>
            <a:off x="910038" y="2536464"/>
            <a:ext cx="9009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C8A4DB4-43A4-1C49-BFC9-0717B351A3F9}"/>
              </a:ext>
            </a:extLst>
          </p:cNvPr>
          <p:cNvCxnSpPr>
            <a:cxnSpLocks/>
            <a:stCxn id="6" idx="6"/>
            <a:endCxn id="7" idx="2"/>
          </p:cNvCxnSpPr>
          <p:nvPr/>
        </p:nvCxnSpPr>
        <p:spPr>
          <a:xfrm>
            <a:off x="910038" y="3774056"/>
            <a:ext cx="900918"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5" name="Table 41">
            <a:extLst>
              <a:ext uri="{FF2B5EF4-FFF2-40B4-BE49-F238E27FC236}">
                <a16:creationId xmlns:a16="http://schemas.microsoft.com/office/drawing/2014/main" id="{FFE45965-DB2E-5740-A656-1E53E4FFDD05}"/>
              </a:ext>
            </a:extLst>
          </p:cNvPr>
          <p:cNvGraphicFramePr>
            <a:graphicFrameLocks noGrp="1"/>
          </p:cNvGraphicFramePr>
          <p:nvPr>
            <p:extLst>
              <p:ext uri="{D42A27DB-BD31-4B8C-83A1-F6EECF244321}">
                <p14:modId xmlns:p14="http://schemas.microsoft.com/office/powerpoint/2010/main" val="3515148636"/>
              </p:ext>
            </p:extLst>
          </p:nvPr>
        </p:nvGraphicFramePr>
        <p:xfrm>
          <a:off x="4531803" y="1006420"/>
          <a:ext cx="3000075" cy="4297680"/>
        </p:xfrm>
        <a:graphic>
          <a:graphicData uri="http://schemas.openxmlformats.org/drawingml/2006/table">
            <a:tbl>
              <a:tblPr firstRow="1" bandRow="1">
                <a:tableStyleId>{5C22544A-7EE6-4342-B048-85BDC9FD1C3A}</a:tableStyleId>
              </a:tblPr>
              <a:tblGrid>
                <a:gridCol w="1000025">
                  <a:extLst>
                    <a:ext uri="{9D8B030D-6E8A-4147-A177-3AD203B41FA5}">
                      <a16:colId xmlns:a16="http://schemas.microsoft.com/office/drawing/2014/main" val="3885599562"/>
                    </a:ext>
                  </a:extLst>
                </a:gridCol>
                <a:gridCol w="1000025">
                  <a:extLst>
                    <a:ext uri="{9D8B030D-6E8A-4147-A177-3AD203B41FA5}">
                      <a16:colId xmlns:a16="http://schemas.microsoft.com/office/drawing/2014/main" val="2962634388"/>
                    </a:ext>
                  </a:extLst>
                </a:gridCol>
                <a:gridCol w="1000025">
                  <a:extLst>
                    <a:ext uri="{9D8B030D-6E8A-4147-A177-3AD203B41FA5}">
                      <a16:colId xmlns:a16="http://schemas.microsoft.com/office/drawing/2014/main" val="3729516409"/>
                    </a:ext>
                  </a:extLst>
                </a:gridCol>
              </a:tblGrid>
              <a:tr h="323730">
                <a:tc>
                  <a:txBody>
                    <a:bodyPr/>
                    <a:lstStyle/>
                    <a:p>
                      <a:r>
                        <a:rPr lang="en-US" dirty="0"/>
                        <a:t>Possible Pairs</a:t>
                      </a:r>
                    </a:p>
                  </a:txBody>
                  <a:tcPr/>
                </a:tc>
                <a:tc>
                  <a:txBody>
                    <a:bodyPr/>
                    <a:lstStyle/>
                    <a:p>
                      <a:r>
                        <a:rPr lang="en-US" dirty="0"/>
                        <a:t>Shortest Path</a:t>
                      </a:r>
                    </a:p>
                  </a:txBody>
                  <a:tcPr/>
                </a:tc>
                <a:tc>
                  <a:txBody>
                    <a:bodyPr/>
                    <a:lstStyle/>
                    <a:p>
                      <a:r>
                        <a:rPr lang="en-US" dirty="0"/>
                        <a:t>Pivotal Node</a:t>
                      </a:r>
                    </a:p>
                  </a:txBody>
                  <a:tcPr/>
                </a:tc>
                <a:extLst>
                  <a:ext uri="{0D108BD9-81ED-4DB2-BD59-A6C34878D82A}">
                    <a16:rowId xmlns:a16="http://schemas.microsoft.com/office/drawing/2014/main" val="289108363"/>
                  </a:ext>
                </a:extLst>
              </a:tr>
              <a:tr h="323730">
                <a:tc>
                  <a:txBody>
                    <a:bodyPr/>
                    <a:lstStyle/>
                    <a:p>
                      <a:r>
                        <a:rPr lang="en-US" dirty="0"/>
                        <a:t>AD</a:t>
                      </a:r>
                    </a:p>
                  </a:txBody>
                  <a:tcPr/>
                </a:tc>
                <a:tc>
                  <a:txBody>
                    <a:bodyPr/>
                    <a:lstStyle/>
                    <a:p>
                      <a:r>
                        <a:rPr lang="en-US" dirty="0"/>
                        <a:t>ACD</a:t>
                      </a:r>
                    </a:p>
                  </a:txBody>
                  <a:tcPr/>
                </a:tc>
                <a:tc>
                  <a:txBody>
                    <a:bodyPr/>
                    <a:lstStyle/>
                    <a:p>
                      <a:r>
                        <a:rPr lang="en-US" dirty="0"/>
                        <a:t>C</a:t>
                      </a:r>
                    </a:p>
                  </a:txBody>
                  <a:tcPr/>
                </a:tc>
                <a:extLst>
                  <a:ext uri="{0D108BD9-81ED-4DB2-BD59-A6C34878D82A}">
                    <a16:rowId xmlns:a16="http://schemas.microsoft.com/office/drawing/2014/main" val="1472199205"/>
                  </a:ext>
                </a:extLst>
              </a:tr>
              <a:tr h="323730">
                <a:tc>
                  <a:txBody>
                    <a:bodyPr/>
                    <a:lstStyle/>
                    <a:p>
                      <a:r>
                        <a:rPr lang="en-US" dirty="0"/>
                        <a:t>AE</a:t>
                      </a:r>
                    </a:p>
                  </a:txBody>
                  <a:tcPr/>
                </a:tc>
                <a:tc>
                  <a:txBody>
                    <a:bodyPr/>
                    <a:lstStyle/>
                    <a:p>
                      <a:r>
                        <a:rPr lang="en-US" dirty="0"/>
                        <a:t>ABE</a:t>
                      </a:r>
                    </a:p>
                  </a:txBody>
                  <a:tcPr/>
                </a:tc>
                <a:tc>
                  <a:txBody>
                    <a:bodyPr/>
                    <a:lstStyle/>
                    <a:p>
                      <a:r>
                        <a:rPr lang="en-US" dirty="0"/>
                        <a:t>B</a:t>
                      </a:r>
                    </a:p>
                  </a:txBody>
                  <a:tcPr/>
                </a:tc>
                <a:extLst>
                  <a:ext uri="{0D108BD9-81ED-4DB2-BD59-A6C34878D82A}">
                    <a16:rowId xmlns:a16="http://schemas.microsoft.com/office/drawing/2014/main" val="2978374193"/>
                  </a:ext>
                </a:extLst>
              </a:tr>
              <a:tr h="323730">
                <a:tc>
                  <a:txBody>
                    <a:bodyPr/>
                    <a:lstStyle/>
                    <a:p>
                      <a:r>
                        <a:rPr lang="en-US" dirty="0"/>
                        <a:t>BC</a:t>
                      </a:r>
                    </a:p>
                  </a:txBody>
                  <a:tcPr/>
                </a:tc>
                <a:tc>
                  <a:txBody>
                    <a:bodyPr/>
                    <a:lstStyle/>
                    <a:p>
                      <a:r>
                        <a:rPr lang="en-US" dirty="0"/>
                        <a:t>BAC</a:t>
                      </a:r>
                    </a:p>
                  </a:txBody>
                  <a:tcPr/>
                </a:tc>
                <a:tc>
                  <a:txBody>
                    <a:bodyPr/>
                    <a:lstStyle/>
                    <a:p>
                      <a:r>
                        <a:rPr lang="en-US" dirty="0"/>
                        <a:t>A</a:t>
                      </a:r>
                    </a:p>
                  </a:txBody>
                  <a:tcPr/>
                </a:tc>
                <a:extLst>
                  <a:ext uri="{0D108BD9-81ED-4DB2-BD59-A6C34878D82A}">
                    <a16:rowId xmlns:a16="http://schemas.microsoft.com/office/drawing/2014/main" val="876435453"/>
                  </a:ext>
                </a:extLst>
              </a:tr>
              <a:tr h="323730">
                <a:tc>
                  <a:txBody>
                    <a:bodyPr/>
                    <a:lstStyle/>
                    <a:p>
                      <a:r>
                        <a:rPr lang="en-US" dirty="0"/>
                        <a:t>BD</a:t>
                      </a:r>
                    </a:p>
                  </a:txBody>
                  <a:tcPr/>
                </a:tc>
                <a:tc>
                  <a:txBody>
                    <a:bodyPr/>
                    <a:lstStyle/>
                    <a:p>
                      <a:r>
                        <a:rPr lang="en-US" dirty="0"/>
                        <a:t>BED</a:t>
                      </a:r>
                    </a:p>
                  </a:txBody>
                  <a:tcPr/>
                </a:tc>
                <a:tc>
                  <a:txBody>
                    <a:bodyPr/>
                    <a:lstStyle/>
                    <a:p>
                      <a:r>
                        <a:rPr lang="en-US" dirty="0"/>
                        <a:t>E</a:t>
                      </a:r>
                    </a:p>
                  </a:txBody>
                  <a:tcPr/>
                </a:tc>
                <a:extLst>
                  <a:ext uri="{0D108BD9-81ED-4DB2-BD59-A6C34878D82A}">
                    <a16:rowId xmlns:a16="http://schemas.microsoft.com/office/drawing/2014/main" val="3384805347"/>
                  </a:ext>
                </a:extLst>
              </a:tr>
              <a:tr h="323730">
                <a:tc>
                  <a:txBody>
                    <a:bodyPr/>
                    <a:lstStyle/>
                    <a:p>
                      <a:r>
                        <a:rPr lang="en-US" dirty="0"/>
                        <a:t>CB</a:t>
                      </a:r>
                    </a:p>
                  </a:txBody>
                  <a:tcPr/>
                </a:tc>
                <a:tc>
                  <a:txBody>
                    <a:bodyPr/>
                    <a:lstStyle/>
                    <a:p>
                      <a:r>
                        <a:rPr lang="en-US" dirty="0"/>
                        <a:t>CAB</a:t>
                      </a:r>
                    </a:p>
                  </a:txBody>
                  <a:tcPr/>
                </a:tc>
                <a:tc>
                  <a:txBody>
                    <a:bodyPr/>
                    <a:lstStyle/>
                    <a:p>
                      <a:r>
                        <a:rPr lang="en-US" dirty="0"/>
                        <a:t>A</a:t>
                      </a:r>
                    </a:p>
                  </a:txBody>
                  <a:tcPr/>
                </a:tc>
                <a:extLst>
                  <a:ext uri="{0D108BD9-81ED-4DB2-BD59-A6C34878D82A}">
                    <a16:rowId xmlns:a16="http://schemas.microsoft.com/office/drawing/2014/main" val="2992934243"/>
                  </a:ext>
                </a:extLst>
              </a:tr>
              <a:tr h="323730">
                <a:tc>
                  <a:txBody>
                    <a:bodyPr/>
                    <a:lstStyle/>
                    <a:p>
                      <a:r>
                        <a:rPr lang="en-US" dirty="0"/>
                        <a:t>CE</a:t>
                      </a:r>
                    </a:p>
                  </a:txBody>
                  <a:tcPr/>
                </a:tc>
                <a:tc>
                  <a:txBody>
                    <a:bodyPr/>
                    <a:lstStyle/>
                    <a:p>
                      <a:r>
                        <a:rPr lang="en-US" dirty="0"/>
                        <a:t>CDE</a:t>
                      </a:r>
                    </a:p>
                  </a:txBody>
                  <a:tcPr/>
                </a:tc>
                <a:tc>
                  <a:txBody>
                    <a:bodyPr/>
                    <a:lstStyle/>
                    <a:p>
                      <a:r>
                        <a:rPr lang="en-US" dirty="0"/>
                        <a:t>D</a:t>
                      </a:r>
                    </a:p>
                  </a:txBody>
                  <a:tcPr/>
                </a:tc>
                <a:extLst>
                  <a:ext uri="{0D108BD9-81ED-4DB2-BD59-A6C34878D82A}">
                    <a16:rowId xmlns:a16="http://schemas.microsoft.com/office/drawing/2014/main" val="120754498"/>
                  </a:ext>
                </a:extLst>
              </a:tr>
              <a:tr h="323730">
                <a:tc>
                  <a:txBody>
                    <a:bodyPr/>
                    <a:lstStyle/>
                    <a:p>
                      <a:r>
                        <a:rPr lang="en-US" dirty="0"/>
                        <a:t>DA</a:t>
                      </a:r>
                    </a:p>
                  </a:txBody>
                  <a:tcPr/>
                </a:tc>
                <a:tc>
                  <a:txBody>
                    <a:bodyPr/>
                    <a:lstStyle/>
                    <a:p>
                      <a:r>
                        <a:rPr lang="en-US" dirty="0"/>
                        <a:t>DCA</a:t>
                      </a:r>
                    </a:p>
                  </a:txBody>
                  <a:tcPr/>
                </a:tc>
                <a:tc>
                  <a:txBody>
                    <a:bodyPr/>
                    <a:lstStyle/>
                    <a:p>
                      <a:r>
                        <a:rPr lang="en-US" dirty="0"/>
                        <a:t>C</a:t>
                      </a:r>
                    </a:p>
                  </a:txBody>
                  <a:tcPr/>
                </a:tc>
                <a:extLst>
                  <a:ext uri="{0D108BD9-81ED-4DB2-BD59-A6C34878D82A}">
                    <a16:rowId xmlns:a16="http://schemas.microsoft.com/office/drawing/2014/main" val="2802128270"/>
                  </a:ext>
                </a:extLst>
              </a:tr>
              <a:tr h="323730">
                <a:tc>
                  <a:txBody>
                    <a:bodyPr/>
                    <a:lstStyle/>
                    <a:p>
                      <a:r>
                        <a:rPr lang="en-US" dirty="0"/>
                        <a:t>DB</a:t>
                      </a:r>
                    </a:p>
                  </a:txBody>
                  <a:tcPr/>
                </a:tc>
                <a:tc>
                  <a:txBody>
                    <a:bodyPr/>
                    <a:lstStyle/>
                    <a:p>
                      <a:r>
                        <a:rPr lang="en-US" dirty="0"/>
                        <a:t>DBE</a:t>
                      </a:r>
                    </a:p>
                  </a:txBody>
                  <a:tcPr/>
                </a:tc>
                <a:tc>
                  <a:txBody>
                    <a:bodyPr/>
                    <a:lstStyle/>
                    <a:p>
                      <a:r>
                        <a:rPr lang="en-US" dirty="0"/>
                        <a:t>B</a:t>
                      </a:r>
                    </a:p>
                  </a:txBody>
                  <a:tcPr/>
                </a:tc>
                <a:extLst>
                  <a:ext uri="{0D108BD9-81ED-4DB2-BD59-A6C34878D82A}">
                    <a16:rowId xmlns:a16="http://schemas.microsoft.com/office/drawing/2014/main" val="3621276575"/>
                  </a:ext>
                </a:extLst>
              </a:tr>
              <a:tr h="323730">
                <a:tc>
                  <a:txBody>
                    <a:bodyPr/>
                    <a:lstStyle/>
                    <a:p>
                      <a:r>
                        <a:rPr lang="en-US" dirty="0"/>
                        <a:t>EA</a:t>
                      </a:r>
                    </a:p>
                  </a:txBody>
                  <a:tcPr/>
                </a:tc>
                <a:tc>
                  <a:txBody>
                    <a:bodyPr/>
                    <a:lstStyle/>
                    <a:p>
                      <a:r>
                        <a:rPr lang="en-US" dirty="0"/>
                        <a:t>EBA</a:t>
                      </a:r>
                    </a:p>
                  </a:txBody>
                  <a:tcPr/>
                </a:tc>
                <a:tc>
                  <a:txBody>
                    <a:bodyPr/>
                    <a:lstStyle/>
                    <a:p>
                      <a:r>
                        <a:rPr lang="en-US" dirty="0"/>
                        <a:t>B</a:t>
                      </a:r>
                    </a:p>
                  </a:txBody>
                  <a:tcPr/>
                </a:tc>
                <a:extLst>
                  <a:ext uri="{0D108BD9-81ED-4DB2-BD59-A6C34878D82A}">
                    <a16:rowId xmlns:a16="http://schemas.microsoft.com/office/drawing/2014/main" val="1956997496"/>
                  </a:ext>
                </a:extLst>
              </a:tr>
              <a:tr h="349503">
                <a:tc>
                  <a:txBody>
                    <a:bodyPr/>
                    <a:lstStyle/>
                    <a:p>
                      <a:r>
                        <a:rPr lang="en-US" dirty="0"/>
                        <a:t>EC</a:t>
                      </a:r>
                    </a:p>
                  </a:txBody>
                  <a:tcPr/>
                </a:tc>
                <a:tc>
                  <a:txBody>
                    <a:bodyPr/>
                    <a:lstStyle/>
                    <a:p>
                      <a:r>
                        <a:rPr lang="en-US" dirty="0"/>
                        <a:t>EDC</a:t>
                      </a:r>
                    </a:p>
                  </a:txBody>
                  <a:tcPr/>
                </a:tc>
                <a:tc>
                  <a:txBody>
                    <a:bodyPr/>
                    <a:lstStyle/>
                    <a:p>
                      <a:r>
                        <a:rPr lang="en-US" dirty="0"/>
                        <a:t>D</a:t>
                      </a:r>
                    </a:p>
                  </a:txBody>
                  <a:tcPr/>
                </a:tc>
                <a:extLst>
                  <a:ext uri="{0D108BD9-81ED-4DB2-BD59-A6C34878D82A}">
                    <a16:rowId xmlns:a16="http://schemas.microsoft.com/office/drawing/2014/main" val="3836420312"/>
                  </a:ext>
                </a:extLst>
              </a:tr>
            </a:tbl>
          </a:graphicData>
        </a:graphic>
      </p:graphicFrame>
      <p:sp>
        <p:nvSpPr>
          <p:cNvPr id="27" name="TextBox 26">
            <a:extLst>
              <a:ext uri="{FF2B5EF4-FFF2-40B4-BE49-F238E27FC236}">
                <a16:creationId xmlns:a16="http://schemas.microsoft.com/office/drawing/2014/main" id="{313D1380-3983-B242-972A-1A98ACAD545B}"/>
              </a:ext>
            </a:extLst>
          </p:cNvPr>
          <p:cNvSpPr txBox="1"/>
          <p:nvPr/>
        </p:nvSpPr>
        <p:spPr>
          <a:xfrm>
            <a:off x="8220973" y="2449902"/>
            <a:ext cx="3165894" cy="1477328"/>
          </a:xfrm>
          <a:prstGeom prst="rect">
            <a:avLst/>
          </a:prstGeom>
          <a:noFill/>
        </p:spPr>
        <p:txBody>
          <a:bodyPr wrap="square" rtlCol="0">
            <a:spAutoFit/>
          </a:bodyPr>
          <a:lstStyle/>
          <a:p>
            <a:r>
              <a:rPr lang="en-US" dirty="0"/>
              <a:t>Answer 2:</a:t>
            </a:r>
          </a:p>
          <a:p>
            <a:r>
              <a:rPr lang="en-US" dirty="0"/>
              <a:t>From the table we can see that every node, that is – A,B,C,D&amp;E, serve as a pivotal for at least one pair of nodes.</a:t>
            </a:r>
          </a:p>
        </p:txBody>
      </p:sp>
    </p:spTree>
    <p:extLst>
      <p:ext uri="{BB962C8B-B14F-4D97-AF65-F5344CB8AC3E}">
        <p14:creationId xmlns:p14="http://schemas.microsoft.com/office/powerpoint/2010/main" val="1867064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9F11D-1A20-AC48-AB05-0E6DF94B5418}"/>
              </a:ext>
            </a:extLst>
          </p:cNvPr>
          <p:cNvSpPr>
            <a:spLocks noGrp="1"/>
          </p:cNvSpPr>
          <p:nvPr>
            <p:ph type="title"/>
          </p:nvPr>
        </p:nvSpPr>
        <p:spPr/>
        <p:txBody>
          <a:bodyPr/>
          <a:lstStyle/>
          <a:p>
            <a:r>
              <a:rPr lang="en-US" dirty="0"/>
              <a:t>Answer 3:</a:t>
            </a:r>
          </a:p>
        </p:txBody>
      </p:sp>
      <p:sp>
        <p:nvSpPr>
          <p:cNvPr id="3" name="Content Placeholder 2">
            <a:extLst>
              <a:ext uri="{FF2B5EF4-FFF2-40B4-BE49-F238E27FC236}">
                <a16:creationId xmlns:a16="http://schemas.microsoft.com/office/drawing/2014/main" id="{405FC79A-338C-0847-A175-2A96D87C83CA}"/>
              </a:ext>
            </a:extLst>
          </p:cNvPr>
          <p:cNvSpPr>
            <a:spLocks noGrp="1"/>
          </p:cNvSpPr>
          <p:nvPr>
            <p:ph idx="1"/>
          </p:nvPr>
        </p:nvSpPr>
        <p:spPr/>
        <p:txBody>
          <a:bodyPr>
            <a:normAutofit/>
          </a:bodyPr>
          <a:lstStyle/>
          <a:p>
            <a:pPr marL="514350" indent="-514350">
              <a:buAutoNum type="alphaLcPeriod"/>
            </a:pPr>
            <a:r>
              <a:rPr lang="en-US" dirty="0"/>
              <a:t>Node ‘B’ and Node ‘C’ are gatekeepers in figure 1.</a:t>
            </a:r>
          </a:p>
          <a:p>
            <a:pPr marL="514350" indent="-514350">
              <a:buAutoNum type="alphaLcPeriod"/>
            </a:pPr>
            <a:r>
              <a:rPr lang="en-US" dirty="0"/>
              <a:t>Node ‘B’ serves as the connection between the three graphs ‘BAE’, ‘BCGF’ and ‘BCD’ (It can be divided/written in other ways as well). If we remove Node ‘B’, these three sub graphs will disconnect. Node ‘C’ serves as the connection between Node ‘D’ and all the other nodes in the graph. If we remove Node ‘C’, Node ‘D’ will completely disconnect from the graph.</a:t>
            </a:r>
          </a:p>
        </p:txBody>
      </p:sp>
    </p:spTree>
    <p:extLst>
      <p:ext uri="{BB962C8B-B14F-4D97-AF65-F5344CB8AC3E}">
        <p14:creationId xmlns:p14="http://schemas.microsoft.com/office/powerpoint/2010/main" val="876042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E6838-74BB-1A47-83A0-CCAE9591C9D9}"/>
              </a:ext>
            </a:extLst>
          </p:cNvPr>
          <p:cNvSpPr>
            <a:spLocks noGrp="1"/>
          </p:cNvSpPr>
          <p:nvPr>
            <p:ph type="title"/>
          </p:nvPr>
        </p:nvSpPr>
        <p:spPr/>
        <p:txBody>
          <a:bodyPr/>
          <a:lstStyle/>
          <a:p>
            <a:r>
              <a:rPr lang="en-US" dirty="0"/>
              <a:t>Answer 4:</a:t>
            </a:r>
          </a:p>
        </p:txBody>
      </p:sp>
      <p:graphicFrame>
        <p:nvGraphicFramePr>
          <p:cNvPr id="4" name="Table 4">
            <a:extLst>
              <a:ext uri="{FF2B5EF4-FFF2-40B4-BE49-F238E27FC236}">
                <a16:creationId xmlns:a16="http://schemas.microsoft.com/office/drawing/2014/main" id="{DD21B0F1-C2CF-5946-B3AA-8ECFCB19823A}"/>
              </a:ext>
            </a:extLst>
          </p:cNvPr>
          <p:cNvGraphicFramePr>
            <a:graphicFrameLocks noGrp="1"/>
          </p:cNvGraphicFramePr>
          <p:nvPr>
            <p:ph idx="1"/>
            <p:extLst>
              <p:ext uri="{D42A27DB-BD31-4B8C-83A1-F6EECF244321}">
                <p14:modId xmlns:p14="http://schemas.microsoft.com/office/powerpoint/2010/main" val="365086093"/>
              </p:ext>
            </p:extLst>
          </p:nvPr>
        </p:nvGraphicFramePr>
        <p:xfrm>
          <a:off x="838200" y="1825625"/>
          <a:ext cx="7010396" cy="3779520"/>
        </p:xfrm>
        <a:graphic>
          <a:graphicData uri="http://schemas.openxmlformats.org/drawingml/2006/table">
            <a:tbl>
              <a:tblPr firstRow="1" bandRow="1">
                <a:tableStyleId>{5C22544A-7EE6-4342-B048-85BDC9FD1C3A}</a:tableStyleId>
              </a:tblPr>
              <a:tblGrid>
                <a:gridCol w="1752599">
                  <a:extLst>
                    <a:ext uri="{9D8B030D-6E8A-4147-A177-3AD203B41FA5}">
                      <a16:colId xmlns:a16="http://schemas.microsoft.com/office/drawing/2014/main" val="4208230680"/>
                    </a:ext>
                  </a:extLst>
                </a:gridCol>
                <a:gridCol w="1752599">
                  <a:extLst>
                    <a:ext uri="{9D8B030D-6E8A-4147-A177-3AD203B41FA5}">
                      <a16:colId xmlns:a16="http://schemas.microsoft.com/office/drawing/2014/main" val="1370378997"/>
                    </a:ext>
                  </a:extLst>
                </a:gridCol>
                <a:gridCol w="1752599">
                  <a:extLst>
                    <a:ext uri="{9D8B030D-6E8A-4147-A177-3AD203B41FA5}">
                      <a16:colId xmlns:a16="http://schemas.microsoft.com/office/drawing/2014/main" val="1857613175"/>
                    </a:ext>
                  </a:extLst>
                </a:gridCol>
                <a:gridCol w="1752599">
                  <a:extLst>
                    <a:ext uri="{9D8B030D-6E8A-4147-A177-3AD203B41FA5}">
                      <a16:colId xmlns:a16="http://schemas.microsoft.com/office/drawing/2014/main" val="628485657"/>
                    </a:ext>
                  </a:extLst>
                </a:gridCol>
              </a:tblGrid>
              <a:tr h="370840">
                <a:tc>
                  <a:txBody>
                    <a:bodyPr/>
                    <a:lstStyle/>
                    <a:p>
                      <a:r>
                        <a:rPr lang="en-US" dirty="0"/>
                        <a:t>Nodes</a:t>
                      </a:r>
                    </a:p>
                  </a:txBody>
                  <a:tcPr/>
                </a:tc>
                <a:tc>
                  <a:txBody>
                    <a:bodyPr/>
                    <a:lstStyle/>
                    <a:p>
                      <a:r>
                        <a:rPr lang="en-US" dirty="0"/>
                        <a:t>Neighboring Nodes</a:t>
                      </a:r>
                    </a:p>
                  </a:txBody>
                  <a:tcPr/>
                </a:tc>
                <a:tc>
                  <a:txBody>
                    <a:bodyPr/>
                    <a:lstStyle/>
                    <a:p>
                      <a:r>
                        <a:rPr lang="en-US" dirty="0"/>
                        <a:t>Are nodes connected directly?</a:t>
                      </a:r>
                    </a:p>
                  </a:txBody>
                  <a:tcPr/>
                </a:tc>
                <a:tc>
                  <a:txBody>
                    <a:bodyPr/>
                    <a:lstStyle/>
                    <a:p>
                      <a:r>
                        <a:rPr lang="en-US" dirty="0"/>
                        <a:t>Is local gatekeeper?</a:t>
                      </a:r>
                    </a:p>
                  </a:txBody>
                  <a:tcPr/>
                </a:tc>
                <a:extLst>
                  <a:ext uri="{0D108BD9-81ED-4DB2-BD59-A6C34878D82A}">
                    <a16:rowId xmlns:a16="http://schemas.microsoft.com/office/drawing/2014/main" val="2330072421"/>
                  </a:ext>
                </a:extLst>
              </a:tr>
              <a:tr h="370840">
                <a:tc>
                  <a:txBody>
                    <a:bodyPr/>
                    <a:lstStyle/>
                    <a:p>
                      <a:r>
                        <a:rPr lang="en-US" dirty="0"/>
                        <a:t>A</a:t>
                      </a:r>
                    </a:p>
                  </a:txBody>
                  <a:tcPr/>
                </a:tc>
                <a:tc>
                  <a:txBody>
                    <a:bodyPr/>
                    <a:lstStyle/>
                    <a:p>
                      <a:r>
                        <a:rPr lang="en-US" dirty="0"/>
                        <a:t>B,E</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val="549404896"/>
                  </a:ext>
                </a:extLst>
              </a:tr>
              <a:tr h="370840">
                <a:tc>
                  <a:txBody>
                    <a:bodyPr/>
                    <a:lstStyle/>
                    <a:p>
                      <a:r>
                        <a:rPr lang="en-US" dirty="0"/>
                        <a:t>B</a:t>
                      </a:r>
                    </a:p>
                  </a:txBody>
                  <a:tcPr/>
                </a:tc>
                <a:tc>
                  <a:txBody>
                    <a:bodyPr/>
                    <a:lstStyle/>
                    <a:p>
                      <a:r>
                        <a:rPr lang="en-US" dirty="0"/>
                        <a:t>A,C,E,F</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430721891"/>
                  </a:ext>
                </a:extLst>
              </a:tr>
              <a:tr h="370840">
                <a:tc>
                  <a:txBody>
                    <a:bodyPr/>
                    <a:lstStyle/>
                    <a:p>
                      <a:r>
                        <a:rPr lang="en-US" dirty="0"/>
                        <a:t>C</a:t>
                      </a:r>
                    </a:p>
                  </a:txBody>
                  <a:tcPr/>
                </a:tc>
                <a:tc>
                  <a:txBody>
                    <a:bodyPr/>
                    <a:lstStyle/>
                    <a:p>
                      <a:r>
                        <a:rPr lang="en-US" dirty="0"/>
                        <a:t>B,D,G</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551329728"/>
                  </a:ext>
                </a:extLst>
              </a:tr>
              <a:tr h="370840">
                <a:tc>
                  <a:txBody>
                    <a:bodyPr/>
                    <a:lstStyle/>
                    <a:p>
                      <a:r>
                        <a:rPr lang="en-US" dirty="0"/>
                        <a:t>D</a:t>
                      </a:r>
                    </a:p>
                  </a:txBody>
                  <a:tcPr/>
                </a:tc>
                <a:tc>
                  <a:txBody>
                    <a:bodyPr/>
                    <a:lstStyle/>
                    <a:p>
                      <a:r>
                        <a:rPr lang="en-US" dirty="0"/>
                        <a:t>C</a:t>
                      </a:r>
                    </a:p>
                  </a:txBody>
                  <a:tcPr/>
                </a:tc>
                <a:tc>
                  <a:txBody>
                    <a:bodyPr/>
                    <a:lstStyle/>
                    <a:p>
                      <a:r>
                        <a:rPr lang="en-US" dirty="0"/>
                        <a:t>No node to connect</a:t>
                      </a:r>
                    </a:p>
                  </a:txBody>
                  <a:tcPr/>
                </a:tc>
                <a:tc>
                  <a:txBody>
                    <a:bodyPr/>
                    <a:lstStyle/>
                    <a:p>
                      <a:r>
                        <a:rPr lang="en-US" dirty="0"/>
                        <a:t>No</a:t>
                      </a:r>
                    </a:p>
                  </a:txBody>
                  <a:tcPr/>
                </a:tc>
                <a:extLst>
                  <a:ext uri="{0D108BD9-81ED-4DB2-BD59-A6C34878D82A}">
                    <a16:rowId xmlns:a16="http://schemas.microsoft.com/office/drawing/2014/main" val="3835386811"/>
                  </a:ext>
                </a:extLst>
              </a:tr>
              <a:tr h="370840">
                <a:tc>
                  <a:txBody>
                    <a:bodyPr/>
                    <a:lstStyle/>
                    <a:p>
                      <a:r>
                        <a:rPr lang="en-US" dirty="0"/>
                        <a:t>E</a:t>
                      </a:r>
                    </a:p>
                  </a:txBody>
                  <a:tcPr/>
                </a:tc>
                <a:tc>
                  <a:txBody>
                    <a:bodyPr/>
                    <a:lstStyle/>
                    <a:p>
                      <a:r>
                        <a:rPr lang="en-US" dirty="0"/>
                        <a:t>A,B</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val="3040727052"/>
                  </a:ext>
                </a:extLst>
              </a:tr>
              <a:tr h="370840">
                <a:tc>
                  <a:txBody>
                    <a:bodyPr/>
                    <a:lstStyle/>
                    <a:p>
                      <a:r>
                        <a:rPr lang="en-US" dirty="0"/>
                        <a:t>F</a:t>
                      </a:r>
                    </a:p>
                  </a:txBody>
                  <a:tcPr/>
                </a:tc>
                <a:tc>
                  <a:txBody>
                    <a:bodyPr/>
                    <a:lstStyle/>
                    <a:p>
                      <a:r>
                        <a:rPr lang="en-US" dirty="0"/>
                        <a:t>B,G</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693309117"/>
                  </a:ext>
                </a:extLst>
              </a:tr>
              <a:tr h="370840">
                <a:tc>
                  <a:txBody>
                    <a:bodyPr/>
                    <a:lstStyle/>
                    <a:p>
                      <a:r>
                        <a:rPr lang="en-US" dirty="0"/>
                        <a:t>G</a:t>
                      </a:r>
                    </a:p>
                  </a:txBody>
                  <a:tcPr/>
                </a:tc>
                <a:tc>
                  <a:txBody>
                    <a:bodyPr/>
                    <a:lstStyle/>
                    <a:p>
                      <a:r>
                        <a:rPr lang="en-US" dirty="0"/>
                        <a:t>F,C</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87231141"/>
                  </a:ext>
                </a:extLst>
              </a:tr>
            </a:tbl>
          </a:graphicData>
        </a:graphic>
      </p:graphicFrame>
      <p:sp>
        <p:nvSpPr>
          <p:cNvPr id="5" name="TextBox 4">
            <a:extLst>
              <a:ext uri="{FF2B5EF4-FFF2-40B4-BE49-F238E27FC236}">
                <a16:creationId xmlns:a16="http://schemas.microsoft.com/office/drawing/2014/main" id="{F40ACC8A-2726-F34A-A9B1-5F0EBE2BF740}"/>
              </a:ext>
            </a:extLst>
          </p:cNvPr>
          <p:cNvSpPr txBox="1"/>
          <p:nvPr/>
        </p:nvSpPr>
        <p:spPr>
          <a:xfrm>
            <a:off x="8824823" y="1825625"/>
            <a:ext cx="2528977" cy="1754326"/>
          </a:xfrm>
          <a:prstGeom prst="rect">
            <a:avLst/>
          </a:prstGeom>
          <a:noFill/>
        </p:spPr>
        <p:txBody>
          <a:bodyPr wrap="square" rtlCol="0">
            <a:spAutoFit/>
          </a:bodyPr>
          <a:lstStyle/>
          <a:p>
            <a:pPr marL="342900" indent="-342900">
              <a:buAutoNum type="alphaLcPeriod"/>
            </a:pPr>
            <a:r>
              <a:rPr lang="en-US" dirty="0"/>
              <a:t>‘A’,’ D’&amp;’E’ </a:t>
            </a:r>
          </a:p>
          <a:p>
            <a:pPr marL="342900" indent="-342900">
              <a:buAutoNum type="alphaLcPeriod"/>
            </a:pPr>
            <a:r>
              <a:rPr lang="en-US" dirty="0"/>
              <a:t>Looking at the table, we can conclude that Node ‘A’,’ D’&amp;’E’ are NOT local gatekeepers.</a:t>
            </a:r>
          </a:p>
        </p:txBody>
      </p:sp>
    </p:spTree>
    <p:extLst>
      <p:ext uri="{BB962C8B-B14F-4D97-AF65-F5344CB8AC3E}">
        <p14:creationId xmlns:p14="http://schemas.microsoft.com/office/powerpoint/2010/main" val="1940789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EFCED-41C7-D04A-BF8E-43FCE0E48D6D}"/>
              </a:ext>
            </a:extLst>
          </p:cNvPr>
          <p:cNvSpPr>
            <a:spLocks noGrp="1"/>
          </p:cNvSpPr>
          <p:nvPr>
            <p:ph type="title"/>
          </p:nvPr>
        </p:nvSpPr>
        <p:spPr/>
        <p:txBody>
          <a:bodyPr/>
          <a:lstStyle/>
          <a:p>
            <a:r>
              <a:rPr lang="en-US" dirty="0"/>
              <a:t>Answer 5:</a:t>
            </a:r>
          </a:p>
        </p:txBody>
      </p:sp>
      <p:sp>
        <p:nvSpPr>
          <p:cNvPr id="7" name="Content Placeholder 6">
            <a:extLst>
              <a:ext uri="{FF2B5EF4-FFF2-40B4-BE49-F238E27FC236}">
                <a16:creationId xmlns:a16="http://schemas.microsoft.com/office/drawing/2014/main" id="{19223F1D-DD5D-4D47-A22C-DAA6D8170AC9}"/>
              </a:ext>
            </a:extLst>
          </p:cNvPr>
          <p:cNvSpPr>
            <a:spLocks noGrp="1"/>
          </p:cNvSpPr>
          <p:nvPr>
            <p:ph idx="1"/>
          </p:nvPr>
        </p:nvSpPr>
        <p:spPr/>
        <p:txBody>
          <a:bodyPr>
            <a:normAutofit/>
          </a:bodyPr>
          <a:lstStyle/>
          <a:p>
            <a:pPr marL="514350" indent="-514350">
              <a:buAutoNum type="alphaLcPeriod"/>
            </a:pPr>
            <a:r>
              <a:rPr lang="en-US" dirty="0"/>
              <a:t>Node B and Node C</a:t>
            </a:r>
          </a:p>
          <a:p>
            <a:pPr marL="514350" indent="-514350">
              <a:buAutoNum type="alphaLcPeriod"/>
            </a:pPr>
            <a:r>
              <a:rPr lang="en-US" dirty="0"/>
              <a:t>Node B &amp; C are also the gatekeeper for the graph. If we break the graph into two parts, ‘ABE’ and all the other nodes, all path from one sub graph to another will pass through Node ‘B’ making it the pivotal node for these pairs. With the same logic, Node ‘C’ connects Node ‘D’ to all the other nodes, and the shortest path for every pair involving Node ‘D’ will pass through Node ‘C’. Thus Node ‘B’ and Node ‘C’ are pivotal nodes.</a:t>
            </a:r>
          </a:p>
        </p:txBody>
      </p:sp>
    </p:spTree>
    <p:extLst>
      <p:ext uri="{BB962C8B-B14F-4D97-AF65-F5344CB8AC3E}">
        <p14:creationId xmlns:p14="http://schemas.microsoft.com/office/powerpoint/2010/main" val="4232675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5501-7E86-A74B-8F9B-F1B3FA3F91C7}"/>
              </a:ext>
            </a:extLst>
          </p:cNvPr>
          <p:cNvSpPr>
            <a:spLocks noGrp="1"/>
          </p:cNvSpPr>
          <p:nvPr>
            <p:ph type="title"/>
          </p:nvPr>
        </p:nvSpPr>
        <p:spPr/>
        <p:txBody>
          <a:bodyPr/>
          <a:lstStyle/>
          <a:p>
            <a:r>
              <a:rPr lang="en-US" dirty="0"/>
              <a:t>Answer 6</a:t>
            </a:r>
          </a:p>
        </p:txBody>
      </p:sp>
      <p:sp>
        <p:nvSpPr>
          <p:cNvPr id="3" name="Content Placeholder 2">
            <a:extLst>
              <a:ext uri="{FF2B5EF4-FFF2-40B4-BE49-F238E27FC236}">
                <a16:creationId xmlns:a16="http://schemas.microsoft.com/office/drawing/2014/main" id="{F342AA58-7797-2149-99EF-FDE311E960F5}"/>
              </a:ext>
            </a:extLst>
          </p:cNvPr>
          <p:cNvSpPr>
            <a:spLocks noGrp="1"/>
          </p:cNvSpPr>
          <p:nvPr>
            <p:ph idx="1"/>
          </p:nvPr>
        </p:nvSpPr>
        <p:spPr/>
        <p:txBody>
          <a:bodyPr/>
          <a:lstStyle/>
          <a:p>
            <a:pPr marL="0" indent="0">
              <a:buNone/>
            </a:pPr>
            <a:r>
              <a:rPr lang="en-US" dirty="0"/>
              <a:t>The </a:t>
            </a:r>
            <a:r>
              <a:rPr lang="en-US" dirty="0" err="1"/>
              <a:t>Darpanet</a:t>
            </a:r>
            <a:r>
              <a:rPr lang="en-US" dirty="0"/>
              <a:t> (I thought it was ARPANET?) was designed in a way that if one of the nodes failed, it should not affect the other nodes. It was a network graph, so the idea was all nodes (research schools here) should relate to multiple routes as a safeguard to failing nodes. </a:t>
            </a:r>
          </a:p>
          <a:p>
            <a:pPr marL="0" indent="0">
              <a:buNone/>
            </a:pPr>
            <a:endParaRPr lang="en-US" dirty="0"/>
          </a:p>
          <a:p>
            <a:pPr marL="0" indent="0">
              <a:buNone/>
            </a:pPr>
            <a:r>
              <a:rPr lang="en-US" dirty="0"/>
              <a:t>If we had a gatekeeper here, and that gatekeeper node failed, the entire network would have been disrupted to the parts it connects. </a:t>
            </a:r>
          </a:p>
        </p:txBody>
      </p:sp>
    </p:spTree>
    <p:extLst>
      <p:ext uri="{BB962C8B-B14F-4D97-AF65-F5344CB8AC3E}">
        <p14:creationId xmlns:p14="http://schemas.microsoft.com/office/powerpoint/2010/main" val="2727863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52E8C-8A19-2240-99CB-5C9A2EDE1D49}"/>
              </a:ext>
            </a:extLst>
          </p:cNvPr>
          <p:cNvSpPr>
            <a:spLocks noGrp="1"/>
          </p:cNvSpPr>
          <p:nvPr>
            <p:ph type="title"/>
          </p:nvPr>
        </p:nvSpPr>
        <p:spPr/>
        <p:txBody>
          <a:bodyPr/>
          <a:lstStyle/>
          <a:p>
            <a:r>
              <a:rPr lang="en-US" dirty="0"/>
              <a:t>Answer 7:</a:t>
            </a:r>
          </a:p>
        </p:txBody>
      </p:sp>
      <p:sp>
        <p:nvSpPr>
          <p:cNvPr id="3" name="Content Placeholder 2">
            <a:extLst>
              <a:ext uri="{FF2B5EF4-FFF2-40B4-BE49-F238E27FC236}">
                <a16:creationId xmlns:a16="http://schemas.microsoft.com/office/drawing/2014/main" id="{A6588427-4A50-7E49-AAF4-EAC5BB935761}"/>
              </a:ext>
            </a:extLst>
          </p:cNvPr>
          <p:cNvSpPr>
            <a:spLocks noGrp="1"/>
          </p:cNvSpPr>
          <p:nvPr>
            <p:ph idx="1"/>
          </p:nvPr>
        </p:nvSpPr>
        <p:spPr/>
        <p:txBody>
          <a:bodyPr/>
          <a:lstStyle/>
          <a:p>
            <a:pPr marL="514350" indent="-514350">
              <a:buAutoNum type="alphaLcPeriod"/>
            </a:pPr>
            <a:r>
              <a:rPr lang="en-US" dirty="0"/>
              <a:t>UCSB and STAN </a:t>
            </a:r>
          </a:p>
          <a:p>
            <a:pPr marL="514350" indent="-514350">
              <a:buAutoNum type="alphaLcPeriod"/>
            </a:pPr>
            <a:r>
              <a:rPr lang="en-US" dirty="0"/>
              <a:t>UCSB and STAN are not pivotal nodes as their edge nodes are also directly connected with each other and thus they do not serve as the shortest path where the path must pass through them.</a:t>
            </a:r>
          </a:p>
        </p:txBody>
      </p:sp>
    </p:spTree>
    <p:extLst>
      <p:ext uri="{BB962C8B-B14F-4D97-AF65-F5344CB8AC3E}">
        <p14:creationId xmlns:p14="http://schemas.microsoft.com/office/powerpoint/2010/main" val="4033013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C8827-5883-6E41-BDAC-128AD4DCA450}"/>
              </a:ext>
            </a:extLst>
          </p:cNvPr>
          <p:cNvSpPr>
            <a:spLocks noGrp="1"/>
          </p:cNvSpPr>
          <p:nvPr>
            <p:ph type="title"/>
          </p:nvPr>
        </p:nvSpPr>
        <p:spPr/>
        <p:txBody>
          <a:bodyPr/>
          <a:lstStyle/>
          <a:p>
            <a:r>
              <a:rPr lang="en-US" dirty="0"/>
              <a:t>Answer 8:</a:t>
            </a:r>
          </a:p>
        </p:txBody>
      </p:sp>
      <p:sp>
        <p:nvSpPr>
          <p:cNvPr id="3" name="Content Placeholder 2">
            <a:extLst>
              <a:ext uri="{FF2B5EF4-FFF2-40B4-BE49-F238E27FC236}">
                <a16:creationId xmlns:a16="http://schemas.microsoft.com/office/drawing/2014/main" id="{5B2F51B7-70C0-0643-9C7B-09AEDA37173F}"/>
              </a:ext>
            </a:extLst>
          </p:cNvPr>
          <p:cNvSpPr>
            <a:spLocks noGrp="1"/>
          </p:cNvSpPr>
          <p:nvPr>
            <p:ph idx="1"/>
          </p:nvPr>
        </p:nvSpPr>
        <p:spPr/>
        <p:txBody>
          <a:bodyPr>
            <a:normAutofit/>
          </a:bodyPr>
          <a:lstStyle/>
          <a:p>
            <a:pPr marL="0" indent="0">
              <a:buNone/>
            </a:pPr>
            <a:r>
              <a:rPr lang="en-US" dirty="0"/>
              <a:t>Triadic Closure states that my two best friends who do not know each other may most likely become best friends at some point in the future.</a:t>
            </a:r>
          </a:p>
          <a:p>
            <a:pPr marL="0" indent="0">
              <a:buNone/>
            </a:pPr>
            <a:endParaRPr lang="en-US" dirty="0"/>
          </a:p>
          <a:p>
            <a:pPr marL="0" indent="0">
              <a:buNone/>
            </a:pPr>
            <a:r>
              <a:rPr lang="en-US" dirty="0"/>
              <a:t>Now in proper terms, if two nodes in a social network have a common connection, they will most likely connect sometime in the future.</a:t>
            </a:r>
          </a:p>
          <a:p>
            <a:pPr marL="0" indent="0">
              <a:buNone/>
            </a:pPr>
            <a:endParaRPr lang="en-US" dirty="0"/>
          </a:p>
          <a:p>
            <a:pPr marL="0" indent="0">
              <a:buNone/>
            </a:pPr>
            <a:r>
              <a:rPr lang="en-US" dirty="0"/>
              <a:t>For example, if ‘A’ knows ‘B’ and ‘C’ – there is a chance that ‘B’ and ‘C’ might connect in the future and a direct connection be formed.</a:t>
            </a:r>
          </a:p>
        </p:txBody>
      </p:sp>
    </p:spTree>
    <p:extLst>
      <p:ext uri="{BB962C8B-B14F-4D97-AF65-F5344CB8AC3E}">
        <p14:creationId xmlns:p14="http://schemas.microsoft.com/office/powerpoint/2010/main" val="193653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C252E-68D8-4045-89B2-880CCD0A78A8}"/>
              </a:ext>
            </a:extLst>
          </p:cNvPr>
          <p:cNvSpPr>
            <a:spLocks noGrp="1"/>
          </p:cNvSpPr>
          <p:nvPr>
            <p:ph type="title"/>
          </p:nvPr>
        </p:nvSpPr>
        <p:spPr/>
        <p:txBody>
          <a:bodyPr/>
          <a:lstStyle/>
          <a:p>
            <a:r>
              <a:rPr lang="en-US" dirty="0"/>
              <a:t>Answer 9:</a:t>
            </a:r>
          </a:p>
        </p:txBody>
      </p:sp>
      <p:sp>
        <p:nvSpPr>
          <p:cNvPr id="3" name="Content Placeholder 2">
            <a:extLst>
              <a:ext uri="{FF2B5EF4-FFF2-40B4-BE49-F238E27FC236}">
                <a16:creationId xmlns:a16="http://schemas.microsoft.com/office/drawing/2014/main" id="{B1C14972-9B61-F740-A11A-73E4AB89E488}"/>
              </a:ext>
            </a:extLst>
          </p:cNvPr>
          <p:cNvSpPr>
            <a:spLocks noGrp="1"/>
          </p:cNvSpPr>
          <p:nvPr>
            <p:ph idx="1"/>
          </p:nvPr>
        </p:nvSpPr>
        <p:spPr/>
        <p:txBody>
          <a:bodyPr/>
          <a:lstStyle/>
          <a:p>
            <a:pPr marL="514350" indent="-514350">
              <a:buAutoNum type="alphaLcPeriod"/>
            </a:pPr>
            <a:r>
              <a:rPr lang="en-US" dirty="0"/>
              <a:t>The edge should be labeled ‘W’.</a:t>
            </a:r>
          </a:p>
          <a:p>
            <a:pPr marL="514350" indent="-514350">
              <a:buAutoNum type="alphaLcPeriod"/>
            </a:pPr>
            <a:r>
              <a:rPr lang="en-US" dirty="0"/>
              <a:t>If we label that edge as strong, ‘B’ and ‘C’ have the other two nodes also as strong and then according to triadic closure they should be connected as well.</a:t>
            </a:r>
          </a:p>
        </p:txBody>
      </p:sp>
    </p:spTree>
    <p:extLst>
      <p:ext uri="{BB962C8B-B14F-4D97-AF65-F5344CB8AC3E}">
        <p14:creationId xmlns:p14="http://schemas.microsoft.com/office/powerpoint/2010/main" val="869391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1200</Words>
  <Application>Microsoft Macintosh PowerPoint</Application>
  <PresentationFormat>Widescreen</PresentationFormat>
  <Paragraphs>175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Answer 3:</vt:lpstr>
      <vt:lpstr>Answer 4:</vt:lpstr>
      <vt:lpstr>Answer 5:</vt:lpstr>
      <vt:lpstr>Answer 6</vt:lpstr>
      <vt:lpstr>Answer 7:</vt:lpstr>
      <vt:lpstr>Answer 8:</vt:lpstr>
      <vt:lpstr>Answer 9:</vt:lpstr>
      <vt:lpstr>Answer 10:</vt:lpstr>
      <vt:lpstr>Answer 11 (a):</vt:lpstr>
      <vt:lpstr>Answer 11 (b):</vt:lpstr>
      <vt:lpstr>Answer 12:</vt:lpstr>
      <vt:lpstr>Answer 13:</vt:lpstr>
      <vt:lpstr>Answer 14: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Prashant Mall</dc:creator>
  <cp:lastModifiedBy>Prashant Mall</cp:lastModifiedBy>
  <cp:revision>10</cp:revision>
  <dcterms:created xsi:type="dcterms:W3CDTF">2022-02-24T02:13:39Z</dcterms:created>
  <dcterms:modified xsi:type="dcterms:W3CDTF">2022-02-24T04:20:28Z</dcterms:modified>
</cp:coreProperties>
</file>