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X/4YmctnIC1+Tf6NtEAQm1nJN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09CA42-1A50-48F9-B1E1-DD239081B1BF}">
  <a:tblStyle styleId="{4F09CA42-1A50-48F9-B1E1-DD239081B1BF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F4"/>
          </a:solidFill>
        </a:fill>
      </a:tcStyle>
    </a:wholeTbl>
    <a:band1H>
      <a:tcTxStyle/>
      <a:tcStyle>
        <a:fill>
          <a:solidFill>
            <a:srgbClr val="E9CFE8"/>
          </a:solidFill>
        </a:fill>
      </a:tcStyle>
    </a:band1H>
    <a:band2H>
      <a:tcTxStyle/>
    </a:band2H>
    <a:band1V>
      <a:tcTxStyle/>
      <a:tcStyle>
        <a:fill>
          <a:solidFill>
            <a:srgbClr val="E9CFE8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5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DC1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7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7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9BB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2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3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3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outu.be/lTypMlVBFM4" TargetMode="External"/><Relationship Id="rId4" Type="http://schemas.openxmlformats.org/officeDocument/2006/relationships/hyperlink" Target="https://youtu.be/Xjv1sY630Uc" TargetMode="External"/><Relationship Id="rId5" Type="http://schemas.openxmlformats.org/officeDocument/2006/relationships/hyperlink" Target="https://www.selenium.dev/documentatio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public.tableau.com/shared/KRRXSCT85?:display_count=n&amp;:origin=viz_share_link" TargetMode="External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kedin.com/jobs/collect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 showing decling performance" id="104" name="Google Shape;104;p1"/>
          <p:cNvPicPr preferRelativeResize="0"/>
          <p:nvPr/>
        </p:nvPicPr>
        <p:blipFill rotWithShape="1">
          <a:blip r:embed="rId3">
            <a:alphaModFix/>
          </a:blip>
          <a:srcRect b="-3" l="9844" r="5906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477981" y="1122363"/>
            <a:ext cx="40233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Job Analytics</a:t>
            </a:r>
            <a:endParaRPr sz="4800"/>
          </a:p>
        </p:txBody>
      </p:sp>
      <p:sp>
        <p:nvSpPr>
          <p:cNvPr id="107" name="Google Shape;107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BDC1DA"/>
          </a:solidFill>
          <a:ln cap="flat" cmpd="sng" w="9525">
            <a:solidFill>
              <a:srgbClr val="BDC1D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997" y="1564621"/>
            <a:ext cx="4472828" cy="141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Challenges and Learning</a:t>
            </a:r>
            <a:endParaRPr/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1115568" y="2478024"/>
            <a:ext cx="5077414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ultimate challenge was how to scrape data from the website.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 on the first day we had done some research about web scraping.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 we found that selenium would best fit our requirements.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 txBox="1"/>
          <p:nvPr/>
        </p:nvSpPr>
        <p:spPr>
          <a:xfrm>
            <a:off x="6192981" y="2478024"/>
            <a:ext cx="5527963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learned about selenium from various resources.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links: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https://youtu.be/lTypMlVBFM4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https://youtu.be/Xjv1sY630Uc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Official Documentation: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https://www.selenium.dev/documentation/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"/>
          <p:cNvSpPr txBox="1"/>
          <p:nvPr>
            <p:ph type="title"/>
          </p:nvPr>
        </p:nvSpPr>
        <p:spPr>
          <a:xfrm>
            <a:off x="429768" y="411480"/>
            <a:ext cx="11201400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FUTURE SCOPE</a:t>
            </a:r>
            <a:endParaRPr/>
          </a:p>
        </p:txBody>
      </p:sp>
      <p:sp>
        <p:nvSpPr>
          <p:cNvPr id="254" name="Google Shape;254;p11"/>
          <p:cNvSpPr/>
          <p:nvPr/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&#10;&#10;Description automatically generated" id="255" name="Google Shape;255;p11"/>
          <p:cNvPicPr preferRelativeResize="0"/>
          <p:nvPr/>
        </p:nvPicPr>
        <p:blipFill rotWithShape="1">
          <a:blip r:embed="rId3">
            <a:alphaModFix/>
          </a:blip>
          <a:srcRect b="-2" l="708" r="15118" t="0"/>
          <a:stretch/>
        </p:blipFill>
        <p:spPr>
          <a:xfrm>
            <a:off x="429767" y="1721922"/>
            <a:ext cx="6704891" cy="452055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1"/>
          <p:cNvSpPr/>
          <p:nvPr/>
        </p:nvSpPr>
        <p:spPr>
          <a:xfrm>
            <a:off x="7543801" y="1721922"/>
            <a:ext cx="4218432" cy="45205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 txBox="1"/>
          <p:nvPr>
            <p:ph idx="1" type="body"/>
          </p:nvPr>
        </p:nvSpPr>
        <p:spPr>
          <a:xfrm>
            <a:off x="7938752" y="2020824"/>
            <a:ext cx="3455097" cy="39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By making some little changes we can use it for HR Analytics.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2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DC1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Dashboard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BDC1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, rectangle&#10;&#10;Description automatically generated" id="268" name="Google Shape;26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7299" y="1164553"/>
            <a:ext cx="7319803" cy="410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1351" y="1485525"/>
            <a:ext cx="5606321" cy="329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DC1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9BB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 txBox="1"/>
          <p:nvPr>
            <p:ph type="title"/>
          </p:nvPr>
        </p:nvSpPr>
        <p:spPr>
          <a:xfrm>
            <a:off x="1804988" y="1442172"/>
            <a:ext cx="8582025" cy="21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7200"/>
              <a:t>Thank you</a:t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2487872" y="3912322"/>
            <a:ext cx="7225780" cy="68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558209" y="260019"/>
            <a:ext cx="11167447" cy="59330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9BB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>
            <p:ph type="title"/>
          </p:nvPr>
        </p:nvSpPr>
        <p:spPr>
          <a:xfrm>
            <a:off x="1045029" y="507160"/>
            <a:ext cx="2993571" cy="5438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Project Team Members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4526280" y="673217"/>
            <a:ext cx="6830567" cy="5118372"/>
            <a:chOff x="0" y="161153"/>
            <a:chExt cx="6830567" cy="5118372"/>
          </a:xfrm>
        </p:grpSpPr>
        <p:sp>
          <p:nvSpPr>
            <p:cNvPr id="119" name="Google Shape;119;p2"/>
            <p:cNvSpPr/>
            <p:nvPr/>
          </p:nvSpPr>
          <p:spPr>
            <a:xfrm rot="5400000">
              <a:off x="2888950" y="284483"/>
              <a:ext cx="1897380" cy="16507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239B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3269517" y="456828"/>
              <a:ext cx="1136246" cy="1306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Mohammad Sohal</a:t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713091" y="540629"/>
              <a:ext cx="2117476" cy="1138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5400000">
              <a:off x="1106172" y="284483"/>
              <a:ext cx="1897380" cy="16507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654CC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1486739" y="456828"/>
              <a:ext cx="1136246" cy="1306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 rot="5400000">
              <a:off x="1994146" y="1894979"/>
              <a:ext cx="1897380" cy="16507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953B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2374713" y="2067324"/>
              <a:ext cx="1136246" cy="1306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Prashant Mane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0" y="2151126"/>
              <a:ext cx="2049170" cy="1138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5400000">
              <a:off x="3776924" y="1894979"/>
              <a:ext cx="1897380" cy="16507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C96C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4157491" y="2067324"/>
              <a:ext cx="1136246" cy="1306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 rot="5400000">
              <a:off x="2888950" y="3505475"/>
              <a:ext cx="1897380" cy="16507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9B0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3269517" y="3677820"/>
              <a:ext cx="1136246" cy="1306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Jitesh More</a:t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713091" y="3761622"/>
              <a:ext cx="2117476" cy="1138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5400000">
              <a:off x="1106172" y="3505475"/>
              <a:ext cx="1897380" cy="16507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239B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1486739" y="3677820"/>
              <a:ext cx="1136246" cy="1306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>
            <p:ph type="title"/>
          </p:nvPr>
        </p:nvSpPr>
        <p:spPr>
          <a:xfrm>
            <a:off x="659234" y="957447"/>
            <a:ext cx="3383280" cy="4943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BDC1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3"/>
          <p:cNvGrpSpPr/>
          <p:nvPr/>
        </p:nvGrpSpPr>
        <p:grpSpPr>
          <a:xfrm>
            <a:off x="5521908" y="688386"/>
            <a:ext cx="4875887" cy="5408074"/>
            <a:chOff x="968196" y="66594"/>
            <a:chExt cx="4875887" cy="5408074"/>
          </a:xfrm>
        </p:grpSpPr>
        <p:sp>
          <p:nvSpPr>
            <p:cNvPr id="143" name="Google Shape;143;p3"/>
            <p:cNvSpPr/>
            <p:nvPr/>
          </p:nvSpPr>
          <p:spPr>
            <a:xfrm>
              <a:off x="968196" y="66594"/>
              <a:ext cx="645507" cy="645507"/>
            </a:xfrm>
            <a:prstGeom prst="ellipse">
              <a:avLst/>
            </a:prstGeom>
            <a:solidFill>
              <a:srgbClr val="823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103753" y="202151"/>
              <a:ext cx="374394" cy="37439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752027" y="66594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1752027" y="66594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 Details</a:t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538699" y="66594"/>
              <a:ext cx="645507" cy="645507"/>
            </a:xfrm>
            <a:prstGeom prst="ellipse">
              <a:avLst/>
            </a:prstGeom>
            <a:solidFill>
              <a:srgbClr val="654C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674256" y="202151"/>
              <a:ext cx="374394" cy="37439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322530" y="66594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4322530" y="66594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Technology and Tools</a:t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68196" y="1654117"/>
              <a:ext cx="645507" cy="645507"/>
            </a:xfrm>
            <a:prstGeom prst="ellipse">
              <a:avLst/>
            </a:prstGeom>
            <a:solidFill>
              <a:srgbClr val="395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103753" y="1789673"/>
              <a:ext cx="374394" cy="37439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52027" y="1654117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1752027" y="1654117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Strategy Discussion</a:t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38699" y="1654117"/>
              <a:ext cx="645507" cy="645507"/>
            </a:xfrm>
            <a:prstGeom prst="ellipse">
              <a:avLst/>
            </a:prstGeom>
            <a:solidFill>
              <a:srgbClr val="4C9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74256" y="1789673"/>
              <a:ext cx="374394" cy="3743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22530" y="1654117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4322530" y="1654117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Database Information</a:t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68196" y="3241639"/>
              <a:ext cx="645507" cy="645507"/>
            </a:xfrm>
            <a:prstGeom prst="ellipse">
              <a:avLst/>
            </a:prstGeom>
            <a:solidFill>
              <a:srgbClr val="39B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03753" y="3377196"/>
              <a:ext cx="374394" cy="37439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752027" y="3241639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1752027" y="3241639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538699" y="3241639"/>
              <a:ext cx="645507" cy="645507"/>
            </a:xfrm>
            <a:prstGeom prst="ellipse">
              <a:avLst/>
            </a:prstGeom>
            <a:solidFill>
              <a:srgbClr val="823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674256" y="3377196"/>
              <a:ext cx="374394" cy="37439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322530" y="3241639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4322530" y="3241639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Challenges &amp; Learning</a:t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968196" y="4829161"/>
              <a:ext cx="645507" cy="645507"/>
            </a:xfrm>
            <a:prstGeom prst="ellipse">
              <a:avLst/>
            </a:prstGeom>
            <a:solidFill>
              <a:srgbClr val="654C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103753" y="4964718"/>
              <a:ext cx="374394" cy="3743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752027" y="4829161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1752027" y="4829161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Future Scope</a:t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538699" y="4829161"/>
              <a:ext cx="645507" cy="645507"/>
            </a:xfrm>
            <a:prstGeom prst="ellipse">
              <a:avLst/>
            </a:prstGeom>
            <a:solidFill>
              <a:srgbClr val="395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674256" y="4964718"/>
              <a:ext cx="374394" cy="37439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322530" y="4829161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4322530" y="4829161"/>
              <a:ext cx="1521553" cy="645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Project Details</a:t>
            </a:r>
            <a:endParaRPr/>
          </a:p>
        </p:txBody>
      </p:sp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Problem Statement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Scrape data from the professional networking platform Linkedin using Python library called Beautifulsoup (or similar) and collate information in the in specific format and make 3 tables using the data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All the details can be found on the link</a:t>
            </a:r>
            <a:r>
              <a:rPr lang="en-US"/>
              <a:t>  🔗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Click here </a:t>
            </a: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Technology and Tools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Python</a:t>
            </a:r>
            <a:endParaRPr/>
          </a:p>
          <a:p>
            <a:pPr indent="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Selenium</a:t>
            </a:r>
            <a:endParaRPr/>
          </a:p>
          <a:p>
            <a:pPr indent="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Beautiful Soup</a:t>
            </a:r>
            <a:endParaRPr/>
          </a:p>
          <a:p>
            <a:pPr indent="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Pandas</a:t>
            </a:r>
            <a:endParaRPr/>
          </a:p>
          <a:p>
            <a:pPr indent="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Numpy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SQL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Tableau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Excel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/>
          <p:nvPr>
            <p:ph type="title"/>
          </p:nvPr>
        </p:nvSpPr>
        <p:spPr>
          <a:xfrm>
            <a:off x="612648" y="1078992"/>
            <a:ext cx="6268770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5200"/>
              <a:t>Strategy Discussion</a:t>
            </a:r>
            <a:endParaRPr sz="5200"/>
          </a:p>
        </p:txBody>
      </p:sp>
      <p:sp>
        <p:nvSpPr>
          <p:cNvPr id="193" name="Google Shape;193;p6"/>
          <p:cNvSpPr/>
          <p:nvPr/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BDC1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618157" y="3451174"/>
            <a:ext cx="6257750" cy="2634842"/>
            <a:chOff x="5509" y="95326"/>
            <a:chExt cx="6257750" cy="2634842"/>
          </a:xfrm>
        </p:grpSpPr>
        <p:sp>
          <p:nvSpPr>
            <p:cNvPr id="196" name="Google Shape;196;p6"/>
            <p:cNvSpPr/>
            <p:nvPr/>
          </p:nvSpPr>
          <p:spPr>
            <a:xfrm>
              <a:off x="5509" y="95326"/>
              <a:ext cx="1646776" cy="988065"/>
            </a:xfrm>
            <a:prstGeom prst="roundRect">
              <a:avLst>
                <a:gd fmla="val 10000" name="adj"/>
              </a:avLst>
            </a:prstGeom>
            <a:solidFill>
              <a:srgbClr val="8239B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34448" y="124265"/>
              <a:ext cx="1588898" cy="930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Understanding the Object and Task Distribution in Team</a:t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797202" y="385159"/>
              <a:ext cx="349116" cy="4084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823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1797202" y="466839"/>
              <a:ext cx="244381" cy="245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310996" y="95326"/>
              <a:ext cx="1646776" cy="988065"/>
            </a:xfrm>
            <a:prstGeom prst="roundRect">
              <a:avLst>
                <a:gd fmla="val 10000" name="adj"/>
              </a:avLst>
            </a:prstGeom>
            <a:solidFill>
              <a:srgbClr val="7D3BB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2339935" y="124265"/>
              <a:ext cx="1588898" cy="930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Linkedin Automation for Login</a:t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102689" y="385159"/>
              <a:ext cx="349116" cy="4084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B3C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4102689" y="466839"/>
              <a:ext cx="244381" cy="245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616483" y="95326"/>
              <a:ext cx="1646776" cy="988065"/>
            </a:xfrm>
            <a:prstGeom prst="roundRect">
              <a:avLst>
                <a:gd fmla="val 10000" name="adj"/>
              </a:avLst>
            </a:prstGeom>
            <a:solidFill>
              <a:srgbClr val="773DB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4645422" y="124265"/>
              <a:ext cx="1588898" cy="930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Scraping</a:t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 rot="5400000">
              <a:off x="5265313" y="1198667"/>
              <a:ext cx="349116" cy="4084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43E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5317352" y="1228309"/>
              <a:ext cx="245040" cy="244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616483" y="1742103"/>
              <a:ext cx="1646776" cy="988065"/>
            </a:xfrm>
            <a:prstGeom prst="roundRect">
              <a:avLst>
                <a:gd fmla="val 10000" name="adj"/>
              </a:avLst>
            </a:prstGeom>
            <a:solidFill>
              <a:srgbClr val="703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4645422" y="1771042"/>
              <a:ext cx="1588898" cy="930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Manipulation</a:t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10800000">
              <a:off x="4122450" y="2031935"/>
              <a:ext cx="349116" cy="4084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C4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4227185" y="2113615"/>
              <a:ext cx="244381" cy="245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310996" y="1742103"/>
              <a:ext cx="1646776" cy="988065"/>
            </a:xfrm>
            <a:prstGeom prst="roundRect">
              <a:avLst>
                <a:gd fmla="val 10000" name="adj"/>
              </a:avLst>
            </a:prstGeom>
            <a:solidFill>
              <a:srgbClr val="6A45C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2339935" y="1771042"/>
              <a:ext cx="1588898" cy="930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EDA</a:t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 rot="10800000">
              <a:off x="1816963" y="2031935"/>
              <a:ext cx="349116" cy="4084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54A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 txBox="1"/>
            <p:nvPr/>
          </p:nvSpPr>
          <p:spPr>
            <a:xfrm>
              <a:off x="1921698" y="2113615"/>
              <a:ext cx="244381" cy="245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509" y="1742103"/>
              <a:ext cx="1646776" cy="988065"/>
            </a:xfrm>
            <a:prstGeom prst="roundRect">
              <a:avLst>
                <a:gd fmla="val 10000" name="adj"/>
              </a:avLst>
            </a:prstGeom>
            <a:solidFill>
              <a:srgbClr val="654A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34448" y="1771042"/>
              <a:ext cx="1588898" cy="930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Visualization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>
            <p:ph type="title"/>
          </p:nvPr>
        </p:nvSpPr>
        <p:spPr>
          <a:xfrm>
            <a:off x="841248" y="251312"/>
            <a:ext cx="10506456" cy="1010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Database information</a:t>
            </a:r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BDC1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7"/>
          <p:cNvGraphicFramePr/>
          <p:nvPr/>
        </p:nvGraphicFramePr>
        <p:xfrm>
          <a:off x="838200" y="2351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{4F09CA42-1A50-48F9-B1E1-DD239081B1BF}</a:tableStyleId>
              </a:tblPr>
              <a:tblGrid>
                <a:gridCol w="1375400"/>
                <a:gridCol w="1023300"/>
                <a:gridCol w="1005850"/>
                <a:gridCol w="1851200"/>
                <a:gridCol w="1318300"/>
                <a:gridCol w="2393625"/>
                <a:gridCol w="1538750"/>
              </a:tblGrid>
              <a:tr h="35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Designation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Level_and_involvement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Total_applicants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Industry_and_Employee_count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LinkedIn_Followers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52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Data Scientist- WFH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Uplers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Chennai, Tamil Nadu, India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Full-time Â· Mid-Senior level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165 applicants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1,001-5,000 employees Â· IT Services and IT Consulting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668,055 followers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Technology Lead - Devops (5-8 years) - Jaipur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Infosys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Jaipur, Rajasthan, India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Full-time Â· Mid-Senior level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17 applicants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10,001+ employees Â· IT Services and IT Consulting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6,456,650 followers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2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Data Engineer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Tata Consultancy Services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Bengaluru, Karnataka, India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Full-time Â· Mid-Senior level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8 applicants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10,001+ employees Â· IT Services and IT Consulting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11,322,348 followers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Lead Administrator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Wipro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Pune, Maharashtra, India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Full-time Â· Mid-Senior level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10 applicants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10,001+ employees Â· IT Services and IT Consulting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6,403,627 followers</a:t>
                      </a:r>
                      <a:endParaRPr/>
                    </a:p>
                  </a:txBody>
                  <a:tcPr marT="60900" marB="609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7"/>
          <p:cNvSpPr txBox="1"/>
          <p:nvPr/>
        </p:nvSpPr>
        <p:spPr>
          <a:xfrm>
            <a:off x="838200" y="1621930"/>
            <a:ext cx="2187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Database Information</a:t>
            </a:r>
            <a:endParaRPr/>
          </a:p>
        </p:txBody>
      </p:sp>
      <p:pic>
        <p:nvPicPr>
          <p:cNvPr descr="Table&#10;&#10;Description automatically generated" id="233" name="Google Shape;23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568" y="2913828"/>
            <a:ext cx="10168128" cy="282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 txBox="1"/>
          <p:nvPr/>
        </p:nvSpPr>
        <p:spPr>
          <a:xfrm>
            <a:off x="1115568" y="2136356"/>
            <a:ext cx="2187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240" name="Google Shape;240;p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industry offers more vacancies compared to others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Bangalore has the highest number of jobs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Within Bangalore more companies are available along with different fields of job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2"/>
      </a:lt2>
      <a:accent1>
        <a:srgbClr val="C34DBE"/>
      </a:accent1>
      <a:accent2>
        <a:srgbClr val="853BB1"/>
      </a:accent2>
      <a:accent3>
        <a:srgbClr val="664DC3"/>
      </a:accent3>
      <a:accent4>
        <a:srgbClr val="3B53B1"/>
      </a:accent4>
      <a:accent5>
        <a:srgbClr val="4D96C3"/>
      </a:accent5>
      <a:accent6>
        <a:srgbClr val="3BB1AD"/>
      </a:accent6>
      <a:hlink>
        <a:srgbClr val="3F79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2023-02-20T20:19:16Z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2023-02-23T10:22:51Z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615e7f82-a6c9-456a-8045-9e51f95887f7</vt:lpwstr>
  </property>
  <property fmtid="{D5CDD505-2E9C-101B-9397-08002B2CF9AE}" pid="7" name="MSIP_Label_defa4170-0d19-0005-0004-bc88714345d2_ActionId">
    <vt:lpwstr>2d30c087-e472-4c14-a9eb-b97961144581</vt:lpwstr>
  </property>
  <property fmtid="{D5CDD505-2E9C-101B-9397-08002B2CF9AE}" pid="8" name="MSIP_Label_defa4170-0d19-0005-0004-bc88714345d2_ContentBits">
    <vt:lpwstr>0</vt:lpwstr>
  </property>
</Properties>
</file>