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528" r:id="rId2"/>
    <p:sldId id="529" r:id="rId3"/>
    <p:sldId id="530" r:id="rId4"/>
    <p:sldId id="531" r:id="rId5"/>
    <p:sldId id="532" r:id="rId6"/>
    <p:sldId id="533" r:id="rId7"/>
    <p:sldId id="534" r:id="rId8"/>
    <p:sldId id="535" r:id="rId9"/>
    <p:sldId id="536" r:id="rId10"/>
    <p:sldId id="537" r:id="rId11"/>
    <p:sldId id="538" r:id="rId12"/>
    <p:sldId id="539" r:id="rId13"/>
    <p:sldId id="540" r:id="rId14"/>
    <p:sldId id="541" r:id="rId15"/>
    <p:sldId id="543" r:id="rId16"/>
    <p:sldId id="546" r:id="rId17"/>
    <p:sldId id="542" r:id="rId18"/>
    <p:sldId id="544" r:id="rId19"/>
    <p:sldId id="5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868"/>
    <a:srgbClr val="BC80BD"/>
    <a:srgbClr val="A6CEE3"/>
    <a:srgbClr val="FB9A99"/>
    <a:srgbClr val="3891DE"/>
    <a:srgbClr val="B2DF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B45D8-BBE0-44D5-A5AC-FEB1229DAAD8}"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90EE3-6E57-4C4D-BE7A-A9366B1B8A0C}" type="slidenum">
              <a:rPr lang="en-IN" smtClean="0"/>
              <a:t>‹#›</a:t>
            </a:fld>
            <a:endParaRPr lang="en-IN"/>
          </a:p>
        </p:txBody>
      </p:sp>
    </p:spTree>
    <p:extLst>
      <p:ext uri="{BB962C8B-B14F-4D97-AF65-F5344CB8AC3E}">
        <p14:creationId xmlns:p14="http://schemas.microsoft.com/office/powerpoint/2010/main" val="202513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562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012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8357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0579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922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0770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9347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060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170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16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3931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109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197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032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001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8853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45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309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B0FCC8D5-6D68-A443-97C0-91AE597713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9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905000"/>
            <a:ext cx="10363200"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3052" y="4038600"/>
            <a:ext cx="10365897"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6694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44528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475553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4311" y="5791200"/>
            <a:ext cx="1659988"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401" y="1905000"/>
            <a:ext cx="10363200"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768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73781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39111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89569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83526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4091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364755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359877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413284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1"/>
            <a:ext cx="10972801"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447800"/>
            <a:ext cx="10972801"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7444" y="6264276"/>
            <a:ext cx="2844800"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3071536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 name="Title 1" hidden="1"/>
          <p:cNvSpPr>
            <a:spLocks noGrp="1"/>
          </p:cNvSpPr>
          <p:nvPr>
            <p:ph type="title"/>
          </p:nvPr>
        </p:nvSpPr>
        <p:spPr/>
        <p:txBody>
          <a:bodyPr/>
          <a:lstStyle/>
          <a:p>
            <a:r>
              <a:rPr lang="en-US" dirty="0"/>
              <a:t>Sample 2</a:t>
            </a:r>
          </a:p>
        </p:txBody>
      </p:sp>
      <p:sp>
        <p:nvSpPr>
          <p:cNvPr id="89" name="Rectangle 88">
            <a:extLst>
              <a:ext uri="{C183D7F6-B498-43B3-948B-1728B52AA6E4}">
                <adec:decorative xmlns:adec="http://schemas.microsoft.com/office/drawing/2017/decorative" val="1"/>
              </a:ext>
            </a:extLst>
          </p:cNvPr>
          <p:cNvSpPr/>
          <p:nvPr/>
        </p:nvSpPr>
        <p:spPr bwMode="auto">
          <a:xfrm>
            <a:off x="-17861" y="1656430"/>
            <a:ext cx="12201525" cy="225191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3690" y="2069918"/>
            <a:ext cx="1263832" cy="1263832"/>
          </a:xfrm>
          <a:prstGeom prst="rect">
            <a:avLst/>
          </a:prstGeom>
        </p:spPr>
      </p:pic>
      <p:sp>
        <p:nvSpPr>
          <p:cNvPr id="15" name="Title 1">
            <a:extLst>
              <a:ext uri="{FF2B5EF4-FFF2-40B4-BE49-F238E27FC236}">
                <a16:creationId xmlns:a16="http://schemas.microsoft.com/office/drawing/2014/main" id="{C2463F49-7292-CA4B-16CE-1D5B7E36C552}"/>
              </a:ext>
            </a:extLst>
          </p:cNvPr>
          <p:cNvSpPr txBox="1">
            <a:spLocks/>
          </p:cNvSpPr>
          <p:nvPr/>
        </p:nvSpPr>
        <p:spPr>
          <a:xfrm>
            <a:off x="3333750" y="1816740"/>
            <a:ext cx="5216165" cy="1093509"/>
          </a:xfrm>
          <a:prstGeom prst="rect">
            <a:avLst/>
          </a:prstGeom>
        </p:spPr>
        <p:txBody>
          <a:bodyPr vert="horz" lIns="121899" tIns="60949" rIns="121899" bIns="60949" rtlCol="0" anchor="ctr">
            <a:normAutofit fontScale="97500"/>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pPr algn="l"/>
            <a:r>
              <a:rPr lang="en-US" sz="4000" dirty="0">
                <a:latin typeface="Arial Rounded MT Bold" panose="020F0704030504030204" pitchFamily="34" charset="0"/>
                <a:ea typeface="Calibri Light" panose="020F0302020204030204" pitchFamily="34" charset="0"/>
                <a:cs typeface="Calibri Light" panose="020F0302020204030204" pitchFamily="34" charset="0"/>
              </a:rPr>
              <a:t>SQL and Databases</a:t>
            </a:r>
            <a:br>
              <a:rPr lang="en-US" sz="4000" dirty="0">
                <a:latin typeface="Arial Rounded MT Bold" panose="020F0704030504030204" pitchFamily="34" charset="0"/>
                <a:ea typeface="Calibri Light" panose="020F0302020204030204" pitchFamily="34" charset="0"/>
                <a:cs typeface="Calibri Light" panose="020F0302020204030204" pitchFamily="34" charset="0"/>
              </a:rPr>
            </a:br>
            <a:r>
              <a:rPr lang="en-US" sz="3100" dirty="0">
                <a:latin typeface="Arial Rounded MT Bold" panose="020F0704030504030204" pitchFamily="34" charset="0"/>
                <a:ea typeface="Calibri Light" panose="020F0302020204030204" pitchFamily="34" charset="0"/>
                <a:cs typeface="Calibri Light" panose="020F0302020204030204" pitchFamily="34" charset="0"/>
              </a:rPr>
              <a:t>Project Report</a:t>
            </a:r>
            <a:endParaRPr lang="en-IN" sz="3100" dirty="0">
              <a:latin typeface="Arial Rounded MT Bold" panose="020F0704030504030204" pitchFamily="34" charset="0"/>
              <a:ea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D9FDA004-4170-0222-8D7A-6375DCFAA5FA}"/>
              </a:ext>
            </a:extLst>
          </p:cNvPr>
          <p:cNvSpPr txBox="1"/>
          <p:nvPr/>
        </p:nvSpPr>
        <p:spPr>
          <a:xfrm>
            <a:off x="3351611" y="2910249"/>
            <a:ext cx="3214540" cy="830997"/>
          </a:xfrm>
          <a:prstGeom prst="rect">
            <a:avLst/>
          </a:prstGeom>
          <a:noFill/>
        </p:spPr>
        <p:txBody>
          <a:bodyPr wrap="square" rtlCol="0">
            <a:spAutoFit/>
          </a:bodyPr>
          <a:lstStyle/>
          <a:p>
            <a:r>
              <a:rPr lang="en-IN" sz="1600" dirty="0">
                <a:solidFill>
                  <a:schemeClr val="bg1"/>
                </a:solidFill>
              </a:rPr>
              <a:t>By </a:t>
            </a:r>
            <a:r>
              <a:rPr lang="en-IN" sz="1600" dirty="0">
                <a:solidFill>
                  <a:schemeClr val="bg1"/>
                </a:solidFill>
                <a:latin typeface="Arial Rounded MT Bold" panose="020F0704030504030204" pitchFamily="34" charset="0"/>
                <a:ea typeface="Calibri Light" panose="020F0302020204030204" pitchFamily="34" charset="0"/>
                <a:cs typeface="Calibri Light" panose="020F0302020204030204" pitchFamily="34" charset="0"/>
              </a:rPr>
              <a:t>Prashant Patil</a:t>
            </a:r>
          </a:p>
          <a:p>
            <a:r>
              <a:rPr lang="en-US" sz="1600" dirty="0">
                <a:solidFill>
                  <a:schemeClr val="bg1"/>
                </a:solidFill>
              </a:rPr>
              <a:t>AIML Online October 2023-A </a:t>
            </a:r>
            <a:r>
              <a:rPr lang="en-US" sz="1600">
                <a:solidFill>
                  <a:schemeClr val="bg1"/>
                </a:solidFill>
              </a:rPr>
              <a:t>Batch                                                    05-May-2024</a:t>
            </a:r>
            <a:endParaRPr lang="en-IN" sz="1600" dirty="0">
              <a:solidFill>
                <a:schemeClr val="bg1"/>
              </a:solidFill>
            </a:endParaRPr>
          </a:p>
        </p:txBody>
      </p:sp>
    </p:spTree>
    <p:extLst>
      <p:ext uri="{BB962C8B-B14F-4D97-AF65-F5344CB8AC3E}">
        <p14:creationId xmlns:p14="http://schemas.microsoft.com/office/powerpoint/2010/main" val="124988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6DD696D2-D5E2-B5B6-AF81-1DAC78967533}"/>
              </a:ext>
            </a:extLst>
          </p:cNvPr>
          <p:cNvSpPr txBox="1">
            <a:spLocks/>
          </p:cNvSpPr>
          <p:nvPr/>
        </p:nvSpPr>
        <p:spPr>
          <a:xfrm>
            <a:off x="0" y="9427"/>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Trend: Number of orders by quarters</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99A22F46-96BB-5406-F7E1-714476829571}"/>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Q6</a:t>
            </a:r>
          </a:p>
        </p:txBody>
      </p:sp>
      <p:sp>
        <p:nvSpPr>
          <p:cNvPr id="8" name="TextBox 7">
            <a:extLst>
              <a:ext uri="{FF2B5EF4-FFF2-40B4-BE49-F238E27FC236}">
                <a16:creationId xmlns:a16="http://schemas.microsoft.com/office/drawing/2014/main" id="{CD54F59D-32C9-5069-AD63-2C2F4E962E8D}"/>
              </a:ext>
            </a:extLst>
          </p:cNvPr>
          <p:cNvSpPr txBox="1"/>
          <p:nvPr/>
        </p:nvSpPr>
        <p:spPr>
          <a:xfrm>
            <a:off x="160257" y="1020447"/>
            <a:ext cx="5542960" cy="2554545"/>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US" sz="1600" dirty="0"/>
              <a:t>Chart shows quarter wise order counts</a:t>
            </a:r>
          </a:p>
          <a:p>
            <a:pPr marL="285750" indent="-285750">
              <a:buFont typeface="Wingdings" panose="05000000000000000000" pitchFamily="2" charset="2"/>
              <a:buChar char="§"/>
            </a:pPr>
            <a:r>
              <a:rPr lang="en-US" sz="1600" dirty="0"/>
              <a:t>There is a noticeable decrease in the number of orders as the quarters progress, indicating a declining trend in orders</a:t>
            </a:r>
            <a:r>
              <a:rPr lang="en-IN" sz="1600" dirty="0"/>
              <a:t>. </a:t>
            </a:r>
          </a:p>
          <a:p>
            <a:pPr marL="285750" indent="-285750">
              <a:buFont typeface="Wingdings" panose="05000000000000000000" pitchFamily="2" charset="2"/>
              <a:buChar char="§"/>
            </a:pPr>
            <a:r>
              <a:rPr lang="en-IN" sz="1600" dirty="0"/>
              <a:t>This clearly shows issue either with product quality or other issues like customer experience</a:t>
            </a:r>
          </a:p>
          <a:p>
            <a:pPr marL="285750" indent="-285750">
              <a:buFont typeface="Wingdings" panose="05000000000000000000" pitchFamily="2" charset="2"/>
              <a:buChar char="§"/>
            </a:pPr>
            <a:r>
              <a:rPr lang="en-IN" sz="1600" dirty="0"/>
              <a:t>Decline in orders can be due to </a:t>
            </a:r>
            <a:r>
              <a:rPr lang="en-US" sz="1600" dirty="0"/>
              <a:t>external factors such as economic conditions, market dynamics</a:t>
            </a:r>
            <a:r>
              <a:rPr lang="en-IN" sz="1600" dirty="0"/>
              <a:t>.</a:t>
            </a:r>
          </a:p>
          <a:p>
            <a:pPr marL="285750" indent="-285750">
              <a:buFont typeface="Wingdings" panose="05000000000000000000" pitchFamily="2" charset="2"/>
              <a:buChar char="§"/>
            </a:pPr>
            <a:r>
              <a:rPr lang="en-IN" sz="1600" dirty="0"/>
              <a:t>Relating this result with quarterly average rating, it seems like decline is due to customer dissatisfaction.</a:t>
            </a:r>
          </a:p>
        </p:txBody>
      </p:sp>
      <p:sp>
        <p:nvSpPr>
          <p:cNvPr id="9" name="TextBox 8">
            <a:extLst>
              <a:ext uri="{FF2B5EF4-FFF2-40B4-BE49-F238E27FC236}">
                <a16:creationId xmlns:a16="http://schemas.microsoft.com/office/drawing/2014/main" id="{5294E82D-C93A-204C-9212-A743AD4ECE84}"/>
              </a:ext>
            </a:extLst>
          </p:cNvPr>
          <p:cNvSpPr txBox="1"/>
          <p:nvPr/>
        </p:nvSpPr>
        <p:spPr>
          <a:xfrm>
            <a:off x="8762056" y="5138246"/>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Quarters</a:t>
            </a:r>
          </a:p>
        </p:txBody>
      </p:sp>
      <p:sp>
        <p:nvSpPr>
          <p:cNvPr id="10" name="TextBox 9">
            <a:extLst>
              <a:ext uri="{FF2B5EF4-FFF2-40B4-BE49-F238E27FC236}">
                <a16:creationId xmlns:a16="http://schemas.microsoft.com/office/drawing/2014/main" id="{5537D757-74DC-864A-5CCF-E73C5002CED9}"/>
              </a:ext>
            </a:extLst>
          </p:cNvPr>
          <p:cNvSpPr txBox="1"/>
          <p:nvPr/>
        </p:nvSpPr>
        <p:spPr>
          <a:xfrm rot="16200000">
            <a:off x="4799814" y="2375782"/>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Order count</a:t>
            </a:r>
          </a:p>
        </p:txBody>
      </p:sp>
      <p:pic>
        <p:nvPicPr>
          <p:cNvPr id="12" name="Picture 11">
            <a:extLst>
              <a:ext uri="{FF2B5EF4-FFF2-40B4-BE49-F238E27FC236}">
                <a16:creationId xmlns:a16="http://schemas.microsoft.com/office/drawing/2014/main" id="{8806644B-6127-C07C-0779-0D993AD72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6651" y="644308"/>
            <a:ext cx="6209160" cy="4656870"/>
          </a:xfrm>
          <a:prstGeom prst="rect">
            <a:avLst/>
          </a:prstGeom>
        </p:spPr>
      </p:pic>
    </p:spTree>
    <p:extLst>
      <p:ext uri="{BB962C8B-B14F-4D97-AF65-F5344CB8AC3E}">
        <p14:creationId xmlns:p14="http://schemas.microsoft.com/office/powerpoint/2010/main" val="98949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6EF39C38-9C00-3EB5-AE8D-1E72C77E9373}"/>
              </a:ext>
            </a:extLst>
          </p:cNvPr>
          <p:cNvSpPr txBox="1">
            <a:spLocks/>
          </p:cNvSpPr>
          <p:nvPr/>
        </p:nvSpPr>
        <p:spPr>
          <a:xfrm>
            <a:off x="0" y="9427"/>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Quarter on Quarter % change in Revenue</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8493F336-3808-9303-51DE-4DBAB512E1A9}"/>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Q7</a:t>
            </a:r>
          </a:p>
        </p:txBody>
      </p:sp>
      <p:sp>
        <p:nvSpPr>
          <p:cNvPr id="8" name="TextBox 7">
            <a:extLst>
              <a:ext uri="{FF2B5EF4-FFF2-40B4-BE49-F238E27FC236}">
                <a16:creationId xmlns:a16="http://schemas.microsoft.com/office/drawing/2014/main" id="{E3A5C48F-A09E-22FF-DABD-5DFC847665CA}"/>
              </a:ext>
            </a:extLst>
          </p:cNvPr>
          <p:cNvSpPr txBox="1"/>
          <p:nvPr/>
        </p:nvSpPr>
        <p:spPr>
          <a:xfrm>
            <a:off x="160257" y="1020447"/>
            <a:ext cx="4972182" cy="2800767"/>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US" sz="1600" dirty="0"/>
              <a:t>Chart shows quarter wise revenue at the top and percentage change of revenue at bottom</a:t>
            </a:r>
          </a:p>
          <a:p>
            <a:pPr marL="285750" indent="-285750">
              <a:buFont typeface="Wingdings" panose="05000000000000000000" pitchFamily="2" charset="2"/>
              <a:buChar char="§"/>
            </a:pPr>
            <a:r>
              <a:rPr lang="en-IN" sz="1600" dirty="0"/>
              <a:t>Clear decline in the revenue with every quarter noticed </a:t>
            </a:r>
          </a:p>
          <a:p>
            <a:pPr marL="285750" indent="-285750">
              <a:buFont typeface="Wingdings" panose="05000000000000000000" pitchFamily="2" charset="2"/>
              <a:buChar char="§"/>
            </a:pPr>
            <a:r>
              <a:rPr lang="en-IN" sz="1600" dirty="0"/>
              <a:t>This clearly shows issue either with product quality or other issues recession or bad financial crisis.</a:t>
            </a:r>
          </a:p>
          <a:p>
            <a:pPr marL="285750" indent="-285750">
              <a:buFont typeface="Wingdings" panose="05000000000000000000" pitchFamily="2" charset="2"/>
              <a:buChar char="§"/>
            </a:pPr>
            <a:r>
              <a:rPr lang="en-IN" sz="1600" dirty="0"/>
              <a:t>Relating this result with quarterly average rating, it seems like decline is due to customer dissatisfaction.</a:t>
            </a:r>
          </a:p>
          <a:p>
            <a:pPr marL="285750" indent="-285750">
              <a:buFont typeface="Wingdings" panose="05000000000000000000" pitchFamily="2" charset="2"/>
              <a:buChar char="§"/>
            </a:pPr>
            <a:r>
              <a:rPr lang="en-IN" sz="1600" dirty="0"/>
              <a:t>Last quarter has highest decline in the revenue highlighting major issues.</a:t>
            </a:r>
          </a:p>
        </p:txBody>
      </p:sp>
      <p:pic>
        <p:nvPicPr>
          <p:cNvPr id="19" name="Picture 18">
            <a:extLst>
              <a:ext uri="{FF2B5EF4-FFF2-40B4-BE49-F238E27FC236}">
                <a16:creationId xmlns:a16="http://schemas.microsoft.com/office/drawing/2014/main" id="{16B1CAC4-50B9-2AD1-8D07-7C90622429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070" y="857842"/>
            <a:ext cx="6329313" cy="5538148"/>
          </a:xfrm>
          <a:prstGeom prst="rect">
            <a:avLst/>
          </a:prstGeom>
        </p:spPr>
      </p:pic>
      <p:sp>
        <p:nvSpPr>
          <p:cNvPr id="9" name="TextBox 8">
            <a:extLst>
              <a:ext uri="{FF2B5EF4-FFF2-40B4-BE49-F238E27FC236}">
                <a16:creationId xmlns:a16="http://schemas.microsoft.com/office/drawing/2014/main" id="{4E5B32C7-6495-0182-638F-8890CFA6043D}"/>
              </a:ext>
            </a:extLst>
          </p:cNvPr>
          <p:cNvSpPr txBox="1"/>
          <p:nvPr/>
        </p:nvSpPr>
        <p:spPr>
          <a:xfrm>
            <a:off x="7567440" y="677596"/>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Quarter-wise revenue</a:t>
            </a:r>
          </a:p>
        </p:txBody>
      </p:sp>
      <p:sp>
        <p:nvSpPr>
          <p:cNvPr id="10" name="TextBox 9">
            <a:extLst>
              <a:ext uri="{FF2B5EF4-FFF2-40B4-BE49-F238E27FC236}">
                <a16:creationId xmlns:a16="http://schemas.microsoft.com/office/drawing/2014/main" id="{ECE228AB-19B5-02D6-5C5A-C5EBE8DFD8F4}"/>
              </a:ext>
            </a:extLst>
          </p:cNvPr>
          <p:cNvSpPr txBox="1"/>
          <p:nvPr/>
        </p:nvSpPr>
        <p:spPr>
          <a:xfrm rot="16200000">
            <a:off x="4385276" y="1480255"/>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Revenue</a:t>
            </a:r>
          </a:p>
        </p:txBody>
      </p:sp>
      <p:sp>
        <p:nvSpPr>
          <p:cNvPr id="11" name="TextBox 10">
            <a:extLst>
              <a:ext uri="{FF2B5EF4-FFF2-40B4-BE49-F238E27FC236}">
                <a16:creationId xmlns:a16="http://schemas.microsoft.com/office/drawing/2014/main" id="{C4669626-D2D7-17CF-C76D-287AD696FFA6}"/>
              </a:ext>
            </a:extLst>
          </p:cNvPr>
          <p:cNvSpPr txBox="1"/>
          <p:nvPr/>
        </p:nvSpPr>
        <p:spPr>
          <a:xfrm>
            <a:off x="6550742" y="3547591"/>
            <a:ext cx="424206" cy="253916"/>
          </a:xfrm>
          <a:prstGeom prst="rect">
            <a:avLst/>
          </a:prstGeom>
          <a:noFill/>
        </p:spPr>
        <p:txBody>
          <a:bodyPr wrap="square" rtlCol="0">
            <a:spAutoFit/>
          </a:bodyPr>
          <a:lstStyle/>
          <a:p>
            <a:r>
              <a:rPr lang="en-IN" sz="1050" dirty="0"/>
              <a:t>Q1</a:t>
            </a:r>
          </a:p>
        </p:txBody>
      </p:sp>
      <p:sp>
        <p:nvSpPr>
          <p:cNvPr id="12" name="TextBox 11">
            <a:extLst>
              <a:ext uri="{FF2B5EF4-FFF2-40B4-BE49-F238E27FC236}">
                <a16:creationId xmlns:a16="http://schemas.microsoft.com/office/drawing/2014/main" id="{86F52547-7A08-5F52-0B9A-D34FE9A48A35}"/>
              </a:ext>
            </a:extLst>
          </p:cNvPr>
          <p:cNvSpPr txBox="1"/>
          <p:nvPr/>
        </p:nvSpPr>
        <p:spPr>
          <a:xfrm>
            <a:off x="7997058" y="3512166"/>
            <a:ext cx="424206" cy="253916"/>
          </a:xfrm>
          <a:prstGeom prst="rect">
            <a:avLst/>
          </a:prstGeom>
          <a:noFill/>
        </p:spPr>
        <p:txBody>
          <a:bodyPr wrap="square" rtlCol="0">
            <a:spAutoFit/>
          </a:bodyPr>
          <a:lstStyle/>
          <a:p>
            <a:r>
              <a:rPr lang="en-IN" sz="1050" dirty="0"/>
              <a:t>Q2</a:t>
            </a:r>
          </a:p>
        </p:txBody>
      </p:sp>
      <p:sp>
        <p:nvSpPr>
          <p:cNvPr id="13" name="TextBox 12">
            <a:extLst>
              <a:ext uri="{FF2B5EF4-FFF2-40B4-BE49-F238E27FC236}">
                <a16:creationId xmlns:a16="http://schemas.microsoft.com/office/drawing/2014/main" id="{CB350223-E072-3A29-48A2-6BC14C006A37}"/>
              </a:ext>
            </a:extLst>
          </p:cNvPr>
          <p:cNvSpPr txBox="1"/>
          <p:nvPr/>
        </p:nvSpPr>
        <p:spPr>
          <a:xfrm>
            <a:off x="9433948" y="3511920"/>
            <a:ext cx="424206" cy="253916"/>
          </a:xfrm>
          <a:prstGeom prst="rect">
            <a:avLst/>
          </a:prstGeom>
          <a:noFill/>
        </p:spPr>
        <p:txBody>
          <a:bodyPr wrap="square" rtlCol="0">
            <a:spAutoFit/>
          </a:bodyPr>
          <a:lstStyle/>
          <a:p>
            <a:r>
              <a:rPr lang="en-IN" sz="1050" dirty="0"/>
              <a:t>Q3</a:t>
            </a:r>
          </a:p>
        </p:txBody>
      </p:sp>
      <p:sp>
        <p:nvSpPr>
          <p:cNvPr id="15" name="TextBox 14">
            <a:extLst>
              <a:ext uri="{FF2B5EF4-FFF2-40B4-BE49-F238E27FC236}">
                <a16:creationId xmlns:a16="http://schemas.microsoft.com/office/drawing/2014/main" id="{05209C7B-10A4-7BFE-690A-1735A029D834}"/>
              </a:ext>
            </a:extLst>
          </p:cNvPr>
          <p:cNvSpPr txBox="1"/>
          <p:nvPr/>
        </p:nvSpPr>
        <p:spPr>
          <a:xfrm>
            <a:off x="10886641" y="3515276"/>
            <a:ext cx="424206" cy="253916"/>
          </a:xfrm>
          <a:prstGeom prst="rect">
            <a:avLst/>
          </a:prstGeom>
          <a:noFill/>
        </p:spPr>
        <p:txBody>
          <a:bodyPr wrap="square" rtlCol="0">
            <a:spAutoFit/>
          </a:bodyPr>
          <a:lstStyle/>
          <a:p>
            <a:r>
              <a:rPr lang="en-IN" sz="1050" dirty="0"/>
              <a:t>Q4</a:t>
            </a:r>
          </a:p>
        </p:txBody>
      </p:sp>
      <p:sp>
        <p:nvSpPr>
          <p:cNvPr id="16" name="TextBox 15">
            <a:extLst>
              <a:ext uri="{FF2B5EF4-FFF2-40B4-BE49-F238E27FC236}">
                <a16:creationId xmlns:a16="http://schemas.microsoft.com/office/drawing/2014/main" id="{E8F158FE-1E37-43F6-29C4-61C04768BB23}"/>
              </a:ext>
            </a:extLst>
          </p:cNvPr>
          <p:cNvSpPr txBox="1"/>
          <p:nvPr/>
        </p:nvSpPr>
        <p:spPr>
          <a:xfrm rot="16200000">
            <a:off x="4385276" y="4351275"/>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Change in revenue (%)</a:t>
            </a:r>
          </a:p>
        </p:txBody>
      </p:sp>
      <p:sp>
        <p:nvSpPr>
          <p:cNvPr id="17" name="TextBox 16">
            <a:extLst>
              <a:ext uri="{FF2B5EF4-FFF2-40B4-BE49-F238E27FC236}">
                <a16:creationId xmlns:a16="http://schemas.microsoft.com/office/drawing/2014/main" id="{BD566255-D2DB-656A-61F0-DD0EC3B4FAEF}"/>
              </a:ext>
            </a:extLst>
          </p:cNvPr>
          <p:cNvSpPr txBox="1"/>
          <p:nvPr/>
        </p:nvSpPr>
        <p:spPr>
          <a:xfrm>
            <a:off x="7372009" y="5998125"/>
            <a:ext cx="3751869" cy="584775"/>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Quarter-wise change in revenue </a:t>
            </a:r>
          </a:p>
          <a:p>
            <a:r>
              <a:rPr lang="en-IN" sz="1600" dirty="0">
                <a:latin typeface="Calibri Light" panose="020F0302020204030204" pitchFamily="34" charset="0"/>
                <a:ea typeface="Calibri Light" panose="020F0302020204030204" pitchFamily="34" charset="0"/>
                <a:cs typeface="Calibri Light" panose="020F0302020204030204" pitchFamily="34" charset="0"/>
              </a:rPr>
              <a:t>(Comparing previous quarter revenue)</a:t>
            </a:r>
          </a:p>
        </p:txBody>
      </p:sp>
    </p:spTree>
    <p:extLst>
      <p:ext uri="{BB962C8B-B14F-4D97-AF65-F5344CB8AC3E}">
        <p14:creationId xmlns:p14="http://schemas.microsoft.com/office/powerpoint/2010/main" val="234475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18" name="Title 1">
            <a:extLst>
              <a:ext uri="{FF2B5EF4-FFF2-40B4-BE49-F238E27FC236}">
                <a16:creationId xmlns:a16="http://schemas.microsoft.com/office/drawing/2014/main" id="{D93A8A7C-B676-F7AF-1D34-F3A2C6B6F4BC}"/>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Trend of Revenue and Orders by Quarter</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 name="TextBox 19">
            <a:extLst>
              <a:ext uri="{FF2B5EF4-FFF2-40B4-BE49-F238E27FC236}">
                <a16:creationId xmlns:a16="http://schemas.microsoft.com/office/drawing/2014/main" id="{1116AAFB-3750-734E-3DD0-4756F53AAF8E}"/>
              </a:ext>
            </a:extLst>
          </p:cNvPr>
          <p:cNvSpPr txBox="1"/>
          <p:nvPr/>
        </p:nvSpPr>
        <p:spPr>
          <a:xfrm>
            <a:off x="-47135" y="-28281"/>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Q8</a:t>
            </a:r>
          </a:p>
        </p:txBody>
      </p:sp>
      <p:sp>
        <p:nvSpPr>
          <p:cNvPr id="21" name="TextBox 20">
            <a:extLst>
              <a:ext uri="{FF2B5EF4-FFF2-40B4-BE49-F238E27FC236}">
                <a16:creationId xmlns:a16="http://schemas.microsoft.com/office/drawing/2014/main" id="{20F6CC56-CDC7-A6B3-C6A9-E156113405C0}"/>
              </a:ext>
            </a:extLst>
          </p:cNvPr>
          <p:cNvSpPr txBox="1"/>
          <p:nvPr/>
        </p:nvSpPr>
        <p:spPr>
          <a:xfrm>
            <a:off x="160257" y="1020447"/>
            <a:ext cx="4313420" cy="3539430"/>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IN" sz="1600" dirty="0"/>
              <a:t>Chart indicates clear decline in the revenue and order counts with every quarter. </a:t>
            </a:r>
          </a:p>
          <a:p>
            <a:pPr marL="285750" indent="-285750">
              <a:buFont typeface="Wingdings" panose="05000000000000000000" pitchFamily="2" charset="2"/>
              <a:buChar char="§"/>
            </a:pPr>
            <a:r>
              <a:rPr lang="en-IN" sz="1600" dirty="0"/>
              <a:t>Relating this result with quarterly average rating, it seems like decline is due to customer dissatisfaction.</a:t>
            </a:r>
          </a:p>
          <a:p>
            <a:pPr marL="285750" indent="-285750">
              <a:buFont typeface="Wingdings" panose="05000000000000000000" pitchFamily="2" charset="2"/>
              <a:buChar char="§"/>
            </a:pPr>
            <a:r>
              <a:rPr lang="en-IN" sz="1600" dirty="0"/>
              <a:t>Last quarter has highest decline 20% for revenue whereas order decline has stayed at 13%.</a:t>
            </a:r>
          </a:p>
          <a:p>
            <a:pPr marL="285750" indent="-285750">
              <a:buFont typeface="Wingdings" panose="05000000000000000000" pitchFamily="2" charset="2"/>
              <a:buChar char="§"/>
            </a:pPr>
            <a:r>
              <a:rPr lang="en-IN" sz="1600" dirty="0"/>
              <a:t>Gradual decrease in orders and revenue highlight possibility of product quality issues or bad customer experience. It could be impacted due to other factors like Market condition.</a:t>
            </a:r>
          </a:p>
        </p:txBody>
      </p:sp>
      <p:sp>
        <p:nvSpPr>
          <p:cNvPr id="23" name="TextBox 22">
            <a:extLst>
              <a:ext uri="{FF2B5EF4-FFF2-40B4-BE49-F238E27FC236}">
                <a16:creationId xmlns:a16="http://schemas.microsoft.com/office/drawing/2014/main" id="{CCEDFD7F-0330-98D9-7D41-ED58BE67E234}"/>
              </a:ext>
            </a:extLst>
          </p:cNvPr>
          <p:cNvSpPr txBox="1"/>
          <p:nvPr/>
        </p:nvSpPr>
        <p:spPr>
          <a:xfrm rot="16200000">
            <a:off x="3402050" y="1282292"/>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Revenue</a:t>
            </a:r>
          </a:p>
        </p:txBody>
      </p:sp>
      <p:sp>
        <p:nvSpPr>
          <p:cNvPr id="28" name="TextBox 27">
            <a:extLst>
              <a:ext uri="{FF2B5EF4-FFF2-40B4-BE49-F238E27FC236}">
                <a16:creationId xmlns:a16="http://schemas.microsoft.com/office/drawing/2014/main" id="{DE416D8E-A831-6144-EE6A-C18C537F0BA0}"/>
              </a:ext>
            </a:extLst>
          </p:cNvPr>
          <p:cNvSpPr txBox="1"/>
          <p:nvPr/>
        </p:nvSpPr>
        <p:spPr>
          <a:xfrm rot="16200000">
            <a:off x="3402050" y="4351275"/>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Change in revenue (%)</a:t>
            </a:r>
          </a:p>
        </p:txBody>
      </p:sp>
      <p:sp>
        <p:nvSpPr>
          <p:cNvPr id="32" name="TextBox 31">
            <a:extLst>
              <a:ext uri="{FF2B5EF4-FFF2-40B4-BE49-F238E27FC236}">
                <a16:creationId xmlns:a16="http://schemas.microsoft.com/office/drawing/2014/main" id="{0BABA238-4202-213F-080C-FCB05807A6EC}"/>
              </a:ext>
            </a:extLst>
          </p:cNvPr>
          <p:cNvSpPr txBox="1"/>
          <p:nvPr/>
        </p:nvSpPr>
        <p:spPr>
          <a:xfrm>
            <a:off x="160257" y="5449396"/>
            <a:ext cx="4911364" cy="1277273"/>
          </a:xfrm>
          <a:prstGeom prst="rect">
            <a:avLst/>
          </a:prstGeom>
          <a:noFill/>
        </p:spPr>
        <p:txBody>
          <a:bodyPr wrap="square" rtlCol="0">
            <a:spAutoFit/>
          </a:bodyPr>
          <a:lstStyle/>
          <a:p>
            <a:r>
              <a:rPr lang="en-IN" sz="1100" u="sng" dirty="0"/>
              <a:t>Note</a:t>
            </a:r>
            <a:r>
              <a:rPr lang="en-IN" sz="1100" dirty="0"/>
              <a:t>: </a:t>
            </a:r>
            <a:r>
              <a:rPr lang="en-US" sz="1100" dirty="0"/>
              <a:t>Adjacent Chart Overview</a:t>
            </a:r>
          </a:p>
          <a:p>
            <a:r>
              <a:rPr lang="en-US" sz="1100" b="1" dirty="0"/>
              <a:t>Top Section:</a:t>
            </a:r>
          </a:p>
          <a:p>
            <a:r>
              <a:rPr lang="en-US" sz="1100" dirty="0"/>
              <a:t>Blue Bars: Quarterly Revenue Trend (Y-axis: Left-hand side)</a:t>
            </a:r>
          </a:p>
          <a:p>
            <a:r>
              <a:rPr lang="en-US" sz="1100" dirty="0"/>
              <a:t>Green Bars: Quarterly Order Trend (Y-axis: Right-hand side)</a:t>
            </a:r>
          </a:p>
          <a:p>
            <a:r>
              <a:rPr lang="en-US" sz="1100" b="1" dirty="0"/>
              <a:t>Bottom Section:</a:t>
            </a:r>
          </a:p>
          <a:p>
            <a:r>
              <a:rPr lang="en-US" sz="1100" dirty="0"/>
              <a:t>Blue Bars: Quarterly Revenue Percentage Change</a:t>
            </a:r>
          </a:p>
          <a:p>
            <a:r>
              <a:rPr lang="en-US" sz="1100" dirty="0"/>
              <a:t>Green Bars: Quarterly Order Count Percentage Change</a:t>
            </a:r>
            <a:endParaRPr lang="en-IN" sz="1100" dirty="0"/>
          </a:p>
        </p:txBody>
      </p:sp>
      <p:pic>
        <p:nvPicPr>
          <p:cNvPr id="6" name="Picture 5">
            <a:extLst>
              <a:ext uri="{FF2B5EF4-FFF2-40B4-BE49-F238E27FC236}">
                <a16:creationId xmlns:a16="http://schemas.microsoft.com/office/drawing/2014/main" id="{8719693D-F5B8-A7C9-C096-E32CF763A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7405" y="727051"/>
            <a:ext cx="7118808" cy="5932340"/>
          </a:xfrm>
          <a:prstGeom prst="rect">
            <a:avLst/>
          </a:prstGeom>
        </p:spPr>
      </p:pic>
      <p:sp>
        <p:nvSpPr>
          <p:cNvPr id="22" name="TextBox 21">
            <a:extLst>
              <a:ext uri="{FF2B5EF4-FFF2-40B4-BE49-F238E27FC236}">
                <a16:creationId xmlns:a16="http://schemas.microsoft.com/office/drawing/2014/main" id="{61CB48B2-7014-4CAD-BEB3-0B380B55B364}"/>
              </a:ext>
            </a:extLst>
          </p:cNvPr>
          <p:cNvSpPr txBox="1"/>
          <p:nvPr/>
        </p:nvSpPr>
        <p:spPr>
          <a:xfrm>
            <a:off x="7209222" y="677596"/>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Quarter-wise revenue / Orders</a:t>
            </a:r>
          </a:p>
        </p:txBody>
      </p:sp>
      <p:sp>
        <p:nvSpPr>
          <p:cNvPr id="27" name="TextBox 26">
            <a:extLst>
              <a:ext uri="{FF2B5EF4-FFF2-40B4-BE49-F238E27FC236}">
                <a16:creationId xmlns:a16="http://schemas.microsoft.com/office/drawing/2014/main" id="{44C2B494-8DEF-5A2C-7208-303AE787822C}"/>
              </a:ext>
            </a:extLst>
          </p:cNvPr>
          <p:cNvSpPr txBox="1"/>
          <p:nvPr/>
        </p:nvSpPr>
        <p:spPr>
          <a:xfrm>
            <a:off x="10580324" y="3623618"/>
            <a:ext cx="424206" cy="253916"/>
          </a:xfrm>
          <a:prstGeom prst="rect">
            <a:avLst/>
          </a:prstGeom>
          <a:noFill/>
        </p:spPr>
        <p:txBody>
          <a:bodyPr wrap="square" rtlCol="0">
            <a:spAutoFit/>
          </a:bodyPr>
          <a:lstStyle/>
          <a:p>
            <a:r>
              <a:rPr lang="en-IN" sz="1050" dirty="0"/>
              <a:t>Q4</a:t>
            </a:r>
          </a:p>
        </p:txBody>
      </p:sp>
      <p:sp>
        <p:nvSpPr>
          <p:cNvPr id="29" name="TextBox 28">
            <a:extLst>
              <a:ext uri="{FF2B5EF4-FFF2-40B4-BE49-F238E27FC236}">
                <a16:creationId xmlns:a16="http://schemas.microsoft.com/office/drawing/2014/main" id="{50626F50-3863-8BE6-17F5-37A591C380FC}"/>
              </a:ext>
            </a:extLst>
          </p:cNvPr>
          <p:cNvSpPr txBox="1"/>
          <p:nvPr/>
        </p:nvSpPr>
        <p:spPr>
          <a:xfrm>
            <a:off x="6397279" y="6118191"/>
            <a:ext cx="3751869" cy="584775"/>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Quarter-wise change in revenue / Orders</a:t>
            </a:r>
          </a:p>
          <a:p>
            <a:r>
              <a:rPr lang="en-IN" sz="1600" dirty="0">
                <a:latin typeface="Calibri Light" panose="020F0302020204030204" pitchFamily="34" charset="0"/>
                <a:ea typeface="Calibri Light" panose="020F0302020204030204" pitchFamily="34" charset="0"/>
                <a:cs typeface="Calibri Light" panose="020F0302020204030204" pitchFamily="34" charset="0"/>
              </a:rPr>
              <a:t>(Comparing previous quarter revenue)</a:t>
            </a:r>
          </a:p>
        </p:txBody>
      </p:sp>
      <p:sp>
        <p:nvSpPr>
          <p:cNvPr id="24" name="TextBox 23">
            <a:extLst>
              <a:ext uri="{FF2B5EF4-FFF2-40B4-BE49-F238E27FC236}">
                <a16:creationId xmlns:a16="http://schemas.microsoft.com/office/drawing/2014/main" id="{62627EC9-737F-DB40-1615-CE6190C68ED6}"/>
              </a:ext>
            </a:extLst>
          </p:cNvPr>
          <p:cNvSpPr txBox="1"/>
          <p:nvPr/>
        </p:nvSpPr>
        <p:spPr>
          <a:xfrm>
            <a:off x="5928945" y="3621203"/>
            <a:ext cx="424206" cy="253916"/>
          </a:xfrm>
          <a:prstGeom prst="rect">
            <a:avLst/>
          </a:prstGeom>
          <a:noFill/>
        </p:spPr>
        <p:txBody>
          <a:bodyPr wrap="square" rtlCol="0">
            <a:spAutoFit/>
          </a:bodyPr>
          <a:lstStyle/>
          <a:p>
            <a:r>
              <a:rPr lang="en-IN" sz="1050" dirty="0"/>
              <a:t>Q1</a:t>
            </a:r>
          </a:p>
        </p:txBody>
      </p:sp>
      <p:sp>
        <p:nvSpPr>
          <p:cNvPr id="25" name="TextBox 24">
            <a:extLst>
              <a:ext uri="{FF2B5EF4-FFF2-40B4-BE49-F238E27FC236}">
                <a16:creationId xmlns:a16="http://schemas.microsoft.com/office/drawing/2014/main" id="{3B935158-583E-3F91-8170-BB5F7D2BED5C}"/>
              </a:ext>
            </a:extLst>
          </p:cNvPr>
          <p:cNvSpPr txBox="1"/>
          <p:nvPr/>
        </p:nvSpPr>
        <p:spPr>
          <a:xfrm>
            <a:off x="7475908" y="3607438"/>
            <a:ext cx="424206" cy="253916"/>
          </a:xfrm>
          <a:prstGeom prst="rect">
            <a:avLst/>
          </a:prstGeom>
          <a:noFill/>
        </p:spPr>
        <p:txBody>
          <a:bodyPr wrap="square" rtlCol="0">
            <a:spAutoFit/>
          </a:bodyPr>
          <a:lstStyle/>
          <a:p>
            <a:r>
              <a:rPr lang="en-IN" sz="1050" dirty="0"/>
              <a:t>Q2</a:t>
            </a:r>
          </a:p>
        </p:txBody>
      </p:sp>
      <p:sp>
        <p:nvSpPr>
          <p:cNvPr id="26" name="TextBox 25">
            <a:extLst>
              <a:ext uri="{FF2B5EF4-FFF2-40B4-BE49-F238E27FC236}">
                <a16:creationId xmlns:a16="http://schemas.microsoft.com/office/drawing/2014/main" id="{E8323A18-CA82-9398-1623-2FE6A9C6E662}"/>
              </a:ext>
            </a:extLst>
          </p:cNvPr>
          <p:cNvSpPr txBox="1"/>
          <p:nvPr/>
        </p:nvSpPr>
        <p:spPr>
          <a:xfrm>
            <a:off x="9012277" y="3614191"/>
            <a:ext cx="424206" cy="253916"/>
          </a:xfrm>
          <a:prstGeom prst="rect">
            <a:avLst/>
          </a:prstGeom>
          <a:noFill/>
        </p:spPr>
        <p:txBody>
          <a:bodyPr wrap="square" rtlCol="0">
            <a:spAutoFit/>
          </a:bodyPr>
          <a:lstStyle/>
          <a:p>
            <a:r>
              <a:rPr lang="en-IN" sz="1050" dirty="0"/>
              <a:t>Q3</a:t>
            </a:r>
          </a:p>
        </p:txBody>
      </p:sp>
      <p:sp>
        <p:nvSpPr>
          <p:cNvPr id="30" name="TextBox 29">
            <a:extLst>
              <a:ext uri="{FF2B5EF4-FFF2-40B4-BE49-F238E27FC236}">
                <a16:creationId xmlns:a16="http://schemas.microsoft.com/office/drawing/2014/main" id="{B86A2E61-EC10-E5C6-3E32-F4AA598F2B78}"/>
              </a:ext>
            </a:extLst>
          </p:cNvPr>
          <p:cNvSpPr txBox="1"/>
          <p:nvPr/>
        </p:nvSpPr>
        <p:spPr>
          <a:xfrm rot="16200000">
            <a:off x="10707452" y="1329423"/>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Orders</a:t>
            </a:r>
          </a:p>
        </p:txBody>
      </p:sp>
      <p:sp>
        <p:nvSpPr>
          <p:cNvPr id="31" name="TextBox 30">
            <a:extLst>
              <a:ext uri="{FF2B5EF4-FFF2-40B4-BE49-F238E27FC236}">
                <a16:creationId xmlns:a16="http://schemas.microsoft.com/office/drawing/2014/main" id="{D652867B-B726-D77A-E2FB-919F2BB16B0E}"/>
              </a:ext>
            </a:extLst>
          </p:cNvPr>
          <p:cNvSpPr txBox="1"/>
          <p:nvPr/>
        </p:nvSpPr>
        <p:spPr>
          <a:xfrm rot="16200000">
            <a:off x="10707452" y="4351275"/>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Change in Orders (%)</a:t>
            </a:r>
          </a:p>
        </p:txBody>
      </p:sp>
    </p:spTree>
    <p:extLst>
      <p:ext uri="{BB962C8B-B14F-4D97-AF65-F5344CB8AC3E}">
        <p14:creationId xmlns:p14="http://schemas.microsoft.com/office/powerpoint/2010/main" val="26950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F9ECEE87-B1BC-6261-C1C3-753E9FA37D6F}"/>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Average discount offered by Credit Card type</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7A333F1A-D565-B813-5A95-05C9D8F1F4F4}"/>
              </a:ext>
            </a:extLst>
          </p:cNvPr>
          <p:cNvSpPr txBox="1"/>
          <p:nvPr/>
        </p:nvSpPr>
        <p:spPr>
          <a:xfrm>
            <a:off x="-47135" y="-28281"/>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Q9</a:t>
            </a:r>
          </a:p>
        </p:txBody>
      </p:sp>
      <p:sp>
        <p:nvSpPr>
          <p:cNvPr id="8" name="TextBox 7">
            <a:extLst>
              <a:ext uri="{FF2B5EF4-FFF2-40B4-BE49-F238E27FC236}">
                <a16:creationId xmlns:a16="http://schemas.microsoft.com/office/drawing/2014/main" id="{1E989201-547A-32E1-7359-76EE492BFD52}"/>
              </a:ext>
            </a:extLst>
          </p:cNvPr>
          <p:cNvSpPr txBox="1"/>
          <p:nvPr/>
        </p:nvSpPr>
        <p:spPr>
          <a:xfrm>
            <a:off x="6994688" y="5810736"/>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Credit card type</a:t>
            </a:r>
          </a:p>
        </p:txBody>
      </p:sp>
      <p:sp>
        <p:nvSpPr>
          <p:cNvPr id="9" name="TextBox 8">
            <a:extLst>
              <a:ext uri="{FF2B5EF4-FFF2-40B4-BE49-F238E27FC236}">
                <a16:creationId xmlns:a16="http://schemas.microsoft.com/office/drawing/2014/main" id="{08B7303C-2033-1944-BF55-58245C03DA87}"/>
              </a:ext>
            </a:extLst>
          </p:cNvPr>
          <p:cNvSpPr txBox="1"/>
          <p:nvPr/>
        </p:nvSpPr>
        <p:spPr>
          <a:xfrm rot="16200000">
            <a:off x="2647801" y="2155394"/>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Average discount</a:t>
            </a:r>
          </a:p>
        </p:txBody>
      </p:sp>
      <p:sp>
        <p:nvSpPr>
          <p:cNvPr id="10" name="TextBox 9">
            <a:extLst>
              <a:ext uri="{FF2B5EF4-FFF2-40B4-BE49-F238E27FC236}">
                <a16:creationId xmlns:a16="http://schemas.microsoft.com/office/drawing/2014/main" id="{F7A7BB9C-BF25-EFC0-E145-FD43313114E4}"/>
              </a:ext>
            </a:extLst>
          </p:cNvPr>
          <p:cNvSpPr txBox="1"/>
          <p:nvPr/>
        </p:nvSpPr>
        <p:spPr>
          <a:xfrm>
            <a:off x="160257" y="1095863"/>
            <a:ext cx="3478489" cy="3539430"/>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IN" sz="1600" dirty="0"/>
              <a:t>Discounts offered on various cards could be good marketing strategy</a:t>
            </a:r>
          </a:p>
          <a:p>
            <a:pPr marL="285750" indent="-285750">
              <a:buFont typeface="Wingdings" panose="05000000000000000000" pitchFamily="2" charset="2"/>
              <a:buChar char="§"/>
            </a:pPr>
            <a:r>
              <a:rPr lang="en-IN" sz="1600" dirty="0"/>
              <a:t>Laser type offering maximum average discount (0.64) followed by mastercard (0.63)</a:t>
            </a:r>
          </a:p>
          <a:p>
            <a:pPr marL="285750" indent="-285750">
              <a:buFont typeface="Wingdings" panose="05000000000000000000" pitchFamily="2" charset="2"/>
              <a:buChar char="§"/>
            </a:pPr>
            <a:r>
              <a:rPr lang="en-IN" sz="1600" dirty="0"/>
              <a:t>Average discount ranges between 0.58 to 0.64</a:t>
            </a:r>
          </a:p>
          <a:p>
            <a:pPr marL="285750" indent="-285750">
              <a:buFont typeface="Wingdings" panose="05000000000000000000" pitchFamily="2" charset="2"/>
              <a:buChar char="§"/>
            </a:pPr>
            <a:r>
              <a:rPr lang="en-IN" sz="1600" dirty="0"/>
              <a:t>Diners club international is offering lowest discount</a:t>
            </a:r>
          </a:p>
          <a:p>
            <a:pPr marL="285750" indent="-285750">
              <a:buFont typeface="Wingdings" panose="05000000000000000000" pitchFamily="2" charset="2"/>
              <a:buChar char="§"/>
            </a:pPr>
            <a:r>
              <a:rPr lang="en-IN" sz="1600" dirty="0"/>
              <a:t>Customers have plenty of alternatives available as many of the credit cards are offering good discounts</a:t>
            </a:r>
          </a:p>
        </p:txBody>
      </p:sp>
      <p:pic>
        <p:nvPicPr>
          <p:cNvPr id="12" name="Picture 11">
            <a:extLst>
              <a:ext uri="{FF2B5EF4-FFF2-40B4-BE49-F238E27FC236}">
                <a16:creationId xmlns:a16="http://schemas.microsoft.com/office/drawing/2014/main" id="{A4CA23A6-E1CE-96B4-7F0D-926CC05EA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710" y="879135"/>
            <a:ext cx="8432536" cy="5059522"/>
          </a:xfrm>
          <a:prstGeom prst="rect">
            <a:avLst/>
          </a:prstGeom>
        </p:spPr>
      </p:pic>
    </p:spTree>
    <p:extLst>
      <p:ext uri="{BB962C8B-B14F-4D97-AF65-F5344CB8AC3E}">
        <p14:creationId xmlns:p14="http://schemas.microsoft.com/office/powerpoint/2010/main" val="44124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CBC575C1-5157-1A16-5DF9-767A90904296}"/>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Time taken to ship orders by Quarter</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3C3B490-9209-F496-C2D8-A4FCE34BBE3C}"/>
              </a:ext>
            </a:extLst>
          </p:cNvPr>
          <p:cNvSpPr txBox="1"/>
          <p:nvPr/>
        </p:nvSpPr>
        <p:spPr>
          <a:xfrm>
            <a:off x="-47136" y="-28281"/>
            <a:ext cx="989815"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Q10</a:t>
            </a:r>
          </a:p>
        </p:txBody>
      </p:sp>
      <p:sp>
        <p:nvSpPr>
          <p:cNvPr id="8" name="TextBox 7">
            <a:extLst>
              <a:ext uri="{FF2B5EF4-FFF2-40B4-BE49-F238E27FC236}">
                <a16:creationId xmlns:a16="http://schemas.microsoft.com/office/drawing/2014/main" id="{D938DCB1-A436-E110-095D-EA7A92B5794E}"/>
              </a:ext>
            </a:extLst>
          </p:cNvPr>
          <p:cNvSpPr txBox="1"/>
          <p:nvPr/>
        </p:nvSpPr>
        <p:spPr>
          <a:xfrm>
            <a:off x="147222" y="1412502"/>
            <a:ext cx="5687403" cy="2554545"/>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IN" sz="1600" dirty="0"/>
              <a:t>Significant increase in shipping time with every quarter</a:t>
            </a:r>
          </a:p>
          <a:p>
            <a:pPr marL="285750" indent="-285750">
              <a:buFont typeface="Wingdings" panose="05000000000000000000" pitchFamily="2" charset="2"/>
              <a:buChar char="§"/>
            </a:pPr>
            <a:r>
              <a:rPr lang="en-IN" sz="1600" dirty="0"/>
              <a:t>Last quarter has seen maximum increase in order shipping time</a:t>
            </a:r>
          </a:p>
          <a:p>
            <a:pPr marL="285750" indent="-285750">
              <a:buFont typeface="Wingdings" panose="05000000000000000000" pitchFamily="2" charset="2"/>
              <a:buChar char="§"/>
            </a:pPr>
            <a:r>
              <a:rPr lang="en-IN" sz="1600" dirty="0"/>
              <a:t>Huge difference between average order ship time between quarter#1 and quarter#4 stating severe issues in managing the orders </a:t>
            </a:r>
          </a:p>
          <a:p>
            <a:pPr marL="285750" indent="-285750">
              <a:buFont typeface="Wingdings" panose="05000000000000000000" pitchFamily="2" charset="2"/>
              <a:buChar char="§"/>
            </a:pPr>
            <a:r>
              <a:rPr lang="en-IN" sz="1600" dirty="0"/>
              <a:t>This indicates possible production issues or shortage of spare parts. This can be also impacted due to market condition of supply chain issues</a:t>
            </a:r>
          </a:p>
        </p:txBody>
      </p:sp>
      <p:sp>
        <p:nvSpPr>
          <p:cNvPr id="9" name="TextBox 8">
            <a:extLst>
              <a:ext uri="{FF2B5EF4-FFF2-40B4-BE49-F238E27FC236}">
                <a16:creationId xmlns:a16="http://schemas.microsoft.com/office/drawing/2014/main" id="{B39D4ECA-CA2C-AA71-284A-399035B9C825}"/>
              </a:ext>
            </a:extLst>
          </p:cNvPr>
          <p:cNvSpPr txBox="1"/>
          <p:nvPr/>
        </p:nvSpPr>
        <p:spPr>
          <a:xfrm>
            <a:off x="8777098" y="4609679"/>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Quarters</a:t>
            </a:r>
          </a:p>
        </p:txBody>
      </p:sp>
      <p:sp>
        <p:nvSpPr>
          <p:cNvPr id="10" name="TextBox 9">
            <a:extLst>
              <a:ext uri="{FF2B5EF4-FFF2-40B4-BE49-F238E27FC236}">
                <a16:creationId xmlns:a16="http://schemas.microsoft.com/office/drawing/2014/main" id="{9DD815A8-4251-0FF3-3872-800B632D396A}"/>
              </a:ext>
            </a:extLst>
          </p:cNvPr>
          <p:cNvSpPr txBox="1"/>
          <p:nvPr/>
        </p:nvSpPr>
        <p:spPr>
          <a:xfrm rot="16200000">
            <a:off x="4865081" y="2763969"/>
            <a:ext cx="299603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Time taken to ship order (In days)</a:t>
            </a:r>
          </a:p>
        </p:txBody>
      </p:sp>
      <p:pic>
        <p:nvPicPr>
          <p:cNvPr id="12" name="Picture 11">
            <a:extLst>
              <a:ext uri="{FF2B5EF4-FFF2-40B4-BE49-F238E27FC236}">
                <a16:creationId xmlns:a16="http://schemas.microsoft.com/office/drawing/2014/main" id="{B3BAA311-0B83-BE2D-7A79-2BB44AC3C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374" y="930858"/>
            <a:ext cx="5298845" cy="3784889"/>
          </a:xfrm>
          <a:prstGeom prst="rect">
            <a:avLst/>
          </a:prstGeom>
        </p:spPr>
      </p:pic>
    </p:spTree>
    <p:extLst>
      <p:ext uri="{BB962C8B-B14F-4D97-AF65-F5344CB8AC3E}">
        <p14:creationId xmlns:p14="http://schemas.microsoft.com/office/powerpoint/2010/main" val="314124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5" name="Title 1">
            <a:extLst>
              <a:ext uri="{FF2B5EF4-FFF2-40B4-BE49-F238E27FC236}">
                <a16:creationId xmlns:a16="http://schemas.microsoft.com/office/drawing/2014/main" id="{87183ECC-99DA-D323-BAF5-F5E27916122E}"/>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Consistent Performing Vehicle Maker</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E7FE18DF-ED22-2425-BE10-C560219265BE}"/>
              </a:ext>
            </a:extLst>
          </p:cNvPr>
          <p:cNvSpPr txBox="1"/>
          <p:nvPr/>
        </p:nvSpPr>
        <p:spPr>
          <a:xfrm>
            <a:off x="309365" y="4688746"/>
            <a:ext cx="11881047" cy="2062103"/>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US" sz="1600" dirty="0"/>
              <a:t>In this analysis, we explore the quarterly revenue, order volumes, and their percentage changes for various vehicle makers. We focus on makers whose total revenue exceeds $30 million. While overall revenue has experienced a consistent decline, there are makers demonstrating resilience in maintaining their revenue streams. Our focus is directed towards these consistent performers</a:t>
            </a:r>
            <a:endParaRPr lang="en-IN" sz="1600" dirty="0"/>
          </a:p>
          <a:p>
            <a:pPr marL="285750" indent="-285750">
              <a:buFont typeface="Wingdings" panose="05000000000000000000" pitchFamily="2" charset="2"/>
              <a:buChar char="§"/>
            </a:pPr>
            <a:r>
              <a:rPr lang="en-IN" sz="1600" dirty="0"/>
              <a:t>Toyota, Dodge, Chevrolet, Mitsubishi, Buick (highlighted) are some of the brands maintaining or even increasing revenues especially in last quarters</a:t>
            </a:r>
          </a:p>
          <a:p>
            <a:pPr marL="285750" indent="-285750">
              <a:buFont typeface="Wingdings" panose="05000000000000000000" pitchFamily="2" charset="2"/>
              <a:buChar char="§"/>
            </a:pPr>
            <a:r>
              <a:rPr lang="en-US" sz="1600" dirty="0"/>
              <a:t>These brands present an opportunity for focused attention, with the potential to maximize sales and ultimately improve overall profitability. Management can focus on these brands and can intend to maximize their sales.</a:t>
            </a:r>
            <a:endParaRPr lang="en-IN" sz="1600" dirty="0"/>
          </a:p>
        </p:txBody>
      </p:sp>
      <p:sp>
        <p:nvSpPr>
          <p:cNvPr id="7" name="TextBox 6">
            <a:extLst>
              <a:ext uri="{FF2B5EF4-FFF2-40B4-BE49-F238E27FC236}">
                <a16:creationId xmlns:a16="http://schemas.microsoft.com/office/drawing/2014/main" id="{22EE3567-8099-16D2-993F-28F33ACDCE28}"/>
              </a:ext>
            </a:extLst>
          </p:cNvPr>
          <p:cNvSpPr txBox="1"/>
          <p:nvPr/>
        </p:nvSpPr>
        <p:spPr>
          <a:xfrm>
            <a:off x="309365" y="4125809"/>
            <a:ext cx="8270797" cy="430887"/>
          </a:xfrm>
          <a:prstGeom prst="rect">
            <a:avLst/>
          </a:prstGeom>
          <a:noFill/>
        </p:spPr>
        <p:txBody>
          <a:bodyPr wrap="square" rtlCol="0">
            <a:spAutoFit/>
          </a:bodyPr>
          <a:lstStyle/>
          <a:p>
            <a:r>
              <a:rPr lang="en-IN" sz="1100" u="sng" dirty="0"/>
              <a:t>Note</a:t>
            </a:r>
            <a:r>
              <a:rPr lang="en-IN" sz="1100" dirty="0"/>
              <a:t>: </a:t>
            </a:r>
          </a:p>
          <a:p>
            <a:pPr marL="285750" indent="-285750">
              <a:buFont typeface="Wingdings" panose="05000000000000000000" pitchFamily="2" charset="2"/>
              <a:buChar char="§"/>
            </a:pPr>
            <a:r>
              <a:rPr lang="en-IN" sz="1100" dirty="0"/>
              <a:t>Above data shows change in revenue/orders over quarters for vehicle makers whose minimum total revenue exceeds 30M</a:t>
            </a:r>
          </a:p>
        </p:txBody>
      </p:sp>
      <p:graphicFrame>
        <p:nvGraphicFramePr>
          <p:cNvPr id="8" name="Table 7">
            <a:extLst>
              <a:ext uri="{FF2B5EF4-FFF2-40B4-BE49-F238E27FC236}">
                <a16:creationId xmlns:a16="http://schemas.microsoft.com/office/drawing/2014/main" id="{82DCACDD-F225-4A78-59D4-56B995B0D726}"/>
              </a:ext>
            </a:extLst>
          </p:cNvPr>
          <p:cNvGraphicFramePr>
            <a:graphicFrameLocks noGrp="1"/>
          </p:cNvGraphicFramePr>
          <p:nvPr>
            <p:extLst>
              <p:ext uri="{D42A27DB-BD31-4B8C-83A1-F6EECF244321}">
                <p14:modId xmlns:p14="http://schemas.microsoft.com/office/powerpoint/2010/main" val="2560758990"/>
              </p:ext>
            </p:extLst>
          </p:nvPr>
        </p:nvGraphicFramePr>
        <p:xfrm>
          <a:off x="309365" y="782428"/>
          <a:ext cx="11573269" cy="3324282"/>
        </p:xfrm>
        <a:graphic>
          <a:graphicData uri="http://schemas.openxmlformats.org/drawingml/2006/table">
            <a:tbl>
              <a:tblPr/>
              <a:tblGrid>
                <a:gridCol w="912057">
                  <a:extLst>
                    <a:ext uri="{9D8B030D-6E8A-4147-A177-3AD203B41FA5}">
                      <a16:colId xmlns:a16="http://schemas.microsoft.com/office/drawing/2014/main" val="703611592"/>
                    </a:ext>
                  </a:extLst>
                </a:gridCol>
                <a:gridCol w="739506">
                  <a:extLst>
                    <a:ext uri="{9D8B030D-6E8A-4147-A177-3AD203B41FA5}">
                      <a16:colId xmlns:a16="http://schemas.microsoft.com/office/drawing/2014/main" val="2628551208"/>
                    </a:ext>
                  </a:extLst>
                </a:gridCol>
                <a:gridCol w="616255">
                  <a:extLst>
                    <a:ext uri="{9D8B030D-6E8A-4147-A177-3AD203B41FA5}">
                      <a16:colId xmlns:a16="http://schemas.microsoft.com/office/drawing/2014/main" val="2654154739"/>
                    </a:ext>
                  </a:extLst>
                </a:gridCol>
                <a:gridCol w="739506">
                  <a:extLst>
                    <a:ext uri="{9D8B030D-6E8A-4147-A177-3AD203B41FA5}">
                      <a16:colId xmlns:a16="http://schemas.microsoft.com/office/drawing/2014/main" val="571200310"/>
                    </a:ext>
                  </a:extLst>
                </a:gridCol>
                <a:gridCol w="616255">
                  <a:extLst>
                    <a:ext uri="{9D8B030D-6E8A-4147-A177-3AD203B41FA5}">
                      <a16:colId xmlns:a16="http://schemas.microsoft.com/office/drawing/2014/main" val="672412772"/>
                    </a:ext>
                  </a:extLst>
                </a:gridCol>
                <a:gridCol w="739506">
                  <a:extLst>
                    <a:ext uri="{9D8B030D-6E8A-4147-A177-3AD203B41FA5}">
                      <a16:colId xmlns:a16="http://schemas.microsoft.com/office/drawing/2014/main" val="3971925303"/>
                    </a:ext>
                  </a:extLst>
                </a:gridCol>
                <a:gridCol w="751831">
                  <a:extLst>
                    <a:ext uri="{9D8B030D-6E8A-4147-A177-3AD203B41FA5}">
                      <a16:colId xmlns:a16="http://schemas.microsoft.com/office/drawing/2014/main" val="1159844410"/>
                    </a:ext>
                  </a:extLst>
                </a:gridCol>
                <a:gridCol w="591605">
                  <a:extLst>
                    <a:ext uri="{9D8B030D-6E8A-4147-A177-3AD203B41FA5}">
                      <a16:colId xmlns:a16="http://schemas.microsoft.com/office/drawing/2014/main" val="3139722524"/>
                    </a:ext>
                  </a:extLst>
                </a:gridCol>
                <a:gridCol w="727181">
                  <a:extLst>
                    <a:ext uri="{9D8B030D-6E8A-4147-A177-3AD203B41FA5}">
                      <a16:colId xmlns:a16="http://schemas.microsoft.com/office/drawing/2014/main" val="1701886379"/>
                    </a:ext>
                  </a:extLst>
                </a:gridCol>
                <a:gridCol w="739506">
                  <a:extLst>
                    <a:ext uri="{9D8B030D-6E8A-4147-A177-3AD203B41FA5}">
                      <a16:colId xmlns:a16="http://schemas.microsoft.com/office/drawing/2014/main" val="446616795"/>
                    </a:ext>
                  </a:extLst>
                </a:gridCol>
                <a:gridCol w="591605">
                  <a:extLst>
                    <a:ext uri="{9D8B030D-6E8A-4147-A177-3AD203B41FA5}">
                      <a16:colId xmlns:a16="http://schemas.microsoft.com/office/drawing/2014/main" val="3672549766"/>
                    </a:ext>
                  </a:extLst>
                </a:gridCol>
                <a:gridCol w="727181">
                  <a:extLst>
                    <a:ext uri="{9D8B030D-6E8A-4147-A177-3AD203B41FA5}">
                      <a16:colId xmlns:a16="http://schemas.microsoft.com/office/drawing/2014/main" val="3705513802"/>
                    </a:ext>
                  </a:extLst>
                </a:gridCol>
                <a:gridCol w="973683">
                  <a:extLst>
                    <a:ext uri="{9D8B030D-6E8A-4147-A177-3AD203B41FA5}">
                      <a16:colId xmlns:a16="http://schemas.microsoft.com/office/drawing/2014/main" val="3923700402"/>
                    </a:ext>
                  </a:extLst>
                </a:gridCol>
                <a:gridCol w="1059959">
                  <a:extLst>
                    <a:ext uri="{9D8B030D-6E8A-4147-A177-3AD203B41FA5}">
                      <a16:colId xmlns:a16="http://schemas.microsoft.com/office/drawing/2014/main" val="2464876552"/>
                    </a:ext>
                  </a:extLst>
                </a:gridCol>
                <a:gridCol w="1047633">
                  <a:extLst>
                    <a:ext uri="{9D8B030D-6E8A-4147-A177-3AD203B41FA5}">
                      <a16:colId xmlns:a16="http://schemas.microsoft.com/office/drawing/2014/main" val="2963309482"/>
                    </a:ext>
                  </a:extLst>
                </a:gridCol>
              </a:tblGrid>
              <a:tr h="396810">
                <a:tc>
                  <a:txBody>
                    <a:bodyPr/>
                    <a:lstStyle/>
                    <a:p>
                      <a:pPr algn="l" fontAlgn="b"/>
                      <a:r>
                        <a:rPr lang="en-IN" sz="1000" b="1" i="0" u="none" strike="noStrike" dirty="0">
                          <a:solidFill>
                            <a:srgbClr val="000000"/>
                          </a:solidFill>
                          <a:effectLst/>
                          <a:latin typeface="Calibri" panose="020F0502020204030204" pitchFamily="34" charset="0"/>
                        </a:rPr>
                        <a:t>Vehicle Maker</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Q1 Revenue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Q1 Order</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Count</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Q2 Revenue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Q2 Order</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Count</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Q2 Revenue</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Change%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Q3 Revenue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Q3 Order</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Count</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Q3Revenue</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Change%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Q4 Revenue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Q4 Order</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Count</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Q4 Revenue </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Change %</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000" b="1" i="0" u="none" strike="noStrike">
                          <a:solidFill>
                            <a:srgbClr val="000000"/>
                          </a:solidFill>
                          <a:effectLst/>
                          <a:latin typeface="Calibri" panose="020F0502020204030204" pitchFamily="34" charset="0"/>
                        </a:rPr>
                        <a:t>Total Revenue</a:t>
                      </a:r>
                      <a:br>
                        <a:rPr lang="fr-FR" sz="1000" b="1" i="0" u="none" strike="noStrike">
                          <a:solidFill>
                            <a:srgbClr val="000000"/>
                          </a:solidFill>
                          <a:effectLst/>
                          <a:latin typeface="Calibri" panose="020F0502020204030204" pitchFamily="34" charset="0"/>
                        </a:rPr>
                      </a:br>
                      <a:r>
                        <a:rPr lang="fr-FR" sz="1000" b="1" i="0" u="none" strike="noStrike">
                          <a:solidFill>
                            <a:srgbClr val="000000"/>
                          </a:solidFill>
                          <a:effectLst/>
                          <a:latin typeface="Calibri" panose="020F0502020204030204" pitchFamily="34" charset="0"/>
                        </a:rPr>
                        <a:t>[Q1+Q2+Q3+Q4]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000" b="1" i="0" u="none" strike="noStrike">
                          <a:solidFill>
                            <a:srgbClr val="000000"/>
                          </a:solidFill>
                          <a:effectLst/>
                          <a:latin typeface="Calibri" panose="020F0502020204030204" pitchFamily="34" charset="0"/>
                        </a:rPr>
                        <a:t>Total Orders</a:t>
                      </a:r>
                      <a:br>
                        <a:rPr lang="fr-FR" sz="1000" b="1" i="0" u="none" strike="noStrike">
                          <a:solidFill>
                            <a:srgbClr val="000000"/>
                          </a:solidFill>
                          <a:effectLst/>
                          <a:latin typeface="Calibri" panose="020F0502020204030204" pitchFamily="34" charset="0"/>
                        </a:rPr>
                      </a:br>
                      <a:r>
                        <a:rPr lang="fr-FR" sz="1000" b="1" i="0" u="none" strike="noStrike">
                          <a:solidFill>
                            <a:srgbClr val="000000"/>
                          </a:solidFill>
                          <a:effectLst/>
                          <a:latin typeface="Calibri" panose="020F0502020204030204" pitchFamily="34" charset="0"/>
                        </a:rPr>
                        <a:t>[Q1+Q2+Q3+Q4]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a:solidFill>
                            <a:srgbClr val="000000"/>
                          </a:solidFill>
                          <a:effectLst/>
                          <a:latin typeface="Calibri" panose="020F0502020204030204" pitchFamily="34" charset="0"/>
                        </a:rPr>
                        <a:t>Average Revenue </a:t>
                      </a:r>
                      <a:br>
                        <a:rPr lang="en-IN" sz="1000" b="1" i="0" u="none" strike="noStrike">
                          <a:solidFill>
                            <a:srgbClr val="000000"/>
                          </a:solidFill>
                          <a:effectLst/>
                          <a:latin typeface="Calibri" panose="020F0502020204030204" pitchFamily="34" charset="0"/>
                        </a:rPr>
                      </a:br>
                      <a:r>
                        <a:rPr lang="en-IN" sz="1000" b="1" i="0" u="none" strike="noStrike">
                          <a:solidFill>
                            <a:srgbClr val="000000"/>
                          </a:solidFill>
                          <a:effectLst/>
                          <a:latin typeface="Calibri" panose="020F0502020204030204" pitchFamily="34" charset="0"/>
                        </a:rPr>
                        <a:t>Change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1420326"/>
                  </a:ext>
                </a:extLst>
              </a:tr>
              <a:tr h="182967">
                <a:tc>
                  <a:txBody>
                    <a:bodyPr/>
                    <a:lstStyle/>
                    <a:p>
                      <a:pPr algn="l" fontAlgn="b"/>
                      <a:r>
                        <a:rPr lang="en-IN" sz="1000" b="0" i="0" u="none" strike="noStrike">
                          <a:solidFill>
                            <a:srgbClr val="000000"/>
                          </a:solidFill>
                          <a:effectLst/>
                          <a:latin typeface="Calibri" panose="020F0502020204030204" pitchFamily="34" charset="0"/>
                        </a:rPr>
                        <a:t>Chevrolet</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3290302.53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28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2768288.36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23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-15.87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2336264.00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-15.61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1963054.01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-15.97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10357908.90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83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dirty="0">
                          <a:solidFill>
                            <a:srgbClr val="000000"/>
                          </a:solidFill>
                          <a:effectLst/>
                          <a:latin typeface="Calibri" panose="020F0502020204030204" pitchFamily="34" charset="0"/>
                        </a:rPr>
                        <a:t>-15.82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extLst>
                  <a:ext uri="{0D108BD9-81ED-4DB2-BD59-A6C34878D82A}">
                    <a16:rowId xmlns:a16="http://schemas.microsoft.com/office/drawing/2014/main" val="4096342200"/>
                  </a:ext>
                </a:extLst>
              </a:tr>
              <a:tr h="182967">
                <a:tc>
                  <a:txBody>
                    <a:bodyPr/>
                    <a:lstStyle/>
                    <a:p>
                      <a:pPr algn="l" fontAlgn="b"/>
                      <a:r>
                        <a:rPr lang="en-IN" sz="1000" b="0" i="0" u="none" strike="noStrike">
                          <a:solidFill>
                            <a:srgbClr val="000000"/>
                          </a:solidFill>
                          <a:effectLst/>
                          <a:latin typeface="Calibri" panose="020F0502020204030204" pitchFamily="34" charset="0"/>
                        </a:rPr>
                        <a:t>Ford</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2849474.12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2524824.95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-11.39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1576875.05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-37.55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1103735.60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-30.00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8054909.72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-26.31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5018493"/>
                  </a:ext>
                </a:extLst>
              </a:tr>
              <a:tr h="182967">
                <a:tc>
                  <a:txBody>
                    <a:bodyPr/>
                    <a:lstStyle/>
                    <a:p>
                      <a:pPr algn="l" fontAlgn="b"/>
                      <a:r>
                        <a:rPr lang="en-IN" sz="1000" b="0" i="0" u="none" strike="noStrike">
                          <a:solidFill>
                            <a:srgbClr val="000000"/>
                          </a:solidFill>
                          <a:effectLst/>
                          <a:latin typeface="Calibri" panose="020F0502020204030204" pitchFamily="34" charset="0"/>
                        </a:rPr>
                        <a:t>Toyota</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1773390.02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1446958.71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-18.41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1345744.53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-6.99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1791688.25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33.14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6357781.51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52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dirty="0">
                          <a:solidFill>
                            <a:srgbClr val="000000"/>
                          </a:solidFill>
                          <a:effectLst/>
                          <a:latin typeface="Calibri" panose="020F0502020204030204" pitchFamily="34" charset="0"/>
                        </a:rPr>
                        <a:t>2.58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extLst>
                  <a:ext uri="{0D108BD9-81ED-4DB2-BD59-A6C34878D82A}">
                    <a16:rowId xmlns:a16="http://schemas.microsoft.com/office/drawing/2014/main" val="3241391329"/>
                  </a:ext>
                </a:extLst>
              </a:tr>
              <a:tr h="182967">
                <a:tc>
                  <a:txBody>
                    <a:bodyPr/>
                    <a:lstStyle/>
                    <a:p>
                      <a:pPr algn="l" fontAlgn="b"/>
                      <a:r>
                        <a:rPr lang="en-IN" sz="1000" b="0" i="0" u="none" strike="noStrike">
                          <a:solidFill>
                            <a:srgbClr val="000000"/>
                          </a:solidFill>
                          <a:effectLst/>
                          <a:latin typeface="Calibri" panose="020F0502020204030204" pitchFamily="34" charset="0"/>
                        </a:rPr>
                        <a:t>Pontiac</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2435034.42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1273362.58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-47.71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1365054.83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7.20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953682.73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-30.14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6027134.56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-23.55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1615490"/>
                  </a:ext>
                </a:extLst>
              </a:tr>
              <a:tr h="182967">
                <a:tc>
                  <a:txBody>
                    <a:bodyPr/>
                    <a:lstStyle/>
                    <a:p>
                      <a:pPr algn="l" fontAlgn="b"/>
                      <a:r>
                        <a:rPr lang="en-IN" sz="1000" b="0" i="0" u="none" strike="noStrike">
                          <a:solidFill>
                            <a:srgbClr val="000000"/>
                          </a:solidFill>
                          <a:effectLst/>
                          <a:latin typeface="Calibri" panose="020F0502020204030204" pitchFamily="34" charset="0"/>
                        </a:rPr>
                        <a:t>Dodge</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1729345.01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dirty="0">
                          <a:solidFill>
                            <a:srgbClr val="000000"/>
                          </a:solidFill>
                          <a:effectLst/>
                          <a:latin typeface="Calibri" panose="020F0502020204030204" pitchFamily="34" charset="0"/>
                        </a:rPr>
                        <a:t>1436896.59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-16.91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dirty="0">
                          <a:solidFill>
                            <a:srgbClr val="000000"/>
                          </a:solidFill>
                          <a:effectLst/>
                          <a:latin typeface="Calibri" panose="020F0502020204030204" pitchFamily="34" charset="0"/>
                        </a:rPr>
                        <a:t>1285538.62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-10.53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1475766.67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14.80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5927546.89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50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dirty="0">
                          <a:solidFill>
                            <a:srgbClr val="000000"/>
                          </a:solidFill>
                          <a:effectLst/>
                          <a:latin typeface="Calibri" panose="020F0502020204030204" pitchFamily="34" charset="0"/>
                        </a:rPr>
                        <a:t>-4.22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extLst>
                  <a:ext uri="{0D108BD9-81ED-4DB2-BD59-A6C34878D82A}">
                    <a16:rowId xmlns:a16="http://schemas.microsoft.com/office/drawing/2014/main" val="932753556"/>
                  </a:ext>
                </a:extLst>
              </a:tr>
              <a:tr h="182967">
                <a:tc>
                  <a:txBody>
                    <a:bodyPr/>
                    <a:lstStyle/>
                    <a:p>
                      <a:pPr algn="l" fontAlgn="b"/>
                      <a:r>
                        <a:rPr lang="en-IN" sz="1000" b="0" i="0" u="none" strike="noStrike">
                          <a:solidFill>
                            <a:srgbClr val="000000"/>
                          </a:solidFill>
                          <a:effectLst/>
                          <a:latin typeface="Calibri" panose="020F0502020204030204" pitchFamily="34" charset="0"/>
                        </a:rPr>
                        <a:t>Mercedes-Benz</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1018803.11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1181672.11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15.99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2128728.53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80.15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1177666.10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-44.68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5506869.85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17.15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304978"/>
                  </a:ext>
                </a:extLst>
              </a:tr>
              <a:tr h="182967">
                <a:tc>
                  <a:txBody>
                    <a:bodyPr/>
                    <a:lstStyle/>
                    <a:p>
                      <a:pPr algn="l" fontAlgn="b"/>
                      <a:r>
                        <a:rPr lang="en-IN" sz="1000" b="0" i="0" u="none" strike="noStrike">
                          <a:solidFill>
                            <a:srgbClr val="000000"/>
                          </a:solidFill>
                          <a:effectLst/>
                          <a:latin typeface="Calibri" panose="020F0502020204030204" pitchFamily="34" charset="0"/>
                        </a:rPr>
                        <a:t>Mitsubishi</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954247.58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1932551.30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102.52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1181043.89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-38.89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1117387.05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-5.39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5185229.82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41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dirty="0">
                          <a:solidFill>
                            <a:srgbClr val="000000"/>
                          </a:solidFill>
                          <a:effectLst/>
                          <a:latin typeface="Calibri" panose="020F0502020204030204" pitchFamily="34" charset="0"/>
                        </a:rPr>
                        <a:t>19.41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extLst>
                  <a:ext uri="{0D108BD9-81ED-4DB2-BD59-A6C34878D82A}">
                    <a16:rowId xmlns:a16="http://schemas.microsoft.com/office/drawing/2014/main" val="1019543708"/>
                  </a:ext>
                </a:extLst>
              </a:tr>
              <a:tr h="182967">
                <a:tc>
                  <a:txBody>
                    <a:bodyPr/>
                    <a:lstStyle/>
                    <a:p>
                      <a:pPr algn="l" fontAlgn="b"/>
                      <a:r>
                        <a:rPr lang="en-IN" sz="1000" b="0" i="0" u="none" strike="noStrike">
                          <a:solidFill>
                            <a:srgbClr val="000000"/>
                          </a:solidFill>
                          <a:effectLst/>
                          <a:latin typeface="Calibri" panose="020F0502020204030204" pitchFamily="34" charset="0"/>
                        </a:rPr>
                        <a:t>Mazda</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1732165.91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1923708.97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11.06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833850.70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-56.65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630792.21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-24.35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5120517.79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-23.32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2842725"/>
                  </a:ext>
                </a:extLst>
              </a:tr>
              <a:tr h="182967">
                <a:tc>
                  <a:txBody>
                    <a:bodyPr/>
                    <a:lstStyle/>
                    <a:p>
                      <a:pPr algn="l" fontAlgn="b"/>
                      <a:r>
                        <a:rPr lang="en-IN" sz="1000" b="0" i="0" u="none" strike="noStrike">
                          <a:solidFill>
                            <a:srgbClr val="000000"/>
                          </a:solidFill>
                          <a:effectLst/>
                          <a:latin typeface="Calibri" panose="020F0502020204030204" pitchFamily="34" charset="0"/>
                        </a:rPr>
                        <a:t>Buick</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1942083.50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513347.10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-73.57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1521977.96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196.48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940495.81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-38.21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4917904.37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a:solidFill>
                            <a:srgbClr val="000000"/>
                          </a:solidFill>
                          <a:effectLst/>
                          <a:latin typeface="Calibri" panose="020F0502020204030204" pitchFamily="34" charset="0"/>
                        </a:rPr>
                        <a:t>40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tc>
                  <a:txBody>
                    <a:bodyPr/>
                    <a:lstStyle/>
                    <a:p>
                      <a:pPr algn="r" fontAlgn="b"/>
                      <a:r>
                        <a:rPr lang="en-IN" sz="1000" b="0" i="0" u="none" strike="noStrike" dirty="0">
                          <a:solidFill>
                            <a:srgbClr val="000000"/>
                          </a:solidFill>
                          <a:effectLst/>
                          <a:latin typeface="Calibri" panose="020F0502020204030204" pitchFamily="34" charset="0"/>
                        </a:rPr>
                        <a:t>28.24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F8A"/>
                    </a:solidFill>
                  </a:tcPr>
                </a:tc>
                <a:extLst>
                  <a:ext uri="{0D108BD9-81ED-4DB2-BD59-A6C34878D82A}">
                    <a16:rowId xmlns:a16="http://schemas.microsoft.com/office/drawing/2014/main" val="199059467"/>
                  </a:ext>
                </a:extLst>
              </a:tr>
              <a:tr h="182967">
                <a:tc>
                  <a:txBody>
                    <a:bodyPr/>
                    <a:lstStyle/>
                    <a:p>
                      <a:pPr algn="l" fontAlgn="b"/>
                      <a:r>
                        <a:rPr lang="en-IN" sz="1000" b="0" i="0" u="none" strike="noStrike">
                          <a:solidFill>
                            <a:srgbClr val="000000"/>
                          </a:solidFill>
                          <a:effectLst/>
                          <a:latin typeface="Calibri" panose="020F0502020204030204" pitchFamily="34" charset="0"/>
                        </a:rPr>
                        <a:t>GMC</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1525626.66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1506327.59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992854.21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-34.09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856097.78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-13.77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4880906.24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-16.38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5857150"/>
                  </a:ext>
                </a:extLst>
              </a:tr>
              <a:tr h="182967">
                <a:tc>
                  <a:txBody>
                    <a:bodyPr/>
                    <a:lstStyle/>
                    <a:p>
                      <a:pPr algn="l" fontAlgn="b"/>
                      <a:r>
                        <a:rPr lang="en-IN" sz="1000" b="0" i="0" u="none" strike="noStrike">
                          <a:solidFill>
                            <a:srgbClr val="000000"/>
                          </a:solidFill>
                          <a:effectLst/>
                          <a:latin typeface="Calibri" panose="020F0502020204030204" pitchFamily="34" charset="0"/>
                        </a:rPr>
                        <a:t>Volkswagen</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1243347.56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1442835.31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16.04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1199201.26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-16.89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747866.71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-37.64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4633250.84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-12.83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2817044"/>
                  </a:ext>
                </a:extLst>
              </a:tr>
              <a:tr h="182967">
                <a:tc>
                  <a:txBody>
                    <a:bodyPr/>
                    <a:lstStyle/>
                    <a:p>
                      <a:pPr algn="l" fontAlgn="b"/>
                      <a:r>
                        <a:rPr lang="en-IN" sz="1000" b="0" i="0" u="none" strike="noStrike">
                          <a:solidFill>
                            <a:srgbClr val="000000"/>
                          </a:solidFill>
                          <a:effectLst/>
                          <a:latin typeface="Calibri" panose="020F0502020204030204" pitchFamily="34" charset="0"/>
                        </a:rPr>
                        <a:t>Nissan</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1430112.70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1027928.77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-28.12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695601.91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-32.33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668563.31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-3.89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3822206.69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-21.45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8194505"/>
                  </a:ext>
                </a:extLst>
              </a:tr>
              <a:tr h="182967">
                <a:tc>
                  <a:txBody>
                    <a:bodyPr/>
                    <a:lstStyle/>
                    <a:p>
                      <a:pPr algn="l" fontAlgn="b"/>
                      <a:r>
                        <a:rPr lang="en-IN" sz="1000" b="0" i="0" u="none" strike="noStrike">
                          <a:solidFill>
                            <a:srgbClr val="000000"/>
                          </a:solidFill>
                          <a:effectLst/>
                          <a:latin typeface="Calibri" panose="020F0502020204030204" pitchFamily="34" charset="0"/>
                        </a:rPr>
                        <a:t>Volvo</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1098290.10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478885.91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-56.40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1343911.19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180.63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435456.44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-67.60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3356543.64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18.88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1997176"/>
                  </a:ext>
                </a:extLst>
              </a:tr>
              <a:tr h="182967">
                <a:tc>
                  <a:txBody>
                    <a:bodyPr/>
                    <a:lstStyle/>
                    <a:p>
                      <a:pPr algn="l" fontAlgn="b"/>
                      <a:r>
                        <a:rPr lang="en-IN" sz="1000" b="0" i="0" u="none" strike="noStrike">
                          <a:solidFill>
                            <a:srgbClr val="000000"/>
                          </a:solidFill>
                          <a:effectLst/>
                          <a:latin typeface="Calibri" panose="020F0502020204030204" pitchFamily="34" charset="0"/>
                        </a:rPr>
                        <a:t>BMW</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1126207.06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747910.17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-33.59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727442.18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-2.74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754105.15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3.67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3355664.56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-10.89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4424224"/>
                  </a:ext>
                </a:extLst>
              </a:tr>
              <a:tr h="182967">
                <a:tc>
                  <a:txBody>
                    <a:bodyPr/>
                    <a:lstStyle/>
                    <a:p>
                      <a:pPr algn="l" fontAlgn="b"/>
                      <a:r>
                        <a:rPr lang="en-IN" sz="1000" b="0" i="0" u="none" strike="noStrike" dirty="0">
                          <a:solidFill>
                            <a:srgbClr val="000000"/>
                          </a:solidFill>
                          <a:effectLst/>
                          <a:latin typeface="Calibri" panose="020F0502020204030204" pitchFamily="34" charset="0"/>
                        </a:rPr>
                        <a:t>Audi</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1293896.55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1067295.69</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-17.51</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488146.36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-54.26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379187.35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-22.32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3228525.95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-31.37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4874948"/>
                  </a:ext>
                </a:extLst>
              </a:tr>
              <a:tr h="182967">
                <a:tc>
                  <a:txBody>
                    <a:bodyPr/>
                    <a:lstStyle/>
                    <a:p>
                      <a:pPr algn="l" fontAlgn="b"/>
                      <a:r>
                        <a:rPr lang="en-IN" sz="1000" b="0" i="0" u="none" strike="noStrike">
                          <a:solidFill>
                            <a:srgbClr val="000000"/>
                          </a:solidFill>
                          <a:effectLst/>
                          <a:latin typeface="Calibri" panose="020F0502020204030204" pitchFamily="34" charset="0"/>
                        </a:rPr>
                        <a:t>Suzuki</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921901.87</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680129.22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5</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-26.23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1152416.90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69.44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391778.04</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-66.00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3146226.03</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22</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-7.60</a:t>
                      </a:r>
                    </a:p>
                  </a:txBody>
                  <a:tcPr marL="6719" marR="6719" marT="67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9603308"/>
                  </a:ext>
                </a:extLst>
              </a:tr>
            </a:tbl>
          </a:graphicData>
        </a:graphic>
      </p:graphicFrame>
    </p:spTree>
    <p:extLst>
      <p:ext uri="{BB962C8B-B14F-4D97-AF65-F5344CB8AC3E}">
        <p14:creationId xmlns:p14="http://schemas.microsoft.com/office/powerpoint/2010/main" val="333913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CBC575C1-5157-1A16-5DF9-767A90904296}"/>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Top revenue generator states</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D938DCB1-A436-E110-095D-EA7A92B5794E}"/>
              </a:ext>
            </a:extLst>
          </p:cNvPr>
          <p:cNvSpPr txBox="1"/>
          <p:nvPr/>
        </p:nvSpPr>
        <p:spPr>
          <a:xfrm>
            <a:off x="147223" y="894027"/>
            <a:ext cx="5542960" cy="5016758"/>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US" sz="1600" dirty="0"/>
              <a:t>Top Revenue States: California, Texas, and Florida are the top three states in terms of total revenue generated, with California leading the list.</a:t>
            </a:r>
          </a:p>
          <a:p>
            <a:pPr marL="285750" indent="-285750">
              <a:buFont typeface="Wingdings" panose="05000000000000000000" pitchFamily="2" charset="2"/>
              <a:buChar char="§"/>
            </a:pPr>
            <a:r>
              <a:rPr lang="en-US" sz="1600" dirty="0"/>
              <a:t>Contribution of Top States: The top three states (California, Texas, and Florida) contribute significantly to the total revenue, accounting for a substantial portion of the overall revenue.</a:t>
            </a:r>
          </a:p>
          <a:p>
            <a:pPr marL="285750" indent="-285750">
              <a:buFont typeface="Wingdings" panose="05000000000000000000" pitchFamily="2" charset="2"/>
              <a:buChar char="§"/>
            </a:pPr>
            <a:r>
              <a:rPr lang="en-US" sz="1600" dirty="0"/>
              <a:t>Distribution of Revenue: There is a notable disparity in revenue among states, with some states like California generating substantially higher revenue compared to others like Maine and Wyoming.</a:t>
            </a:r>
          </a:p>
          <a:p>
            <a:pPr marL="285750" indent="-285750">
              <a:buFont typeface="Wingdings" panose="05000000000000000000" pitchFamily="2" charset="2"/>
              <a:buChar char="§"/>
            </a:pPr>
            <a:r>
              <a:rPr lang="en-US" sz="1600" dirty="0"/>
              <a:t>Regional Economic Disparities: The data suggests that there may be regional economic disparities, with states like California, New York, and Texas having higher economic activity compared to states with lower revenue figures.</a:t>
            </a:r>
          </a:p>
          <a:p>
            <a:pPr marL="285750" indent="-285750">
              <a:buFont typeface="Wingdings" panose="05000000000000000000" pitchFamily="2" charset="2"/>
              <a:buChar char="§"/>
            </a:pPr>
            <a:r>
              <a:rPr lang="en-US" sz="1600" dirty="0"/>
              <a:t>Market Potential: States with higher revenue figures may present greater market potential or higher consumer demand for the products or services offered.</a:t>
            </a:r>
            <a:r>
              <a:rPr lang="en-IN" sz="1600" dirty="0"/>
              <a:t>This information is relevant with state-wise customer count analysis</a:t>
            </a:r>
          </a:p>
        </p:txBody>
      </p:sp>
      <p:pic>
        <p:nvPicPr>
          <p:cNvPr id="11" name="Picture 10">
            <a:extLst>
              <a:ext uri="{FF2B5EF4-FFF2-40B4-BE49-F238E27FC236}">
                <a16:creationId xmlns:a16="http://schemas.microsoft.com/office/drawing/2014/main" id="{3F54A732-9AF8-31E7-2FB1-6E173C841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9110" y="106045"/>
            <a:ext cx="6400813" cy="6400813"/>
          </a:xfrm>
          <a:prstGeom prst="rect">
            <a:avLst/>
          </a:prstGeom>
        </p:spPr>
      </p:pic>
    </p:spTree>
    <p:extLst>
      <p:ext uri="{BB962C8B-B14F-4D97-AF65-F5344CB8AC3E}">
        <p14:creationId xmlns:p14="http://schemas.microsoft.com/office/powerpoint/2010/main" val="106215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A94B4987-DF5E-F5C4-9FC7-31664200A41F}"/>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Correlation analysis</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D7C3B00E-A8F0-0AC6-D143-BCBA09F26825}"/>
              </a:ext>
            </a:extLst>
          </p:cNvPr>
          <p:cNvSpPr txBox="1"/>
          <p:nvPr/>
        </p:nvSpPr>
        <p:spPr>
          <a:xfrm>
            <a:off x="0" y="819229"/>
            <a:ext cx="3685880" cy="3046988"/>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IN" sz="1600" dirty="0"/>
              <a:t>Positive correlation of quarters with customers feedback and </a:t>
            </a:r>
            <a:r>
              <a:rPr lang="en-IN" sz="1600" dirty="0" err="1"/>
              <a:t>ship_time</a:t>
            </a:r>
            <a:r>
              <a:rPr lang="en-IN" sz="1600" dirty="0"/>
              <a:t> is highlighted again</a:t>
            </a:r>
          </a:p>
          <a:p>
            <a:pPr marL="285750" indent="-285750">
              <a:buFont typeface="Wingdings" panose="05000000000000000000" pitchFamily="2" charset="2"/>
              <a:buChar char="§"/>
            </a:pPr>
            <a:r>
              <a:rPr lang="en-IN" sz="1600" dirty="0"/>
              <a:t>Change in discount (increase) and price (drop) with quarters can be seen</a:t>
            </a:r>
          </a:p>
          <a:p>
            <a:pPr marL="285750" indent="-285750">
              <a:buFont typeface="Wingdings" panose="05000000000000000000" pitchFamily="2" charset="2"/>
              <a:buChar char="§"/>
            </a:pPr>
            <a:r>
              <a:rPr lang="en-IN" sz="1600" dirty="0"/>
              <a:t>Relation between quantity and revenue is obvious</a:t>
            </a:r>
          </a:p>
          <a:p>
            <a:pPr marL="285750" indent="-285750">
              <a:buFont typeface="Wingdings" panose="05000000000000000000" pitchFamily="2" charset="2"/>
              <a:buChar char="§"/>
            </a:pPr>
            <a:r>
              <a:rPr lang="en-IN" sz="1600" dirty="0"/>
              <a:t>No much corelation found in the data that could be considered as impacting factors on decline in revenue, feedback.</a:t>
            </a:r>
          </a:p>
        </p:txBody>
      </p:sp>
      <p:sp>
        <p:nvSpPr>
          <p:cNvPr id="8" name="TextBox 7">
            <a:extLst>
              <a:ext uri="{FF2B5EF4-FFF2-40B4-BE49-F238E27FC236}">
                <a16:creationId xmlns:a16="http://schemas.microsoft.com/office/drawing/2014/main" id="{5881FE60-A69C-389D-F3CC-E1397CCA08DA}"/>
              </a:ext>
            </a:extLst>
          </p:cNvPr>
          <p:cNvSpPr txBox="1"/>
          <p:nvPr/>
        </p:nvSpPr>
        <p:spPr>
          <a:xfrm>
            <a:off x="113122" y="5844022"/>
            <a:ext cx="3808428" cy="769441"/>
          </a:xfrm>
          <a:prstGeom prst="rect">
            <a:avLst/>
          </a:prstGeom>
          <a:noFill/>
        </p:spPr>
        <p:txBody>
          <a:bodyPr wrap="square" rtlCol="0">
            <a:spAutoFit/>
          </a:bodyPr>
          <a:lstStyle/>
          <a:p>
            <a:r>
              <a:rPr lang="en-IN" sz="1100" u="sng" dirty="0"/>
              <a:t>Note</a:t>
            </a:r>
            <a:r>
              <a:rPr lang="en-IN" sz="1100" dirty="0"/>
              <a:t>: </a:t>
            </a:r>
          </a:p>
          <a:p>
            <a:r>
              <a:rPr lang="en-IN" sz="1100" dirty="0"/>
              <a:t>Legend:</a:t>
            </a:r>
          </a:p>
          <a:p>
            <a:pPr marL="285750" indent="-285750">
              <a:buFont typeface="Wingdings" panose="05000000000000000000" pitchFamily="2" charset="2"/>
              <a:buChar char="§"/>
            </a:pPr>
            <a:r>
              <a:rPr lang="en-IN" sz="1100" dirty="0"/>
              <a:t>1/Dark Orange indicate maximum correlati0on (Impact)</a:t>
            </a:r>
          </a:p>
          <a:p>
            <a:pPr marL="285750" indent="-285750">
              <a:buFont typeface="Wingdings" panose="05000000000000000000" pitchFamily="2" charset="2"/>
              <a:buChar char="§"/>
            </a:pPr>
            <a:r>
              <a:rPr lang="en-IN" sz="1100" dirty="0"/>
              <a:t>-1/Dark blue indicate maximum negative correlation </a:t>
            </a:r>
          </a:p>
        </p:txBody>
      </p:sp>
      <p:pic>
        <p:nvPicPr>
          <p:cNvPr id="10" name="Picture 9">
            <a:extLst>
              <a:ext uri="{FF2B5EF4-FFF2-40B4-BE49-F238E27FC236}">
                <a16:creationId xmlns:a16="http://schemas.microsoft.com/office/drawing/2014/main" id="{91476F2E-2F45-EC1B-7A96-69EF622B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863" y="146957"/>
            <a:ext cx="9139287" cy="6528062"/>
          </a:xfrm>
          <a:prstGeom prst="rect">
            <a:avLst/>
          </a:prstGeom>
        </p:spPr>
      </p:pic>
    </p:spTree>
    <p:extLst>
      <p:ext uri="{BB962C8B-B14F-4D97-AF65-F5344CB8AC3E}">
        <p14:creationId xmlns:p14="http://schemas.microsoft.com/office/powerpoint/2010/main" val="161940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5" name="Title 1">
            <a:extLst>
              <a:ext uri="{FF2B5EF4-FFF2-40B4-BE49-F238E27FC236}">
                <a16:creationId xmlns:a16="http://schemas.microsoft.com/office/drawing/2014/main" id="{84D6A025-E268-A48F-A591-76BEA0F44EF3}"/>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Conclusion</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9FF87C8C-E203-0E9C-7DE5-02C2FA4A4A36}"/>
              </a:ext>
            </a:extLst>
          </p:cNvPr>
          <p:cNvSpPr txBox="1"/>
          <p:nvPr/>
        </p:nvSpPr>
        <p:spPr>
          <a:xfrm>
            <a:off x="160257" y="860191"/>
            <a:ext cx="5651384" cy="3293209"/>
          </a:xfrm>
          <a:prstGeom prst="rect">
            <a:avLst/>
          </a:prstGeom>
          <a:noFill/>
        </p:spPr>
        <p:txBody>
          <a:bodyPr wrap="square" rtlCol="0">
            <a:spAutoFit/>
          </a:bodyPr>
          <a:lstStyle/>
          <a:p>
            <a:r>
              <a:rPr lang="en-IN" sz="1600" u="sng" dirty="0"/>
              <a:t>Insights</a:t>
            </a:r>
          </a:p>
          <a:p>
            <a:pPr marL="285750" indent="-285750">
              <a:buFont typeface="Wingdings" panose="05000000000000000000" pitchFamily="2" charset="2"/>
              <a:buChar char="§"/>
            </a:pPr>
            <a:r>
              <a:rPr lang="en-US" sz="1600" dirty="0"/>
              <a:t>Both order counts and revenue have shown a consistent downward trend.</a:t>
            </a:r>
          </a:p>
          <a:p>
            <a:pPr marL="285750" indent="-285750">
              <a:buFont typeface="Wingdings" panose="05000000000000000000" pitchFamily="2" charset="2"/>
              <a:buChar char="§"/>
            </a:pPr>
            <a:r>
              <a:rPr lang="en-US" sz="1600" dirty="0"/>
              <a:t>Customer dissatisfaction has been on the rise continuously.</a:t>
            </a:r>
          </a:p>
          <a:p>
            <a:pPr marL="285750" indent="-285750">
              <a:buFont typeface="Wingdings" panose="05000000000000000000" pitchFamily="2" charset="2"/>
              <a:buChar char="§"/>
            </a:pPr>
            <a:r>
              <a:rPr lang="en-US" sz="1600" dirty="0"/>
              <a:t>The delay in vehicle shipping time has been steadily increasing.</a:t>
            </a:r>
          </a:p>
          <a:p>
            <a:pPr marL="285750" indent="-285750">
              <a:buFont typeface="Wingdings" panose="05000000000000000000" pitchFamily="2" charset="2"/>
              <a:buChar char="§"/>
            </a:pPr>
            <a:r>
              <a:rPr lang="en-US" sz="1600" dirty="0"/>
              <a:t>Despite price drops and increased discounts, sales have continued to decline.</a:t>
            </a:r>
          </a:p>
          <a:p>
            <a:pPr marL="285750" indent="-285750">
              <a:buFont typeface="Wingdings" panose="05000000000000000000" pitchFamily="2" charset="2"/>
              <a:buChar char="§"/>
            </a:pPr>
            <a:r>
              <a:rPr lang="en-US" sz="1600" dirty="0"/>
              <a:t>However, amidst the overall sales decline, some brands are managing to maintain relatively better performance.</a:t>
            </a:r>
          </a:p>
          <a:p>
            <a:pPr marL="285750" indent="-285750">
              <a:buFont typeface="Wingdings" panose="05000000000000000000" pitchFamily="2" charset="2"/>
              <a:buChar char="§"/>
            </a:pPr>
            <a:r>
              <a:rPr lang="en-US" sz="1600" dirty="0"/>
              <a:t>It's important to consider external factors such as economic conditions, market dynamics, or promotional campaigns, as they may significantly impact business performance in each quarter.</a:t>
            </a:r>
            <a:endParaRPr lang="en-IN" sz="1600" dirty="0"/>
          </a:p>
        </p:txBody>
      </p:sp>
      <p:sp>
        <p:nvSpPr>
          <p:cNvPr id="7" name="TextBox 6">
            <a:extLst>
              <a:ext uri="{FF2B5EF4-FFF2-40B4-BE49-F238E27FC236}">
                <a16:creationId xmlns:a16="http://schemas.microsoft.com/office/drawing/2014/main" id="{EAC3A22B-4E4E-9E14-BF7B-8F9E1BE96C9B}"/>
              </a:ext>
            </a:extLst>
          </p:cNvPr>
          <p:cNvSpPr txBox="1"/>
          <p:nvPr/>
        </p:nvSpPr>
        <p:spPr>
          <a:xfrm>
            <a:off x="6096000" y="907323"/>
            <a:ext cx="5810054" cy="4770537"/>
          </a:xfrm>
          <a:prstGeom prst="rect">
            <a:avLst/>
          </a:prstGeom>
          <a:noFill/>
        </p:spPr>
        <p:txBody>
          <a:bodyPr wrap="square" rtlCol="0">
            <a:spAutoFit/>
          </a:bodyPr>
          <a:lstStyle/>
          <a:p>
            <a:r>
              <a:rPr lang="en-IN" sz="1600" u="sng" dirty="0"/>
              <a:t>Recommendations</a:t>
            </a:r>
          </a:p>
          <a:p>
            <a:pPr marL="285750" indent="-285750">
              <a:buFont typeface="Wingdings" panose="05000000000000000000" pitchFamily="2" charset="2"/>
              <a:buChar char="§"/>
            </a:pPr>
            <a:r>
              <a:rPr lang="en-US" sz="1600" dirty="0"/>
              <a:t>Initiate customer surveys and interviews to pinpoint pain points and areas for enhancement in the customer experience.</a:t>
            </a:r>
          </a:p>
          <a:p>
            <a:pPr marL="285750" indent="-285750">
              <a:buFont typeface="Wingdings" panose="05000000000000000000" pitchFamily="2" charset="2"/>
              <a:buChar char="§"/>
            </a:pPr>
            <a:r>
              <a:rPr lang="en-US" sz="1600" dirty="0"/>
              <a:t>Prioritize efforts to enhance delivery times by diagnosing and resolving the underlying causes of delays.</a:t>
            </a:r>
          </a:p>
          <a:p>
            <a:pPr marL="285750" indent="-285750">
              <a:buFont typeface="Wingdings" panose="05000000000000000000" pitchFamily="2" charset="2"/>
              <a:buChar char="§"/>
            </a:pPr>
            <a:r>
              <a:rPr lang="en-US" sz="1600" dirty="0"/>
              <a:t>Allocate resources towards brands such as Toyota, Chevrolet and Dodge, which exhibit consistent quarterly revenue generation. Minimizing involvement with consistently underperforming brands can offer benefits.</a:t>
            </a:r>
          </a:p>
          <a:p>
            <a:pPr marL="285750" indent="-285750">
              <a:buFont typeface="Wingdings" panose="05000000000000000000" pitchFamily="2" charset="2"/>
              <a:buChar char="§"/>
            </a:pPr>
            <a:r>
              <a:rPr lang="en-US" sz="1600" dirty="0"/>
              <a:t>Focus on high performing brands and increase sale</a:t>
            </a:r>
          </a:p>
          <a:p>
            <a:pPr marL="285750" indent="-285750">
              <a:buFont typeface="Wingdings" panose="05000000000000000000" pitchFamily="2" charset="2"/>
              <a:buChar char="§"/>
            </a:pPr>
            <a:r>
              <a:rPr lang="en-US" sz="1600" dirty="0"/>
              <a:t>Focus on optimizing business strategies in low-performing states to potentially boost performance.</a:t>
            </a:r>
          </a:p>
          <a:p>
            <a:pPr marL="285750" indent="-285750">
              <a:buFont typeface="Wingdings" panose="05000000000000000000" pitchFamily="2" charset="2"/>
              <a:buChar char="§"/>
            </a:pPr>
            <a:r>
              <a:rPr lang="en-US" sz="1600" dirty="0"/>
              <a:t>Evaluate opportunities for enhancing customer experience across various touchpoints.</a:t>
            </a:r>
          </a:p>
          <a:p>
            <a:pPr marL="285750" indent="-285750">
              <a:buFont typeface="Wingdings" panose="05000000000000000000" pitchFamily="2" charset="2"/>
              <a:buChar char="§"/>
            </a:pPr>
            <a:r>
              <a:rPr lang="en-US" sz="1600" dirty="0"/>
              <a:t>Analyze the impact of market dynamics to forecast demand fluctuations and tailor strategies accordingly.</a:t>
            </a:r>
          </a:p>
          <a:p>
            <a:pPr marL="285750" indent="-285750">
              <a:buFont typeface="Wingdings" panose="05000000000000000000" pitchFamily="2" charset="2"/>
              <a:buChar char="§"/>
            </a:pPr>
            <a:r>
              <a:rPr lang="en-US" sz="1600" dirty="0"/>
              <a:t>Some research and brainstorming on understanding customer feedback, product quality and shipping delay time would be crucial for sustainability</a:t>
            </a:r>
            <a:endParaRPr lang="en-IN" sz="1600" dirty="0"/>
          </a:p>
        </p:txBody>
      </p:sp>
    </p:spTree>
    <p:extLst>
      <p:ext uri="{BB962C8B-B14F-4D97-AF65-F5344CB8AC3E}">
        <p14:creationId xmlns:p14="http://schemas.microsoft.com/office/powerpoint/2010/main" val="131050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19386" cy="6878103"/>
            <a:chOff x="-17861" y="-20104"/>
            <a:chExt cx="12219386"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0" y="2532030"/>
              <a:ext cx="12201525" cy="89696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0" y="3429000"/>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629" y="2542081"/>
              <a:ext cx="866815" cy="866815"/>
            </a:xfrm>
            <a:prstGeom prst="rect">
              <a:avLst/>
            </a:prstGeom>
          </p:spPr>
        </p:pic>
      </p:grpSp>
      <p:sp>
        <p:nvSpPr>
          <p:cNvPr id="5" name="Title 1">
            <a:extLst>
              <a:ext uri="{FF2B5EF4-FFF2-40B4-BE49-F238E27FC236}">
                <a16:creationId xmlns:a16="http://schemas.microsoft.com/office/drawing/2014/main" id="{84D6A025-E268-A48F-A591-76BEA0F44EF3}"/>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9FF87C8C-E203-0E9C-7DE5-02C2FA4A4A36}"/>
              </a:ext>
            </a:extLst>
          </p:cNvPr>
          <p:cNvSpPr txBox="1"/>
          <p:nvPr/>
        </p:nvSpPr>
        <p:spPr>
          <a:xfrm>
            <a:off x="4883085" y="2688126"/>
            <a:ext cx="5542960" cy="584775"/>
          </a:xfrm>
          <a:prstGeom prst="rect">
            <a:avLst/>
          </a:prstGeom>
          <a:noFill/>
        </p:spPr>
        <p:txBody>
          <a:bodyPr wrap="square" rtlCol="0">
            <a:spAutoFit/>
          </a:bodyPr>
          <a:lstStyle/>
          <a:p>
            <a:r>
              <a:rPr lang="en-IN" sz="3200" dirty="0">
                <a:solidFill>
                  <a:schemeClr val="bg1"/>
                </a:solidFill>
              </a:rPr>
              <a:t>Thank You!</a:t>
            </a:r>
          </a:p>
        </p:txBody>
      </p:sp>
    </p:spTree>
    <p:extLst>
      <p:ext uri="{BB962C8B-B14F-4D97-AF65-F5344CB8AC3E}">
        <p14:creationId xmlns:p14="http://schemas.microsoft.com/office/powerpoint/2010/main" val="21133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30134" y="-2759337"/>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 name="Title 1" hidden="1"/>
          <p:cNvSpPr>
            <a:spLocks noGrp="1"/>
          </p:cNvSpPr>
          <p:nvPr>
            <p:ph type="title"/>
          </p:nvPr>
        </p:nvSpPr>
        <p:spPr/>
        <p:txBody>
          <a:bodyPr/>
          <a:lstStyle/>
          <a:p>
            <a:r>
              <a:rPr lang="en-US" dirty="0"/>
              <a:t>Sample 2</a:t>
            </a: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sp>
        <p:nvSpPr>
          <p:cNvPr id="6" name="Title 1">
            <a:extLst>
              <a:ext uri="{FF2B5EF4-FFF2-40B4-BE49-F238E27FC236}">
                <a16:creationId xmlns:a16="http://schemas.microsoft.com/office/drawing/2014/main" id="{1AA1172C-0F2A-4E02-9B68-9240FC3A6C59}"/>
              </a:ext>
            </a:extLst>
          </p:cNvPr>
          <p:cNvSpPr txBox="1">
            <a:spLocks/>
          </p:cNvSpPr>
          <p:nvPr/>
        </p:nvSpPr>
        <p:spPr>
          <a:xfrm>
            <a:off x="0" y="9427"/>
            <a:ext cx="12192000" cy="6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Business Overview</a:t>
            </a:r>
            <a:endPar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4" name="Group 3">
            <a:extLst>
              <a:ext uri="{FF2B5EF4-FFF2-40B4-BE49-F238E27FC236}">
                <a16:creationId xmlns:a16="http://schemas.microsoft.com/office/drawing/2014/main" id="{5270FB47-3468-3005-3762-2BB8DB0A8D9F}"/>
              </a:ext>
            </a:extLst>
          </p:cNvPr>
          <p:cNvGrpSpPr/>
          <p:nvPr/>
        </p:nvGrpSpPr>
        <p:grpSpPr>
          <a:xfrm>
            <a:off x="825800" y="1833479"/>
            <a:ext cx="10500293" cy="4811584"/>
            <a:chOff x="759811" y="1107606"/>
            <a:chExt cx="10500293" cy="4811584"/>
          </a:xfrm>
        </p:grpSpPr>
        <p:grpSp>
          <p:nvGrpSpPr>
            <p:cNvPr id="7" name="Group 6">
              <a:extLst>
                <a:ext uri="{FF2B5EF4-FFF2-40B4-BE49-F238E27FC236}">
                  <a16:creationId xmlns:a16="http://schemas.microsoft.com/office/drawing/2014/main" id="{E485083F-CD0F-4CD7-62DA-96FD6C041EF8}"/>
                </a:ext>
              </a:extLst>
            </p:cNvPr>
            <p:cNvGrpSpPr/>
            <p:nvPr/>
          </p:nvGrpSpPr>
          <p:grpSpPr>
            <a:xfrm>
              <a:off x="759812" y="1107608"/>
              <a:ext cx="2373049" cy="4811582"/>
              <a:chOff x="759812" y="1588376"/>
              <a:chExt cx="2373049" cy="4811582"/>
            </a:xfrm>
          </p:grpSpPr>
          <p:grpSp>
            <p:nvGrpSpPr>
              <p:cNvPr id="8" name="Group 7">
                <a:extLst>
                  <a:ext uri="{FF2B5EF4-FFF2-40B4-BE49-F238E27FC236}">
                    <a16:creationId xmlns:a16="http://schemas.microsoft.com/office/drawing/2014/main" id="{A73E5F88-45CE-A939-6B51-1B5745AAA7D6}"/>
                  </a:ext>
                </a:extLst>
              </p:cNvPr>
              <p:cNvGrpSpPr/>
              <p:nvPr/>
            </p:nvGrpSpPr>
            <p:grpSpPr>
              <a:xfrm>
                <a:off x="759813" y="1588376"/>
                <a:ext cx="2373048" cy="4811582"/>
                <a:chOff x="1519626" y="3176752"/>
                <a:chExt cx="4746096" cy="9623164"/>
              </a:xfrm>
            </p:grpSpPr>
            <p:sp>
              <p:nvSpPr>
                <p:cNvPr id="10" name="Shape 1021">
                  <a:extLst>
                    <a:ext uri="{FF2B5EF4-FFF2-40B4-BE49-F238E27FC236}">
                      <a16:creationId xmlns:a16="http://schemas.microsoft.com/office/drawing/2014/main" id="{88E2C3B0-4E5F-020A-C273-804587176D7A}"/>
                    </a:ext>
                  </a:extLst>
                </p:cNvPr>
                <p:cNvSpPr/>
                <p:nvPr/>
              </p:nvSpPr>
              <p:spPr>
                <a:xfrm>
                  <a:off x="1519626" y="3176752"/>
                  <a:ext cx="4746094" cy="979479"/>
                </a:xfrm>
                <a:prstGeom prst="rect">
                  <a:avLst/>
                </a:prstGeom>
                <a:solidFill>
                  <a:srgbClr val="3891DE"/>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sz="1800"/>
                  </a:pPr>
                  <a:r>
                    <a:rPr kumimoji="0" lang="en-US" b="1" i="0" u="none" strike="noStrike" kern="0" cap="none" spc="0" normalizeH="0" baseline="0" noProof="0" dirty="0">
                      <a:ln>
                        <a:noFill/>
                      </a:ln>
                      <a:solidFill>
                        <a:srgbClr val="FFFFFF"/>
                      </a:solidFill>
                      <a:effectLst/>
                      <a:uLnTx/>
                      <a:uFillTx/>
                      <a:latin typeface="Calibri Light" panose="020F0302020204030204" pitchFamily="34" charset="0"/>
                      <a:ea typeface="Calibri Light" panose="020F0302020204030204" pitchFamily="34" charset="0"/>
                      <a:cs typeface="Calibri Light" panose="020F0302020204030204" pitchFamily="34" charset="0"/>
                      <a:sym typeface="Rajdhani Medium"/>
                    </a:rPr>
                    <a:t>Quarter#1</a:t>
                  </a:r>
                </a:p>
              </p:txBody>
            </p:sp>
            <p:sp>
              <p:nvSpPr>
                <p:cNvPr id="11" name="Shape 1022">
                  <a:extLst>
                    <a:ext uri="{FF2B5EF4-FFF2-40B4-BE49-F238E27FC236}">
                      <a16:creationId xmlns:a16="http://schemas.microsoft.com/office/drawing/2014/main" id="{78C90FE6-7B66-C138-17E3-1F5D3953F3F2}"/>
                    </a:ext>
                  </a:extLst>
                </p:cNvPr>
                <p:cNvSpPr/>
                <p:nvPr/>
              </p:nvSpPr>
              <p:spPr>
                <a:xfrm>
                  <a:off x="1519626" y="5120452"/>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IN" sz="1400" b="0" i="0" u="none" strike="noStrike" kern="0" cap="none" spc="0" normalizeH="0" baseline="0" noProof="0" dirty="0">
                      <a:ln>
                        <a:noFill/>
                      </a:ln>
                      <a:solidFill>
                        <a:srgbClr val="FFFFFF">
                          <a:lumMod val="50000"/>
                        </a:srgbClr>
                      </a:solidFill>
                      <a:effectLst/>
                      <a:uLnTx/>
                      <a:uFillTx/>
                      <a:latin typeface="+mj-lt"/>
                      <a:ea typeface="Lato" panose="020F0502020204030203" pitchFamily="34" charset="0"/>
                      <a:cs typeface="Lato" panose="020F0502020204030203" pitchFamily="34" charset="0"/>
                      <a:sym typeface="Rajdhani Medium"/>
                    </a:rPr>
                    <a:t>Orders: 310</a:t>
                  </a:r>
                  <a:r>
                    <a:rPr kumimoji="0" sz="1400" b="0" i="0" u="none" strike="noStrike" kern="0" cap="none" spc="0" normalizeH="0" baseline="0" noProof="0" dirty="0">
                      <a:ln>
                        <a:noFill/>
                      </a:ln>
                      <a:solidFill>
                        <a:srgbClr val="FFFFFF">
                          <a:lumMod val="50000"/>
                        </a:srgbClr>
                      </a:solidFill>
                      <a:effectLst/>
                      <a:uLnTx/>
                      <a:uFillTx/>
                      <a:latin typeface="+mj-lt"/>
                      <a:ea typeface="Lato" panose="020F0502020204030203" pitchFamily="34" charset="0"/>
                      <a:cs typeface="Lato" panose="020F0502020204030203" pitchFamily="34" charset="0"/>
                      <a:sym typeface="Rajdhani Medium"/>
                    </a:rPr>
                    <a:t> </a:t>
                  </a:r>
                </a:p>
              </p:txBody>
            </p:sp>
            <p:sp>
              <p:nvSpPr>
                <p:cNvPr id="12" name="Shape 1023">
                  <a:extLst>
                    <a:ext uri="{FF2B5EF4-FFF2-40B4-BE49-F238E27FC236}">
                      <a16:creationId xmlns:a16="http://schemas.microsoft.com/office/drawing/2014/main" id="{5EE68A6A-91AC-DA31-FF25-BDB33C92B354}"/>
                    </a:ext>
                  </a:extLst>
                </p:cNvPr>
                <p:cNvSpPr/>
                <p:nvPr/>
              </p:nvSpPr>
              <p:spPr>
                <a:xfrm>
                  <a:off x="1519626" y="5969978"/>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400" b="0" i="0" u="none" strike="noStrike" kern="0" cap="none" spc="0" normalizeH="0" baseline="0" noProof="0" dirty="0">
                      <a:ln>
                        <a:noFill/>
                      </a:ln>
                      <a:solidFill>
                        <a:srgbClr val="FFFFFF">
                          <a:lumMod val="50000"/>
                        </a:srgbClr>
                      </a:solidFill>
                      <a:effectLst/>
                      <a:uLnTx/>
                      <a:uFillTx/>
                      <a:latin typeface="+mj-lt"/>
                      <a:ea typeface="Lato" panose="020F0502020204030203" pitchFamily="34" charset="0"/>
                      <a:cs typeface="Lato" panose="020F0502020204030203" pitchFamily="34" charset="0"/>
                      <a:sym typeface="Rajdhani Medium"/>
                    </a:rPr>
                    <a:t>Avg Feedback: 3.55 </a:t>
                  </a:r>
                </a:p>
              </p:txBody>
            </p:sp>
            <p:sp>
              <p:nvSpPr>
                <p:cNvPr id="13" name="Shape 1024">
                  <a:extLst>
                    <a:ext uri="{FF2B5EF4-FFF2-40B4-BE49-F238E27FC236}">
                      <a16:creationId xmlns:a16="http://schemas.microsoft.com/office/drawing/2014/main" id="{8C604943-791D-A612-E2D8-93ADB2962708}"/>
                    </a:ext>
                  </a:extLst>
                </p:cNvPr>
                <p:cNvSpPr/>
                <p:nvPr/>
              </p:nvSpPr>
              <p:spPr>
                <a:xfrm>
                  <a:off x="1519626" y="6816928"/>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Ship Time: 57 Days </a:t>
                  </a:r>
                </a:p>
              </p:txBody>
            </p:sp>
            <p:sp>
              <p:nvSpPr>
                <p:cNvPr id="15" name="Shape 1025">
                  <a:extLst>
                    <a:ext uri="{FF2B5EF4-FFF2-40B4-BE49-F238E27FC236}">
                      <a16:creationId xmlns:a16="http://schemas.microsoft.com/office/drawing/2014/main" id="{19C90062-02B2-D245-026C-B694917A576C}"/>
                    </a:ext>
                  </a:extLst>
                </p:cNvPr>
                <p:cNvSpPr/>
                <p:nvPr/>
              </p:nvSpPr>
              <p:spPr>
                <a:xfrm>
                  <a:off x="1519626" y="7653666"/>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R="0" lvl="0" indent="0" algn="ctr" fontAlgn="auto">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Maker : Chevrolet </a:t>
                  </a:r>
                </a:p>
              </p:txBody>
            </p:sp>
            <p:sp>
              <p:nvSpPr>
                <p:cNvPr id="16" name="Shape 1026">
                  <a:extLst>
                    <a:ext uri="{FF2B5EF4-FFF2-40B4-BE49-F238E27FC236}">
                      <a16:creationId xmlns:a16="http://schemas.microsoft.com/office/drawing/2014/main" id="{20229781-4A0B-25A8-BC73-543DEC465D25}"/>
                    </a:ext>
                  </a:extLst>
                </p:cNvPr>
                <p:cNvSpPr/>
                <p:nvPr/>
              </p:nvSpPr>
              <p:spPr>
                <a:xfrm>
                  <a:off x="1519626" y="8496722"/>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State : </a:t>
                  </a:r>
                </a:p>
                <a:p>
                  <a:pPr marL="0" marR="0" lvl="0" indent="0" algn="ctr" defTabSz="914400" eaLnBrk="1" fontAlgn="auto" latinLnBrk="0" hangingPunct="1">
                    <a:lnSpc>
                      <a:spcPct val="90000"/>
                    </a:lnSpc>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California </a:t>
                  </a:r>
                </a:p>
              </p:txBody>
            </p:sp>
            <p:sp>
              <p:nvSpPr>
                <p:cNvPr id="17" name="Rectangle 16">
                  <a:extLst>
                    <a:ext uri="{FF2B5EF4-FFF2-40B4-BE49-F238E27FC236}">
                      <a16:creationId xmlns:a16="http://schemas.microsoft.com/office/drawing/2014/main" id="{1988DD90-FB44-D679-F30F-D18CC89B37DA}"/>
                    </a:ext>
                  </a:extLst>
                </p:cNvPr>
                <p:cNvSpPr/>
                <p:nvPr/>
              </p:nvSpPr>
              <p:spPr>
                <a:xfrm>
                  <a:off x="1519626" y="4309974"/>
                  <a:ext cx="4746096" cy="683264"/>
                </a:xfrm>
                <a:prstGeom prst="rect">
                  <a:avLst/>
                </a:prstGeom>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b="1" i="0" u="none" strike="noStrike" kern="0" cap="none" spc="0" normalizeH="0" baseline="0" noProof="0" dirty="0">
                      <a:ln>
                        <a:noFill/>
                      </a:ln>
                      <a:solidFill>
                        <a:srgbClr val="3891DE"/>
                      </a:solidFill>
                      <a:effectLst/>
                      <a:uLnTx/>
                      <a:uFillTx/>
                      <a:latin typeface="+mj-lt"/>
                      <a:ea typeface="Lato Regular" panose="020F0502020204030203" pitchFamily="34" charset="0"/>
                      <a:cs typeface="Lato" panose="020F0502020204030203" pitchFamily="34" charset="0"/>
                    </a:rPr>
                    <a:t>$</a:t>
                  </a:r>
                  <a:r>
                    <a:rPr kumimoji="0" lang="en-US" b="1" i="0" u="none" strike="noStrike" kern="0" cap="none" spc="0" normalizeH="0" baseline="0" noProof="0" dirty="0">
                      <a:ln>
                        <a:noFill/>
                      </a:ln>
                      <a:solidFill>
                        <a:srgbClr val="3891DE"/>
                      </a:solidFill>
                      <a:effectLst/>
                      <a:uLnTx/>
                      <a:uFillTx/>
                      <a:latin typeface="+mj-lt"/>
                      <a:ea typeface="Lato Regular" panose="020F0502020204030203" pitchFamily="34" charset="0"/>
                      <a:cs typeface="Lato" panose="020F0502020204030203" pitchFamily="34" charset="0"/>
                      <a:sym typeface="Rajdhani Medium"/>
                    </a:rPr>
                    <a:t>39.63M</a:t>
                  </a:r>
                </a:p>
              </p:txBody>
            </p:sp>
            <p:sp>
              <p:nvSpPr>
                <p:cNvPr id="18" name="Shape 1021">
                  <a:extLst>
                    <a:ext uri="{FF2B5EF4-FFF2-40B4-BE49-F238E27FC236}">
                      <a16:creationId xmlns:a16="http://schemas.microsoft.com/office/drawing/2014/main" id="{058E7BC5-C1FF-86BE-7A72-1D75A95DB238}"/>
                    </a:ext>
                  </a:extLst>
                </p:cNvPr>
                <p:cNvSpPr/>
                <p:nvPr/>
              </p:nvSpPr>
              <p:spPr>
                <a:xfrm>
                  <a:off x="1519626" y="12565338"/>
                  <a:ext cx="4746094" cy="234578"/>
                </a:xfrm>
                <a:prstGeom prst="rect">
                  <a:avLst/>
                </a:prstGeom>
                <a:solidFill>
                  <a:srgbClr val="3891DE"/>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sz="1800"/>
                  </a:pPr>
                  <a:endParaRPr kumimoji="0" lang="en-US" sz="600" b="1" i="0" u="none" strike="noStrike" kern="0" cap="none" spc="-12" normalizeH="0" baseline="0" noProof="0" dirty="0">
                    <a:ln>
                      <a:noFill/>
                    </a:ln>
                    <a:solidFill>
                      <a:srgbClr val="FFFFFF">
                        <a:lumMod val="50000"/>
                      </a:srgbClr>
                    </a:solidFill>
                    <a:effectLst/>
                    <a:uLnTx/>
                    <a:uFillTx/>
                    <a:latin typeface="Raleway"/>
                    <a:ea typeface="Rajdhani Medium"/>
                    <a:cs typeface="Raleway"/>
                    <a:sym typeface="Rajdhani Medium"/>
                  </a:endParaRPr>
                </a:p>
              </p:txBody>
            </p:sp>
          </p:grpSp>
          <p:sp>
            <p:nvSpPr>
              <p:cNvPr id="9" name="Shape 1025">
                <a:extLst>
                  <a:ext uri="{FF2B5EF4-FFF2-40B4-BE49-F238E27FC236}">
                    <a16:creationId xmlns:a16="http://schemas.microsoft.com/office/drawing/2014/main" id="{668E96D0-5606-9838-CB73-52A49C3875E8}"/>
                  </a:ext>
                </a:extLst>
              </p:cNvPr>
              <p:cNvSpPr/>
              <p:nvPr/>
            </p:nvSpPr>
            <p:spPr>
              <a:xfrm>
                <a:off x="759812" y="4680373"/>
                <a:ext cx="2373047" cy="424349"/>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R="0" lvl="0" indent="0" algn="ctr" fontAlgn="auto">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Discount Offered : 0.54 </a:t>
                </a:r>
              </a:p>
            </p:txBody>
          </p:sp>
        </p:grpSp>
        <p:grpSp>
          <p:nvGrpSpPr>
            <p:cNvPr id="19" name="Group 18">
              <a:extLst>
                <a:ext uri="{FF2B5EF4-FFF2-40B4-BE49-F238E27FC236}">
                  <a16:creationId xmlns:a16="http://schemas.microsoft.com/office/drawing/2014/main" id="{987CF97D-BBAB-3E08-CE4F-70494D6AD822}"/>
                </a:ext>
              </a:extLst>
            </p:cNvPr>
            <p:cNvGrpSpPr/>
            <p:nvPr/>
          </p:nvGrpSpPr>
          <p:grpSpPr>
            <a:xfrm>
              <a:off x="3437460" y="1107608"/>
              <a:ext cx="2373048" cy="4811581"/>
              <a:chOff x="3437460" y="1588376"/>
              <a:chExt cx="2373048" cy="4811581"/>
            </a:xfrm>
          </p:grpSpPr>
          <p:grpSp>
            <p:nvGrpSpPr>
              <p:cNvPr id="20" name="Group 19">
                <a:extLst>
                  <a:ext uri="{FF2B5EF4-FFF2-40B4-BE49-F238E27FC236}">
                    <a16:creationId xmlns:a16="http://schemas.microsoft.com/office/drawing/2014/main" id="{AA619679-96CE-64A6-2F4F-3D774D2B70B6}"/>
                  </a:ext>
                </a:extLst>
              </p:cNvPr>
              <p:cNvGrpSpPr/>
              <p:nvPr/>
            </p:nvGrpSpPr>
            <p:grpSpPr>
              <a:xfrm>
                <a:off x="3437460" y="1588376"/>
                <a:ext cx="2373048" cy="4811581"/>
                <a:chOff x="6874920" y="3176752"/>
                <a:chExt cx="4746096" cy="9623162"/>
              </a:xfrm>
            </p:grpSpPr>
            <p:sp>
              <p:nvSpPr>
                <p:cNvPr id="22" name="Shape 1030">
                  <a:extLst>
                    <a:ext uri="{FF2B5EF4-FFF2-40B4-BE49-F238E27FC236}">
                      <a16:creationId xmlns:a16="http://schemas.microsoft.com/office/drawing/2014/main" id="{9126401B-B8FE-B221-A8E6-41CDFB0F948D}"/>
                    </a:ext>
                  </a:extLst>
                </p:cNvPr>
                <p:cNvSpPr/>
                <p:nvPr/>
              </p:nvSpPr>
              <p:spPr>
                <a:xfrm>
                  <a:off x="6874922" y="3176752"/>
                  <a:ext cx="4746094" cy="979481"/>
                </a:xfrm>
                <a:prstGeom prst="rect">
                  <a:avLst/>
                </a:prstGeom>
                <a:solidFill>
                  <a:srgbClr val="485868"/>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sz="1800"/>
                  </a:pPr>
                  <a:r>
                    <a:rPr lang="en-US" b="1" kern="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sym typeface="Rajdhani Medium"/>
                    </a:rPr>
                    <a:t>Quarter#2</a:t>
                  </a:r>
                </a:p>
              </p:txBody>
            </p:sp>
            <p:sp>
              <p:nvSpPr>
                <p:cNvPr id="23" name="Shape 1031">
                  <a:extLst>
                    <a:ext uri="{FF2B5EF4-FFF2-40B4-BE49-F238E27FC236}">
                      <a16:creationId xmlns:a16="http://schemas.microsoft.com/office/drawing/2014/main" id="{022450CE-F282-CC42-01B7-4BB842CA767D}"/>
                    </a:ext>
                  </a:extLst>
                </p:cNvPr>
                <p:cNvSpPr/>
                <p:nvPr/>
              </p:nvSpPr>
              <p:spPr>
                <a:xfrm>
                  <a:off x="6874922" y="5177020"/>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400" b="0" i="0" u="none" strike="noStrike" kern="0" cap="none" spc="0" normalizeH="0" baseline="0" noProof="0" dirty="0">
                      <a:ln>
                        <a:noFill/>
                      </a:ln>
                      <a:solidFill>
                        <a:srgbClr val="FFFFFF">
                          <a:lumMod val="50000"/>
                        </a:srgbClr>
                      </a:solidFill>
                      <a:effectLst/>
                      <a:uLnTx/>
                      <a:uFillTx/>
                      <a:latin typeface="+mj-lt"/>
                      <a:ea typeface="Lato" panose="020F0502020204030203" pitchFamily="34" charset="0"/>
                      <a:cs typeface="Lato" panose="020F0502020204030203" pitchFamily="34" charset="0"/>
                      <a:sym typeface="Rajdhani Medium"/>
                    </a:rPr>
                    <a:t>Orders: 262 </a:t>
                  </a:r>
                </a:p>
              </p:txBody>
            </p:sp>
            <p:sp>
              <p:nvSpPr>
                <p:cNvPr id="24" name="Shape 1032">
                  <a:extLst>
                    <a:ext uri="{FF2B5EF4-FFF2-40B4-BE49-F238E27FC236}">
                      <a16:creationId xmlns:a16="http://schemas.microsoft.com/office/drawing/2014/main" id="{B1B61CB6-2D10-9C5A-BC31-FDD6B0B39060}"/>
                    </a:ext>
                  </a:extLst>
                </p:cNvPr>
                <p:cNvSpPr/>
                <p:nvPr/>
              </p:nvSpPr>
              <p:spPr>
                <a:xfrm>
                  <a:off x="6874922" y="6026546"/>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Avg Feedback: 3.36 </a:t>
                  </a:r>
                </a:p>
              </p:txBody>
            </p:sp>
            <p:sp>
              <p:nvSpPr>
                <p:cNvPr id="25" name="Shape 1033">
                  <a:extLst>
                    <a:ext uri="{FF2B5EF4-FFF2-40B4-BE49-F238E27FC236}">
                      <a16:creationId xmlns:a16="http://schemas.microsoft.com/office/drawing/2014/main" id="{A8EFED3F-E646-0C44-DCF6-629CEDFECFB6}"/>
                    </a:ext>
                  </a:extLst>
                </p:cNvPr>
                <p:cNvSpPr/>
                <p:nvPr/>
              </p:nvSpPr>
              <p:spPr>
                <a:xfrm>
                  <a:off x="6874922" y="6873496"/>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Ship Time: 71 Days  </a:t>
                  </a:r>
                </a:p>
              </p:txBody>
            </p:sp>
            <p:sp>
              <p:nvSpPr>
                <p:cNvPr id="26" name="Shape 1034">
                  <a:extLst>
                    <a:ext uri="{FF2B5EF4-FFF2-40B4-BE49-F238E27FC236}">
                      <a16:creationId xmlns:a16="http://schemas.microsoft.com/office/drawing/2014/main" id="{ACE7E062-5675-CA3F-16DA-EB1CB142C796}"/>
                    </a:ext>
                  </a:extLst>
                </p:cNvPr>
                <p:cNvSpPr/>
                <p:nvPr/>
              </p:nvSpPr>
              <p:spPr>
                <a:xfrm>
                  <a:off x="6874922" y="7710234"/>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Maker : Chevrolet  </a:t>
                  </a:r>
                </a:p>
              </p:txBody>
            </p:sp>
            <p:sp>
              <p:nvSpPr>
                <p:cNvPr id="27" name="Shape 1035">
                  <a:extLst>
                    <a:ext uri="{FF2B5EF4-FFF2-40B4-BE49-F238E27FC236}">
                      <a16:creationId xmlns:a16="http://schemas.microsoft.com/office/drawing/2014/main" id="{EDAA1D36-FAEE-BCF3-BC26-F2BD87402C1D}"/>
                    </a:ext>
                  </a:extLst>
                </p:cNvPr>
                <p:cNvSpPr/>
                <p:nvPr/>
              </p:nvSpPr>
              <p:spPr>
                <a:xfrm>
                  <a:off x="6874922" y="8553290"/>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State : </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California </a:t>
                  </a:r>
                </a:p>
              </p:txBody>
            </p:sp>
            <p:sp>
              <p:nvSpPr>
                <p:cNvPr id="28" name="Rectangle 27">
                  <a:extLst>
                    <a:ext uri="{FF2B5EF4-FFF2-40B4-BE49-F238E27FC236}">
                      <a16:creationId xmlns:a16="http://schemas.microsoft.com/office/drawing/2014/main" id="{F857841C-FE99-064B-99D7-6DACE06A67C6}"/>
                    </a:ext>
                  </a:extLst>
                </p:cNvPr>
                <p:cNvSpPr/>
                <p:nvPr/>
              </p:nvSpPr>
              <p:spPr>
                <a:xfrm>
                  <a:off x="6874920" y="4350386"/>
                  <a:ext cx="4746096" cy="683264"/>
                </a:xfrm>
                <a:prstGeom prst="rect">
                  <a:avLst/>
                </a:prstGeom>
              </p:spPr>
              <p:txBody>
                <a:bodyPr wrap="square">
                  <a:spAutoFit/>
                </a:bodyPr>
                <a:lstStyle/>
                <a:p>
                  <a:pPr algn="ctr">
                    <a:lnSpc>
                      <a:spcPct val="90000"/>
                    </a:lnSpc>
                    <a:defRPr sz="1800" spc="0"/>
                  </a:pPr>
                  <a:r>
                    <a:rPr lang="en-US" b="1" kern="0" dirty="0">
                      <a:solidFill>
                        <a:srgbClr val="485868"/>
                      </a:solidFill>
                      <a:latin typeface="+mj-lt"/>
                      <a:ea typeface="Lato Regular" panose="020F0502020204030203" pitchFamily="34" charset="0"/>
                      <a:cs typeface="Lato" panose="020F0502020204030203" pitchFamily="34" charset="0"/>
                    </a:rPr>
                    <a:t>$32.91M</a:t>
                  </a:r>
                </a:p>
              </p:txBody>
            </p:sp>
            <p:sp>
              <p:nvSpPr>
                <p:cNvPr id="29" name="Shape 1030">
                  <a:extLst>
                    <a:ext uri="{FF2B5EF4-FFF2-40B4-BE49-F238E27FC236}">
                      <a16:creationId xmlns:a16="http://schemas.microsoft.com/office/drawing/2014/main" id="{4610E9A2-6CD5-3E37-1472-F25E04CF0DC4}"/>
                    </a:ext>
                  </a:extLst>
                </p:cNvPr>
                <p:cNvSpPr/>
                <p:nvPr/>
              </p:nvSpPr>
              <p:spPr>
                <a:xfrm>
                  <a:off x="6874920" y="12565336"/>
                  <a:ext cx="4746094" cy="234578"/>
                </a:xfrm>
                <a:prstGeom prst="rect">
                  <a:avLst/>
                </a:prstGeom>
                <a:solidFill>
                  <a:srgbClr val="485868"/>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sz="1800"/>
                  </a:pPr>
                  <a:endParaRPr kumimoji="0" lang="en-US" sz="600" b="1" i="0" u="none" strike="noStrike" kern="0" cap="none" spc="-12" normalizeH="0" baseline="0" noProof="0" dirty="0">
                    <a:ln>
                      <a:noFill/>
                    </a:ln>
                    <a:solidFill>
                      <a:srgbClr val="FFFFFF">
                        <a:lumMod val="50000"/>
                      </a:srgbClr>
                    </a:solidFill>
                    <a:effectLst/>
                    <a:uLnTx/>
                    <a:uFillTx/>
                    <a:latin typeface="Raleway"/>
                    <a:ea typeface="Rajdhani Medium"/>
                    <a:cs typeface="Raleway"/>
                    <a:sym typeface="Rajdhani Medium"/>
                  </a:endParaRPr>
                </a:p>
              </p:txBody>
            </p:sp>
          </p:grpSp>
          <p:sp>
            <p:nvSpPr>
              <p:cNvPr id="21" name="Shape 1025">
                <a:extLst>
                  <a:ext uri="{FF2B5EF4-FFF2-40B4-BE49-F238E27FC236}">
                    <a16:creationId xmlns:a16="http://schemas.microsoft.com/office/drawing/2014/main" id="{E261A624-8520-AC95-4164-3D5B7125CB38}"/>
                  </a:ext>
                </a:extLst>
              </p:cNvPr>
              <p:cNvSpPr/>
              <p:nvPr/>
            </p:nvSpPr>
            <p:spPr>
              <a:xfrm>
                <a:off x="3437460" y="4692193"/>
                <a:ext cx="2373047" cy="424349"/>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Discount Offered : 0.60 </a:t>
                </a:r>
              </a:p>
            </p:txBody>
          </p:sp>
        </p:grpSp>
        <p:grpSp>
          <p:nvGrpSpPr>
            <p:cNvPr id="30" name="Group 29">
              <a:extLst>
                <a:ext uri="{FF2B5EF4-FFF2-40B4-BE49-F238E27FC236}">
                  <a16:creationId xmlns:a16="http://schemas.microsoft.com/office/drawing/2014/main" id="{FA264177-0CEF-3343-4725-FB1947C17AA9}"/>
                </a:ext>
              </a:extLst>
            </p:cNvPr>
            <p:cNvGrpSpPr/>
            <p:nvPr/>
          </p:nvGrpSpPr>
          <p:grpSpPr>
            <a:xfrm>
              <a:off x="6150357" y="1107606"/>
              <a:ext cx="2385404" cy="4811582"/>
              <a:chOff x="6150357" y="1588374"/>
              <a:chExt cx="2385404" cy="4811582"/>
            </a:xfrm>
          </p:grpSpPr>
          <p:grpSp>
            <p:nvGrpSpPr>
              <p:cNvPr id="31" name="Group 30">
                <a:extLst>
                  <a:ext uri="{FF2B5EF4-FFF2-40B4-BE49-F238E27FC236}">
                    <a16:creationId xmlns:a16="http://schemas.microsoft.com/office/drawing/2014/main" id="{D8E2094A-7BC9-1799-DE4C-2521AAB5948D}"/>
                  </a:ext>
                </a:extLst>
              </p:cNvPr>
              <p:cNvGrpSpPr/>
              <p:nvPr/>
            </p:nvGrpSpPr>
            <p:grpSpPr>
              <a:xfrm>
                <a:off x="6150357" y="1588374"/>
                <a:ext cx="2385404" cy="4811582"/>
                <a:chOff x="12300714" y="3176747"/>
                <a:chExt cx="4770808" cy="9623163"/>
              </a:xfrm>
            </p:grpSpPr>
            <p:sp>
              <p:nvSpPr>
                <p:cNvPr id="33" name="Shape 1048">
                  <a:extLst>
                    <a:ext uri="{FF2B5EF4-FFF2-40B4-BE49-F238E27FC236}">
                      <a16:creationId xmlns:a16="http://schemas.microsoft.com/office/drawing/2014/main" id="{D16D5467-A48B-5361-E6C0-B567048D6C50}"/>
                    </a:ext>
                  </a:extLst>
                </p:cNvPr>
                <p:cNvSpPr/>
                <p:nvPr/>
              </p:nvSpPr>
              <p:spPr>
                <a:xfrm>
                  <a:off x="12325426" y="3176747"/>
                  <a:ext cx="4746096" cy="979484"/>
                </a:xfrm>
                <a:prstGeom prst="rect">
                  <a:avLst/>
                </a:prstGeom>
                <a:solidFill>
                  <a:srgbClr val="F1992D"/>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sz="1800"/>
                  </a:pPr>
                  <a:r>
                    <a:rPr lang="en-US" b="1" kern="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sym typeface="Rajdhani Medium"/>
                    </a:rPr>
                    <a:t>Quarter#3</a:t>
                  </a:r>
                </a:p>
              </p:txBody>
            </p:sp>
            <p:sp>
              <p:nvSpPr>
                <p:cNvPr id="34" name="Shape 1049">
                  <a:extLst>
                    <a:ext uri="{FF2B5EF4-FFF2-40B4-BE49-F238E27FC236}">
                      <a16:creationId xmlns:a16="http://schemas.microsoft.com/office/drawing/2014/main" id="{424782D3-385E-309D-E026-0BD371CE5CC9}"/>
                    </a:ext>
                  </a:extLst>
                </p:cNvPr>
                <p:cNvSpPr/>
                <p:nvPr/>
              </p:nvSpPr>
              <p:spPr>
                <a:xfrm>
                  <a:off x="12325426" y="5836901"/>
                  <a:ext cx="4746096"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Orders: 229 </a:t>
                  </a:r>
                </a:p>
              </p:txBody>
            </p:sp>
            <p:sp>
              <p:nvSpPr>
                <p:cNvPr id="35" name="Shape 1050">
                  <a:extLst>
                    <a:ext uri="{FF2B5EF4-FFF2-40B4-BE49-F238E27FC236}">
                      <a16:creationId xmlns:a16="http://schemas.microsoft.com/office/drawing/2014/main" id="{E231BB6C-B513-4AE2-054A-1FBD023B14DA}"/>
                    </a:ext>
                  </a:extLst>
                </p:cNvPr>
                <p:cNvSpPr/>
                <p:nvPr/>
              </p:nvSpPr>
              <p:spPr>
                <a:xfrm>
                  <a:off x="12325426" y="6686425"/>
                  <a:ext cx="4746096"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Feedback: 2.96 </a:t>
                  </a:r>
                </a:p>
              </p:txBody>
            </p:sp>
            <p:sp>
              <p:nvSpPr>
                <p:cNvPr id="36" name="Shape 1051">
                  <a:extLst>
                    <a:ext uri="{FF2B5EF4-FFF2-40B4-BE49-F238E27FC236}">
                      <a16:creationId xmlns:a16="http://schemas.microsoft.com/office/drawing/2014/main" id="{6AD43473-3447-2887-B8F5-0AEB1D655158}"/>
                    </a:ext>
                  </a:extLst>
                </p:cNvPr>
                <p:cNvSpPr/>
                <p:nvPr/>
              </p:nvSpPr>
              <p:spPr>
                <a:xfrm>
                  <a:off x="12325426" y="7533377"/>
                  <a:ext cx="4746096"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Ship Time: 118 Days </a:t>
                  </a:r>
                </a:p>
              </p:txBody>
            </p:sp>
            <p:sp>
              <p:nvSpPr>
                <p:cNvPr id="37" name="Shape 1052">
                  <a:extLst>
                    <a:ext uri="{FF2B5EF4-FFF2-40B4-BE49-F238E27FC236}">
                      <a16:creationId xmlns:a16="http://schemas.microsoft.com/office/drawing/2014/main" id="{108F8908-81EE-372E-598B-136CD1C145D3}"/>
                    </a:ext>
                  </a:extLst>
                </p:cNvPr>
                <p:cNvSpPr/>
                <p:nvPr/>
              </p:nvSpPr>
              <p:spPr>
                <a:xfrm>
                  <a:off x="12325426" y="8370115"/>
                  <a:ext cx="4746096"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Top Performing Maker : Chevrolet  </a:t>
                  </a:r>
                </a:p>
              </p:txBody>
            </p:sp>
            <p:sp>
              <p:nvSpPr>
                <p:cNvPr id="38" name="Shape 1053">
                  <a:extLst>
                    <a:ext uri="{FF2B5EF4-FFF2-40B4-BE49-F238E27FC236}">
                      <a16:creationId xmlns:a16="http://schemas.microsoft.com/office/drawing/2014/main" id="{8EF0EF17-D1FC-4268-EB9E-44C8DD33FAEC}"/>
                    </a:ext>
                  </a:extLst>
                </p:cNvPr>
                <p:cNvSpPr/>
                <p:nvPr/>
              </p:nvSpPr>
              <p:spPr>
                <a:xfrm>
                  <a:off x="12325426" y="9213172"/>
                  <a:ext cx="4746096"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Top Performing State : California </a:t>
                  </a:r>
                </a:p>
              </p:txBody>
            </p:sp>
            <p:sp>
              <p:nvSpPr>
                <p:cNvPr id="39" name="Rectangle 38">
                  <a:extLst>
                    <a:ext uri="{FF2B5EF4-FFF2-40B4-BE49-F238E27FC236}">
                      <a16:creationId xmlns:a16="http://schemas.microsoft.com/office/drawing/2014/main" id="{33406771-8E6F-0675-0C19-6F0D1D9A179D}"/>
                    </a:ext>
                  </a:extLst>
                </p:cNvPr>
                <p:cNvSpPr/>
                <p:nvPr/>
              </p:nvSpPr>
              <p:spPr>
                <a:xfrm>
                  <a:off x="12300714" y="4309973"/>
                  <a:ext cx="4746096" cy="683264"/>
                </a:xfrm>
                <a:prstGeom prst="rect">
                  <a:avLst/>
                </a:prstGeom>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800" b="1" i="0" u="none" strike="noStrike" kern="0" cap="none" spc="0" normalizeH="0" baseline="0" noProof="0" dirty="0">
                      <a:ln>
                        <a:noFill/>
                      </a:ln>
                      <a:solidFill>
                        <a:srgbClr val="F1992D"/>
                      </a:solidFill>
                      <a:effectLst/>
                      <a:uLnTx/>
                      <a:uFillTx/>
                      <a:latin typeface="+mj-lt"/>
                      <a:ea typeface="Lato Regular" panose="020F0502020204030203" pitchFamily="34" charset="0"/>
                      <a:cs typeface="Lato Regular" panose="020F0502020204030203" pitchFamily="34" charset="0"/>
                    </a:rPr>
                    <a:t>$29.43M</a:t>
                  </a:r>
                </a:p>
              </p:txBody>
            </p:sp>
            <p:sp>
              <p:nvSpPr>
                <p:cNvPr id="40" name="Shape 1048">
                  <a:extLst>
                    <a:ext uri="{FF2B5EF4-FFF2-40B4-BE49-F238E27FC236}">
                      <a16:creationId xmlns:a16="http://schemas.microsoft.com/office/drawing/2014/main" id="{98A52BAD-2701-B53D-3792-96D567A218CC}"/>
                    </a:ext>
                  </a:extLst>
                </p:cNvPr>
                <p:cNvSpPr/>
                <p:nvPr/>
              </p:nvSpPr>
              <p:spPr>
                <a:xfrm>
                  <a:off x="12325426" y="12565332"/>
                  <a:ext cx="4746096" cy="234578"/>
                </a:xfrm>
                <a:prstGeom prst="rect">
                  <a:avLst/>
                </a:prstGeom>
                <a:solidFill>
                  <a:srgbClr val="F1992D"/>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sz="1800"/>
                  </a:pPr>
                  <a:endParaRPr kumimoji="0" lang="en-US" sz="600" b="1" i="0" u="none" strike="noStrike" kern="0" cap="none" spc="-12" normalizeH="0" baseline="0" noProof="0" dirty="0">
                    <a:ln>
                      <a:noFill/>
                    </a:ln>
                    <a:solidFill>
                      <a:srgbClr val="FFFFFF">
                        <a:lumMod val="50000"/>
                      </a:srgbClr>
                    </a:solidFill>
                    <a:effectLst/>
                    <a:uLnTx/>
                    <a:uFillTx/>
                    <a:latin typeface="Raleway"/>
                    <a:ea typeface="Rajdhani Medium"/>
                    <a:cs typeface="Raleway"/>
                    <a:sym typeface="Rajdhani Medium"/>
                  </a:endParaRPr>
                </a:p>
              </p:txBody>
            </p:sp>
            <p:sp>
              <p:nvSpPr>
                <p:cNvPr id="41" name="Shape 1049">
                  <a:extLst>
                    <a:ext uri="{FF2B5EF4-FFF2-40B4-BE49-F238E27FC236}">
                      <a16:creationId xmlns:a16="http://schemas.microsoft.com/office/drawing/2014/main" id="{1F09D5B0-5CFB-9202-A076-5F5267D6A777}"/>
                    </a:ext>
                  </a:extLst>
                </p:cNvPr>
                <p:cNvSpPr/>
                <p:nvPr/>
              </p:nvSpPr>
              <p:spPr>
                <a:xfrm>
                  <a:off x="12325426" y="5200631"/>
                  <a:ext cx="4746096"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Orders: 229 </a:t>
                  </a:r>
                </a:p>
              </p:txBody>
            </p:sp>
            <p:sp>
              <p:nvSpPr>
                <p:cNvPr id="42" name="Shape 1050">
                  <a:extLst>
                    <a:ext uri="{FF2B5EF4-FFF2-40B4-BE49-F238E27FC236}">
                      <a16:creationId xmlns:a16="http://schemas.microsoft.com/office/drawing/2014/main" id="{5AB7F223-0C34-A3D3-E97D-14F96DEC04ED}"/>
                    </a:ext>
                  </a:extLst>
                </p:cNvPr>
                <p:cNvSpPr/>
                <p:nvPr/>
              </p:nvSpPr>
              <p:spPr>
                <a:xfrm>
                  <a:off x="12325426" y="6050155"/>
                  <a:ext cx="4746096"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Avg Feedback: 2.96 </a:t>
                  </a:r>
                </a:p>
              </p:txBody>
            </p:sp>
            <p:sp>
              <p:nvSpPr>
                <p:cNvPr id="43" name="Shape 1051">
                  <a:extLst>
                    <a:ext uri="{FF2B5EF4-FFF2-40B4-BE49-F238E27FC236}">
                      <a16:creationId xmlns:a16="http://schemas.microsoft.com/office/drawing/2014/main" id="{93652195-B310-092E-E1BF-519C01B2B01A}"/>
                    </a:ext>
                  </a:extLst>
                </p:cNvPr>
                <p:cNvSpPr/>
                <p:nvPr/>
              </p:nvSpPr>
              <p:spPr>
                <a:xfrm>
                  <a:off x="12325426" y="6897107"/>
                  <a:ext cx="4746096"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Ship Time: 118 Days </a:t>
                  </a:r>
                </a:p>
              </p:txBody>
            </p:sp>
            <p:sp>
              <p:nvSpPr>
                <p:cNvPr id="44" name="Shape 1052">
                  <a:extLst>
                    <a:ext uri="{FF2B5EF4-FFF2-40B4-BE49-F238E27FC236}">
                      <a16:creationId xmlns:a16="http://schemas.microsoft.com/office/drawing/2014/main" id="{364D9E92-FDA1-AECC-8720-85C14D8BDB4B}"/>
                    </a:ext>
                  </a:extLst>
                </p:cNvPr>
                <p:cNvSpPr/>
                <p:nvPr/>
              </p:nvSpPr>
              <p:spPr>
                <a:xfrm>
                  <a:off x="12325426" y="7733844"/>
                  <a:ext cx="4746096"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R="0" lvl="0" indent="0" algn="ctr" fontAlgn="auto">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Maker : Chevrolet  </a:t>
                  </a:r>
                </a:p>
              </p:txBody>
            </p:sp>
            <p:sp>
              <p:nvSpPr>
                <p:cNvPr id="45" name="Shape 1053">
                  <a:extLst>
                    <a:ext uri="{FF2B5EF4-FFF2-40B4-BE49-F238E27FC236}">
                      <a16:creationId xmlns:a16="http://schemas.microsoft.com/office/drawing/2014/main" id="{9BF49A48-51F3-C6A1-548A-49D2B026D272}"/>
                    </a:ext>
                  </a:extLst>
                </p:cNvPr>
                <p:cNvSpPr/>
                <p:nvPr/>
              </p:nvSpPr>
              <p:spPr>
                <a:xfrm>
                  <a:off x="12325426" y="8576902"/>
                  <a:ext cx="4746096"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State : </a:t>
                  </a:r>
                </a:p>
                <a:p>
                  <a:pPr marL="0" marR="0" lvl="0" indent="0" algn="ctr" defTabSz="914400" eaLnBrk="1" fontAlgn="auto" latinLnBrk="0" hangingPunct="1">
                    <a:lnSpc>
                      <a:spcPct val="90000"/>
                    </a:lnSpc>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California </a:t>
                  </a:r>
                </a:p>
              </p:txBody>
            </p:sp>
          </p:grpSp>
          <p:sp>
            <p:nvSpPr>
              <p:cNvPr id="32" name="Shape 1025">
                <a:extLst>
                  <a:ext uri="{FF2B5EF4-FFF2-40B4-BE49-F238E27FC236}">
                    <a16:creationId xmlns:a16="http://schemas.microsoft.com/office/drawing/2014/main" id="{105A7F52-4853-1D71-4F36-85AB0FF93221}"/>
                  </a:ext>
                </a:extLst>
              </p:cNvPr>
              <p:cNvSpPr/>
              <p:nvPr/>
            </p:nvSpPr>
            <p:spPr>
              <a:xfrm>
                <a:off x="6162714" y="4712800"/>
                <a:ext cx="2373047" cy="424349"/>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Discount Offered : 0.70 </a:t>
                </a:r>
              </a:p>
            </p:txBody>
          </p:sp>
        </p:grpSp>
        <p:grpSp>
          <p:nvGrpSpPr>
            <p:cNvPr id="46" name="Group 45">
              <a:extLst>
                <a:ext uri="{FF2B5EF4-FFF2-40B4-BE49-F238E27FC236}">
                  <a16:creationId xmlns:a16="http://schemas.microsoft.com/office/drawing/2014/main" id="{04BC506B-B46E-A4CD-5763-64680644C087}"/>
                </a:ext>
              </a:extLst>
            </p:cNvPr>
            <p:cNvGrpSpPr/>
            <p:nvPr/>
          </p:nvGrpSpPr>
          <p:grpSpPr>
            <a:xfrm>
              <a:off x="8863254" y="1107607"/>
              <a:ext cx="2396850" cy="4811581"/>
              <a:chOff x="8863254" y="1588375"/>
              <a:chExt cx="2396850" cy="4811581"/>
            </a:xfrm>
          </p:grpSpPr>
          <p:grpSp>
            <p:nvGrpSpPr>
              <p:cNvPr id="47" name="Group 46">
                <a:extLst>
                  <a:ext uri="{FF2B5EF4-FFF2-40B4-BE49-F238E27FC236}">
                    <a16:creationId xmlns:a16="http://schemas.microsoft.com/office/drawing/2014/main" id="{4DED468D-850A-22B4-B949-FD4A1E630936}"/>
                  </a:ext>
                </a:extLst>
              </p:cNvPr>
              <p:cNvGrpSpPr/>
              <p:nvPr/>
            </p:nvGrpSpPr>
            <p:grpSpPr>
              <a:xfrm>
                <a:off x="8863254" y="1588375"/>
                <a:ext cx="2396849" cy="4811581"/>
                <a:chOff x="17726507" y="3176750"/>
                <a:chExt cx="4793698" cy="9623161"/>
              </a:xfrm>
            </p:grpSpPr>
            <p:sp>
              <p:nvSpPr>
                <p:cNvPr id="50" name="Shape 1039">
                  <a:extLst>
                    <a:ext uri="{FF2B5EF4-FFF2-40B4-BE49-F238E27FC236}">
                      <a16:creationId xmlns:a16="http://schemas.microsoft.com/office/drawing/2014/main" id="{D478A3D2-5CC9-C616-A445-A578145AFB05}"/>
                    </a:ext>
                  </a:extLst>
                </p:cNvPr>
                <p:cNvSpPr/>
                <p:nvPr/>
              </p:nvSpPr>
              <p:spPr>
                <a:xfrm>
                  <a:off x="17728327" y="3176750"/>
                  <a:ext cx="4746094" cy="979484"/>
                </a:xfrm>
                <a:prstGeom prst="rect">
                  <a:avLst/>
                </a:prstGeom>
                <a:solidFill>
                  <a:srgbClr val="EB223D"/>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algn="ctr">
                    <a:lnSpc>
                      <a:spcPct val="90000"/>
                    </a:lnSpc>
                    <a:defRPr sz="1800"/>
                  </a:pPr>
                  <a:r>
                    <a:rPr lang="en-US" b="1" kern="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sym typeface="Rajdhani Medium"/>
                    </a:rPr>
                    <a:t>Quarter#4</a:t>
                  </a:r>
                </a:p>
              </p:txBody>
            </p:sp>
            <p:sp>
              <p:nvSpPr>
                <p:cNvPr id="51" name="Shape 1040">
                  <a:extLst>
                    <a:ext uri="{FF2B5EF4-FFF2-40B4-BE49-F238E27FC236}">
                      <a16:creationId xmlns:a16="http://schemas.microsoft.com/office/drawing/2014/main" id="{CE866DAB-0B2B-1E49-A0C6-FBDADCED26F9}"/>
                    </a:ext>
                  </a:extLst>
                </p:cNvPr>
                <p:cNvSpPr/>
                <p:nvPr/>
              </p:nvSpPr>
              <p:spPr>
                <a:xfrm>
                  <a:off x="17774111" y="5176194"/>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Orders: 199 </a:t>
                  </a:r>
                </a:p>
              </p:txBody>
            </p:sp>
            <p:sp>
              <p:nvSpPr>
                <p:cNvPr id="52" name="Shape 1041">
                  <a:extLst>
                    <a:ext uri="{FF2B5EF4-FFF2-40B4-BE49-F238E27FC236}">
                      <a16:creationId xmlns:a16="http://schemas.microsoft.com/office/drawing/2014/main" id="{083891CC-36E6-1908-274B-B832C01AF8B1}"/>
                    </a:ext>
                  </a:extLst>
                </p:cNvPr>
                <p:cNvSpPr/>
                <p:nvPr/>
              </p:nvSpPr>
              <p:spPr>
                <a:xfrm>
                  <a:off x="17774111" y="6025718"/>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Feedback: 2.40 </a:t>
                  </a:r>
                </a:p>
              </p:txBody>
            </p:sp>
            <p:sp>
              <p:nvSpPr>
                <p:cNvPr id="53" name="Shape 1042">
                  <a:extLst>
                    <a:ext uri="{FF2B5EF4-FFF2-40B4-BE49-F238E27FC236}">
                      <a16:creationId xmlns:a16="http://schemas.microsoft.com/office/drawing/2014/main" id="{2151160B-3E04-D3CA-FB4B-67B75AE3EF96}"/>
                    </a:ext>
                  </a:extLst>
                </p:cNvPr>
                <p:cNvSpPr/>
                <p:nvPr/>
              </p:nvSpPr>
              <p:spPr>
                <a:xfrm>
                  <a:off x="17774111" y="6872668"/>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Ship Time: 174 Days </a:t>
                  </a:r>
                </a:p>
              </p:txBody>
            </p:sp>
            <p:sp>
              <p:nvSpPr>
                <p:cNvPr id="54" name="Shape 1043">
                  <a:extLst>
                    <a:ext uri="{FF2B5EF4-FFF2-40B4-BE49-F238E27FC236}">
                      <a16:creationId xmlns:a16="http://schemas.microsoft.com/office/drawing/2014/main" id="{A6B1B9C4-96E0-FE07-67EC-937E89EA4D26}"/>
                    </a:ext>
                  </a:extLst>
                </p:cNvPr>
                <p:cNvSpPr/>
                <p:nvPr/>
              </p:nvSpPr>
              <p:spPr>
                <a:xfrm>
                  <a:off x="17774111" y="7709406"/>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Top Performing Maker : Chevrolet  </a:t>
                  </a:r>
                </a:p>
              </p:txBody>
            </p:sp>
            <p:sp>
              <p:nvSpPr>
                <p:cNvPr id="55" name="Shape 1044">
                  <a:extLst>
                    <a:ext uri="{FF2B5EF4-FFF2-40B4-BE49-F238E27FC236}">
                      <a16:creationId xmlns:a16="http://schemas.microsoft.com/office/drawing/2014/main" id="{66EDCC7E-8D25-83A2-7D2C-DE73FAF55B3F}"/>
                    </a:ext>
                  </a:extLst>
                </p:cNvPr>
                <p:cNvSpPr/>
                <p:nvPr/>
              </p:nvSpPr>
              <p:spPr>
                <a:xfrm>
                  <a:off x="17774111" y="8552463"/>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Top Performing State : California </a:t>
                  </a:r>
                </a:p>
              </p:txBody>
            </p:sp>
            <p:sp>
              <p:nvSpPr>
                <p:cNvPr id="56" name="Rectangle 55">
                  <a:extLst>
                    <a:ext uri="{FF2B5EF4-FFF2-40B4-BE49-F238E27FC236}">
                      <a16:creationId xmlns:a16="http://schemas.microsoft.com/office/drawing/2014/main" id="{DF757A38-627E-E1DE-C063-6815E61EC8FC}"/>
                    </a:ext>
                  </a:extLst>
                </p:cNvPr>
                <p:cNvSpPr/>
                <p:nvPr/>
              </p:nvSpPr>
              <p:spPr>
                <a:xfrm>
                  <a:off x="17726507" y="4309974"/>
                  <a:ext cx="4746096" cy="683264"/>
                </a:xfrm>
                <a:prstGeom prst="rect">
                  <a:avLst/>
                </a:prstGeom>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800" b="1" i="0" u="none" strike="noStrike" kern="0" cap="none" spc="0" normalizeH="0" baseline="0" noProof="0" dirty="0">
                      <a:ln>
                        <a:noFill/>
                      </a:ln>
                      <a:solidFill>
                        <a:srgbClr val="EB223D"/>
                      </a:solidFill>
                      <a:effectLst/>
                      <a:uLnTx/>
                      <a:uFillTx/>
                      <a:latin typeface="+mj-lt"/>
                      <a:ea typeface="Lato Regular" panose="020F0502020204030203" pitchFamily="34" charset="0"/>
                      <a:cs typeface="Lato Regular" panose="020F0502020204030203" pitchFamily="34" charset="0"/>
                    </a:rPr>
                    <a:t>$23.49M</a:t>
                  </a:r>
                </a:p>
              </p:txBody>
            </p:sp>
            <p:sp>
              <p:nvSpPr>
                <p:cNvPr id="57" name="Shape 1039">
                  <a:extLst>
                    <a:ext uri="{FF2B5EF4-FFF2-40B4-BE49-F238E27FC236}">
                      <a16:creationId xmlns:a16="http://schemas.microsoft.com/office/drawing/2014/main" id="{6B56C0AA-E1BC-DC0C-A41B-15EB86A0E0EE}"/>
                    </a:ext>
                  </a:extLst>
                </p:cNvPr>
                <p:cNvSpPr/>
                <p:nvPr/>
              </p:nvSpPr>
              <p:spPr>
                <a:xfrm>
                  <a:off x="17774111" y="12565333"/>
                  <a:ext cx="4746094" cy="234578"/>
                </a:xfrm>
                <a:prstGeom prst="rect">
                  <a:avLst/>
                </a:prstGeom>
                <a:solidFill>
                  <a:srgbClr val="EB223D"/>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marL="0" marR="0" lvl="0" indent="0" algn="ctr" defTabSz="914400" eaLnBrk="1" fontAlgn="auto" latinLnBrk="0" hangingPunct="1">
                    <a:lnSpc>
                      <a:spcPct val="90000"/>
                    </a:lnSpc>
                    <a:spcBef>
                      <a:spcPts val="0"/>
                    </a:spcBef>
                    <a:spcAft>
                      <a:spcPts val="0"/>
                    </a:spcAft>
                    <a:buClrTx/>
                    <a:buSzTx/>
                    <a:buFontTx/>
                    <a:buNone/>
                    <a:tabLst/>
                    <a:defRPr sz="1800"/>
                  </a:pPr>
                  <a:endParaRPr kumimoji="0" lang="en-US" sz="600" b="1" i="0" u="none" strike="noStrike" kern="0" cap="none" spc="-12" normalizeH="0" baseline="0" noProof="0" dirty="0">
                    <a:ln>
                      <a:noFill/>
                    </a:ln>
                    <a:solidFill>
                      <a:srgbClr val="FFFFFF">
                        <a:lumMod val="50000"/>
                      </a:srgbClr>
                    </a:solidFill>
                    <a:effectLst/>
                    <a:uLnTx/>
                    <a:uFillTx/>
                    <a:latin typeface="Raleway"/>
                    <a:ea typeface="Rajdhani Medium"/>
                    <a:cs typeface="Raleway"/>
                    <a:sym typeface="Rajdhani Medium"/>
                  </a:endParaRPr>
                </a:p>
              </p:txBody>
            </p:sp>
            <p:sp>
              <p:nvSpPr>
                <p:cNvPr id="58" name="Shape 1040">
                  <a:extLst>
                    <a:ext uri="{FF2B5EF4-FFF2-40B4-BE49-F238E27FC236}">
                      <a16:creationId xmlns:a16="http://schemas.microsoft.com/office/drawing/2014/main" id="{E982E5A9-47D1-C3F5-5904-141353E2BC51}"/>
                    </a:ext>
                  </a:extLst>
                </p:cNvPr>
                <p:cNvSpPr/>
                <p:nvPr/>
              </p:nvSpPr>
              <p:spPr>
                <a:xfrm>
                  <a:off x="17774111" y="5200632"/>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R="0" lvl="0" indent="0" algn="ctr" fontAlgn="auto">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Orders: 199 </a:t>
                  </a:r>
                </a:p>
              </p:txBody>
            </p:sp>
            <p:sp>
              <p:nvSpPr>
                <p:cNvPr id="59" name="Shape 1041">
                  <a:extLst>
                    <a:ext uri="{FF2B5EF4-FFF2-40B4-BE49-F238E27FC236}">
                      <a16:creationId xmlns:a16="http://schemas.microsoft.com/office/drawing/2014/main" id="{7D18EE1B-0AB9-3B20-D48B-44EC95BF9B05}"/>
                    </a:ext>
                  </a:extLst>
                </p:cNvPr>
                <p:cNvSpPr/>
                <p:nvPr/>
              </p:nvSpPr>
              <p:spPr>
                <a:xfrm>
                  <a:off x="17774111" y="6050156"/>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Avg Feedback: 2.40 </a:t>
                  </a:r>
                </a:p>
              </p:txBody>
            </p:sp>
            <p:sp>
              <p:nvSpPr>
                <p:cNvPr id="60" name="Shape 1042">
                  <a:extLst>
                    <a:ext uri="{FF2B5EF4-FFF2-40B4-BE49-F238E27FC236}">
                      <a16:creationId xmlns:a16="http://schemas.microsoft.com/office/drawing/2014/main" id="{8CA6E8A1-F52C-5FF2-9F5C-6C197F22FA46}"/>
                    </a:ext>
                  </a:extLst>
                </p:cNvPr>
                <p:cNvSpPr/>
                <p:nvPr/>
              </p:nvSpPr>
              <p:spPr>
                <a:xfrm>
                  <a:off x="17774111" y="6897106"/>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kumimoji="0" lang="en-US" sz="1200" b="0" i="0" u="none" strike="noStrike" kern="0" cap="none" spc="0" normalizeH="0" baseline="0" noProof="0" dirty="0">
                      <a:ln>
                        <a:noFill/>
                      </a:ln>
                      <a:solidFill>
                        <a:srgbClr val="FFFFFF">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Rajdhani Medium"/>
                    </a:rPr>
                    <a:t>Avg Ship Time: 174 Days </a:t>
                  </a:r>
                </a:p>
              </p:txBody>
            </p:sp>
            <p:sp>
              <p:nvSpPr>
                <p:cNvPr id="61" name="Shape 1043">
                  <a:extLst>
                    <a:ext uri="{FF2B5EF4-FFF2-40B4-BE49-F238E27FC236}">
                      <a16:creationId xmlns:a16="http://schemas.microsoft.com/office/drawing/2014/main" id="{6070DED2-1380-1AB7-225C-D0D111C4349A}"/>
                    </a:ext>
                  </a:extLst>
                </p:cNvPr>
                <p:cNvSpPr/>
                <p:nvPr/>
              </p:nvSpPr>
              <p:spPr>
                <a:xfrm>
                  <a:off x="17774111" y="7733843"/>
                  <a:ext cx="4746094" cy="848698"/>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Maker : Chevrolet  </a:t>
                  </a:r>
                </a:p>
              </p:txBody>
            </p:sp>
            <p:sp>
              <p:nvSpPr>
                <p:cNvPr id="62" name="Shape 1044">
                  <a:extLst>
                    <a:ext uri="{FF2B5EF4-FFF2-40B4-BE49-F238E27FC236}">
                      <a16:creationId xmlns:a16="http://schemas.microsoft.com/office/drawing/2014/main" id="{7358C72B-AB1D-D9E7-0794-4567C5C76234}"/>
                    </a:ext>
                  </a:extLst>
                </p:cNvPr>
                <p:cNvSpPr/>
                <p:nvPr/>
              </p:nvSpPr>
              <p:spPr>
                <a:xfrm>
                  <a:off x="17774111" y="8576901"/>
                  <a:ext cx="4746094" cy="84869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Top Performing State : </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California </a:t>
                  </a:r>
                </a:p>
              </p:txBody>
            </p:sp>
          </p:grpSp>
          <p:sp>
            <p:nvSpPr>
              <p:cNvPr id="48" name="Shape 1025">
                <a:extLst>
                  <a:ext uri="{FF2B5EF4-FFF2-40B4-BE49-F238E27FC236}">
                    <a16:creationId xmlns:a16="http://schemas.microsoft.com/office/drawing/2014/main" id="{6F9CDC37-4540-D58A-257D-9B42AEAEAA80}"/>
                  </a:ext>
                </a:extLst>
              </p:cNvPr>
              <p:cNvSpPr/>
              <p:nvPr/>
            </p:nvSpPr>
            <p:spPr>
              <a:xfrm>
                <a:off x="8891340" y="4722030"/>
                <a:ext cx="2368764" cy="424349"/>
              </a:xfrm>
              <a:prstGeom prst="rect">
                <a:avLst/>
              </a:prstGeom>
              <a:solidFill>
                <a:srgbClr val="F7F7F7"/>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marL="0" marR="0" lvl="0" indent="0" algn="ctr" defTabSz="914400" eaLnBrk="1" fontAlgn="auto" latinLnBrk="0" hangingPunct="1">
                  <a:lnSpc>
                    <a:spcPct val="90000"/>
                  </a:lnSpc>
                  <a:spcBef>
                    <a:spcPts val="0"/>
                  </a:spcBef>
                  <a:spcAft>
                    <a:spcPts val="0"/>
                  </a:spcAft>
                  <a:buClrTx/>
                  <a:buSzTx/>
                  <a:buFontTx/>
                  <a:buNone/>
                  <a:tabLst/>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Discount Offered : 0.64 </a:t>
                </a:r>
              </a:p>
            </p:txBody>
          </p:sp>
        </p:grpSp>
        <p:sp>
          <p:nvSpPr>
            <p:cNvPr id="63" name="Shape 1026">
              <a:extLst>
                <a:ext uri="{FF2B5EF4-FFF2-40B4-BE49-F238E27FC236}">
                  <a16:creationId xmlns:a16="http://schemas.microsoft.com/office/drawing/2014/main" id="{7E205929-6CFA-5AE7-C571-748400CB238F}"/>
                </a:ext>
              </a:extLst>
            </p:cNvPr>
            <p:cNvSpPr/>
            <p:nvPr/>
          </p:nvSpPr>
          <p:spPr>
            <a:xfrm>
              <a:off x="759811" y="4616916"/>
              <a:ext cx="2373047" cy="1183527"/>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Good : 30%</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Good : 29%</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Okay: 19 %</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Bad: 11%</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Bad: 11%</a:t>
              </a:r>
            </a:p>
          </p:txBody>
        </p:sp>
        <p:sp>
          <p:nvSpPr>
            <p:cNvPr id="64" name="Shape 1026">
              <a:extLst>
                <a:ext uri="{FF2B5EF4-FFF2-40B4-BE49-F238E27FC236}">
                  <a16:creationId xmlns:a16="http://schemas.microsoft.com/office/drawing/2014/main" id="{C92390CA-C69B-B478-E2D2-1D1FF745D288}"/>
                </a:ext>
              </a:extLst>
            </p:cNvPr>
            <p:cNvSpPr/>
            <p:nvPr/>
          </p:nvSpPr>
          <p:spPr>
            <a:xfrm>
              <a:off x="3437460" y="4618371"/>
              <a:ext cx="2373047" cy="1183528"/>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Good : 29%</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Good : 22%</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Okay: 20 %</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Bad: 14%</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Bad: 15%</a:t>
              </a:r>
            </a:p>
          </p:txBody>
        </p:sp>
        <p:sp>
          <p:nvSpPr>
            <p:cNvPr id="65" name="Shape 1026">
              <a:extLst>
                <a:ext uri="{FF2B5EF4-FFF2-40B4-BE49-F238E27FC236}">
                  <a16:creationId xmlns:a16="http://schemas.microsoft.com/office/drawing/2014/main" id="{36512874-7756-75B8-9947-943DA25E25FA}"/>
                </a:ext>
              </a:extLst>
            </p:cNvPr>
            <p:cNvSpPr/>
            <p:nvPr/>
          </p:nvSpPr>
          <p:spPr>
            <a:xfrm>
              <a:off x="6162714" y="4628100"/>
              <a:ext cx="2373047" cy="1173799"/>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Good : 17%</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Good : 21%</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Okay: 22 %</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Bad: 23%</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Bad: 18%</a:t>
              </a:r>
            </a:p>
          </p:txBody>
        </p:sp>
        <p:sp>
          <p:nvSpPr>
            <p:cNvPr id="66" name="Shape 1026">
              <a:extLst>
                <a:ext uri="{FF2B5EF4-FFF2-40B4-BE49-F238E27FC236}">
                  <a16:creationId xmlns:a16="http://schemas.microsoft.com/office/drawing/2014/main" id="{548693D0-2F3A-B89F-F4FD-4DDD416745FE}"/>
                </a:ext>
              </a:extLst>
            </p:cNvPr>
            <p:cNvSpPr/>
            <p:nvPr/>
          </p:nvSpPr>
          <p:spPr>
            <a:xfrm>
              <a:off x="8887056" y="4658802"/>
              <a:ext cx="2373047" cy="1143097"/>
            </a:xfrm>
            <a:prstGeom prst="rect">
              <a:avLst/>
            </a:prstGeom>
            <a:solidFill>
              <a:srgbClr val="E9E9E9"/>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2700" spc="-53">
                  <a:latin typeface="Rajdhani Medium"/>
                  <a:ea typeface="Rajdhani Medium"/>
                  <a:cs typeface="Rajdhani Medium"/>
                  <a:sym typeface="Rajdhani Medium"/>
                </a:defRPr>
              </a:lvl1pPr>
            </a:lstStyle>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Good : 10%</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Good : 10%</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Okay: 20 %</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Bad: 29%</a:t>
              </a:r>
            </a:p>
            <a:p>
              <a:pPr algn="ctr">
                <a:defRPr sz="1800" spc="0"/>
              </a:pPr>
              <a:r>
                <a:rPr lang="en-US" sz="1400" kern="0" spc="0" dirty="0">
                  <a:solidFill>
                    <a:srgbClr val="FFFFFF">
                      <a:lumMod val="50000"/>
                    </a:srgbClr>
                  </a:solidFill>
                  <a:latin typeface="+mj-lt"/>
                  <a:ea typeface="Lato" panose="020F0502020204030203" pitchFamily="34" charset="0"/>
                  <a:cs typeface="Lato" panose="020F0502020204030203" pitchFamily="34" charset="0"/>
                </a:rPr>
                <a:t>Very Bad: 31%</a:t>
              </a:r>
            </a:p>
          </p:txBody>
        </p:sp>
      </p:grpSp>
      <p:sp>
        <p:nvSpPr>
          <p:cNvPr id="102" name="Shape">
            <a:extLst>
              <a:ext uri="{FF2B5EF4-FFF2-40B4-BE49-F238E27FC236}">
                <a16:creationId xmlns:a16="http://schemas.microsoft.com/office/drawing/2014/main" id="{86A22890-F04B-E4AB-6674-65B4E135AEE9}"/>
              </a:ext>
            </a:extLst>
          </p:cNvPr>
          <p:cNvSpPr/>
          <p:nvPr/>
        </p:nvSpPr>
        <p:spPr>
          <a:xfrm>
            <a:off x="7640950" y="795812"/>
            <a:ext cx="1621418" cy="739098"/>
          </a:xfrm>
          <a:prstGeom prst="roundRect">
            <a:avLst>
              <a:gd name="adj" fmla="val 3410"/>
            </a:avLst>
          </a:prstGeom>
          <a:noFill/>
          <a:ln w="6350" cap="flat" cmpd="sng" algn="ctr">
            <a:solidFill>
              <a:srgbClr val="485868"/>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50"/>
              </a:spcAft>
              <a:buClrTx/>
              <a:buSzTx/>
              <a:buFontTx/>
              <a:buNone/>
              <a:tabLst/>
              <a:defRPr/>
            </a:pPr>
            <a:endParaRPr kumimoji="0" lang="ko-KR" altLang="en-US" sz="400" b="1" i="0" u="none" strike="noStrike" kern="0" cap="none" spc="0" normalizeH="0" baseline="0" noProof="0" dirty="0">
              <a:ln>
                <a:noFill/>
              </a:ln>
              <a:gradFill>
                <a:gsLst>
                  <a:gs pos="0">
                    <a:srgbClr val="FFFFFF"/>
                  </a:gs>
                  <a:gs pos="100000">
                    <a:srgbClr val="FFFFFF"/>
                  </a:gs>
                </a:gsLst>
                <a:lin ang="5400000" scaled="0"/>
              </a:gradFill>
              <a:effectLst/>
              <a:uLnTx/>
              <a:uFillTx/>
              <a:latin typeface="Lato" panose="020F0502020204030203" pitchFamily="34" charset="0"/>
              <a:ea typeface="맑은 고딕" panose="020B0503020000020004" pitchFamily="34" charset="-127"/>
              <a:cs typeface="+mn-cs"/>
            </a:endParaRPr>
          </a:p>
        </p:txBody>
      </p:sp>
      <p:sp>
        <p:nvSpPr>
          <p:cNvPr id="103" name="Round Same Side Corner Rectangle 21">
            <a:extLst>
              <a:ext uri="{FF2B5EF4-FFF2-40B4-BE49-F238E27FC236}">
                <a16:creationId xmlns:a16="http://schemas.microsoft.com/office/drawing/2014/main" id="{3D3E8FAF-0FE4-B677-073D-BE9B98B055B6}"/>
              </a:ext>
            </a:extLst>
          </p:cNvPr>
          <p:cNvSpPr/>
          <p:nvPr/>
        </p:nvSpPr>
        <p:spPr>
          <a:xfrm>
            <a:off x="7640954" y="795556"/>
            <a:ext cx="1621413" cy="362359"/>
          </a:xfrm>
          <a:prstGeom prst="round2SameRect">
            <a:avLst>
              <a:gd name="adj1" fmla="val 9914"/>
              <a:gd name="adj2" fmla="val 0"/>
            </a:avLst>
          </a:prstGeom>
          <a:solidFill>
            <a:srgbClr val="485868"/>
          </a:solidFill>
          <a:ln w="12700" cap="flat" cmpd="sng" algn="ctr">
            <a:no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sp>
        <p:nvSpPr>
          <p:cNvPr id="109" name="Round Same Side Corner Rectangle 21">
            <a:extLst>
              <a:ext uri="{FF2B5EF4-FFF2-40B4-BE49-F238E27FC236}">
                <a16:creationId xmlns:a16="http://schemas.microsoft.com/office/drawing/2014/main" id="{22CAA0D1-7FF4-298C-FCCC-DB6A4EA3A9EF}"/>
              </a:ext>
            </a:extLst>
          </p:cNvPr>
          <p:cNvSpPr/>
          <p:nvPr/>
        </p:nvSpPr>
        <p:spPr>
          <a:xfrm>
            <a:off x="9417377" y="796022"/>
            <a:ext cx="1884914" cy="362359"/>
          </a:xfrm>
          <a:prstGeom prst="round2SameRect">
            <a:avLst>
              <a:gd name="adj1" fmla="val 9914"/>
              <a:gd name="adj2" fmla="val 0"/>
            </a:avLst>
          </a:prstGeom>
          <a:solidFill>
            <a:srgbClr val="BC80BD"/>
          </a:solidFill>
          <a:ln w="12700" cap="flat" cmpd="sng" algn="ctr">
            <a:no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grpSp>
        <p:nvGrpSpPr>
          <p:cNvPr id="112" name="Group 111">
            <a:extLst>
              <a:ext uri="{FF2B5EF4-FFF2-40B4-BE49-F238E27FC236}">
                <a16:creationId xmlns:a16="http://schemas.microsoft.com/office/drawing/2014/main" id="{BF103A9A-9139-6D0C-ACA6-6FBB8B77FE36}"/>
              </a:ext>
            </a:extLst>
          </p:cNvPr>
          <p:cNvGrpSpPr/>
          <p:nvPr/>
        </p:nvGrpSpPr>
        <p:grpSpPr>
          <a:xfrm>
            <a:off x="825799" y="750012"/>
            <a:ext cx="10476493" cy="869879"/>
            <a:chOff x="825799" y="750012"/>
            <a:chExt cx="10476493" cy="869879"/>
          </a:xfrm>
        </p:grpSpPr>
        <p:grpSp>
          <p:nvGrpSpPr>
            <p:cNvPr id="73" name="Group 72">
              <a:extLst>
                <a:ext uri="{FF2B5EF4-FFF2-40B4-BE49-F238E27FC236}">
                  <a16:creationId xmlns:a16="http://schemas.microsoft.com/office/drawing/2014/main" id="{7FDA81B3-3DF0-3328-68C5-FA096B92DAAB}"/>
                </a:ext>
              </a:extLst>
            </p:cNvPr>
            <p:cNvGrpSpPr/>
            <p:nvPr/>
          </p:nvGrpSpPr>
          <p:grpSpPr>
            <a:xfrm>
              <a:off x="825799" y="750012"/>
              <a:ext cx="10476491" cy="869879"/>
              <a:chOff x="2855903" y="3105206"/>
              <a:chExt cx="5838048" cy="582736"/>
            </a:xfrm>
          </p:grpSpPr>
          <p:grpSp>
            <p:nvGrpSpPr>
              <p:cNvPr id="74" name="Group 73">
                <a:extLst>
                  <a:ext uri="{FF2B5EF4-FFF2-40B4-BE49-F238E27FC236}">
                    <a16:creationId xmlns:a16="http://schemas.microsoft.com/office/drawing/2014/main" id="{E689F83B-F2A9-4BD9-DC77-407D37809238}"/>
                  </a:ext>
                </a:extLst>
              </p:cNvPr>
              <p:cNvGrpSpPr/>
              <p:nvPr/>
            </p:nvGrpSpPr>
            <p:grpSpPr>
              <a:xfrm>
                <a:off x="2855903" y="3105206"/>
                <a:ext cx="3716320" cy="515249"/>
                <a:chOff x="2855901" y="2433121"/>
                <a:chExt cx="3716320" cy="515249"/>
              </a:xfrm>
            </p:grpSpPr>
            <p:sp>
              <p:nvSpPr>
                <p:cNvPr id="91" name="Shape">
                  <a:extLst>
                    <a:ext uri="{FF2B5EF4-FFF2-40B4-BE49-F238E27FC236}">
                      <a16:creationId xmlns:a16="http://schemas.microsoft.com/office/drawing/2014/main" id="{AEF0BA28-E172-8B6E-98D6-7145CA67BF3F}"/>
                    </a:ext>
                  </a:extLst>
                </p:cNvPr>
                <p:cNvSpPr/>
                <p:nvPr/>
              </p:nvSpPr>
              <p:spPr>
                <a:xfrm>
                  <a:off x="2855901" y="2458022"/>
                  <a:ext cx="821580" cy="482218"/>
                </a:xfrm>
                <a:prstGeom prst="roundRect">
                  <a:avLst>
                    <a:gd name="adj" fmla="val 3410"/>
                  </a:avLst>
                </a:prstGeom>
                <a:noFill/>
                <a:ln w="6350" cap="flat" cmpd="sng" algn="ctr">
                  <a:solidFill>
                    <a:srgbClr val="7FB34C"/>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50"/>
                    </a:spcAft>
                    <a:buClrTx/>
                    <a:buSzTx/>
                    <a:buFontTx/>
                    <a:buNone/>
                    <a:tabLst/>
                    <a:defRPr/>
                  </a:pPr>
                  <a:endParaRPr kumimoji="0" lang="ko-KR" altLang="en-US" sz="400" b="1" i="0" u="none" strike="noStrike" kern="0" cap="none" spc="0" normalizeH="0" baseline="0" noProof="0" dirty="0">
                    <a:ln>
                      <a:noFill/>
                    </a:ln>
                    <a:gradFill>
                      <a:gsLst>
                        <a:gs pos="0">
                          <a:srgbClr val="FFFFFF"/>
                        </a:gs>
                        <a:gs pos="100000">
                          <a:srgbClr val="FFFFFF"/>
                        </a:gs>
                      </a:gsLst>
                      <a:lin ang="5400000" scaled="0"/>
                    </a:gradFill>
                    <a:effectLst/>
                    <a:uLnTx/>
                    <a:uFillTx/>
                    <a:latin typeface="Lato" panose="020F0502020204030203" pitchFamily="34" charset="0"/>
                    <a:ea typeface="맑은 고딕" panose="020B0503020000020004" pitchFamily="34" charset="-127"/>
                    <a:cs typeface="+mn-cs"/>
                  </a:endParaRPr>
                </a:p>
              </p:txBody>
            </p:sp>
            <p:sp>
              <p:nvSpPr>
                <p:cNvPr id="92" name="Round Same Side Corner Rectangle 6">
                  <a:extLst>
                    <a:ext uri="{FF2B5EF4-FFF2-40B4-BE49-F238E27FC236}">
                      <a16:creationId xmlns:a16="http://schemas.microsoft.com/office/drawing/2014/main" id="{B341341D-E834-6986-04A7-F77B202EE6FD}"/>
                    </a:ext>
                  </a:extLst>
                </p:cNvPr>
                <p:cNvSpPr/>
                <p:nvPr/>
              </p:nvSpPr>
              <p:spPr>
                <a:xfrm>
                  <a:off x="2855901" y="2457851"/>
                  <a:ext cx="821580" cy="242746"/>
                </a:xfrm>
                <a:prstGeom prst="round2SameRect">
                  <a:avLst>
                    <a:gd name="adj1" fmla="val 9914"/>
                    <a:gd name="adj2" fmla="val 0"/>
                  </a:avLst>
                </a:prstGeom>
                <a:solidFill>
                  <a:srgbClr val="7FB34C"/>
                </a:solidFill>
                <a:ln w="12700" cap="flat" cmpd="sng" algn="ctr">
                  <a:no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sp>
              <p:nvSpPr>
                <p:cNvPr id="93" name="Text Placeholder 8">
                  <a:extLst>
                    <a:ext uri="{FF2B5EF4-FFF2-40B4-BE49-F238E27FC236}">
                      <a16:creationId xmlns:a16="http://schemas.microsoft.com/office/drawing/2014/main" id="{BF00ED66-9AE2-EF11-63EB-837CCA81CC43}"/>
                    </a:ext>
                  </a:extLst>
                </p:cNvPr>
                <p:cNvSpPr txBox="1">
                  <a:spLocks/>
                </p:cNvSpPr>
                <p:nvPr/>
              </p:nvSpPr>
              <p:spPr>
                <a:xfrm>
                  <a:off x="2855901" y="2706052"/>
                  <a:ext cx="821580" cy="234189"/>
                </a:xfrm>
                <a:prstGeom prst="rect">
                  <a:avLst/>
                </a:prstGeom>
                <a:noFill/>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schemeClr val="tx1"/>
                      </a:solidFill>
                      <a:effectLst/>
                      <a:uLnTx/>
                      <a:uFillTx/>
                      <a:latin typeface="Lato" panose="020F0502020204030203" pitchFamily="34" charset="0"/>
                      <a:ea typeface="Lato" panose="020F0502020204030203" pitchFamily="34" charset="0"/>
                      <a:cs typeface="Lato" panose="020F0502020204030203" pitchFamily="34" charset="0"/>
                    </a:rPr>
                    <a:t>125M</a:t>
                  </a:r>
                </a:p>
              </p:txBody>
            </p:sp>
            <p:sp>
              <p:nvSpPr>
                <p:cNvPr id="94" name="Text Placeholder 2">
                  <a:extLst>
                    <a:ext uri="{FF2B5EF4-FFF2-40B4-BE49-F238E27FC236}">
                      <a16:creationId xmlns:a16="http://schemas.microsoft.com/office/drawing/2014/main" id="{C2676278-24D4-808F-CD0D-92DF139992C9}"/>
                    </a:ext>
                  </a:extLst>
                </p:cNvPr>
                <p:cNvSpPr txBox="1">
                  <a:spLocks/>
                </p:cNvSpPr>
                <p:nvPr/>
              </p:nvSpPr>
              <p:spPr>
                <a:xfrm>
                  <a:off x="2855901" y="2433121"/>
                  <a:ext cx="863605" cy="248531"/>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40000"/>
                    </a:lnSpc>
                    <a:spcBef>
                      <a:spcPct val="20000"/>
                    </a:spcBef>
                    <a:spcAft>
                      <a:spcPts val="0"/>
                    </a:spcAft>
                    <a:buClrTx/>
                    <a:buSzTx/>
                    <a:buFont typeface="Arial"/>
                    <a:buNone/>
                    <a:tabLst/>
                    <a:defRPr/>
                  </a:pPr>
                  <a:r>
                    <a:rPr lang="en-US" sz="1800" b="1" kern="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Total Revenue</a:t>
                  </a:r>
                </a:p>
              </p:txBody>
            </p:sp>
            <p:sp>
              <p:nvSpPr>
                <p:cNvPr id="95" name="Text Placeholder 8">
                  <a:extLst>
                    <a:ext uri="{FF2B5EF4-FFF2-40B4-BE49-F238E27FC236}">
                      <a16:creationId xmlns:a16="http://schemas.microsoft.com/office/drawing/2014/main" id="{3D7423AB-9E9E-F0E3-0D27-93670118E1B6}"/>
                    </a:ext>
                  </a:extLst>
                </p:cNvPr>
                <p:cNvSpPr txBox="1">
                  <a:spLocks/>
                </p:cNvSpPr>
                <p:nvPr/>
              </p:nvSpPr>
              <p:spPr>
                <a:xfrm>
                  <a:off x="3775983" y="2680671"/>
                  <a:ext cx="773512" cy="259567"/>
                </a:xfrm>
                <a:prstGeom prst="rect">
                  <a:avLst/>
                </a:prstGeom>
                <a:noFill/>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1000</a:t>
                  </a:r>
                  <a:endParaRPr kumimoji="0" lang="en-US" sz="1200" b="0" i="0" u="none" strike="noStrike" kern="1200" cap="none" spc="0" normalizeH="0" baseline="0" noProof="0" dirty="0">
                    <a:ln>
                      <a:noFill/>
                    </a:ln>
                    <a:solidFill>
                      <a:schemeClr val="tx1"/>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96" name="Text Placeholder 8">
                  <a:extLst>
                    <a:ext uri="{FF2B5EF4-FFF2-40B4-BE49-F238E27FC236}">
                      <a16:creationId xmlns:a16="http://schemas.microsoft.com/office/drawing/2014/main" id="{78647454-B7B5-8B9F-92A7-14F920B5D34E}"/>
                    </a:ext>
                  </a:extLst>
                </p:cNvPr>
                <p:cNvSpPr txBox="1">
                  <a:spLocks/>
                </p:cNvSpPr>
                <p:nvPr/>
              </p:nvSpPr>
              <p:spPr>
                <a:xfrm>
                  <a:off x="4617271" y="2686888"/>
                  <a:ext cx="961832" cy="247673"/>
                </a:xfrm>
                <a:prstGeom prst="rect">
                  <a:avLst/>
                </a:prstGeom>
                <a:noFill/>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994</a:t>
                  </a:r>
                  <a:endParaRPr kumimoji="0" lang="en-US" sz="1200" b="0" i="0" u="none" strike="noStrike" kern="1200" cap="none" spc="0" normalizeH="0" baseline="0" noProof="0" dirty="0">
                    <a:ln>
                      <a:noFill/>
                    </a:ln>
                    <a:solidFill>
                      <a:schemeClr val="tx1"/>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97" name="Text Placeholder 8">
                  <a:extLst>
                    <a:ext uri="{FF2B5EF4-FFF2-40B4-BE49-F238E27FC236}">
                      <a16:creationId xmlns:a16="http://schemas.microsoft.com/office/drawing/2014/main" id="{55A73877-0B1D-9329-2330-B4E2DC0D2AE9}"/>
                    </a:ext>
                  </a:extLst>
                </p:cNvPr>
                <p:cNvSpPr txBox="1">
                  <a:spLocks/>
                </p:cNvSpPr>
                <p:nvPr/>
              </p:nvSpPr>
              <p:spPr>
                <a:xfrm>
                  <a:off x="5668682" y="2693396"/>
                  <a:ext cx="903539" cy="254974"/>
                </a:xfrm>
                <a:prstGeom prst="rect">
                  <a:avLst/>
                </a:prstGeom>
                <a:noFill/>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3.14</a:t>
                  </a:r>
                  <a:endParaRPr kumimoji="0" lang="en-US" sz="1200" b="0" i="0" u="none" strike="noStrike" kern="1200" cap="none" spc="0" normalizeH="0" baseline="0" noProof="0" dirty="0">
                    <a:ln>
                      <a:noFill/>
                    </a:ln>
                    <a:solidFill>
                      <a:schemeClr val="tx1"/>
                    </a:solidFill>
                    <a:effectLst/>
                    <a:uLnTx/>
                    <a:uFillTx/>
                    <a:latin typeface="Lato" panose="020F0502020204030203" pitchFamily="34" charset="0"/>
                    <a:ea typeface="Lato" panose="020F0502020204030203" pitchFamily="34" charset="0"/>
                    <a:cs typeface="Lato" panose="020F0502020204030203" pitchFamily="34" charset="0"/>
                  </a:endParaRPr>
                </a:p>
              </p:txBody>
            </p:sp>
          </p:grpSp>
          <p:grpSp>
            <p:nvGrpSpPr>
              <p:cNvPr id="75" name="Group 74">
                <a:extLst>
                  <a:ext uri="{FF2B5EF4-FFF2-40B4-BE49-F238E27FC236}">
                    <a16:creationId xmlns:a16="http://schemas.microsoft.com/office/drawing/2014/main" id="{04C6FA60-4663-9FCB-A541-1DF8F4F57585}"/>
                  </a:ext>
                </a:extLst>
              </p:cNvPr>
              <p:cNvGrpSpPr/>
              <p:nvPr/>
            </p:nvGrpSpPr>
            <p:grpSpPr>
              <a:xfrm>
                <a:off x="3727915" y="3105206"/>
                <a:ext cx="1938670" cy="582736"/>
                <a:chOff x="2214230" y="2433121"/>
                <a:chExt cx="1938670" cy="582736"/>
              </a:xfrm>
            </p:grpSpPr>
            <p:sp>
              <p:nvSpPr>
                <p:cNvPr id="86" name="Shape">
                  <a:extLst>
                    <a:ext uri="{FF2B5EF4-FFF2-40B4-BE49-F238E27FC236}">
                      <a16:creationId xmlns:a16="http://schemas.microsoft.com/office/drawing/2014/main" id="{E0395A20-C344-4FC3-8B29-FE5AF384541F}"/>
                    </a:ext>
                  </a:extLst>
                </p:cNvPr>
                <p:cNvSpPr/>
                <p:nvPr/>
              </p:nvSpPr>
              <p:spPr>
                <a:xfrm>
                  <a:off x="2262301" y="2458022"/>
                  <a:ext cx="773512" cy="482216"/>
                </a:xfrm>
                <a:prstGeom prst="roundRect">
                  <a:avLst>
                    <a:gd name="adj" fmla="val 3410"/>
                  </a:avLst>
                </a:prstGeom>
                <a:noFill/>
                <a:ln w="6350" cap="flat" cmpd="sng" algn="ctr">
                  <a:solidFill>
                    <a:srgbClr val="3891DE"/>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50"/>
                    </a:spcAft>
                    <a:buClrTx/>
                    <a:buSzTx/>
                    <a:buFontTx/>
                    <a:buNone/>
                    <a:tabLst/>
                    <a:defRPr/>
                  </a:pPr>
                  <a:endParaRPr kumimoji="0" lang="ko-KR" altLang="en-US" sz="400" b="1" i="0" u="none" strike="noStrike" kern="0" cap="none" spc="0" normalizeH="0" baseline="0" noProof="0" dirty="0">
                    <a:ln>
                      <a:noFill/>
                    </a:ln>
                    <a:gradFill>
                      <a:gsLst>
                        <a:gs pos="0">
                          <a:srgbClr val="FFFFFF"/>
                        </a:gs>
                        <a:gs pos="100000">
                          <a:srgbClr val="FFFFFF"/>
                        </a:gs>
                      </a:gsLst>
                      <a:lin ang="5400000" scaled="0"/>
                    </a:gradFill>
                    <a:effectLst/>
                    <a:uLnTx/>
                    <a:uFillTx/>
                    <a:latin typeface="Lato" panose="020F0502020204030203" pitchFamily="34" charset="0"/>
                    <a:ea typeface="맑은 고딕" panose="020B0503020000020004" pitchFamily="34" charset="-127"/>
                    <a:cs typeface="+mn-cs"/>
                  </a:endParaRPr>
                </a:p>
              </p:txBody>
            </p:sp>
            <p:sp>
              <p:nvSpPr>
                <p:cNvPr id="87" name="Round Same Side Corner Rectangle 11">
                  <a:extLst>
                    <a:ext uri="{FF2B5EF4-FFF2-40B4-BE49-F238E27FC236}">
                      <a16:creationId xmlns:a16="http://schemas.microsoft.com/office/drawing/2014/main" id="{2E9CDFE2-4FEC-3B1E-76E6-F1687DEF4097}"/>
                    </a:ext>
                  </a:extLst>
                </p:cNvPr>
                <p:cNvSpPr/>
                <p:nvPr/>
              </p:nvSpPr>
              <p:spPr>
                <a:xfrm>
                  <a:off x="2262299" y="2457851"/>
                  <a:ext cx="773514" cy="242746"/>
                </a:xfrm>
                <a:prstGeom prst="round2SameRect">
                  <a:avLst>
                    <a:gd name="adj1" fmla="val 9914"/>
                    <a:gd name="adj2" fmla="val 0"/>
                  </a:avLst>
                </a:prstGeom>
                <a:solidFill>
                  <a:srgbClr val="3891DE"/>
                </a:solidFill>
                <a:ln w="12700" cap="flat" cmpd="sng" algn="ctr">
                  <a:no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sp>
              <p:nvSpPr>
                <p:cNvPr id="88" name="Text Placeholder 8">
                  <a:extLst>
                    <a:ext uri="{FF2B5EF4-FFF2-40B4-BE49-F238E27FC236}">
                      <a16:creationId xmlns:a16="http://schemas.microsoft.com/office/drawing/2014/main" id="{5C964AB4-5B85-F35E-DBD7-7B7DBD9FEDB3}"/>
                    </a:ext>
                  </a:extLst>
                </p:cNvPr>
                <p:cNvSpPr txBox="1">
                  <a:spLocks/>
                </p:cNvSpPr>
                <p:nvPr/>
              </p:nvSpPr>
              <p:spPr>
                <a:xfrm>
                  <a:off x="2855901" y="2706052"/>
                  <a:ext cx="1296999" cy="309805"/>
                </a:xfrm>
                <a:prstGeom prst="rect">
                  <a:avLst/>
                </a:prstGeom>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endParaRPr kumimoji="0" lang="en-US" sz="1200" b="0" i="0" u="none" strike="noStrike" kern="1200" cap="none" spc="0" normalizeH="0" baseline="0" noProof="0" dirty="0">
                    <a:ln>
                      <a:noFill/>
                    </a:ln>
                    <a:solidFill>
                      <a:prstClr val="white">
                        <a:lumMod val="75000"/>
                      </a:prstClr>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90" name="Text Placeholder 2">
                  <a:extLst>
                    <a:ext uri="{FF2B5EF4-FFF2-40B4-BE49-F238E27FC236}">
                      <a16:creationId xmlns:a16="http://schemas.microsoft.com/office/drawing/2014/main" id="{DD6CF5DC-AAFB-95AF-EA7E-8806E605AC2E}"/>
                    </a:ext>
                  </a:extLst>
                </p:cNvPr>
                <p:cNvSpPr txBox="1">
                  <a:spLocks/>
                </p:cNvSpPr>
                <p:nvPr/>
              </p:nvSpPr>
              <p:spPr>
                <a:xfrm>
                  <a:off x="2214230" y="2433121"/>
                  <a:ext cx="821580" cy="248531"/>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40000"/>
                    </a:lnSpc>
                    <a:spcBef>
                      <a:spcPct val="20000"/>
                    </a:spcBef>
                    <a:spcAft>
                      <a:spcPts val="0"/>
                    </a:spcAft>
                    <a:buClrTx/>
                    <a:buSzTx/>
                    <a:buFont typeface="Arial"/>
                    <a:buNone/>
                    <a:tabLst/>
                    <a:defRPr/>
                  </a:pPr>
                  <a:r>
                    <a:rPr lang="en-US" sz="1800" b="1" kern="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Total Orders</a:t>
                  </a:r>
                </a:p>
              </p:txBody>
            </p:sp>
          </p:grpSp>
          <p:grpSp>
            <p:nvGrpSpPr>
              <p:cNvPr id="76" name="Group 75">
                <a:extLst>
                  <a:ext uri="{FF2B5EF4-FFF2-40B4-BE49-F238E27FC236}">
                    <a16:creationId xmlns:a16="http://schemas.microsoft.com/office/drawing/2014/main" id="{4691D3DB-BEBC-03E4-6690-4F9A63F3B486}"/>
                  </a:ext>
                </a:extLst>
              </p:cNvPr>
              <p:cNvGrpSpPr/>
              <p:nvPr/>
            </p:nvGrpSpPr>
            <p:grpSpPr>
              <a:xfrm>
                <a:off x="4617274" y="3105206"/>
                <a:ext cx="2562994" cy="575174"/>
                <a:chOff x="1589906" y="2433121"/>
                <a:chExt cx="2562994" cy="575174"/>
              </a:xfrm>
            </p:grpSpPr>
            <p:sp>
              <p:nvSpPr>
                <p:cNvPr id="82" name="Shape">
                  <a:extLst>
                    <a:ext uri="{FF2B5EF4-FFF2-40B4-BE49-F238E27FC236}">
                      <a16:creationId xmlns:a16="http://schemas.microsoft.com/office/drawing/2014/main" id="{6B417560-E1F2-15B6-4B42-71E4C4606868}"/>
                    </a:ext>
                  </a:extLst>
                </p:cNvPr>
                <p:cNvSpPr/>
                <p:nvPr/>
              </p:nvSpPr>
              <p:spPr>
                <a:xfrm>
                  <a:off x="1600413" y="2458022"/>
                  <a:ext cx="961832" cy="490349"/>
                </a:xfrm>
                <a:prstGeom prst="roundRect">
                  <a:avLst>
                    <a:gd name="adj" fmla="val 3410"/>
                  </a:avLst>
                </a:prstGeom>
                <a:noFill/>
                <a:ln w="6350" cap="flat" cmpd="sng" algn="ctr">
                  <a:solidFill>
                    <a:srgbClr val="F1992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50"/>
                    </a:spcAft>
                    <a:buClrTx/>
                    <a:buSzTx/>
                    <a:buFontTx/>
                    <a:buNone/>
                    <a:tabLst/>
                    <a:defRPr/>
                  </a:pPr>
                  <a:endParaRPr kumimoji="0" lang="ko-KR" altLang="en-US" sz="400" b="1" i="0" u="none" strike="noStrike" kern="0" cap="none" spc="0" normalizeH="0" baseline="0" noProof="0" dirty="0">
                    <a:ln>
                      <a:noFill/>
                    </a:ln>
                    <a:gradFill>
                      <a:gsLst>
                        <a:gs pos="0">
                          <a:srgbClr val="FFFFFF"/>
                        </a:gs>
                        <a:gs pos="100000">
                          <a:srgbClr val="FFFFFF"/>
                        </a:gs>
                      </a:gsLst>
                      <a:lin ang="5400000" scaled="0"/>
                    </a:gradFill>
                    <a:effectLst/>
                    <a:uLnTx/>
                    <a:uFillTx/>
                    <a:latin typeface="Lato" panose="020F0502020204030203" pitchFamily="34" charset="0"/>
                    <a:ea typeface="맑은 고딕" panose="020B0503020000020004" pitchFamily="34" charset="-127"/>
                    <a:cs typeface="+mn-cs"/>
                  </a:endParaRPr>
                </a:p>
              </p:txBody>
            </p:sp>
            <p:sp>
              <p:nvSpPr>
                <p:cNvPr id="83" name="Round Same Side Corner Rectangle 16">
                  <a:extLst>
                    <a:ext uri="{FF2B5EF4-FFF2-40B4-BE49-F238E27FC236}">
                      <a16:creationId xmlns:a16="http://schemas.microsoft.com/office/drawing/2014/main" id="{DD81CFCE-44DC-CCB5-D1C8-085994AF7B51}"/>
                    </a:ext>
                  </a:extLst>
                </p:cNvPr>
                <p:cNvSpPr/>
                <p:nvPr/>
              </p:nvSpPr>
              <p:spPr>
                <a:xfrm>
                  <a:off x="1600410" y="2457851"/>
                  <a:ext cx="967083" cy="242746"/>
                </a:xfrm>
                <a:prstGeom prst="round2SameRect">
                  <a:avLst>
                    <a:gd name="adj1" fmla="val 9914"/>
                    <a:gd name="adj2" fmla="val 0"/>
                  </a:avLst>
                </a:prstGeom>
                <a:solidFill>
                  <a:srgbClr val="F1992D"/>
                </a:solidFill>
                <a:ln w="12700" cap="flat" cmpd="sng" algn="ctr">
                  <a:no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sp>
              <p:nvSpPr>
                <p:cNvPr id="84" name="Text Placeholder 8">
                  <a:extLst>
                    <a:ext uri="{FF2B5EF4-FFF2-40B4-BE49-F238E27FC236}">
                      <a16:creationId xmlns:a16="http://schemas.microsoft.com/office/drawing/2014/main" id="{30602DA6-39AF-D4CA-43ED-DAF239F556B7}"/>
                    </a:ext>
                  </a:extLst>
                </p:cNvPr>
                <p:cNvSpPr txBox="1">
                  <a:spLocks/>
                </p:cNvSpPr>
                <p:nvPr/>
              </p:nvSpPr>
              <p:spPr>
                <a:xfrm>
                  <a:off x="2855901" y="2698490"/>
                  <a:ext cx="1296999" cy="309805"/>
                </a:xfrm>
                <a:prstGeom prst="rect">
                  <a:avLst/>
                </a:prstGeom>
                <a:ln>
                  <a:noFill/>
                </a:ln>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endParaRPr kumimoji="0" lang="en-US" sz="1200" b="0" i="0" u="none" strike="noStrike" kern="1200" cap="none" spc="0" normalizeH="0" baseline="0" noProof="0" dirty="0">
                    <a:ln>
                      <a:noFill/>
                    </a:ln>
                    <a:solidFill>
                      <a:prstClr val="white">
                        <a:lumMod val="75000"/>
                      </a:prstClr>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85" name="Text Placeholder 2">
                  <a:extLst>
                    <a:ext uri="{FF2B5EF4-FFF2-40B4-BE49-F238E27FC236}">
                      <a16:creationId xmlns:a16="http://schemas.microsoft.com/office/drawing/2014/main" id="{6BAAACD2-F0DA-DA29-F8BB-579C21962C38}"/>
                    </a:ext>
                  </a:extLst>
                </p:cNvPr>
                <p:cNvSpPr txBox="1">
                  <a:spLocks/>
                </p:cNvSpPr>
                <p:nvPr/>
              </p:nvSpPr>
              <p:spPr>
                <a:xfrm>
                  <a:off x="1589906" y="2433121"/>
                  <a:ext cx="961832" cy="248531"/>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40000"/>
                    </a:lnSpc>
                    <a:spcBef>
                      <a:spcPct val="20000"/>
                    </a:spcBef>
                    <a:spcAft>
                      <a:spcPts val="0"/>
                    </a:spcAft>
                    <a:buClrTx/>
                    <a:buSzTx/>
                    <a:buFont typeface="Arial"/>
                    <a:buNone/>
                    <a:tabLst/>
                    <a:defRPr/>
                  </a:pPr>
                  <a:r>
                    <a:rPr lang="en-US" sz="1800" b="1" kern="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Total Customers</a:t>
                  </a:r>
                </a:p>
              </p:txBody>
            </p:sp>
          </p:grpSp>
          <p:grpSp>
            <p:nvGrpSpPr>
              <p:cNvPr id="77" name="Group 76">
                <a:extLst>
                  <a:ext uri="{FF2B5EF4-FFF2-40B4-BE49-F238E27FC236}">
                    <a16:creationId xmlns:a16="http://schemas.microsoft.com/office/drawing/2014/main" id="{EB7A5E8D-6C18-9E75-8F59-C73602516607}"/>
                  </a:ext>
                </a:extLst>
              </p:cNvPr>
              <p:cNvGrpSpPr/>
              <p:nvPr/>
            </p:nvGrpSpPr>
            <p:grpSpPr>
              <a:xfrm>
                <a:off x="5663433" y="3105206"/>
                <a:ext cx="3030518" cy="582736"/>
                <a:chOff x="1122382" y="2433121"/>
                <a:chExt cx="3030518" cy="582736"/>
              </a:xfrm>
            </p:grpSpPr>
            <p:sp>
              <p:nvSpPr>
                <p:cNvPr id="78" name="Shape">
                  <a:extLst>
                    <a:ext uri="{FF2B5EF4-FFF2-40B4-BE49-F238E27FC236}">
                      <a16:creationId xmlns:a16="http://schemas.microsoft.com/office/drawing/2014/main" id="{E4EB1BB7-ABFB-005A-25B8-5B04C7F3AF06}"/>
                    </a:ext>
                  </a:extLst>
                </p:cNvPr>
                <p:cNvSpPr/>
                <p:nvPr/>
              </p:nvSpPr>
              <p:spPr>
                <a:xfrm>
                  <a:off x="1127634" y="2458022"/>
                  <a:ext cx="903539" cy="496245"/>
                </a:xfrm>
                <a:prstGeom prst="roundRect">
                  <a:avLst>
                    <a:gd name="adj" fmla="val 3410"/>
                  </a:avLst>
                </a:prstGeom>
                <a:noFill/>
                <a:ln w="6350" cap="flat" cmpd="sng" algn="ctr">
                  <a:solidFill>
                    <a:srgbClr val="EB223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50"/>
                    </a:spcAft>
                    <a:buClrTx/>
                    <a:buSzTx/>
                    <a:buFontTx/>
                    <a:buNone/>
                    <a:tabLst/>
                    <a:defRPr/>
                  </a:pPr>
                  <a:endParaRPr kumimoji="0" lang="ko-KR" altLang="en-US" sz="400" b="1" i="0" u="none" strike="noStrike" kern="0" cap="none" spc="0" normalizeH="0" baseline="0" noProof="0" dirty="0">
                    <a:ln>
                      <a:noFill/>
                    </a:ln>
                    <a:gradFill>
                      <a:gsLst>
                        <a:gs pos="0">
                          <a:srgbClr val="FFFFFF"/>
                        </a:gs>
                        <a:gs pos="100000">
                          <a:srgbClr val="FFFFFF"/>
                        </a:gs>
                      </a:gsLst>
                      <a:lin ang="5400000" scaled="0"/>
                    </a:gradFill>
                    <a:effectLst/>
                    <a:uLnTx/>
                    <a:uFillTx/>
                    <a:latin typeface="Lato" panose="020F0502020204030203" pitchFamily="34" charset="0"/>
                    <a:ea typeface="맑은 고딕" panose="020B0503020000020004" pitchFamily="34" charset="-127"/>
                    <a:cs typeface="+mn-cs"/>
                  </a:endParaRPr>
                </a:p>
              </p:txBody>
            </p:sp>
            <p:sp>
              <p:nvSpPr>
                <p:cNvPr id="79" name="Round Same Side Corner Rectangle 21">
                  <a:extLst>
                    <a:ext uri="{FF2B5EF4-FFF2-40B4-BE49-F238E27FC236}">
                      <a16:creationId xmlns:a16="http://schemas.microsoft.com/office/drawing/2014/main" id="{C5C4F106-7322-5A7E-190F-CD8D43D97DAC}"/>
                    </a:ext>
                  </a:extLst>
                </p:cNvPr>
                <p:cNvSpPr/>
                <p:nvPr/>
              </p:nvSpPr>
              <p:spPr>
                <a:xfrm>
                  <a:off x="1132887" y="2457851"/>
                  <a:ext cx="903536" cy="242746"/>
                </a:xfrm>
                <a:prstGeom prst="round2SameRect">
                  <a:avLst>
                    <a:gd name="adj1" fmla="val 9914"/>
                    <a:gd name="adj2" fmla="val 0"/>
                  </a:avLst>
                </a:prstGeom>
                <a:solidFill>
                  <a:srgbClr val="EB223D"/>
                </a:solidFill>
                <a:ln w="12700" cap="flat" cmpd="sng" algn="ctr">
                  <a:no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sp>
              <p:nvSpPr>
                <p:cNvPr id="80" name="Text Placeholder 8">
                  <a:extLst>
                    <a:ext uri="{FF2B5EF4-FFF2-40B4-BE49-F238E27FC236}">
                      <a16:creationId xmlns:a16="http://schemas.microsoft.com/office/drawing/2014/main" id="{A048FCCD-58A3-C852-588B-833127AE44D6}"/>
                    </a:ext>
                  </a:extLst>
                </p:cNvPr>
                <p:cNvSpPr txBox="1">
                  <a:spLocks/>
                </p:cNvSpPr>
                <p:nvPr/>
              </p:nvSpPr>
              <p:spPr>
                <a:xfrm>
                  <a:off x="2855901" y="2706052"/>
                  <a:ext cx="1296999" cy="309805"/>
                </a:xfrm>
                <a:prstGeom prst="rect">
                  <a:avLst/>
                </a:prstGeom>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endParaRPr kumimoji="0" lang="en-US" sz="1200" b="0" i="0" u="none" strike="noStrike" kern="1200" cap="none" spc="0" normalizeH="0" baseline="0" noProof="0" dirty="0">
                    <a:ln>
                      <a:noFill/>
                    </a:ln>
                    <a:solidFill>
                      <a:prstClr val="white">
                        <a:lumMod val="75000"/>
                      </a:prstClr>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81" name="Text Placeholder 2">
                  <a:extLst>
                    <a:ext uri="{FF2B5EF4-FFF2-40B4-BE49-F238E27FC236}">
                      <a16:creationId xmlns:a16="http://schemas.microsoft.com/office/drawing/2014/main" id="{BCFBE104-0FC5-8758-BFA4-350771C927C9}"/>
                    </a:ext>
                  </a:extLst>
                </p:cNvPr>
                <p:cNvSpPr txBox="1">
                  <a:spLocks/>
                </p:cNvSpPr>
                <p:nvPr/>
              </p:nvSpPr>
              <p:spPr>
                <a:xfrm>
                  <a:off x="1122382" y="2433121"/>
                  <a:ext cx="903535" cy="248531"/>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40000"/>
                    </a:lnSpc>
                    <a:spcBef>
                      <a:spcPct val="20000"/>
                    </a:spcBef>
                    <a:spcAft>
                      <a:spcPts val="0"/>
                    </a:spcAft>
                    <a:buClrTx/>
                    <a:buSzTx/>
                    <a:buFont typeface="Arial"/>
                    <a:buNone/>
                    <a:tabLst/>
                    <a:defRPr/>
                  </a:pPr>
                  <a:r>
                    <a:rPr kumimoji="0" lang="en-US" sz="1800" b="1" i="0" u="none" strike="noStrike" kern="1200" cap="none" spc="0" normalizeH="0" baseline="0" noProof="0" dirty="0">
                      <a:ln>
                        <a:noFill/>
                      </a:ln>
                      <a:solidFill>
                        <a:srgbClr val="FFFFFF"/>
                      </a:solidFill>
                      <a:effectLst/>
                      <a:uLnTx/>
                      <a:uFillTx/>
                      <a:latin typeface="Calibri Light" panose="020F0302020204030204" pitchFamily="34" charset="0"/>
                      <a:ea typeface="Calibri Light" panose="020F0302020204030204" pitchFamily="34" charset="0"/>
                      <a:cs typeface="Calibri Light" panose="020F0302020204030204" pitchFamily="34" charset="0"/>
                    </a:rPr>
                    <a:t>Average Rating</a:t>
                  </a:r>
                </a:p>
              </p:txBody>
            </p:sp>
          </p:grpSp>
        </p:grpSp>
        <p:sp>
          <p:nvSpPr>
            <p:cNvPr id="101" name="Text Placeholder 8">
              <a:extLst>
                <a:ext uri="{FF2B5EF4-FFF2-40B4-BE49-F238E27FC236}">
                  <a16:creationId xmlns:a16="http://schemas.microsoft.com/office/drawing/2014/main" id="{7F4FB4EA-4739-030D-4386-82C1A1BEEE1E}"/>
                </a:ext>
              </a:extLst>
            </p:cNvPr>
            <p:cNvSpPr txBox="1">
              <a:spLocks/>
            </p:cNvSpPr>
            <p:nvPr/>
          </p:nvSpPr>
          <p:spPr>
            <a:xfrm>
              <a:off x="7650376" y="1147166"/>
              <a:ext cx="1584844" cy="380787"/>
            </a:xfrm>
            <a:prstGeom prst="rect">
              <a:avLst/>
            </a:prstGeom>
            <a:noFill/>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44%</a:t>
              </a:r>
              <a:endParaRPr kumimoji="0" lang="en-US" sz="1200" b="0" i="0" u="none" strike="noStrike" kern="1200" cap="none" spc="0" normalizeH="0" baseline="0" noProof="0" dirty="0">
                <a:ln>
                  <a:noFill/>
                </a:ln>
                <a:solidFill>
                  <a:schemeClr val="tx1"/>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04" name="Text Placeholder 2">
              <a:extLst>
                <a:ext uri="{FF2B5EF4-FFF2-40B4-BE49-F238E27FC236}">
                  <a16:creationId xmlns:a16="http://schemas.microsoft.com/office/drawing/2014/main" id="{3455A8B3-9277-E1BF-7FD1-17FFF97D7B45}"/>
                </a:ext>
              </a:extLst>
            </p:cNvPr>
            <p:cNvSpPr txBox="1">
              <a:spLocks/>
            </p:cNvSpPr>
            <p:nvPr/>
          </p:nvSpPr>
          <p:spPr>
            <a:xfrm>
              <a:off x="7613809" y="768297"/>
              <a:ext cx="1621411" cy="370994"/>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40000"/>
                </a:lnSpc>
                <a:spcBef>
                  <a:spcPct val="20000"/>
                </a:spcBef>
                <a:spcAft>
                  <a:spcPts val="0"/>
                </a:spcAft>
                <a:buClrTx/>
                <a:buSzTx/>
                <a:buFont typeface="Arial"/>
                <a:buNone/>
                <a:tabLst/>
                <a:defRPr/>
              </a:pPr>
              <a:r>
                <a:rPr kumimoji="0" lang="en-US" sz="1800" b="1" i="0" u="none" strike="noStrike" kern="1200" cap="none" spc="0" normalizeH="0" baseline="0" noProof="0" dirty="0">
                  <a:ln>
                    <a:noFill/>
                  </a:ln>
                  <a:solidFill>
                    <a:srgbClr val="FFFFFF"/>
                  </a:solidFill>
                  <a:effectLst/>
                  <a:uLnTx/>
                  <a:uFillTx/>
                  <a:latin typeface="Calibri Light" panose="020F0302020204030204" pitchFamily="34" charset="0"/>
                  <a:ea typeface="Calibri Light" panose="020F0302020204030204" pitchFamily="34" charset="0"/>
                  <a:cs typeface="Calibri Light" panose="020F0302020204030204" pitchFamily="34" charset="0"/>
                </a:rPr>
                <a:t>Good feedback</a:t>
              </a:r>
            </a:p>
          </p:txBody>
        </p:sp>
        <p:sp>
          <p:nvSpPr>
            <p:cNvPr id="107" name="Text Placeholder 8">
              <a:extLst>
                <a:ext uri="{FF2B5EF4-FFF2-40B4-BE49-F238E27FC236}">
                  <a16:creationId xmlns:a16="http://schemas.microsoft.com/office/drawing/2014/main" id="{204A85C4-7677-34CD-8C84-437A864B164D}"/>
                </a:ext>
              </a:extLst>
            </p:cNvPr>
            <p:cNvSpPr txBox="1">
              <a:spLocks/>
            </p:cNvSpPr>
            <p:nvPr/>
          </p:nvSpPr>
          <p:spPr>
            <a:xfrm>
              <a:off x="9558325" y="1147632"/>
              <a:ext cx="1621418" cy="359380"/>
            </a:xfrm>
            <a:prstGeom prst="rect">
              <a:avLst/>
            </a:prstGeom>
            <a:noFill/>
          </p:spPr>
          <p:txBody>
            <a:bodyPr vert="horz" anchor="ctr"/>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00000"/>
                </a:lnSpc>
                <a:spcBef>
                  <a:spcPct val="20000"/>
                </a:spcBef>
                <a:spcAft>
                  <a:spcPts val="0"/>
                </a:spcAft>
                <a:buClrTx/>
                <a:buSzTx/>
                <a:buFont typeface="Arial"/>
                <a:buNone/>
                <a:tabLst/>
                <a:defRP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98 Days</a:t>
              </a:r>
              <a:endParaRPr kumimoji="0" lang="en-US" sz="1200" b="0" i="0" u="none" strike="noStrike" kern="1200" cap="none" spc="0" normalizeH="0" baseline="0" noProof="0" dirty="0">
                <a:ln>
                  <a:noFill/>
                </a:ln>
                <a:solidFill>
                  <a:schemeClr val="tx1"/>
                </a:solidFill>
                <a:effectLst/>
                <a:uLnTx/>
                <a:uFillTx/>
                <a:latin typeface="Lato" panose="020F0502020204030203" pitchFamily="34" charset="0"/>
                <a:ea typeface="Lato" panose="020F0502020204030203" pitchFamily="34" charset="0"/>
                <a:cs typeface="Lato" panose="020F0502020204030203" pitchFamily="34" charset="0"/>
              </a:endParaRPr>
            </a:p>
          </p:txBody>
        </p:sp>
        <p:sp>
          <p:nvSpPr>
            <p:cNvPr id="108" name="Shape">
              <a:extLst>
                <a:ext uri="{FF2B5EF4-FFF2-40B4-BE49-F238E27FC236}">
                  <a16:creationId xmlns:a16="http://schemas.microsoft.com/office/drawing/2014/main" id="{AA4771F6-FF0C-2C7F-11ED-1D3C5B74D144}"/>
                </a:ext>
              </a:extLst>
            </p:cNvPr>
            <p:cNvSpPr/>
            <p:nvPr/>
          </p:nvSpPr>
          <p:spPr>
            <a:xfrm>
              <a:off x="9417378" y="796278"/>
              <a:ext cx="1884914" cy="731676"/>
            </a:xfrm>
            <a:prstGeom prst="roundRect">
              <a:avLst>
                <a:gd name="adj" fmla="val 3410"/>
              </a:avLst>
            </a:prstGeom>
            <a:noFill/>
            <a:ln w="6350" cap="flat" cmpd="sng" algn="ctr">
              <a:solidFill>
                <a:srgbClr val="BC80B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50"/>
                </a:spcAft>
                <a:buClrTx/>
                <a:buSzTx/>
                <a:buFontTx/>
                <a:buNone/>
                <a:tabLst/>
                <a:defRPr/>
              </a:pPr>
              <a:endParaRPr kumimoji="0" lang="ko-KR" altLang="en-US" sz="400" b="1" i="0" u="none" strike="noStrike" kern="0" cap="none" spc="0" normalizeH="0" baseline="0" noProof="0" dirty="0">
                <a:ln>
                  <a:noFill/>
                </a:ln>
                <a:gradFill>
                  <a:gsLst>
                    <a:gs pos="0">
                      <a:srgbClr val="FFFFFF"/>
                    </a:gs>
                    <a:gs pos="100000">
                      <a:srgbClr val="FFFFFF"/>
                    </a:gs>
                  </a:gsLst>
                  <a:lin ang="5400000" scaled="0"/>
                </a:gradFill>
                <a:effectLst/>
                <a:uLnTx/>
                <a:uFillTx/>
                <a:latin typeface="Lato" panose="020F0502020204030203" pitchFamily="34" charset="0"/>
                <a:ea typeface="맑은 고딕" panose="020B0503020000020004" pitchFamily="34" charset="-127"/>
                <a:cs typeface="+mn-cs"/>
              </a:endParaRPr>
            </a:p>
          </p:txBody>
        </p:sp>
        <p:sp>
          <p:nvSpPr>
            <p:cNvPr id="110" name="Text Placeholder 2">
              <a:extLst>
                <a:ext uri="{FF2B5EF4-FFF2-40B4-BE49-F238E27FC236}">
                  <a16:creationId xmlns:a16="http://schemas.microsoft.com/office/drawing/2014/main" id="{55B7C11D-8DFD-DA41-13C4-12C763FB39A6}"/>
                </a:ext>
              </a:extLst>
            </p:cNvPr>
            <p:cNvSpPr txBox="1">
              <a:spLocks/>
            </p:cNvSpPr>
            <p:nvPr/>
          </p:nvSpPr>
          <p:spPr>
            <a:xfrm>
              <a:off x="9417376" y="759105"/>
              <a:ext cx="1884913" cy="370994"/>
            </a:xfrm>
            <a:prstGeom prst="rect">
              <a:avLst/>
            </a:prstGeom>
          </p:spPr>
          <p:txBody>
            <a:bodyPr vert="horz" anchor="ctr"/>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228600" rtl="0" eaLnBrk="1" fontAlgn="auto" latinLnBrk="0" hangingPunct="1">
                <a:lnSpc>
                  <a:spcPct val="140000"/>
                </a:lnSpc>
                <a:spcBef>
                  <a:spcPct val="20000"/>
                </a:spcBef>
                <a:spcAft>
                  <a:spcPts val="0"/>
                </a:spcAft>
                <a:buClrTx/>
                <a:buSzTx/>
                <a:buFont typeface="Arial"/>
                <a:buNone/>
                <a:tabLst/>
                <a:defRPr/>
              </a:pPr>
              <a:r>
                <a:rPr kumimoji="0" lang="en-US" sz="1800" b="1" i="0" u="none" strike="noStrike" kern="1200" cap="none" spc="0" normalizeH="0" baseline="0" noProof="0" dirty="0">
                  <a:ln>
                    <a:noFill/>
                  </a:ln>
                  <a:solidFill>
                    <a:srgbClr val="FFFFFF"/>
                  </a:solidFill>
                  <a:effectLst/>
                  <a:uLnTx/>
                  <a:uFillTx/>
                  <a:latin typeface="Calibri Light" panose="020F0302020204030204" pitchFamily="34" charset="0"/>
                  <a:ea typeface="Calibri Light" panose="020F0302020204030204" pitchFamily="34" charset="0"/>
                  <a:cs typeface="Calibri Light" panose="020F0302020204030204" pitchFamily="34" charset="0"/>
                </a:rPr>
                <a:t>Average ship time</a:t>
              </a:r>
            </a:p>
          </p:txBody>
        </p:sp>
      </p:grpSp>
    </p:spTree>
    <p:extLst>
      <p:ext uri="{BB962C8B-B14F-4D97-AF65-F5344CB8AC3E}">
        <p14:creationId xmlns:p14="http://schemas.microsoft.com/office/powerpoint/2010/main" val="131158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 name="Title 1" hidden="1"/>
          <p:cNvSpPr>
            <a:spLocks noGrp="1"/>
          </p:cNvSpPr>
          <p:nvPr>
            <p:ph type="title"/>
          </p:nvPr>
        </p:nvSpPr>
        <p:spPr/>
        <p:txBody>
          <a:bodyPr/>
          <a:lstStyle/>
          <a:p>
            <a:r>
              <a:rPr lang="en-US" dirty="0"/>
              <a:t>Sample 2</a:t>
            </a: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sp>
        <p:nvSpPr>
          <p:cNvPr id="6" name="Title 1">
            <a:extLst>
              <a:ext uri="{FF2B5EF4-FFF2-40B4-BE49-F238E27FC236}">
                <a16:creationId xmlns:a16="http://schemas.microsoft.com/office/drawing/2014/main" id="{9286868E-5478-AABA-2133-D80A7742B721}"/>
              </a:ext>
            </a:extLst>
          </p:cNvPr>
          <p:cNvSpPr txBox="1">
            <a:spLocks/>
          </p:cNvSpPr>
          <p:nvPr/>
        </p:nvSpPr>
        <p:spPr>
          <a:xfrm>
            <a:off x="0" y="9427"/>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Distribution of Customers across States</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36E1CBE4-62EE-7DC3-B980-17016D6654FF}"/>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Q1</a:t>
            </a:r>
          </a:p>
        </p:txBody>
      </p:sp>
      <p:sp>
        <p:nvSpPr>
          <p:cNvPr id="9" name="TextBox 8">
            <a:extLst>
              <a:ext uri="{FF2B5EF4-FFF2-40B4-BE49-F238E27FC236}">
                <a16:creationId xmlns:a16="http://schemas.microsoft.com/office/drawing/2014/main" id="{FB81A9D2-CF1C-FF94-1F06-938A14F52BA3}"/>
              </a:ext>
            </a:extLst>
          </p:cNvPr>
          <p:cNvSpPr txBox="1"/>
          <p:nvPr/>
        </p:nvSpPr>
        <p:spPr>
          <a:xfrm>
            <a:off x="5674936" y="6514144"/>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States</a:t>
            </a:r>
          </a:p>
        </p:txBody>
      </p:sp>
      <p:sp>
        <p:nvSpPr>
          <p:cNvPr id="10" name="TextBox 9">
            <a:extLst>
              <a:ext uri="{FF2B5EF4-FFF2-40B4-BE49-F238E27FC236}">
                <a16:creationId xmlns:a16="http://schemas.microsoft.com/office/drawing/2014/main" id="{EBDCF8F5-E8CE-D2AD-47FE-A37CDD883DF6}"/>
              </a:ext>
            </a:extLst>
          </p:cNvPr>
          <p:cNvSpPr txBox="1"/>
          <p:nvPr/>
        </p:nvSpPr>
        <p:spPr>
          <a:xfrm rot="16200000">
            <a:off x="-876692" y="2744994"/>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Customer Count</a:t>
            </a:r>
          </a:p>
        </p:txBody>
      </p:sp>
      <p:pic>
        <p:nvPicPr>
          <p:cNvPr id="12" name="Picture 11">
            <a:extLst>
              <a:ext uri="{FF2B5EF4-FFF2-40B4-BE49-F238E27FC236}">
                <a16:creationId xmlns:a16="http://schemas.microsoft.com/office/drawing/2014/main" id="{43B0FBDF-BDB7-8163-3F27-572449478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66" y="616670"/>
            <a:ext cx="12192000" cy="6096000"/>
          </a:xfrm>
          <a:prstGeom prst="rect">
            <a:avLst/>
          </a:prstGeom>
        </p:spPr>
      </p:pic>
    </p:spTree>
    <p:extLst>
      <p:ext uri="{BB962C8B-B14F-4D97-AF65-F5344CB8AC3E}">
        <p14:creationId xmlns:p14="http://schemas.microsoft.com/office/powerpoint/2010/main" val="321398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 name="Title 1" hidden="1"/>
          <p:cNvSpPr>
            <a:spLocks noGrp="1"/>
          </p:cNvSpPr>
          <p:nvPr>
            <p:ph type="title"/>
          </p:nvPr>
        </p:nvSpPr>
        <p:spPr/>
        <p:txBody>
          <a:bodyPr/>
          <a:lstStyle/>
          <a:p>
            <a:r>
              <a:rPr lang="en-US" dirty="0"/>
              <a:t>Sample 2</a:t>
            </a: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sp>
        <p:nvSpPr>
          <p:cNvPr id="6" name="Title 1">
            <a:extLst>
              <a:ext uri="{FF2B5EF4-FFF2-40B4-BE49-F238E27FC236}">
                <a16:creationId xmlns:a16="http://schemas.microsoft.com/office/drawing/2014/main" id="{86B289BF-03EA-93C3-047A-067D46FEFBFA}"/>
              </a:ext>
            </a:extLst>
          </p:cNvPr>
          <p:cNvSpPr txBox="1">
            <a:spLocks/>
          </p:cNvSpPr>
          <p:nvPr/>
        </p:nvSpPr>
        <p:spPr>
          <a:xfrm>
            <a:off x="0" y="9427"/>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Distribution of Customers across States</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42B6161-9042-3603-5673-D5AE7B88F365}"/>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Q1</a:t>
            </a:r>
          </a:p>
        </p:txBody>
      </p:sp>
      <p:sp>
        <p:nvSpPr>
          <p:cNvPr id="9" name="TextBox 8">
            <a:extLst>
              <a:ext uri="{FF2B5EF4-FFF2-40B4-BE49-F238E27FC236}">
                <a16:creationId xmlns:a16="http://schemas.microsoft.com/office/drawing/2014/main" id="{7B8FA213-9E95-5297-F9E3-E5E59C63F27C}"/>
              </a:ext>
            </a:extLst>
          </p:cNvPr>
          <p:cNvSpPr txBox="1"/>
          <p:nvPr/>
        </p:nvSpPr>
        <p:spPr>
          <a:xfrm>
            <a:off x="299823" y="1456586"/>
            <a:ext cx="6231117" cy="3539430"/>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US" sz="1600" dirty="0"/>
              <a:t>Bar chart shows diversity of customers across various states. Though most of the share is lead by California, Texas, Florida and New York.</a:t>
            </a:r>
          </a:p>
          <a:p>
            <a:pPr marL="285750" indent="-285750">
              <a:buFont typeface="Wingdings" panose="05000000000000000000" pitchFamily="2" charset="2"/>
              <a:buChar char="§"/>
            </a:pPr>
            <a:r>
              <a:rPr lang="en-US" sz="1600" dirty="0"/>
              <a:t>California and Texas emerge as the top states with the highest customer counts, suggesting a strong market presence or popularity of the product/service in these regions</a:t>
            </a:r>
          </a:p>
          <a:p>
            <a:pPr marL="285750" indent="-285750">
              <a:buFont typeface="Wingdings" panose="05000000000000000000" pitchFamily="2" charset="2"/>
              <a:buChar char="§"/>
            </a:pPr>
            <a:r>
              <a:rPr lang="en-US" sz="1600" dirty="0"/>
              <a:t>States like Florida, New York, and Texas, which are known for their dense populations, also feature prominently in the top 10, indicating the potential for a large customer base</a:t>
            </a:r>
            <a:endParaRPr lang="en-IN" sz="1600" dirty="0"/>
          </a:p>
          <a:p>
            <a:pPr marL="285750" indent="-285750">
              <a:buFont typeface="Wingdings" panose="05000000000000000000" pitchFamily="2" charset="2"/>
              <a:buChar char="§"/>
            </a:pPr>
            <a:r>
              <a:rPr lang="en-US" sz="1600" dirty="0"/>
              <a:t>States like Alabama, Washington, and Arizona also make it to the top 10, indicating potential opportunities for market expansion or targeting specific regional markets</a:t>
            </a:r>
          </a:p>
          <a:p>
            <a:pPr marL="285750" indent="-285750">
              <a:buFont typeface="Wingdings" panose="05000000000000000000" pitchFamily="2" charset="2"/>
              <a:buChar char="§"/>
            </a:pPr>
            <a:r>
              <a:rPr lang="en-US" sz="1600" dirty="0"/>
              <a:t>The inclusion of the District of Columbia in the top 10 suggests a concentration of customers in urban centers or metropolitan areas</a:t>
            </a:r>
          </a:p>
        </p:txBody>
      </p:sp>
      <p:sp>
        <p:nvSpPr>
          <p:cNvPr id="10" name="TextBox 9">
            <a:extLst>
              <a:ext uri="{FF2B5EF4-FFF2-40B4-BE49-F238E27FC236}">
                <a16:creationId xmlns:a16="http://schemas.microsoft.com/office/drawing/2014/main" id="{F4F7CA9E-2A40-9202-12A0-453F930369B5}"/>
              </a:ext>
            </a:extLst>
          </p:cNvPr>
          <p:cNvSpPr txBox="1"/>
          <p:nvPr/>
        </p:nvSpPr>
        <p:spPr>
          <a:xfrm>
            <a:off x="7390614" y="5007714"/>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Top 5 states with maximum customer base</a:t>
            </a:r>
          </a:p>
        </p:txBody>
      </p:sp>
      <p:pic>
        <p:nvPicPr>
          <p:cNvPr id="12" name="Picture 11">
            <a:extLst>
              <a:ext uri="{FF2B5EF4-FFF2-40B4-BE49-F238E27FC236}">
                <a16:creationId xmlns:a16="http://schemas.microsoft.com/office/drawing/2014/main" id="{624F5D79-C569-AC37-502C-FEBB58C85F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8624" y="928878"/>
            <a:ext cx="4572009" cy="4572009"/>
          </a:xfrm>
          <a:prstGeom prst="rect">
            <a:avLst/>
          </a:prstGeom>
        </p:spPr>
      </p:pic>
    </p:spTree>
    <p:extLst>
      <p:ext uri="{BB962C8B-B14F-4D97-AF65-F5344CB8AC3E}">
        <p14:creationId xmlns:p14="http://schemas.microsoft.com/office/powerpoint/2010/main" val="114602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 name="Title 1" hidden="1"/>
          <p:cNvSpPr>
            <a:spLocks noGrp="1"/>
          </p:cNvSpPr>
          <p:nvPr>
            <p:ph type="title"/>
          </p:nvPr>
        </p:nvSpPr>
        <p:spPr/>
        <p:txBody>
          <a:bodyPr/>
          <a:lstStyle/>
          <a:p>
            <a:r>
              <a:rPr lang="en-US" dirty="0"/>
              <a:t>Sample 2</a:t>
            </a:r>
          </a:p>
        </p:txBody>
      </p:sp>
      <p:sp>
        <p:nvSpPr>
          <p:cNvPr id="89" name="Rectangle 88">
            <a:extLst>
              <a:ext uri="{C183D7F6-B498-43B3-948B-1728B52AA6E4}">
                <adec:decorative xmlns:adec="http://schemas.microsoft.com/office/drawing/2017/decorative" val="1"/>
              </a:ext>
            </a:extLst>
          </p:cNvPr>
          <p:cNvSpPr/>
          <p:nvPr/>
        </p:nvSpPr>
        <p:spPr bwMode="auto">
          <a:xfrm>
            <a:off x="-11113" y="-3273"/>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sp>
        <p:nvSpPr>
          <p:cNvPr id="6" name="Title 1">
            <a:extLst>
              <a:ext uri="{FF2B5EF4-FFF2-40B4-BE49-F238E27FC236}">
                <a16:creationId xmlns:a16="http://schemas.microsoft.com/office/drawing/2014/main" id="{A9075374-8D67-8616-891B-C95C90ECF53F}"/>
              </a:ext>
            </a:extLst>
          </p:cNvPr>
          <p:cNvSpPr txBox="1">
            <a:spLocks/>
          </p:cNvSpPr>
          <p:nvPr/>
        </p:nvSpPr>
        <p:spPr>
          <a:xfrm>
            <a:off x="0" y="0"/>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Average Customer Ratings by Quarter</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12EA4FB5-6440-8C3B-B701-9A244404B2AE}"/>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Q2</a:t>
            </a:r>
          </a:p>
        </p:txBody>
      </p:sp>
      <p:sp>
        <p:nvSpPr>
          <p:cNvPr id="8" name="TextBox 7">
            <a:extLst>
              <a:ext uri="{FF2B5EF4-FFF2-40B4-BE49-F238E27FC236}">
                <a16:creationId xmlns:a16="http://schemas.microsoft.com/office/drawing/2014/main" id="{11F598CB-DDC0-CA9C-6428-3E7F3C016A95}"/>
              </a:ext>
            </a:extLst>
          </p:cNvPr>
          <p:cNvSpPr txBox="1"/>
          <p:nvPr/>
        </p:nvSpPr>
        <p:spPr>
          <a:xfrm>
            <a:off x="243094" y="1086434"/>
            <a:ext cx="5542960" cy="4031873"/>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US" sz="1600" dirty="0"/>
              <a:t>Gradual Decline: There is a gradual decline in average ratings from the first quarter to the fourth quarter. This decline suggests a decreasing level of satisfaction or perceived quality of products or services over time</a:t>
            </a:r>
            <a:endParaRPr lang="en-IN" sz="1600" dirty="0"/>
          </a:p>
          <a:p>
            <a:pPr marL="285750" indent="-285750">
              <a:buFont typeface="Wingdings" panose="05000000000000000000" pitchFamily="2" charset="2"/>
              <a:buChar char="§"/>
            </a:pPr>
            <a:r>
              <a:rPr lang="en-US" sz="1600" dirty="0"/>
              <a:t>Significant Drop: The most significant drop in average ratings occurs between the third and fourth quarters, indicating a potential issue or dissatisfaction among customers during that period</a:t>
            </a:r>
            <a:endParaRPr lang="en-IN" sz="1600" dirty="0"/>
          </a:p>
          <a:p>
            <a:pPr marL="285750" indent="-285750">
              <a:buFont typeface="Wingdings" panose="05000000000000000000" pitchFamily="2" charset="2"/>
              <a:buChar char="§"/>
            </a:pPr>
            <a:r>
              <a:rPr lang="en-US" sz="1600" dirty="0"/>
              <a:t>Average rating varies from 3.55 to 2.4</a:t>
            </a:r>
          </a:p>
          <a:p>
            <a:pPr marL="285750" indent="-285750">
              <a:buFont typeface="Wingdings" panose="05000000000000000000" pitchFamily="2" charset="2"/>
              <a:buChar char="§"/>
            </a:pPr>
            <a:r>
              <a:rPr lang="en-US" sz="1600" dirty="0"/>
              <a:t>The decreasing trend in average ratings underscores the need for action to address any underlying issues affecting customer satisfaction. This could involve improving product quality, enhancing customer service, or addressing any other factors contributing to the decline in ratings</a:t>
            </a:r>
          </a:p>
          <a:p>
            <a:r>
              <a:rPr lang="en-IN" sz="1600" dirty="0"/>
              <a:t>  </a:t>
            </a:r>
          </a:p>
        </p:txBody>
      </p:sp>
      <p:sp>
        <p:nvSpPr>
          <p:cNvPr id="9" name="TextBox 8">
            <a:extLst>
              <a:ext uri="{FF2B5EF4-FFF2-40B4-BE49-F238E27FC236}">
                <a16:creationId xmlns:a16="http://schemas.microsoft.com/office/drawing/2014/main" id="{740C3479-9075-1777-481D-68C56A7CF7B0}"/>
              </a:ext>
            </a:extLst>
          </p:cNvPr>
          <p:cNvSpPr txBox="1"/>
          <p:nvPr/>
        </p:nvSpPr>
        <p:spPr>
          <a:xfrm>
            <a:off x="8804624" y="5091546"/>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Quarters</a:t>
            </a:r>
          </a:p>
        </p:txBody>
      </p:sp>
      <p:sp>
        <p:nvSpPr>
          <p:cNvPr id="10" name="TextBox 9">
            <a:extLst>
              <a:ext uri="{FF2B5EF4-FFF2-40B4-BE49-F238E27FC236}">
                <a16:creationId xmlns:a16="http://schemas.microsoft.com/office/drawing/2014/main" id="{5EE45433-73B3-F3A9-EF3E-C6B6B0DD0AC2}"/>
              </a:ext>
            </a:extLst>
          </p:cNvPr>
          <p:cNvSpPr txBox="1"/>
          <p:nvPr/>
        </p:nvSpPr>
        <p:spPr>
          <a:xfrm rot="16200000">
            <a:off x="5079174" y="2625911"/>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Average Rating</a:t>
            </a:r>
          </a:p>
        </p:txBody>
      </p:sp>
      <p:pic>
        <p:nvPicPr>
          <p:cNvPr id="13" name="Picture 12">
            <a:extLst>
              <a:ext uri="{FF2B5EF4-FFF2-40B4-BE49-F238E27FC236}">
                <a16:creationId xmlns:a16="http://schemas.microsoft.com/office/drawing/2014/main" id="{ED040CD1-D8A1-D279-5929-FA8985606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157" y="942679"/>
            <a:ext cx="5666585" cy="4249939"/>
          </a:xfrm>
          <a:prstGeom prst="rect">
            <a:avLst/>
          </a:prstGeom>
        </p:spPr>
      </p:pic>
    </p:spTree>
    <p:extLst>
      <p:ext uri="{BB962C8B-B14F-4D97-AF65-F5344CB8AC3E}">
        <p14:creationId xmlns:p14="http://schemas.microsoft.com/office/powerpoint/2010/main" val="185862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 name="Title 1" hidden="1"/>
          <p:cNvSpPr>
            <a:spLocks noGrp="1"/>
          </p:cNvSpPr>
          <p:nvPr>
            <p:ph type="title"/>
          </p:nvPr>
        </p:nvSpPr>
        <p:spPr/>
        <p:txBody>
          <a:bodyPr/>
          <a:lstStyle/>
          <a:p>
            <a:r>
              <a:rPr lang="en-US" dirty="0"/>
              <a:t>Sample 2</a:t>
            </a: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sp>
        <p:nvSpPr>
          <p:cNvPr id="7" name="Title 1">
            <a:extLst>
              <a:ext uri="{FF2B5EF4-FFF2-40B4-BE49-F238E27FC236}">
                <a16:creationId xmlns:a16="http://schemas.microsoft.com/office/drawing/2014/main" id="{3A5D4683-9364-E3FA-E80B-5CDAD5243AD2}"/>
              </a:ext>
            </a:extLst>
          </p:cNvPr>
          <p:cNvSpPr txBox="1">
            <a:spLocks/>
          </p:cNvSpPr>
          <p:nvPr/>
        </p:nvSpPr>
        <p:spPr>
          <a:xfrm>
            <a:off x="0" y="9427"/>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Trend of Customer Satisfaction</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2E150F9D-185C-6763-1E55-266E7A20CFFC}"/>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Q3</a:t>
            </a:r>
          </a:p>
        </p:txBody>
      </p:sp>
      <p:sp>
        <p:nvSpPr>
          <p:cNvPr id="9" name="TextBox 8">
            <a:extLst>
              <a:ext uri="{FF2B5EF4-FFF2-40B4-BE49-F238E27FC236}">
                <a16:creationId xmlns:a16="http://schemas.microsoft.com/office/drawing/2014/main" id="{09DCAA8F-EEDB-7208-6F11-C4577275C3C8}"/>
              </a:ext>
            </a:extLst>
          </p:cNvPr>
          <p:cNvSpPr txBox="1"/>
          <p:nvPr/>
        </p:nvSpPr>
        <p:spPr>
          <a:xfrm>
            <a:off x="125204" y="982401"/>
            <a:ext cx="4748366" cy="5016758"/>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IN" sz="1600" dirty="0"/>
              <a:t>Clear indication of gradual drop in positive feedback and increase in negative feedback over each quarter</a:t>
            </a:r>
          </a:p>
          <a:p>
            <a:pPr marL="285750" indent="-285750">
              <a:buFont typeface="Wingdings" panose="05000000000000000000" pitchFamily="2" charset="2"/>
              <a:buChar char="§"/>
            </a:pPr>
            <a:r>
              <a:rPr lang="en-IN" sz="1600" dirty="0"/>
              <a:t>Good and Very Good rating has been dropped whereas Bad and very bad ratings has been increased consistently. Okay rating is consistent across quarters.</a:t>
            </a:r>
          </a:p>
          <a:p>
            <a:pPr marL="285750" indent="-285750">
              <a:buFont typeface="Wingdings" panose="05000000000000000000" pitchFamily="2" charset="2"/>
              <a:buChar char="§"/>
            </a:pPr>
            <a:r>
              <a:rPr lang="en-IN" sz="1600" dirty="0"/>
              <a:t>Eventually shows increase in customers dissatisfaction with each quarter</a:t>
            </a:r>
          </a:p>
          <a:p>
            <a:pPr marL="285750" indent="-285750">
              <a:buFont typeface="Wingdings" panose="05000000000000000000" pitchFamily="2" charset="2"/>
              <a:buChar char="§"/>
            </a:pPr>
            <a:r>
              <a:rPr lang="en-US" sz="1600" dirty="0"/>
              <a:t>This decline suggests a potential decrease in customer engagement or participation in providing feedback over time</a:t>
            </a:r>
          </a:p>
          <a:p>
            <a:pPr marL="285750" indent="-285750">
              <a:buFont typeface="Wingdings" panose="05000000000000000000" pitchFamily="2" charset="2"/>
              <a:buChar char="§"/>
            </a:pPr>
            <a:r>
              <a:rPr lang="en-US" sz="1600" dirty="0"/>
              <a:t>The trends in feedback distribution underscore the importance of taking proactive measures to address any issues highlighted by negative feedback and to reinforce positive aspects of the business to maintain customer satisfaction and loyalty.</a:t>
            </a:r>
          </a:p>
          <a:p>
            <a:pPr marL="285750" indent="-285750">
              <a:buFont typeface="Wingdings" panose="05000000000000000000" pitchFamily="2" charset="2"/>
              <a:buChar char="§"/>
            </a:pPr>
            <a:r>
              <a:rPr lang="en-US" sz="1600" dirty="0"/>
              <a:t>Maybe conducting customer surveys/interviews could be beneficial</a:t>
            </a:r>
          </a:p>
        </p:txBody>
      </p:sp>
      <p:sp>
        <p:nvSpPr>
          <p:cNvPr id="10" name="TextBox 9">
            <a:extLst>
              <a:ext uri="{FF2B5EF4-FFF2-40B4-BE49-F238E27FC236}">
                <a16:creationId xmlns:a16="http://schemas.microsoft.com/office/drawing/2014/main" id="{73E706C5-40FF-642C-5E19-92EE9B34CB8C}"/>
              </a:ext>
            </a:extLst>
          </p:cNvPr>
          <p:cNvSpPr txBox="1"/>
          <p:nvPr/>
        </p:nvSpPr>
        <p:spPr>
          <a:xfrm>
            <a:off x="7833670" y="5242371"/>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Quarters</a:t>
            </a:r>
          </a:p>
        </p:txBody>
      </p:sp>
      <p:sp>
        <p:nvSpPr>
          <p:cNvPr id="11" name="TextBox 10">
            <a:extLst>
              <a:ext uri="{FF2B5EF4-FFF2-40B4-BE49-F238E27FC236}">
                <a16:creationId xmlns:a16="http://schemas.microsoft.com/office/drawing/2014/main" id="{0A3D5A60-99B2-DE88-E672-3AAFFC91177A}"/>
              </a:ext>
            </a:extLst>
          </p:cNvPr>
          <p:cNvSpPr txBox="1"/>
          <p:nvPr/>
        </p:nvSpPr>
        <p:spPr>
          <a:xfrm rot="16200000">
            <a:off x="3592185" y="2960878"/>
            <a:ext cx="3148558"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Average Rating for each category</a:t>
            </a:r>
          </a:p>
        </p:txBody>
      </p:sp>
      <p:pic>
        <p:nvPicPr>
          <p:cNvPr id="13" name="Picture 12">
            <a:extLst>
              <a:ext uri="{FF2B5EF4-FFF2-40B4-BE49-F238E27FC236}">
                <a16:creationId xmlns:a16="http://schemas.microsoft.com/office/drawing/2014/main" id="{B10BEF53-624C-DA4F-6539-201ACE0470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0804" y="814824"/>
            <a:ext cx="6945992" cy="4630662"/>
          </a:xfrm>
          <a:prstGeom prst="rect">
            <a:avLst/>
          </a:prstGeom>
        </p:spPr>
      </p:pic>
      <p:sp>
        <p:nvSpPr>
          <p:cNvPr id="15" name="TextBox 14">
            <a:extLst>
              <a:ext uri="{FF2B5EF4-FFF2-40B4-BE49-F238E27FC236}">
                <a16:creationId xmlns:a16="http://schemas.microsoft.com/office/drawing/2014/main" id="{51D520C3-2B65-2D18-3B94-F4CD1F74B9CA}"/>
              </a:ext>
            </a:extLst>
          </p:cNvPr>
          <p:cNvSpPr txBox="1"/>
          <p:nvPr/>
        </p:nvSpPr>
        <p:spPr>
          <a:xfrm>
            <a:off x="5335741" y="6237431"/>
            <a:ext cx="7918514" cy="430887"/>
          </a:xfrm>
          <a:prstGeom prst="rect">
            <a:avLst/>
          </a:prstGeom>
          <a:noFill/>
        </p:spPr>
        <p:txBody>
          <a:bodyPr wrap="square" rtlCol="0">
            <a:spAutoFit/>
          </a:bodyPr>
          <a:lstStyle/>
          <a:p>
            <a:r>
              <a:rPr lang="en-IN" sz="1100" u="sng" dirty="0"/>
              <a:t>Note</a:t>
            </a:r>
            <a:r>
              <a:rPr lang="en-IN" sz="1100" dirty="0"/>
              <a:t>:</a:t>
            </a:r>
          </a:p>
          <a:p>
            <a:pPr marL="285750" indent="-285750">
              <a:buFont typeface="Wingdings" panose="05000000000000000000" pitchFamily="2" charset="2"/>
              <a:buChar char="§"/>
            </a:pPr>
            <a:r>
              <a:rPr lang="en-IN" sz="1100" dirty="0"/>
              <a:t>Above Bar chart shows quarter-wise percentage of each customer feedback category    </a:t>
            </a:r>
          </a:p>
        </p:txBody>
      </p:sp>
    </p:spTree>
    <p:extLst>
      <p:ext uri="{BB962C8B-B14F-4D97-AF65-F5344CB8AC3E}">
        <p14:creationId xmlns:p14="http://schemas.microsoft.com/office/powerpoint/2010/main" val="333484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46143" y="-110281"/>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CC63040E-95C3-A019-ADF5-158725C5F089}"/>
              </a:ext>
            </a:extLst>
          </p:cNvPr>
          <p:cNvSpPr txBox="1">
            <a:spLocks/>
          </p:cNvSpPr>
          <p:nvPr/>
        </p:nvSpPr>
        <p:spPr>
          <a:xfrm>
            <a:off x="0" y="18854"/>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Top Vehicle makers preferred by customers</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314255CE-10CE-0AAE-D0A1-E25FFC496E95}"/>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Q4</a:t>
            </a:r>
          </a:p>
        </p:txBody>
      </p:sp>
      <p:sp>
        <p:nvSpPr>
          <p:cNvPr id="15" name="TextBox 14">
            <a:extLst>
              <a:ext uri="{FF2B5EF4-FFF2-40B4-BE49-F238E27FC236}">
                <a16:creationId xmlns:a16="http://schemas.microsoft.com/office/drawing/2014/main" id="{B654DF21-3A38-B8B7-F258-3060F1E80A0B}"/>
              </a:ext>
            </a:extLst>
          </p:cNvPr>
          <p:cNvSpPr txBox="1"/>
          <p:nvPr/>
        </p:nvSpPr>
        <p:spPr>
          <a:xfrm>
            <a:off x="160257" y="1020447"/>
            <a:ext cx="5542960" cy="2554545"/>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US" sz="1600" dirty="0"/>
              <a:t>List indicates top 5 brands on the basis of customer counts</a:t>
            </a:r>
          </a:p>
          <a:p>
            <a:pPr marL="285750" indent="-285750">
              <a:buFont typeface="Wingdings" panose="05000000000000000000" pitchFamily="2" charset="2"/>
              <a:buChar char="§"/>
            </a:pPr>
            <a:r>
              <a:rPr lang="en-US" sz="1600" dirty="0"/>
              <a:t>Chevrolet leads in terms of customer count, indicating a strong presence and potentially a higher market share. Ford follows Chevrolet closely in customer count.  </a:t>
            </a:r>
          </a:p>
          <a:p>
            <a:pPr marL="285750" indent="-285750">
              <a:buFont typeface="Wingdings" panose="05000000000000000000" pitchFamily="2" charset="2"/>
              <a:buChar char="§"/>
            </a:pPr>
            <a:r>
              <a:rPr lang="en-US" sz="1600" dirty="0"/>
              <a:t>Chevrolet, Ford seems to be most favored brands when compared to others</a:t>
            </a:r>
          </a:p>
          <a:p>
            <a:pPr marL="285750" indent="-285750">
              <a:buFont typeface="Wingdings" panose="05000000000000000000" pitchFamily="2" charset="2"/>
              <a:buChar char="§"/>
            </a:pPr>
            <a:r>
              <a:rPr lang="en-IN" sz="1600" dirty="0" err="1"/>
              <a:t>Toyoto</a:t>
            </a:r>
            <a:r>
              <a:rPr lang="en-IN" sz="1600" dirty="0"/>
              <a:t>, Dodge and Pontiac are also favoured by customer and have almost equal distribution among them</a:t>
            </a:r>
          </a:p>
          <a:p>
            <a:r>
              <a:rPr lang="en-IN" sz="1600" dirty="0"/>
              <a:t>  </a:t>
            </a:r>
          </a:p>
        </p:txBody>
      </p:sp>
      <p:sp>
        <p:nvSpPr>
          <p:cNvPr id="16" name="TextBox 15">
            <a:extLst>
              <a:ext uri="{FF2B5EF4-FFF2-40B4-BE49-F238E27FC236}">
                <a16:creationId xmlns:a16="http://schemas.microsoft.com/office/drawing/2014/main" id="{C81163CA-0725-2EC6-0099-7C3A3DB8AB9B}"/>
              </a:ext>
            </a:extLst>
          </p:cNvPr>
          <p:cNvSpPr txBox="1"/>
          <p:nvPr/>
        </p:nvSpPr>
        <p:spPr>
          <a:xfrm>
            <a:off x="8149796" y="5219100"/>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Vehicle makers</a:t>
            </a:r>
          </a:p>
        </p:txBody>
      </p:sp>
      <p:sp>
        <p:nvSpPr>
          <p:cNvPr id="17" name="TextBox 16">
            <a:extLst>
              <a:ext uri="{FF2B5EF4-FFF2-40B4-BE49-F238E27FC236}">
                <a16:creationId xmlns:a16="http://schemas.microsoft.com/office/drawing/2014/main" id="{4EAAA4FE-4669-B6C6-81C1-7A35E9AE212A}"/>
              </a:ext>
            </a:extLst>
          </p:cNvPr>
          <p:cNvSpPr txBox="1"/>
          <p:nvPr/>
        </p:nvSpPr>
        <p:spPr>
          <a:xfrm rot="16200000">
            <a:off x="4860218" y="2375952"/>
            <a:ext cx="2592372"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Customer Count</a:t>
            </a:r>
          </a:p>
        </p:txBody>
      </p:sp>
      <p:pic>
        <p:nvPicPr>
          <p:cNvPr id="8" name="Picture 7">
            <a:extLst>
              <a:ext uri="{FF2B5EF4-FFF2-40B4-BE49-F238E27FC236}">
                <a16:creationId xmlns:a16="http://schemas.microsoft.com/office/drawing/2014/main" id="{70A91DAA-6E93-F1C0-EABE-217A5D9B4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04328"/>
            <a:ext cx="5936413" cy="4452309"/>
          </a:xfrm>
          <a:prstGeom prst="rect">
            <a:avLst/>
          </a:prstGeom>
        </p:spPr>
      </p:pic>
    </p:spTree>
    <p:extLst>
      <p:ext uri="{BB962C8B-B14F-4D97-AF65-F5344CB8AC3E}">
        <p14:creationId xmlns:p14="http://schemas.microsoft.com/office/powerpoint/2010/main" val="116974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6" name="Title 1">
            <a:extLst>
              <a:ext uri="{FF2B5EF4-FFF2-40B4-BE49-F238E27FC236}">
                <a16:creationId xmlns:a16="http://schemas.microsoft.com/office/drawing/2014/main" id="{7A1655C7-FA06-7D65-B397-38BE43F754AA}"/>
              </a:ext>
            </a:extLst>
          </p:cNvPr>
          <p:cNvSpPr txBox="1">
            <a:spLocks/>
          </p:cNvSpPr>
          <p:nvPr/>
        </p:nvSpPr>
        <p:spPr>
          <a:xfrm>
            <a:off x="0" y="9427"/>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Most preferred vehicle make in each state</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261E11F4-AEDF-D457-67F1-D23FA6BA19CF}"/>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Q5</a:t>
            </a:r>
          </a:p>
        </p:txBody>
      </p:sp>
      <p:sp>
        <p:nvSpPr>
          <p:cNvPr id="8" name="TextBox 7">
            <a:extLst>
              <a:ext uri="{FF2B5EF4-FFF2-40B4-BE49-F238E27FC236}">
                <a16:creationId xmlns:a16="http://schemas.microsoft.com/office/drawing/2014/main" id="{4B5E3785-7E57-2CF4-5695-2E7DD81908A1}"/>
              </a:ext>
            </a:extLst>
          </p:cNvPr>
          <p:cNvSpPr txBox="1"/>
          <p:nvPr/>
        </p:nvSpPr>
        <p:spPr>
          <a:xfrm>
            <a:off x="6763172" y="6528873"/>
            <a:ext cx="3751869"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States</a:t>
            </a:r>
          </a:p>
        </p:txBody>
      </p:sp>
      <p:sp>
        <p:nvSpPr>
          <p:cNvPr id="9" name="TextBox 8">
            <a:extLst>
              <a:ext uri="{FF2B5EF4-FFF2-40B4-BE49-F238E27FC236}">
                <a16:creationId xmlns:a16="http://schemas.microsoft.com/office/drawing/2014/main" id="{2330710A-DAD9-7BD3-CD97-F48992C2A344}"/>
              </a:ext>
            </a:extLst>
          </p:cNvPr>
          <p:cNvSpPr txBox="1"/>
          <p:nvPr/>
        </p:nvSpPr>
        <p:spPr>
          <a:xfrm rot="16200000">
            <a:off x="701009" y="1717502"/>
            <a:ext cx="5297866" cy="338554"/>
          </a:xfrm>
          <a:prstGeom prst="rect">
            <a:avLst/>
          </a:prstGeom>
          <a:noFill/>
        </p:spPr>
        <p:txBody>
          <a:bodyPr wrap="square" rtlCol="0">
            <a:spAutoFit/>
          </a:bodyPr>
          <a:lstStyle/>
          <a:p>
            <a:r>
              <a:rPr lang="en-IN" sz="1600" dirty="0">
                <a:latin typeface="Calibri Light" panose="020F0302020204030204" pitchFamily="34" charset="0"/>
                <a:ea typeface="Calibri Light" panose="020F0302020204030204" pitchFamily="34" charset="0"/>
                <a:cs typeface="Calibri Light" panose="020F0302020204030204" pitchFamily="34" charset="0"/>
              </a:rPr>
              <a:t>State-wise preferred makers </a:t>
            </a:r>
          </a:p>
        </p:txBody>
      </p:sp>
      <p:sp>
        <p:nvSpPr>
          <p:cNvPr id="10" name="TextBox 9">
            <a:extLst>
              <a:ext uri="{FF2B5EF4-FFF2-40B4-BE49-F238E27FC236}">
                <a16:creationId xmlns:a16="http://schemas.microsoft.com/office/drawing/2014/main" id="{CB4F375C-B7A0-D73A-E869-97F26106A9DF}"/>
              </a:ext>
            </a:extLst>
          </p:cNvPr>
          <p:cNvSpPr txBox="1"/>
          <p:nvPr/>
        </p:nvSpPr>
        <p:spPr>
          <a:xfrm>
            <a:off x="1" y="5204049"/>
            <a:ext cx="3180664" cy="1615827"/>
          </a:xfrm>
          <a:prstGeom prst="rect">
            <a:avLst/>
          </a:prstGeom>
          <a:noFill/>
        </p:spPr>
        <p:txBody>
          <a:bodyPr wrap="square" rtlCol="0">
            <a:spAutoFit/>
          </a:bodyPr>
          <a:lstStyle/>
          <a:p>
            <a:r>
              <a:rPr lang="en-IN" sz="1100" u="sng" dirty="0"/>
              <a:t>Note</a:t>
            </a:r>
            <a:r>
              <a:rPr lang="en-IN" sz="1100" dirty="0"/>
              <a:t>: Adjacent Bar plot shows:</a:t>
            </a:r>
          </a:p>
          <a:p>
            <a:pPr marL="285750" indent="-285750">
              <a:buFont typeface="Wingdings" panose="05000000000000000000" pitchFamily="2" charset="2"/>
              <a:buChar char="§"/>
            </a:pPr>
            <a:r>
              <a:rPr lang="en-IN" sz="1100" dirty="0"/>
              <a:t>State wise overall customer count</a:t>
            </a:r>
          </a:p>
          <a:p>
            <a:pPr marL="285750" indent="-285750">
              <a:buFont typeface="Wingdings" panose="05000000000000000000" pitchFamily="2" charset="2"/>
              <a:buChar char="§"/>
            </a:pPr>
            <a:r>
              <a:rPr lang="en-IN" sz="1100" dirty="0"/>
              <a:t>State wise preferred vehicle makers (text inside bars) those having maximum customer counts</a:t>
            </a:r>
          </a:p>
          <a:p>
            <a:pPr marL="285750" indent="-285750">
              <a:buFont typeface="Wingdings" panose="05000000000000000000" pitchFamily="2" charset="2"/>
              <a:buChar char="§"/>
            </a:pPr>
            <a:r>
              <a:rPr lang="en-IN" sz="1100" dirty="0"/>
              <a:t>State wise customer count for top vehicle makers (text inside bars)  </a:t>
            </a:r>
          </a:p>
          <a:p>
            <a:pPr marL="285750" indent="-285750">
              <a:buFont typeface="Wingdings" panose="05000000000000000000" pitchFamily="2" charset="2"/>
              <a:buChar char="§"/>
            </a:pPr>
            <a:r>
              <a:rPr lang="en-IN" sz="1100" dirty="0"/>
              <a:t>Y axis represents overall state wise customer </a:t>
            </a:r>
            <a:r>
              <a:rPr lang="en-IN" sz="1100"/>
              <a:t>count where </a:t>
            </a:r>
            <a:r>
              <a:rPr lang="en-IN" sz="1100" dirty="0"/>
              <a:t>as count inside bars are of top vehicle makers </a:t>
            </a:r>
          </a:p>
        </p:txBody>
      </p:sp>
      <p:sp>
        <p:nvSpPr>
          <p:cNvPr id="11" name="TextBox 10">
            <a:extLst>
              <a:ext uri="{FF2B5EF4-FFF2-40B4-BE49-F238E27FC236}">
                <a16:creationId xmlns:a16="http://schemas.microsoft.com/office/drawing/2014/main" id="{9E86A40A-5691-99F5-D17B-43C9DC7A3514}"/>
              </a:ext>
            </a:extLst>
          </p:cNvPr>
          <p:cNvSpPr txBox="1"/>
          <p:nvPr/>
        </p:nvSpPr>
        <p:spPr>
          <a:xfrm>
            <a:off x="-47135" y="725866"/>
            <a:ext cx="3308809" cy="3785652"/>
          </a:xfrm>
          <a:prstGeom prst="rect">
            <a:avLst/>
          </a:prstGeom>
          <a:noFill/>
        </p:spPr>
        <p:txBody>
          <a:bodyPr wrap="square" rtlCol="0">
            <a:spAutoFit/>
          </a:bodyPr>
          <a:lstStyle/>
          <a:p>
            <a:r>
              <a:rPr lang="en-IN" sz="1600" dirty="0"/>
              <a:t>Observations</a:t>
            </a:r>
          </a:p>
          <a:p>
            <a:pPr marL="285750" indent="-285750">
              <a:buFont typeface="Wingdings" panose="05000000000000000000" pitchFamily="2" charset="2"/>
              <a:buChar char="§"/>
            </a:pPr>
            <a:r>
              <a:rPr lang="en-IN" sz="1600" dirty="0"/>
              <a:t>Chart display state wise top vehicle makers on the basis of customer count</a:t>
            </a:r>
          </a:p>
          <a:p>
            <a:pPr marL="285750" indent="-285750">
              <a:buFont typeface="Wingdings" panose="05000000000000000000" pitchFamily="2" charset="2"/>
              <a:buChar char="§"/>
            </a:pPr>
            <a:r>
              <a:rPr lang="en-IN" sz="1600" dirty="0"/>
              <a:t>Chevrolet lead the list by topping in most of the (17) states. Clear indication being market leader and most favoured brand by customers.</a:t>
            </a:r>
          </a:p>
          <a:p>
            <a:pPr marL="285750" indent="-285750">
              <a:buFont typeface="Wingdings" panose="05000000000000000000" pitchFamily="2" charset="2"/>
              <a:buChar char="§"/>
            </a:pPr>
            <a:r>
              <a:rPr lang="en-IN" sz="1600" dirty="0"/>
              <a:t>Dodge, Ford, Toyota also topped in certain states</a:t>
            </a:r>
          </a:p>
          <a:p>
            <a:pPr marL="285750" indent="-285750">
              <a:buFont typeface="Wingdings" panose="05000000000000000000" pitchFamily="2" charset="2"/>
              <a:buChar char="§"/>
            </a:pPr>
            <a:r>
              <a:rPr lang="en-US" sz="1600" dirty="0"/>
              <a:t>While some states exhibit a single dominant vehicle maker, others showcase a diverse range of top brands. </a:t>
            </a:r>
            <a:endParaRPr lang="en-IN" sz="1600" dirty="0"/>
          </a:p>
        </p:txBody>
      </p:sp>
      <p:pic>
        <p:nvPicPr>
          <p:cNvPr id="13" name="Picture 12">
            <a:extLst>
              <a:ext uri="{FF2B5EF4-FFF2-40B4-BE49-F238E27FC236}">
                <a16:creationId xmlns:a16="http://schemas.microsoft.com/office/drawing/2014/main" id="{2F9EDEC0-97CF-4F19-2D1C-D50C32911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942" y="278380"/>
            <a:ext cx="9601200" cy="6579620"/>
          </a:xfrm>
          <a:prstGeom prst="rect">
            <a:avLst/>
          </a:prstGeom>
        </p:spPr>
      </p:pic>
    </p:spTree>
    <p:extLst>
      <p:ext uri="{BB962C8B-B14F-4D97-AF65-F5344CB8AC3E}">
        <p14:creationId xmlns:p14="http://schemas.microsoft.com/office/powerpoint/2010/main" val="132550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grpSp>
        <p:nvGrpSpPr>
          <p:cNvPr id="4" name="Group 3">
            <a:extLst>
              <a:ext uri="{FF2B5EF4-FFF2-40B4-BE49-F238E27FC236}">
                <a16:creationId xmlns:a16="http://schemas.microsoft.com/office/drawing/2014/main" id="{91634880-D342-3926-C2E8-4196614136CB}"/>
              </a:ext>
            </a:extLst>
          </p:cNvPr>
          <p:cNvGrpSpPr/>
          <p:nvPr/>
        </p:nvGrpSpPr>
        <p:grpSpPr>
          <a:xfrm>
            <a:off x="-17861" y="-20104"/>
            <a:ext cx="12208274" cy="6878103"/>
            <a:chOff x="-17861" y="-20104"/>
            <a:chExt cx="12208274" cy="6878103"/>
          </a:xfrm>
        </p:grpSpPr>
        <p:sp>
          <p:nvSpPr>
            <p:cNvPr id="3" name="Rectangle 2">
              <a:extLst>
                <a:ext uri="{FF2B5EF4-FFF2-40B4-BE49-F238E27FC236}">
                  <a16:creationId xmlns:a16="http://schemas.microsoft.com/office/drawing/2014/main" id="{AAB9F58B-1395-EE2B-BACC-25D484D98AEE}"/>
                </a:ext>
                <a:ext uri="{C183D7F6-B498-43B3-948B-1728B52AA6E4}">
                  <adec:decorative xmlns:adec="http://schemas.microsoft.com/office/drawing/2017/decorative" val="1"/>
                </a:ext>
              </a:extLst>
            </p:cNvPr>
            <p:cNvSpPr/>
            <p:nvPr/>
          </p:nvSpPr>
          <p:spPr bwMode="auto">
            <a:xfrm rot="5400000">
              <a:off x="2657276"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89" name="Rectangle 88">
              <a:extLst>
                <a:ext uri="{C183D7F6-B498-43B3-948B-1728B52AA6E4}">
                  <adec:decorative xmlns:adec="http://schemas.microsoft.com/office/drawing/2017/decorative" val="1"/>
                </a:ext>
              </a:extLst>
            </p:cNvPr>
            <p:cNvSpPr/>
            <p:nvPr/>
          </p:nvSpPr>
          <p:spPr bwMode="auto">
            <a:xfrm>
              <a:off x="-11113" y="-12700"/>
              <a:ext cx="12201525" cy="63075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6" name="Rectangle 215">
              <a:extLst>
                <a:ext uri="{C183D7F6-B498-43B3-948B-1728B52AA6E4}">
                  <adec:decorative xmlns:adec="http://schemas.microsoft.com/office/drawing/2017/decorative" val="1"/>
                </a:ext>
              </a:extLst>
            </p:cNvPr>
            <p:cNvSpPr/>
            <p:nvPr/>
          </p:nvSpPr>
          <p:spPr bwMode="auto">
            <a:xfrm>
              <a:off x="-11113" y="614174"/>
              <a:ext cx="12201525" cy="84198"/>
            </a:xfrm>
            <a:prstGeom prst="rect">
              <a:avLst/>
            </a:prstGeom>
            <a:solidFill>
              <a:srgbClr val="9F9F9F"/>
            </a:soli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sp>
          <p:nvSpPr>
            <p:cNvPr id="214" name="Rectangle 213">
              <a:extLst>
                <a:ext uri="{C183D7F6-B498-43B3-948B-1728B52AA6E4}">
                  <adec:decorative xmlns:adec="http://schemas.microsoft.com/office/drawing/2017/decorative" val="1"/>
                </a:ext>
              </a:extLst>
            </p:cNvPr>
            <p:cNvSpPr/>
            <p:nvPr/>
          </p:nvSpPr>
          <p:spPr bwMode="auto">
            <a:xfrm>
              <a:off x="-17861" y="6773800"/>
              <a:ext cx="12208273" cy="84199"/>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pPr defTabSz="1218987"/>
              <a:endParaRPr lang="en-US" sz="2400" dirty="0">
                <a:solidFill>
                  <a:prstClr val="black"/>
                </a:solidFill>
                <a:latin typeface="Calibri"/>
              </a:endParaRPr>
            </a:p>
          </p:txBody>
        </p:sp>
        <p:pic>
          <p:nvPicPr>
            <p:cNvPr id="14" name="Picture 13">
              <a:extLst>
                <a:ext uri="{FF2B5EF4-FFF2-40B4-BE49-F238E27FC236}">
                  <a16:creationId xmlns:a16="http://schemas.microsoft.com/office/drawing/2014/main" id="{C437E1F9-0F70-261A-8930-93E44BD3E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0633" y="-12700"/>
              <a:ext cx="630750" cy="630750"/>
            </a:xfrm>
            <a:prstGeom prst="rect">
              <a:avLst/>
            </a:prstGeom>
          </p:spPr>
        </p:pic>
      </p:grpSp>
      <p:sp>
        <p:nvSpPr>
          <p:cNvPr id="5" name="Title 1">
            <a:extLst>
              <a:ext uri="{FF2B5EF4-FFF2-40B4-BE49-F238E27FC236}">
                <a16:creationId xmlns:a16="http://schemas.microsoft.com/office/drawing/2014/main" id="{E9A829AD-8AA4-AFE9-E2B8-736ED756C3CC}"/>
              </a:ext>
            </a:extLst>
          </p:cNvPr>
          <p:cNvSpPr txBox="1">
            <a:spLocks/>
          </p:cNvSpPr>
          <p:nvPr/>
        </p:nvSpPr>
        <p:spPr>
          <a:xfrm>
            <a:off x="0" y="9427"/>
            <a:ext cx="12192000" cy="60331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kern="1200">
                <a:solidFill>
                  <a:schemeClr val="bg1"/>
                </a:solidFill>
                <a:latin typeface="Arial"/>
                <a:ea typeface="+mj-ea"/>
                <a:cs typeface="Arial"/>
              </a:defRPr>
            </a:lvl1p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Most preferred vehicle make in each state</a:t>
            </a: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7155C87E-3A9B-5F0C-F7F3-933EE30DFE31}"/>
              </a:ext>
            </a:extLst>
          </p:cNvPr>
          <p:cNvSpPr txBox="1"/>
          <p:nvPr/>
        </p:nvSpPr>
        <p:spPr>
          <a:xfrm>
            <a:off x="-47135" y="-18854"/>
            <a:ext cx="744718" cy="646331"/>
          </a:xfrm>
          <a:prstGeom prst="rect">
            <a:avLst/>
          </a:prstGeom>
          <a:noFill/>
        </p:spPr>
        <p:txBody>
          <a:bodyPr wrap="square" rtlCol="0">
            <a:spAutoFit/>
          </a:bodyPr>
          <a:lstStyle/>
          <a:p>
            <a:r>
              <a:rPr lang="en-IN" sz="3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Q5</a:t>
            </a:r>
          </a:p>
        </p:txBody>
      </p:sp>
      <p:graphicFrame>
        <p:nvGraphicFramePr>
          <p:cNvPr id="7" name="Table 6">
            <a:extLst>
              <a:ext uri="{FF2B5EF4-FFF2-40B4-BE49-F238E27FC236}">
                <a16:creationId xmlns:a16="http://schemas.microsoft.com/office/drawing/2014/main" id="{42BE42F8-4988-E450-9931-645E7151B5F3}"/>
              </a:ext>
            </a:extLst>
          </p:cNvPr>
          <p:cNvGraphicFramePr>
            <a:graphicFrameLocks noGrp="1"/>
          </p:cNvGraphicFramePr>
          <p:nvPr>
            <p:extLst>
              <p:ext uri="{D42A27DB-BD31-4B8C-83A1-F6EECF244321}">
                <p14:modId xmlns:p14="http://schemas.microsoft.com/office/powerpoint/2010/main" val="687865357"/>
              </p:ext>
            </p:extLst>
          </p:nvPr>
        </p:nvGraphicFramePr>
        <p:xfrm>
          <a:off x="306370" y="731174"/>
          <a:ext cx="5208310" cy="5956402"/>
        </p:xfrm>
        <a:graphic>
          <a:graphicData uri="http://schemas.openxmlformats.org/drawingml/2006/table">
            <a:tbl>
              <a:tblPr firstRow="1" bandRow="1">
                <a:tableStyleId>{5C22544A-7EE6-4342-B048-85BDC9FD1C3A}</a:tableStyleId>
              </a:tblPr>
              <a:tblGrid>
                <a:gridCol w="1168062">
                  <a:extLst>
                    <a:ext uri="{9D8B030D-6E8A-4147-A177-3AD203B41FA5}">
                      <a16:colId xmlns:a16="http://schemas.microsoft.com/office/drawing/2014/main" val="3809443593"/>
                    </a:ext>
                  </a:extLst>
                </a:gridCol>
                <a:gridCol w="3490056">
                  <a:extLst>
                    <a:ext uri="{9D8B030D-6E8A-4147-A177-3AD203B41FA5}">
                      <a16:colId xmlns:a16="http://schemas.microsoft.com/office/drawing/2014/main" val="4212946378"/>
                    </a:ext>
                  </a:extLst>
                </a:gridCol>
                <a:gridCol w="550192">
                  <a:extLst>
                    <a:ext uri="{9D8B030D-6E8A-4147-A177-3AD203B41FA5}">
                      <a16:colId xmlns:a16="http://schemas.microsoft.com/office/drawing/2014/main" val="1845782163"/>
                    </a:ext>
                  </a:extLst>
                </a:gridCol>
              </a:tblGrid>
              <a:tr h="270794">
                <a:tc>
                  <a:txBody>
                    <a:bodyPr/>
                    <a:lstStyle/>
                    <a:p>
                      <a:r>
                        <a:rPr lang="en-IN" sz="1200" dirty="0">
                          <a:solidFill>
                            <a:srgbClr val="FFFFFF"/>
                          </a:solidFill>
                        </a:rPr>
                        <a:t>State</a:t>
                      </a:r>
                    </a:p>
                  </a:txBody>
                  <a:tcPr>
                    <a:solidFill>
                      <a:srgbClr val="3891DE"/>
                    </a:solidFill>
                  </a:tcPr>
                </a:tc>
                <a:tc>
                  <a:txBody>
                    <a:bodyPr/>
                    <a:lstStyle/>
                    <a:p>
                      <a:r>
                        <a:rPr lang="en-IN" sz="1100" dirty="0">
                          <a:solidFill>
                            <a:srgbClr val="FFFFFF"/>
                          </a:solidFill>
                        </a:rPr>
                        <a:t>Top Vehicle makers</a:t>
                      </a:r>
                    </a:p>
                  </a:txBody>
                  <a:tcPr>
                    <a:solidFill>
                      <a:srgbClr val="3891DE"/>
                    </a:solidFill>
                  </a:tcPr>
                </a:tc>
                <a:tc>
                  <a:txBody>
                    <a:bodyPr/>
                    <a:lstStyle/>
                    <a:p>
                      <a:pPr algn="ctr"/>
                      <a:r>
                        <a:rPr lang="en-IN" sz="1100" dirty="0">
                          <a:solidFill>
                            <a:srgbClr val="FFFFFF"/>
                          </a:solidFill>
                        </a:rPr>
                        <a:t>Count </a:t>
                      </a:r>
                    </a:p>
                  </a:txBody>
                  <a:tcPr>
                    <a:solidFill>
                      <a:srgbClr val="3891DE"/>
                    </a:solidFill>
                  </a:tcPr>
                </a:tc>
                <a:extLst>
                  <a:ext uri="{0D108BD9-81ED-4DB2-BD59-A6C34878D82A}">
                    <a16:rowId xmlns:a16="http://schemas.microsoft.com/office/drawing/2014/main" val="2546854782"/>
                  </a:ext>
                </a:extLst>
              </a:tr>
              <a:tr h="209638">
                <a:tc>
                  <a:txBody>
                    <a:bodyPr/>
                    <a:lstStyle/>
                    <a:p>
                      <a:pPr algn="l" fontAlgn="b"/>
                      <a:r>
                        <a:rPr lang="en-IN" sz="1100" b="0" i="0" u="none" strike="noStrike" dirty="0">
                          <a:solidFill>
                            <a:srgbClr val="000000"/>
                          </a:solidFill>
                          <a:effectLst/>
                          <a:latin typeface="Calibri" panose="020F0502020204030204" pitchFamily="34" charset="0"/>
                        </a:rPr>
                        <a:t>California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Audi, Chevrolet, Dodge, Ford, Nissan</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935351948"/>
                  </a:ext>
                </a:extLst>
              </a:tr>
              <a:tr h="209638">
                <a:tc>
                  <a:txBody>
                    <a:bodyPr/>
                    <a:lstStyle/>
                    <a:p>
                      <a:pPr algn="l" fontAlgn="b"/>
                      <a:r>
                        <a:rPr lang="en-IN" sz="1100" b="0" i="0" u="none" strike="noStrike">
                          <a:solidFill>
                            <a:srgbClr val="000000"/>
                          </a:solidFill>
                          <a:effectLst/>
                          <a:latin typeface="Calibri" panose="020F0502020204030204" pitchFamily="34" charset="0"/>
                        </a:rPr>
                        <a:t>Texas</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Chevrolet</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9</a:t>
                      </a:r>
                    </a:p>
                  </a:txBody>
                  <a:tcPr marL="7620" marR="7620" marT="7620" marB="0" anchor="ctr"/>
                </a:tc>
                <a:extLst>
                  <a:ext uri="{0D108BD9-81ED-4DB2-BD59-A6C34878D82A}">
                    <a16:rowId xmlns:a16="http://schemas.microsoft.com/office/drawing/2014/main" val="4001727883"/>
                  </a:ext>
                </a:extLst>
              </a:tr>
              <a:tr h="209638">
                <a:tc>
                  <a:txBody>
                    <a:bodyPr/>
                    <a:lstStyle/>
                    <a:p>
                      <a:pPr algn="l" fontAlgn="b"/>
                      <a:r>
                        <a:rPr lang="en-IN" sz="1100" b="0" i="0" u="none" strike="noStrike">
                          <a:solidFill>
                            <a:srgbClr val="000000"/>
                          </a:solidFill>
                          <a:effectLst/>
                          <a:latin typeface="Calibri" panose="020F0502020204030204" pitchFamily="34" charset="0"/>
                        </a:rPr>
                        <a:t>Florida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Toyota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7620" marR="7620" marT="7620" marB="0" anchor="ctr"/>
                </a:tc>
                <a:extLst>
                  <a:ext uri="{0D108BD9-81ED-4DB2-BD59-A6C34878D82A}">
                    <a16:rowId xmlns:a16="http://schemas.microsoft.com/office/drawing/2014/main" val="2163357973"/>
                  </a:ext>
                </a:extLst>
              </a:tr>
              <a:tr h="209638">
                <a:tc>
                  <a:txBody>
                    <a:bodyPr/>
                    <a:lstStyle/>
                    <a:p>
                      <a:pPr algn="l" fontAlgn="b"/>
                      <a:r>
                        <a:rPr lang="en-IN" sz="1100" b="0" i="0" u="none" strike="noStrike">
                          <a:solidFill>
                            <a:srgbClr val="000000"/>
                          </a:solidFill>
                          <a:effectLst/>
                          <a:latin typeface="Calibri" panose="020F0502020204030204" pitchFamily="34" charset="0"/>
                        </a:rPr>
                        <a:t>New York</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Toyota, Pontiac</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209054227"/>
                  </a:ext>
                </a:extLst>
              </a:tr>
              <a:tr h="320699">
                <a:tc>
                  <a:txBody>
                    <a:bodyPr/>
                    <a:lstStyle/>
                    <a:p>
                      <a:pPr algn="l" fontAlgn="b"/>
                      <a:r>
                        <a:rPr lang="en-IN" sz="1100" b="0" i="0" u="none" strike="noStrike" dirty="0">
                          <a:solidFill>
                            <a:srgbClr val="000000"/>
                          </a:solidFill>
                          <a:effectLst/>
                          <a:latin typeface="Calibri" panose="020F0502020204030204" pitchFamily="34" charset="0"/>
                        </a:rPr>
                        <a:t>District of Columbia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Chevrolet</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4112524848"/>
                  </a:ext>
                </a:extLst>
              </a:tr>
              <a:tr h="209638">
                <a:tc>
                  <a:txBody>
                    <a:bodyPr/>
                    <a:lstStyle/>
                    <a:p>
                      <a:pPr algn="l" fontAlgn="b"/>
                      <a:r>
                        <a:rPr lang="en-IN" sz="1100" b="0" i="0" u="none" strike="noStrike">
                          <a:solidFill>
                            <a:srgbClr val="000000"/>
                          </a:solidFill>
                          <a:effectLst/>
                          <a:latin typeface="Calibri" panose="020F0502020204030204" pitchFamily="34" charset="0"/>
                        </a:rPr>
                        <a:t>Colorado</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Chevrolet</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577943346"/>
                  </a:ext>
                </a:extLst>
              </a:tr>
              <a:tr h="209638">
                <a:tc>
                  <a:txBody>
                    <a:bodyPr/>
                    <a:lstStyle/>
                    <a:p>
                      <a:pPr algn="l" fontAlgn="b"/>
                      <a:r>
                        <a:rPr lang="en-IN" sz="1100" b="0" i="0" u="none" strike="noStrike">
                          <a:solidFill>
                            <a:srgbClr val="000000"/>
                          </a:solidFill>
                          <a:effectLst/>
                          <a:latin typeface="Calibri" panose="020F0502020204030204" pitchFamily="34" charset="0"/>
                        </a:rPr>
                        <a:t>Ohio</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Chevrolet</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951737705"/>
                  </a:ext>
                </a:extLst>
              </a:tr>
              <a:tr h="209638">
                <a:tc>
                  <a:txBody>
                    <a:bodyPr/>
                    <a:lstStyle/>
                    <a:p>
                      <a:pPr algn="l" fontAlgn="b"/>
                      <a:r>
                        <a:rPr lang="en-IN" sz="1100" b="0" i="0" u="none" strike="noStrike">
                          <a:solidFill>
                            <a:srgbClr val="000000"/>
                          </a:solidFill>
                          <a:effectLst/>
                          <a:latin typeface="Calibri" panose="020F0502020204030204" pitchFamily="34" charset="0"/>
                        </a:rPr>
                        <a:t>Alabama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Dodge</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422075479"/>
                  </a:ext>
                </a:extLst>
              </a:tr>
              <a:tr h="268463">
                <a:tc>
                  <a:txBody>
                    <a:bodyPr/>
                    <a:lstStyle/>
                    <a:p>
                      <a:pPr algn="l" fontAlgn="b"/>
                      <a:r>
                        <a:rPr lang="en-IN" sz="1100" b="0" i="0" u="none" strike="noStrike">
                          <a:solidFill>
                            <a:srgbClr val="000000"/>
                          </a:solidFill>
                          <a:effectLst/>
                          <a:latin typeface="Calibri" panose="020F0502020204030204" pitchFamily="34" charset="0"/>
                        </a:rPr>
                        <a:t>Washington</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537230910"/>
                  </a:ext>
                </a:extLst>
              </a:tr>
              <a:tr h="209638">
                <a:tc>
                  <a:txBody>
                    <a:bodyPr/>
                    <a:lstStyle/>
                    <a:p>
                      <a:pPr algn="l" fontAlgn="b"/>
                      <a:r>
                        <a:rPr lang="en-IN" sz="1100" b="0" i="0" u="none" strike="noStrike">
                          <a:solidFill>
                            <a:srgbClr val="000000"/>
                          </a:solidFill>
                          <a:effectLst/>
                          <a:latin typeface="Calibri" panose="020F0502020204030204" pitchFamily="34" charset="0"/>
                        </a:rPr>
                        <a:t>Arizona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Cadillac, Pontiac</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261604515"/>
                  </a:ext>
                </a:extLst>
              </a:tr>
              <a:tr h="209638">
                <a:tc>
                  <a:txBody>
                    <a:bodyPr/>
                    <a:lstStyle/>
                    <a:p>
                      <a:pPr algn="l" fontAlgn="b"/>
                      <a:r>
                        <a:rPr lang="en-IN" sz="1100" b="0" i="0" u="none" strike="noStrike">
                          <a:solidFill>
                            <a:srgbClr val="000000"/>
                          </a:solidFill>
                          <a:effectLst/>
                          <a:latin typeface="Calibri" panose="020F0502020204030204" pitchFamily="34" charset="0"/>
                        </a:rPr>
                        <a:t>Illinois</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 GMC, Ford</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1721014836"/>
                  </a:ext>
                </a:extLst>
              </a:tr>
              <a:tr h="209638">
                <a:tc>
                  <a:txBody>
                    <a:bodyPr/>
                    <a:lstStyle/>
                    <a:p>
                      <a:pPr algn="l" fontAlgn="b"/>
                      <a:r>
                        <a:rPr lang="en-IN" sz="1100" b="0" i="0" u="none" strike="noStrike">
                          <a:solidFill>
                            <a:srgbClr val="000000"/>
                          </a:solidFill>
                          <a:effectLst/>
                          <a:latin typeface="Calibri" panose="020F0502020204030204" pitchFamily="34" charset="0"/>
                        </a:rPr>
                        <a:t>Pennsylvania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Toyota</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887889687"/>
                  </a:ext>
                </a:extLst>
              </a:tr>
              <a:tr h="209638">
                <a:tc>
                  <a:txBody>
                    <a:bodyPr/>
                    <a:lstStyle/>
                    <a:p>
                      <a:pPr algn="l" fontAlgn="b"/>
                      <a:r>
                        <a:rPr lang="en-IN" sz="1100" b="0" i="0" u="none" strike="noStrike">
                          <a:solidFill>
                            <a:srgbClr val="000000"/>
                          </a:solidFill>
                          <a:effectLst/>
                          <a:latin typeface="Calibri" panose="020F0502020204030204" pitchFamily="34" charset="0"/>
                        </a:rPr>
                        <a:t>Virginia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Ford</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442437373"/>
                  </a:ext>
                </a:extLst>
              </a:tr>
              <a:tr h="209638">
                <a:tc>
                  <a:txBody>
                    <a:bodyPr/>
                    <a:lstStyle/>
                    <a:p>
                      <a:pPr algn="l" fontAlgn="b"/>
                      <a:r>
                        <a:rPr lang="en-IN" sz="1100" b="0" i="0" u="none" strike="noStrike">
                          <a:solidFill>
                            <a:srgbClr val="000000"/>
                          </a:solidFill>
                          <a:effectLst/>
                          <a:latin typeface="Calibri" panose="020F0502020204030204" pitchFamily="34" charset="0"/>
                        </a:rPr>
                        <a:t>Missouri</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3663423987"/>
                  </a:ext>
                </a:extLst>
              </a:tr>
              <a:tr h="214772">
                <a:tc>
                  <a:txBody>
                    <a:bodyPr/>
                    <a:lstStyle/>
                    <a:p>
                      <a:pPr algn="l" fontAlgn="b"/>
                      <a:r>
                        <a:rPr lang="en-IN" sz="1100" b="0" i="0" u="none" strike="noStrike">
                          <a:solidFill>
                            <a:srgbClr val="000000"/>
                          </a:solidFill>
                          <a:effectLst/>
                          <a:latin typeface="Calibri" panose="020F0502020204030204" pitchFamily="34" charset="0"/>
                        </a:rPr>
                        <a:t>Tennessee</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Mazda</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476338950"/>
                  </a:ext>
                </a:extLst>
              </a:tr>
              <a:tr h="214772">
                <a:tc>
                  <a:txBody>
                    <a:bodyPr/>
                    <a:lstStyle/>
                    <a:p>
                      <a:pPr algn="l" fontAlgn="b"/>
                      <a:r>
                        <a:rPr lang="en-IN" sz="1100" b="0" i="0" u="none" strike="noStrike">
                          <a:solidFill>
                            <a:srgbClr val="000000"/>
                          </a:solidFill>
                          <a:effectLst/>
                          <a:latin typeface="Calibri" panose="020F0502020204030204" pitchFamily="34" charset="0"/>
                        </a:rPr>
                        <a:t>Connecticut</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 Maserati, Mercury, Volvo</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042774678"/>
                  </a:ext>
                </a:extLst>
              </a:tr>
              <a:tr h="214772">
                <a:tc>
                  <a:txBody>
                    <a:bodyPr/>
                    <a:lstStyle/>
                    <a:p>
                      <a:pPr algn="l" fontAlgn="b"/>
                      <a:r>
                        <a:rPr lang="en-IN" sz="1100" b="0" i="0" u="none" strike="noStrike">
                          <a:solidFill>
                            <a:srgbClr val="000000"/>
                          </a:solidFill>
                          <a:effectLst/>
                          <a:latin typeface="Calibri" panose="020F0502020204030204" pitchFamily="34" charset="0"/>
                        </a:rPr>
                        <a:t>Indiana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Mazda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429365941"/>
                  </a:ext>
                </a:extLst>
              </a:tr>
              <a:tr h="214772">
                <a:tc>
                  <a:txBody>
                    <a:bodyPr/>
                    <a:lstStyle/>
                    <a:p>
                      <a:pPr algn="l" fontAlgn="b"/>
                      <a:r>
                        <a:rPr lang="en-IN" sz="1100" b="0" i="0" u="none" strike="noStrike">
                          <a:solidFill>
                            <a:srgbClr val="000000"/>
                          </a:solidFill>
                          <a:effectLst/>
                          <a:latin typeface="Calibri" panose="020F0502020204030204" pitchFamily="34" charset="0"/>
                        </a:rPr>
                        <a:t>North Carolina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Volvo</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871789410"/>
                  </a:ext>
                </a:extLst>
              </a:tr>
              <a:tr h="214772">
                <a:tc>
                  <a:txBody>
                    <a:bodyPr/>
                    <a:lstStyle/>
                    <a:p>
                      <a:pPr algn="l" fontAlgn="b"/>
                      <a:r>
                        <a:rPr lang="en-IN" sz="1100" b="0" i="0" u="none" strike="noStrike">
                          <a:solidFill>
                            <a:srgbClr val="000000"/>
                          </a:solidFill>
                          <a:effectLst/>
                          <a:latin typeface="Calibri" panose="020F0502020204030204" pitchFamily="34" charset="0"/>
                        </a:rPr>
                        <a:t>Louisiana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Nissan, BMW, Ford, Pontiac, Kia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675014676"/>
                  </a:ext>
                </a:extLst>
              </a:tr>
              <a:tr h="214772">
                <a:tc>
                  <a:txBody>
                    <a:bodyPr/>
                    <a:lstStyle/>
                    <a:p>
                      <a:pPr algn="l" fontAlgn="b"/>
                      <a:r>
                        <a:rPr lang="en-IN" sz="1100" b="0" i="0" u="none" strike="noStrike">
                          <a:solidFill>
                            <a:srgbClr val="000000"/>
                          </a:solidFill>
                          <a:effectLst/>
                          <a:latin typeface="Calibri" panose="020F0502020204030204" pitchFamily="34" charset="0"/>
                        </a:rPr>
                        <a:t>Georgia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Toyota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837248369"/>
                  </a:ext>
                </a:extLst>
              </a:tr>
              <a:tr h="214772">
                <a:tc>
                  <a:txBody>
                    <a:bodyPr/>
                    <a:lstStyle/>
                    <a:p>
                      <a:pPr algn="l" fontAlgn="b"/>
                      <a:r>
                        <a:rPr lang="en-IN" sz="1100" b="0" i="0" u="none" strike="noStrike">
                          <a:solidFill>
                            <a:srgbClr val="000000"/>
                          </a:solidFill>
                          <a:effectLst/>
                          <a:latin typeface="Calibri" panose="020F0502020204030204" pitchFamily="34" charset="0"/>
                        </a:rPr>
                        <a:t>Minnesota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GMC</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847962108"/>
                  </a:ext>
                </a:extLst>
              </a:tr>
              <a:tr h="214772">
                <a:tc>
                  <a:txBody>
                    <a:bodyPr/>
                    <a:lstStyle/>
                    <a:p>
                      <a:pPr algn="l" fontAlgn="b"/>
                      <a:r>
                        <a:rPr lang="en-IN" sz="1100" b="0" i="0" u="none" strike="noStrike">
                          <a:solidFill>
                            <a:srgbClr val="000000"/>
                          </a:solidFill>
                          <a:effectLst/>
                          <a:latin typeface="Calibri" panose="020F0502020204030204" pitchFamily="34" charset="0"/>
                        </a:rPr>
                        <a:t>Nevada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Pontiac</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222977150"/>
                  </a:ext>
                </a:extLst>
              </a:tr>
              <a:tr h="214772">
                <a:tc>
                  <a:txBody>
                    <a:bodyPr/>
                    <a:lstStyle/>
                    <a:p>
                      <a:pPr algn="l" fontAlgn="b"/>
                      <a:r>
                        <a:rPr lang="en-IN" sz="1100" b="0" i="0" u="none" strike="noStrike">
                          <a:solidFill>
                            <a:srgbClr val="000000"/>
                          </a:solidFill>
                          <a:effectLst/>
                          <a:latin typeface="Calibri" panose="020F0502020204030204" pitchFamily="34" charset="0"/>
                        </a:rPr>
                        <a:t>Michigan</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Ford</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872777089"/>
                  </a:ext>
                </a:extLst>
              </a:tr>
              <a:tr h="214772">
                <a:tc>
                  <a:txBody>
                    <a:bodyPr/>
                    <a:lstStyle/>
                    <a:p>
                      <a:pPr algn="l" fontAlgn="b"/>
                      <a:r>
                        <a:rPr lang="en-IN" sz="1100" b="0" i="0" u="none" strike="noStrike" dirty="0">
                          <a:solidFill>
                            <a:srgbClr val="000000"/>
                          </a:solidFill>
                          <a:effectLst/>
                          <a:latin typeface="Calibri" panose="020F0502020204030204" pitchFamily="34" charset="0"/>
                        </a:rPr>
                        <a:t>Oklahoma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Ferrari, Mazda, Toyota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09425711"/>
                  </a:ext>
                </a:extLst>
              </a:tr>
              <a:tr h="214772">
                <a:tc>
                  <a:txBody>
                    <a:bodyPr/>
                    <a:lstStyle/>
                    <a:p>
                      <a:pPr algn="l" fontAlgn="b"/>
                      <a:r>
                        <a:rPr lang="en-IN" sz="1100" b="0" i="0" u="none" strike="noStrike" dirty="0">
                          <a:solidFill>
                            <a:srgbClr val="000000"/>
                          </a:solidFill>
                          <a:effectLst/>
                          <a:latin typeface="Calibri" panose="020F0502020204030204" pitchFamily="34" charset="0"/>
                        </a:rPr>
                        <a:t>Maryland</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Ford</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091431582"/>
                  </a:ext>
                </a:extLst>
              </a:tr>
              <a:tr h="214772">
                <a:tc>
                  <a:txBody>
                    <a:bodyPr/>
                    <a:lstStyle/>
                    <a:p>
                      <a:pPr algn="l" fontAlgn="b"/>
                      <a:r>
                        <a:rPr lang="en-IN" sz="1100" b="0" i="0" u="none" strike="noStrike">
                          <a:solidFill>
                            <a:srgbClr val="000000"/>
                          </a:solidFill>
                          <a:effectLst/>
                          <a:latin typeface="Calibri" panose="020F0502020204030204" pitchFamily="34" charset="0"/>
                        </a:rPr>
                        <a:t>Massachusetts</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Dodge, Chevrolet</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391353493"/>
                  </a:ext>
                </a:extLst>
              </a:tr>
            </a:tbl>
          </a:graphicData>
        </a:graphic>
      </p:graphicFrame>
      <p:graphicFrame>
        <p:nvGraphicFramePr>
          <p:cNvPr id="8" name="Table 7">
            <a:extLst>
              <a:ext uri="{FF2B5EF4-FFF2-40B4-BE49-F238E27FC236}">
                <a16:creationId xmlns:a16="http://schemas.microsoft.com/office/drawing/2014/main" id="{C98E458C-41CD-F8DB-ADA4-D42714A436CA}"/>
              </a:ext>
            </a:extLst>
          </p:cNvPr>
          <p:cNvGraphicFramePr>
            <a:graphicFrameLocks noGrp="1"/>
          </p:cNvGraphicFramePr>
          <p:nvPr>
            <p:extLst>
              <p:ext uri="{D42A27DB-BD31-4B8C-83A1-F6EECF244321}">
                <p14:modId xmlns:p14="http://schemas.microsoft.com/office/powerpoint/2010/main" val="3277756622"/>
              </p:ext>
            </p:extLst>
          </p:nvPr>
        </p:nvGraphicFramePr>
        <p:xfrm>
          <a:off x="5703216" y="728034"/>
          <a:ext cx="6136748" cy="5941069"/>
        </p:xfrm>
        <a:graphic>
          <a:graphicData uri="http://schemas.openxmlformats.org/drawingml/2006/table">
            <a:tbl>
              <a:tblPr firstRow="1" bandRow="1">
                <a:tableStyleId>{5C22544A-7EE6-4342-B048-85BDC9FD1C3A}</a:tableStyleId>
              </a:tblPr>
              <a:tblGrid>
                <a:gridCol w="973423">
                  <a:extLst>
                    <a:ext uri="{9D8B030D-6E8A-4147-A177-3AD203B41FA5}">
                      <a16:colId xmlns:a16="http://schemas.microsoft.com/office/drawing/2014/main" val="3809443593"/>
                    </a:ext>
                  </a:extLst>
                </a:gridCol>
                <a:gridCol w="4617623">
                  <a:extLst>
                    <a:ext uri="{9D8B030D-6E8A-4147-A177-3AD203B41FA5}">
                      <a16:colId xmlns:a16="http://schemas.microsoft.com/office/drawing/2014/main" val="4212946378"/>
                    </a:ext>
                  </a:extLst>
                </a:gridCol>
                <a:gridCol w="545702">
                  <a:extLst>
                    <a:ext uri="{9D8B030D-6E8A-4147-A177-3AD203B41FA5}">
                      <a16:colId xmlns:a16="http://schemas.microsoft.com/office/drawing/2014/main" val="1845782163"/>
                    </a:ext>
                  </a:extLst>
                </a:gridCol>
              </a:tblGrid>
              <a:tr h="276818">
                <a:tc>
                  <a:txBody>
                    <a:bodyPr/>
                    <a:lstStyle/>
                    <a:p>
                      <a:r>
                        <a:rPr lang="en-IN" sz="1200" dirty="0">
                          <a:solidFill>
                            <a:srgbClr val="FFFFFF"/>
                          </a:solidFill>
                        </a:rPr>
                        <a:t>State</a:t>
                      </a:r>
                    </a:p>
                  </a:txBody>
                  <a:tcPr>
                    <a:solidFill>
                      <a:srgbClr val="3891DE"/>
                    </a:solidFill>
                  </a:tcPr>
                </a:tc>
                <a:tc>
                  <a:txBody>
                    <a:bodyPr/>
                    <a:lstStyle/>
                    <a:p>
                      <a:r>
                        <a:rPr lang="en-IN" sz="1100" dirty="0">
                          <a:solidFill>
                            <a:srgbClr val="FFFFFF"/>
                          </a:solidFill>
                        </a:rPr>
                        <a:t>Top vehicle makers</a:t>
                      </a:r>
                    </a:p>
                  </a:txBody>
                  <a:tcPr>
                    <a:solidFill>
                      <a:srgbClr val="3891DE"/>
                    </a:solidFill>
                  </a:tcPr>
                </a:tc>
                <a:tc>
                  <a:txBody>
                    <a:bodyPr/>
                    <a:lstStyle/>
                    <a:p>
                      <a:pPr algn="ctr"/>
                      <a:r>
                        <a:rPr lang="en-IN" sz="1100" dirty="0">
                          <a:solidFill>
                            <a:srgbClr val="FFFFFF"/>
                          </a:solidFill>
                        </a:rPr>
                        <a:t>Count</a:t>
                      </a:r>
                    </a:p>
                  </a:txBody>
                  <a:tcPr>
                    <a:solidFill>
                      <a:srgbClr val="3891DE"/>
                    </a:solidFill>
                  </a:tcPr>
                </a:tc>
                <a:extLst>
                  <a:ext uri="{0D108BD9-81ED-4DB2-BD59-A6C34878D82A}">
                    <a16:rowId xmlns:a16="http://schemas.microsoft.com/office/drawing/2014/main" val="2546854782"/>
                  </a:ext>
                </a:extLst>
              </a:tr>
              <a:tr h="346022">
                <a:tc>
                  <a:txBody>
                    <a:bodyPr/>
                    <a:lstStyle/>
                    <a:p>
                      <a:pPr algn="l" fontAlgn="b"/>
                      <a:r>
                        <a:rPr lang="en-IN" sz="1100" b="0" i="0" u="none" strike="noStrike">
                          <a:solidFill>
                            <a:srgbClr val="000000"/>
                          </a:solidFill>
                          <a:effectLst/>
                          <a:latin typeface="Calibri" panose="020F0502020204030204" pitchFamily="34" charset="0"/>
                        </a:rPr>
                        <a:t>Kansas</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Buick, Dodge, Ford, GMC, Honda, Lexus, Maserati, Mazda, Mercedes-Benz, Nissan, Saab, Suzuki, Volkswagen</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001727883"/>
                  </a:ext>
                </a:extLst>
              </a:tr>
              <a:tr h="346022">
                <a:tc>
                  <a:txBody>
                    <a:bodyPr/>
                    <a:lstStyle/>
                    <a:p>
                      <a:pPr algn="l" fontAlgn="b"/>
                      <a:r>
                        <a:rPr lang="en-IN" sz="1100" b="0" i="0" u="none" strike="noStrike">
                          <a:solidFill>
                            <a:srgbClr val="000000"/>
                          </a:solidFill>
                          <a:effectLst/>
                          <a:latin typeface="Calibri" panose="020F0502020204030204" pitchFamily="34" charset="0"/>
                        </a:rPr>
                        <a:t>Iowa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 Chrysler, Dodge, Ford, Hyundai, Isuzu, Jeep, Mazda, Pontiac, Porsche, Subaru</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163357973"/>
                  </a:ext>
                </a:extLst>
              </a:tr>
              <a:tr h="346022">
                <a:tc>
                  <a:txBody>
                    <a:bodyPr/>
                    <a:lstStyle/>
                    <a:p>
                      <a:pPr algn="l" fontAlgn="b"/>
                      <a:r>
                        <a:rPr lang="en-IN" sz="1100" b="0" i="0" u="none" strike="noStrike">
                          <a:solidFill>
                            <a:srgbClr val="000000"/>
                          </a:solidFill>
                          <a:effectLst/>
                          <a:latin typeface="Calibri" panose="020F0502020204030204" pitchFamily="34" charset="0"/>
                        </a:rPr>
                        <a:t>Utah</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Buick, Chevrolet, Dodge, Isuzu, Lincoln, Maybach, Oldsmobile, Pontiac, Subaru, Volkswagen</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209054227"/>
                  </a:ext>
                </a:extLst>
              </a:tr>
              <a:tr h="336117">
                <a:tc>
                  <a:txBody>
                    <a:bodyPr/>
                    <a:lstStyle/>
                    <a:p>
                      <a:pPr algn="l" fontAlgn="b"/>
                      <a:r>
                        <a:rPr lang="en-IN" sz="1100" b="0" i="0" u="none" strike="noStrike">
                          <a:solidFill>
                            <a:srgbClr val="000000"/>
                          </a:solidFill>
                          <a:effectLst/>
                          <a:latin typeface="Calibri" panose="020F0502020204030204" pitchFamily="34" charset="0"/>
                        </a:rPr>
                        <a:t>Alaska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112524848"/>
                  </a:ext>
                </a:extLst>
              </a:tr>
              <a:tr h="219716">
                <a:tc>
                  <a:txBody>
                    <a:bodyPr/>
                    <a:lstStyle/>
                    <a:p>
                      <a:pPr algn="l" fontAlgn="b"/>
                      <a:r>
                        <a:rPr lang="en-IN" sz="1100" b="0" i="0" u="none" strike="noStrike">
                          <a:solidFill>
                            <a:srgbClr val="000000"/>
                          </a:solidFill>
                          <a:effectLst/>
                          <a:latin typeface="Calibri" panose="020F0502020204030204" pitchFamily="34" charset="0"/>
                        </a:rPr>
                        <a:t>West Virginia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Mercedes-Benz</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577943346"/>
                  </a:ext>
                </a:extLst>
              </a:tr>
              <a:tr h="219716">
                <a:tc>
                  <a:txBody>
                    <a:bodyPr/>
                    <a:lstStyle/>
                    <a:p>
                      <a:pPr algn="l" fontAlgn="b"/>
                      <a:r>
                        <a:rPr lang="en-IN" sz="1100" b="0" i="0" u="none" strike="noStrike">
                          <a:solidFill>
                            <a:srgbClr val="000000"/>
                          </a:solidFill>
                          <a:effectLst/>
                          <a:latin typeface="Calibri" panose="020F0502020204030204" pitchFamily="34" charset="0"/>
                        </a:rPr>
                        <a:t>South Carolina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Acura, BMW, Buick, Dodge, Isuzu, Jaguar, Kia, Mazda, Mitsubishi</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951737705"/>
                  </a:ext>
                </a:extLst>
              </a:tr>
              <a:tr h="219716">
                <a:tc>
                  <a:txBody>
                    <a:bodyPr/>
                    <a:lstStyle/>
                    <a:p>
                      <a:pPr algn="l" fontAlgn="b"/>
                      <a:r>
                        <a:rPr lang="en-IN" sz="1100" b="0" i="0" u="none" strike="noStrike">
                          <a:solidFill>
                            <a:srgbClr val="000000"/>
                          </a:solidFill>
                          <a:effectLst/>
                          <a:latin typeface="Calibri" panose="020F0502020204030204" pitchFamily="34" charset="0"/>
                        </a:rPr>
                        <a:t>New Jersey</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Hyundai, Mercedes-Benz</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422075479"/>
                  </a:ext>
                </a:extLst>
              </a:tr>
              <a:tr h="281370">
                <a:tc>
                  <a:txBody>
                    <a:bodyPr/>
                    <a:lstStyle/>
                    <a:p>
                      <a:pPr algn="l" fontAlgn="b"/>
                      <a:r>
                        <a:rPr lang="en-IN" sz="1100" b="0" i="0" u="none" strike="noStrike">
                          <a:solidFill>
                            <a:srgbClr val="000000"/>
                          </a:solidFill>
                          <a:effectLst/>
                          <a:latin typeface="Calibri" panose="020F0502020204030204" pitchFamily="34" charset="0"/>
                        </a:rPr>
                        <a:t>Kentucky</a:t>
                      </a:r>
                    </a:p>
                  </a:txBody>
                  <a:tcPr marL="7620" marR="7620" marT="7620" marB="0" anchor="ctr"/>
                </a:tc>
                <a:tc>
                  <a:txBody>
                    <a:bodyPr/>
                    <a:lstStyle/>
                    <a:p>
                      <a:pPr algn="l" fontAlgn="b"/>
                      <a:r>
                        <a:rPr lang="pt-BR" sz="1100" b="0" i="0" u="none" strike="noStrike">
                          <a:solidFill>
                            <a:srgbClr val="000000"/>
                          </a:solidFill>
                          <a:effectLst/>
                          <a:latin typeface="Calibri" panose="020F0502020204030204" pitchFamily="34" charset="0"/>
                        </a:rPr>
                        <a:t>Acura, Audi, Mercedes-Benz, Mercury, Nissan, Pontiac, Ram, Volvo</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537230910"/>
                  </a:ext>
                </a:extLst>
              </a:tr>
              <a:tr h="219716">
                <a:tc>
                  <a:txBody>
                    <a:bodyPr/>
                    <a:lstStyle/>
                    <a:p>
                      <a:pPr algn="l" fontAlgn="b"/>
                      <a:r>
                        <a:rPr lang="en-IN" sz="1100" b="0" i="0" u="none" strike="noStrike">
                          <a:solidFill>
                            <a:srgbClr val="000000"/>
                          </a:solidFill>
                          <a:effectLst/>
                          <a:latin typeface="Calibri" panose="020F0502020204030204" pitchFamily="34" charset="0"/>
                        </a:rPr>
                        <a:t>Wisconsin</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Acura, Cadillac, Chevrolet, Dodge, Honda, Mazda, Nissan, Pontiac</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261604515"/>
                  </a:ext>
                </a:extLst>
              </a:tr>
              <a:tr h="219716">
                <a:tc>
                  <a:txBody>
                    <a:bodyPr/>
                    <a:lstStyle/>
                    <a:p>
                      <a:pPr algn="l" fontAlgn="b"/>
                      <a:r>
                        <a:rPr lang="en-IN" sz="1100" b="0" i="0" u="none" strike="noStrike">
                          <a:solidFill>
                            <a:srgbClr val="000000"/>
                          </a:solidFill>
                          <a:effectLst/>
                          <a:latin typeface="Calibri" panose="020F0502020204030204" pitchFamily="34" charset="0"/>
                        </a:rPr>
                        <a:t>Idaho</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Dodge</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721014836"/>
                  </a:ext>
                </a:extLst>
              </a:tr>
              <a:tr h="219716">
                <a:tc>
                  <a:txBody>
                    <a:bodyPr/>
                    <a:lstStyle/>
                    <a:p>
                      <a:pPr algn="l" fontAlgn="b"/>
                      <a:r>
                        <a:rPr lang="en-IN" sz="1100" b="0" i="0" u="none" strike="noStrike">
                          <a:solidFill>
                            <a:srgbClr val="000000"/>
                          </a:solidFill>
                          <a:effectLst/>
                          <a:latin typeface="Calibri" panose="020F0502020204030204" pitchFamily="34" charset="0"/>
                        </a:rPr>
                        <a:t>Oregon</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Toyota</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887889687"/>
                  </a:ext>
                </a:extLst>
              </a:tr>
              <a:tr h="219716">
                <a:tc>
                  <a:txBody>
                    <a:bodyPr/>
                    <a:lstStyle/>
                    <a:p>
                      <a:pPr algn="l" fontAlgn="b"/>
                      <a:r>
                        <a:rPr lang="en-IN" sz="1100" b="0" i="0" u="none" strike="noStrike">
                          <a:solidFill>
                            <a:srgbClr val="000000"/>
                          </a:solidFill>
                          <a:effectLst/>
                          <a:latin typeface="Calibri" panose="020F0502020204030204" pitchFamily="34" charset="0"/>
                        </a:rPr>
                        <a:t>Nebraska</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Cadillac, Chevrolet, Mercedes-Benz, Nissan, Pontiac, Toyota, Volkswagen</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442437373"/>
                  </a:ext>
                </a:extLst>
              </a:tr>
              <a:tr h="219716">
                <a:tc>
                  <a:txBody>
                    <a:bodyPr/>
                    <a:lstStyle/>
                    <a:p>
                      <a:pPr algn="l" fontAlgn="b"/>
                      <a:r>
                        <a:rPr lang="en-IN" sz="1100" b="0" i="0" u="none" strike="noStrike">
                          <a:solidFill>
                            <a:srgbClr val="000000"/>
                          </a:solidFill>
                          <a:effectLst/>
                          <a:latin typeface="Calibri" panose="020F0502020204030204" pitchFamily="34" charset="0"/>
                        </a:rPr>
                        <a:t>Hawaii</a:t>
                      </a:r>
                    </a:p>
                  </a:txBody>
                  <a:tcPr marL="7620" marR="7620" marT="7620" marB="0" anchor="ctr"/>
                </a:tc>
                <a:tc>
                  <a:txBody>
                    <a:bodyPr/>
                    <a:lstStyle/>
                    <a:p>
                      <a:pPr algn="l" fontAlgn="b"/>
                      <a:r>
                        <a:rPr lang="en-IN" sz="1100" b="0" i="0" u="none" strike="noStrike" dirty="0">
                          <a:solidFill>
                            <a:srgbClr val="000000"/>
                          </a:solidFill>
                          <a:effectLst/>
                          <a:latin typeface="Calibri" panose="020F0502020204030204" pitchFamily="34" charset="0"/>
                        </a:rPr>
                        <a:t>Cadillac, Ford, GMC, Nissan, Pontiac, Toyota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663423987"/>
                  </a:ext>
                </a:extLst>
              </a:tr>
              <a:tr h="225097">
                <a:tc>
                  <a:txBody>
                    <a:bodyPr/>
                    <a:lstStyle/>
                    <a:p>
                      <a:pPr algn="l" fontAlgn="b"/>
                      <a:r>
                        <a:rPr lang="en-IN" sz="1100" b="0" i="0" u="none" strike="noStrike">
                          <a:solidFill>
                            <a:srgbClr val="000000"/>
                          </a:solidFill>
                          <a:effectLst/>
                          <a:latin typeface="Calibri" panose="020F0502020204030204" pitchFamily="34" charset="0"/>
                        </a:rPr>
                        <a:t>Delaware</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Mitsubishi</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476338950"/>
                  </a:ext>
                </a:extLst>
              </a:tr>
              <a:tr h="225097">
                <a:tc>
                  <a:txBody>
                    <a:bodyPr/>
                    <a:lstStyle/>
                    <a:p>
                      <a:pPr algn="l" fontAlgn="b"/>
                      <a:r>
                        <a:rPr lang="en-IN" sz="1100" b="0" i="0" u="none" strike="noStrike">
                          <a:solidFill>
                            <a:srgbClr val="000000"/>
                          </a:solidFill>
                          <a:effectLst/>
                          <a:latin typeface="Calibri" panose="020F0502020204030204" pitchFamily="34" charset="0"/>
                        </a:rPr>
                        <a:t>Arkansas</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 GMC, Mitsubishi, Pontiac, Suzuki, Volkswagen</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042774678"/>
                  </a:ext>
                </a:extLst>
              </a:tr>
              <a:tr h="225097">
                <a:tc>
                  <a:txBody>
                    <a:bodyPr/>
                    <a:lstStyle/>
                    <a:p>
                      <a:pPr algn="l" fontAlgn="b"/>
                      <a:r>
                        <a:rPr lang="en-IN" sz="1100" b="0" i="0" u="none" strike="noStrike">
                          <a:solidFill>
                            <a:srgbClr val="000000"/>
                          </a:solidFill>
                          <a:effectLst/>
                          <a:latin typeface="Calibri" panose="020F0502020204030204" pitchFamily="34" charset="0"/>
                        </a:rPr>
                        <a:t>New Mexico</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Dodge</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29365941"/>
                  </a:ext>
                </a:extLst>
              </a:tr>
              <a:tr h="225097">
                <a:tc>
                  <a:txBody>
                    <a:bodyPr/>
                    <a:lstStyle/>
                    <a:p>
                      <a:pPr algn="l" fontAlgn="b"/>
                      <a:r>
                        <a:rPr lang="en-IN" sz="1100" b="0" i="0" u="none" strike="noStrike">
                          <a:solidFill>
                            <a:srgbClr val="000000"/>
                          </a:solidFill>
                          <a:effectLst/>
                          <a:latin typeface="Calibri" panose="020F0502020204030204" pitchFamily="34" charset="0"/>
                        </a:rPr>
                        <a:t>Montana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Chevrolet, Dodge, Mitsubishi</a:t>
                      </a:r>
                    </a:p>
                  </a:txBody>
                  <a:tcPr marL="7620" marR="7620" marT="762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871789410"/>
                  </a:ext>
                </a:extLst>
              </a:tr>
              <a:tr h="225097">
                <a:tc>
                  <a:txBody>
                    <a:bodyPr/>
                    <a:lstStyle/>
                    <a:p>
                      <a:pPr algn="l" fontAlgn="b"/>
                      <a:r>
                        <a:rPr lang="en-IN" sz="1100" b="0" i="0" u="none" strike="noStrike">
                          <a:solidFill>
                            <a:srgbClr val="000000"/>
                          </a:solidFill>
                          <a:effectLst/>
                          <a:latin typeface="Calibri" panose="020F0502020204030204" pitchFamily="34" charset="0"/>
                        </a:rPr>
                        <a:t>New Hampshire</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Chrysler, Lexus, Lincoln</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675014676"/>
                  </a:ext>
                </a:extLst>
              </a:tr>
              <a:tr h="225097">
                <a:tc>
                  <a:txBody>
                    <a:bodyPr/>
                    <a:lstStyle/>
                    <a:p>
                      <a:pPr algn="l" fontAlgn="b"/>
                      <a:r>
                        <a:rPr lang="en-IN" sz="1100" b="0" i="0" u="none" strike="noStrike">
                          <a:solidFill>
                            <a:srgbClr val="000000"/>
                          </a:solidFill>
                          <a:effectLst/>
                          <a:latin typeface="Calibri" panose="020F0502020204030204" pitchFamily="34" charset="0"/>
                        </a:rPr>
                        <a:t>North Dakota</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Ford, Hyundai</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37248369"/>
                  </a:ext>
                </a:extLst>
              </a:tr>
              <a:tr h="225097">
                <a:tc>
                  <a:txBody>
                    <a:bodyPr/>
                    <a:lstStyle/>
                    <a:p>
                      <a:pPr algn="l" fontAlgn="b"/>
                      <a:r>
                        <a:rPr lang="en-IN" sz="1100" b="0" i="0" u="none" strike="noStrike">
                          <a:solidFill>
                            <a:srgbClr val="000000"/>
                          </a:solidFill>
                          <a:effectLst/>
                          <a:latin typeface="Calibri" panose="020F0502020204030204" pitchFamily="34" charset="0"/>
                        </a:rPr>
                        <a:t>Mississippi</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Dodge, Toyota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847962108"/>
                  </a:ext>
                </a:extLst>
              </a:tr>
              <a:tr h="225097">
                <a:tc>
                  <a:txBody>
                    <a:bodyPr/>
                    <a:lstStyle/>
                    <a:p>
                      <a:pPr algn="l" fontAlgn="b"/>
                      <a:r>
                        <a:rPr lang="en-IN" sz="1100" b="0" i="0" u="none" strike="noStrike">
                          <a:solidFill>
                            <a:srgbClr val="000000"/>
                          </a:solidFill>
                          <a:effectLst/>
                          <a:latin typeface="Calibri" panose="020F0502020204030204" pitchFamily="34" charset="0"/>
                        </a:rPr>
                        <a:t>Maine</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Mercedes-Benz</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222977150"/>
                  </a:ext>
                </a:extLst>
              </a:tr>
              <a:tr h="225097">
                <a:tc>
                  <a:txBody>
                    <a:bodyPr/>
                    <a:lstStyle/>
                    <a:p>
                      <a:pPr algn="l" fontAlgn="b"/>
                      <a:r>
                        <a:rPr lang="en-IN" sz="1100" b="0" i="0" u="none" strike="noStrike">
                          <a:solidFill>
                            <a:srgbClr val="000000"/>
                          </a:solidFill>
                          <a:effectLst/>
                          <a:latin typeface="Calibri" panose="020F0502020204030204" pitchFamily="34" charset="0"/>
                        </a:rPr>
                        <a:t>Vermont</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Mazda</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72777089"/>
                  </a:ext>
                </a:extLst>
              </a:tr>
              <a:tr h="225097">
                <a:tc>
                  <a:txBody>
                    <a:bodyPr/>
                    <a:lstStyle/>
                    <a:p>
                      <a:pPr algn="l" fontAlgn="b"/>
                      <a:r>
                        <a:rPr lang="en-IN" sz="1100" b="0" i="0" u="none" strike="noStrike">
                          <a:solidFill>
                            <a:srgbClr val="000000"/>
                          </a:solidFill>
                          <a:effectLst/>
                          <a:latin typeface="Calibri" panose="020F0502020204030204" pitchFamily="34" charset="0"/>
                        </a:rPr>
                        <a:t>Wyoming</a:t>
                      </a:r>
                    </a:p>
                  </a:txBody>
                  <a:tcPr marL="7620" marR="7620" marT="7620" marB="0" anchor="ctr"/>
                </a:tc>
                <a:tc>
                  <a:txBody>
                    <a:bodyPr/>
                    <a:lstStyle/>
                    <a:p>
                      <a:pPr algn="l" fontAlgn="b"/>
                      <a:r>
                        <a:rPr lang="en-IN" sz="1100" b="0" i="0" u="none" strike="noStrike">
                          <a:solidFill>
                            <a:srgbClr val="000000"/>
                          </a:solidFill>
                          <a:effectLst/>
                          <a:latin typeface="Calibri" panose="020F0502020204030204" pitchFamily="34" charset="0"/>
                        </a:rPr>
                        <a:t>Buick</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09425711"/>
                  </a:ext>
                </a:extLst>
              </a:tr>
            </a:tbl>
          </a:graphicData>
        </a:graphic>
      </p:graphicFrame>
    </p:spTree>
    <p:extLst>
      <p:ext uri="{BB962C8B-B14F-4D97-AF65-F5344CB8AC3E}">
        <p14:creationId xmlns:p14="http://schemas.microsoft.com/office/powerpoint/2010/main" val="1916522499"/>
      </p:ext>
    </p:extLst>
  </p:cSld>
  <p:clrMapOvr>
    <a:masterClrMapping/>
  </p:clrMapOvr>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win32_fixed.potx" id="{79224A1A-576E-4E8E-97B9-9589E724BE2C}" vid="{26705E45-EC6F-4CC2-8A71-CE3DC0029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2857</Words>
  <Application>Microsoft Office PowerPoint</Application>
  <PresentationFormat>Widescreen</PresentationFormat>
  <Paragraphs>703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Calibri</vt:lpstr>
      <vt:lpstr>Calibri Light</vt:lpstr>
      <vt:lpstr>Lato</vt:lpstr>
      <vt:lpstr>Raleway</vt:lpstr>
      <vt:lpstr>Wingdings</vt:lpstr>
      <vt:lpstr>1_Office Theme</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lpstr>Sample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2</dc:title>
  <dc:creator>Prashant Patil</dc:creator>
  <cp:lastModifiedBy>Prashant Patil</cp:lastModifiedBy>
  <cp:revision>26</cp:revision>
  <dcterms:created xsi:type="dcterms:W3CDTF">2024-05-04T16:16:41Z</dcterms:created>
  <dcterms:modified xsi:type="dcterms:W3CDTF">2024-05-05T12:46:09Z</dcterms:modified>
</cp:coreProperties>
</file>