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Garamond"/>
      <p:regular r:id="rId22"/>
      <p:bold r:id="rId23"/>
      <p:italic r:id="rId24"/>
      <p:boldItalic r:id="rId25"/>
    </p:embeddedFont>
    <p:embeddedFont>
      <p:font typeface="Bell M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B6DA8E-1785-49C9-A738-2F23729CD579}">
  <a:tblStyle styleId="{05B6DA8E-1785-49C9-A738-2F23729CD5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2C4DB05-FC8C-4FA8-A295-A4B40D3EC08B}" styleName="Table_1">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9E7"/>
          </a:solidFill>
        </a:fill>
      </a:tcStyle>
    </a:wholeTbl>
    <a:band1H>
      <a:tcTxStyle/>
      <a:tcStyle>
        <a:fill>
          <a:solidFill>
            <a:srgbClr val="E4D1CB"/>
          </a:solidFill>
        </a:fill>
      </a:tcStyle>
    </a:band1H>
    <a:band2H>
      <a:tcTxStyle/>
    </a:band2H>
    <a:band1V>
      <a:tcTxStyle/>
      <a:tcStyle>
        <a:fill>
          <a:solidFill>
            <a:srgbClr val="E4D1CB"/>
          </a:solidFill>
        </a:fill>
      </a:tcStyle>
    </a:band1V>
    <a:band2V>
      <a:tcTxStyle/>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Garamond-regular.fntdata"/><Relationship Id="rId21" Type="http://schemas.openxmlformats.org/officeDocument/2006/relationships/slide" Target="slides/slide16.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llMT-regular.fntdata"/><Relationship Id="rId25" Type="http://schemas.openxmlformats.org/officeDocument/2006/relationships/font" Target="fonts/Garamond-boldItalic.fntdata"/><Relationship Id="rId28" Type="http://schemas.openxmlformats.org/officeDocument/2006/relationships/font" Target="fonts/BellMT-italic.fntdata"/><Relationship Id="rId27" Type="http://schemas.openxmlformats.org/officeDocument/2006/relationships/font" Target="fonts/BellM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llM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 name="Shape 16"/>
        <p:cNvGrpSpPr/>
        <p:nvPr/>
      </p:nvGrpSpPr>
      <p:grpSpPr>
        <a:xfrm>
          <a:off x="0" y="0"/>
          <a:ext cx="0" cy="0"/>
          <a:chOff x="0" y="0"/>
          <a:chExt cx="0" cy="0"/>
        </a:xfrm>
      </p:grpSpPr>
      <p:sp>
        <p:nvSpPr>
          <p:cNvPr id="17" name="Google Shape;17;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1" name="Google Shape;21;p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1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2" name="Shape 92"/>
        <p:cNvGrpSpPr/>
        <p:nvPr/>
      </p:nvGrpSpPr>
      <p:grpSpPr>
        <a:xfrm>
          <a:off x="0" y="0"/>
          <a:ext cx="0" cy="0"/>
          <a:chOff x="0" y="0"/>
          <a:chExt cx="0" cy="0"/>
        </a:xfrm>
      </p:grpSpPr>
      <p:sp>
        <p:nvSpPr>
          <p:cNvPr id="93" name="Google Shape;93;p1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8" name="Google Shape;98;p1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9" name="Shape 99"/>
        <p:cNvGrpSpPr/>
        <p:nvPr/>
      </p:nvGrpSpPr>
      <p:grpSpPr>
        <a:xfrm>
          <a:off x="0" y="0"/>
          <a:ext cx="0" cy="0"/>
          <a:chOff x="0" y="0"/>
          <a:chExt cx="0" cy="0"/>
        </a:xfrm>
      </p:grpSpPr>
      <p:sp>
        <p:nvSpPr>
          <p:cNvPr id="100" name="Google Shape;100;p1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1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6" name="Google Shape;106;p1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8000">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1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2" name="Google Shape;122;p1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8000">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5" name="Shape 125"/>
        <p:cNvGrpSpPr/>
        <p:nvPr/>
      </p:nvGrpSpPr>
      <p:grpSpPr>
        <a:xfrm>
          <a:off x="0" y="0"/>
          <a:ext cx="0" cy="0"/>
          <a:chOff x="0" y="0"/>
          <a:chExt cx="0" cy="0"/>
        </a:xfrm>
      </p:grpSpPr>
      <p:sp>
        <p:nvSpPr>
          <p:cNvPr id="126" name="Google Shape;126;p1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1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2" name="Google Shape;132;p1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9" name="Google Shape;13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46" name="Google Shape;146;p1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
        <p:nvSpPr>
          <p:cNvPr id="23" name="Google Shape;23;p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 name="Shape 26"/>
        <p:cNvGrpSpPr/>
        <p:nvPr/>
      </p:nvGrpSpPr>
      <p:grpSpPr>
        <a:xfrm>
          <a:off x="0" y="0"/>
          <a:ext cx="0" cy="0"/>
          <a:chOff x="0" y="0"/>
          <a:chExt cx="0" cy="0"/>
        </a:xfrm>
      </p:grpSpPr>
      <p:grpSp>
        <p:nvGrpSpPr>
          <p:cNvPr id="27" name="Google Shape;27;p4"/>
          <p:cNvGrpSpPr/>
          <p:nvPr/>
        </p:nvGrpSpPr>
        <p:grpSpPr>
          <a:xfrm>
            <a:off x="0" y="0"/>
            <a:ext cx="12188825" cy="6872226"/>
            <a:chOff x="0" y="0"/>
            <a:chExt cx="12188825" cy="6872226"/>
          </a:xfrm>
        </p:grpSpPr>
        <p:pic>
          <p:nvPicPr>
            <p:cNvPr descr="HD-PanelTitle-V.png" id="28" name="Google Shape;28;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9" name="Google Shape;29;p4"/>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30" name="Google Shape;30;p4"/>
            <p:cNvPicPr preferRelativeResize="0"/>
            <p:nvPr/>
          </p:nvPicPr>
          <p:blipFill rotWithShape="1">
            <a:blip r:embed="rId3">
              <a:alphaModFix/>
            </a:blip>
            <a:srcRect b="0" l="2" r="47673" t="0"/>
            <a:stretch/>
          </p:blipFill>
          <p:spPr>
            <a:xfrm rot="5400000">
              <a:off x="5245268" y="530352"/>
              <a:ext cx="1673352" cy="612648"/>
            </a:xfrm>
            <a:prstGeom prst="rect">
              <a:avLst/>
            </a:prstGeom>
            <a:noFill/>
            <a:ln>
              <a:noFill/>
            </a:ln>
          </p:spPr>
        </p:pic>
        <p:pic>
          <p:nvPicPr>
            <p:cNvPr descr="HDRibbonTitle-UniformTrim.png" id="31" name="Google Shape;31;p4"/>
            <p:cNvPicPr preferRelativeResize="0"/>
            <p:nvPr/>
          </p:nvPicPr>
          <p:blipFill rotWithShape="1">
            <a:blip r:embed="rId3">
              <a:alphaModFix/>
            </a:blip>
            <a:srcRect b="0" l="0" r="48819" t="0"/>
            <a:stretch/>
          </p:blipFill>
          <p:spPr>
            <a:xfrm rot="5400000">
              <a:off x="5263556" y="5747514"/>
              <a:ext cx="1636776" cy="612648"/>
            </a:xfrm>
            <a:prstGeom prst="rect">
              <a:avLst/>
            </a:prstGeom>
            <a:noFill/>
            <a:ln>
              <a:noFill/>
            </a:ln>
          </p:spPr>
        </p:pic>
      </p:grpSp>
      <p:sp>
        <p:nvSpPr>
          <p:cNvPr id="32" name="Google Shape;32;p4"/>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34" name="Google Shape;34;p4"/>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7" name="Google Shape;37;p4"/>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8" name="Shape 38"/>
        <p:cNvGrpSpPr/>
        <p:nvPr/>
      </p:nvGrpSpPr>
      <p:grpSpPr>
        <a:xfrm>
          <a:off x="0" y="0"/>
          <a:ext cx="0" cy="0"/>
          <a:chOff x="0" y="0"/>
          <a:chExt cx="0" cy="0"/>
        </a:xfrm>
      </p:grpSpPr>
      <p:cxnSp>
        <p:nvCxnSpPr>
          <p:cNvPr id="39" name="Google Shape;39;p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0" name="Google Shape;40;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2" name="Google Shape;42;p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6"/>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8" name="Google Shape;48;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1" name="Google Shape;51;p6"/>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2" name="Shape 52"/>
        <p:cNvGrpSpPr/>
        <p:nvPr/>
      </p:nvGrpSpPr>
      <p:grpSpPr>
        <a:xfrm>
          <a:off x="0" y="0"/>
          <a:ext cx="0" cy="0"/>
          <a:chOff x="0" y="0"/>
          <a:chExt cx="0" cy="0"/>
        </a:xfrm>
      </p:grpSpPr>
      <p:sp>
        <p:nvSpPr>
          <p:cNvPr id="53" name="Google Shape;53;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5" name="Google Shape;55;p7"/>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6" name="Google Shape;56;p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9" name="Google Shape;59;p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3" name="Google Shape;63;p8"/>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4" name="Google Shape;64;p8"/>
          <p:cNvSpPr txBox="1"/>
          <p:nvPr>
            <p:ph idx="3" type="body"/>
          </p:nvPr>
        </p:nvSpPr>
        <p:spPr>
          <a:xfrm>
            <a:off x="6180671"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5" name="Google Shape;65;p8"/>
          <p:cNvSpPr txBox="1"/>
          <p:nvPr>
            <p:ph idx="4" type="body"/>
          </p:nvPr>
        </p:nvSpPr>
        <p:spPr>
          <a:xfrm>
            <a:off x="6180671" y="3243262"/>
            <a:ext cx="4718304" cy="263260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6" name="Google Shape;66;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9" name="Google Shape;69;p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7" name="Google Shape;77;p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1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5050"/>
            </a:gs>
            <a:gs pos="1000">
              <a:srgbClr val="FF5050"/>
            </a:gs>
            <a:gs pos="40000">
              <a:srgbClr val="EAA29D"/>
            </a:gs>
            <a:gs pos="76000">
              <a:srgbClr val="ECC38C"/>
            </a:gs>
            <a:gs pos="100000">
              <a:srgbClr val="ECC38C"/>
            </a:gs>
          </a:gsLst>
          <a:lin ang="135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88825" cy="6856214"/>
            <a:chOff x="0" y="0"/>
            <a:chExt cx="12188825" cy="6856214"/>
          </a:xfrm>
        </p:grpSpPr>
        <p:pic>
          <p:nvPicPr>
            <p:cNvPr descr="HD-PanelContent-V.png" id="7" name="Google Shape;7;p1"/>
            <p:cNvPicPr preferRelativeResize="0"/>
            <p:nvPr/>
          </p:nvPicPr>
          <p:blipFill rotWithShape="1">
            <a:blip r:embed="rId1">
              <a:alphaModFix/>
            </a:blip>
            <a:srcRect b="0" l="0" r="0" t="0"/>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
            <p:cNvPicPr preferRelativeResize="0"/>
            <p:nvPr/>
          </p:nvPicPr>
          <p:blipFill rotWithShape="1">
            <a:blip r:embed="rId2">
              <a:alphaModFix/>
            </a:blip>
            <a:srcRect b="0" l="0" r="5093" t="0"/>
            <a:stretch/>
          </p:blipFill>
          <p:spPr>
            <a:xfrm rot="5400000">
              <a:off x="5706471" y="76265"/>
              <a:ext cx="758952" cy="606425"/>
            </a:xfrm>
            <a:prstGeom prst="rect">
              <a:avLst/>
            </a:prstGeom>
            <a:noFill/>
            <a:ln>
              <a:noFill/>
            </a:ln>
          </p:spPr>
        </p:pic>
        <p:pic>
          <p:nvPicPr>
            <p:cNvPr descr="HDRibbonContent-UniformTrim.png" id="10" name="Google Shape;10;p1"/>
            <p:cNvPicPr preferRelativeResize="0"/>
            <p:nvPr/>
          </p:nvPicPr>
          <p:blipFill rotWithShape="1">
            <a:blip r:embed="rId2">
              <a:alphaModFix/>
            </a:blip>
            <a:srcRect b="0" l="0" r="5093" t="0"/>
            <a:stretch/>
          </p:blipFill>
          <p:spPr>
            <a:xfrm rot="5400000">
              <a:off x="5706470" y="6173526"/>
              <a:ext cx="758952" cy="606425"/>
            </a:xfrm>
            <a:prstGeom prst="rect">
              <a:avLst/>
            </a:prstGeom>
            <a:noFill/>
            <a:ln>
              <a:noFill/>
            </a:ln>
          </p:spPr>
        </p:pic>
      </p:grpSp>
      <p:sp>
        <p:nvSpPr>
          <p:cNvPr id="11" name="Google Shape;11;p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pSp>
        <p:nvGrpSpPr>
          <p:cNvPr id="151" name="Google Shape;151;p19"/>
          <p:cNvGrpSpPr/>
          <p:nvPr/>
        </p:nvGrpSpPr>
        <p:grpSpPr>
          <a:xfrm>
            <a:off x="1322833" y="902683"/>
            <a:ext cx="4800939" cy="5052632"/>
            <a:chOff x="719095" y="325077"/>
            <a:chExt cx="4800939" cy="5052632"/>
          </a:xfrm>
        </p:grpSpPr>
        <p:sp>
          <p:nvSpPr>
            <p:cNvPr id="152" name="Google Shape;152;p19"/>
            <p:cNvSpPr/>
            <p:nvPr/>
          </p:nvSpPr>
          <p:spPr>
            <a:xfrm>
              <a:off x="719095" y="325077"/>
              <a:ext cx="4538708" cy="5052632"/>
            </a:xfrm>
            <a:prstGeom prst="ellipse">
              <a:avLst/>
            </a:prstGeom>
            <a:blipFill rotWithShape="1">
              <a:blip r:embed="rId3">
                <a:alphaModFix/>
              </a:blip>
              <a:stretch>
                <a:fillRect b="0" l="0" r="0" t="0"/>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5474323" y="5193329"/>
              <a:ext cx="45711" cy="98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nvSpPr>
          <p:spPr>
            <a:xfrm>
              <a:off x="5474323" y="5193329"/>
              <a:ext cx="45711" cy="98313"/>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500"/>
                <a:buFont typeface="Garamond"/>
                <a:buNone/>
              </a:pPr>
              <a:r>
                <a:t/>
              </a:r>
              <a:endParaRPr b="0" i="0" sz="500" u="none" cap="none" strike="noStrike">
                <a:solidFill>
                  <a:schemeClr val="lt1"/>
                </a:solidFill>
                <a:latin typeface="Garamond"/>
                <a:ea typeface="Garamond"/>
                <a:cs typeface="Garamond"/>
                <a:sym typeface="Garamond"/>
              </a:endParaRPr>
            </a:p>
          </p:txBody>
        </p:sp>
      </p:grpSp>
      <p:sp>
        <p:nvSpPr>
          <p:cNvPr id="155" name="Google Shape;155;p19"/>
          <p:cNvSpPr txBox="1"/>
          <p:nvPr/>
        </p:nvSpPr>
        <p:spPr>
          <a:xfrm>
            <a:off x="5366113" y="1739350"/>
            <a:ext cx="59802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500"/>
              <a:t>Website Application Software</a:t>
            </a:r>
            <a:endParaRPr sz="3500"/>
          </a:p>
        </p:txBody>
      </p:sp>
      <p:grpSp>
        <p:nvGrpSpPr>
          <p:cNvPr id="156" name="Google Shape;156;p19"/>
          <p:cNvGrpSpPr/>
          <p:nvPr/>
        </p:nvGrpSpPr>
        <p:grpSpPr>
          <a:xfrm>
            <a:off x="7512325" y="3379265"/>
            <a:ext cx="3012413" cy="1921710"/>
            <a:chOff x="7512325" y="3246740"/>
            <a:chExt cx="3012413" cy="1921710"/>
          </a:xfrm>
        </p:grpSpPr>
        <p:sp>
          <p:nvSpPr>
            <p:cNvPr id="157" name="Google Shape;157;p19"/>
            <p:cNvSpPr txBox="1"/>
            <p:nvPr/>
          </p:nvSpPr>
          <p:spPr>
            <a:xfrm>
              <a:off x="7512325" y="3246740"/>
              <a:ext cx="30000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900"/>
                <a:t>MySql</a:t>
              </a:r>
              <a:endParaRPr sz="1900"/>
            </a:p>
          </p:txBody>
        </p:sp>
        <p:sp>
          <p:nvSpPr>
            <p:cNvPr id="158" name="Google Shape;158;p19"/>
            <p:cNvSpPr txBox="1"/>
            <p:nvPr/>
          </p:nvSpPr>
          <p:spPr>
            <a:xfrm>
              <a:off x="7524738" y="3909400"/>
              <a:ext cx="30000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900"/>
                <a:t>Xampp Server</a:t>
              </a:r>
              <a:endParaRPr sz="1900"/>
            </a:p>
          </p:txBody>
        </p:sp>
        <p:sp>
          <p:nvSpPr>
            <p:cNvPr id="159" name="Google Shape;159;p19"/>
            <p:cNvSpPr txBox="1"/>
            <p:nvPr/>
          </p:nvSpPr>
          <p:spPr>
            <a:xfrm>
              <a:off x="7512325" y="4572050"/>
              <a:ext cx="30000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1900"/>
                <a:t>PhpMyAdmin</a:t>
              </a:r>
              <a:endParaRPr sz="1900"/>
            </a:p>
          </p:txBody>
        </p:sp>
      </p:grpSp>
      <p:sp>
        <p:nvSpPr>
          <p:cNvPr id="160" name="Google Shape;160;p19"/>
          <p:cNvSpPr txBox="1"/>
          <p:nvPr/>
        </p:nvSpPr>
        <p:spPr>
          <a:xfrm>
            <a:off x="5814350" y="3064650"/>
            <a:ext cx="894600" cy="22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0"/>
              </a:spcBef>
              <a:spcAft>
                <a:spcPts val="0"/>
              </a:spcAft>
              <a:buNone/>
            </a:pPr>
            <a:r>
              <a:rPr lang="en-IN" sz="2100"/>
              <a:t>Html</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IN" sz="2100"/>
              <a:t>Css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IN" sz="2100"/>
              <a:t>Php</a:t>
            </a:r>
            <a:endParaRPr sz="2100"/>
          </a:p>
        </p:txBody>
      </p:sp>
      <p:sp>
        <p:nvSpPr>
          <p:cNvPr id="161" name="Google Shape;161;p19"/>
          <p:cNvSpPr txBox="1"/>
          <p:nvPr/>
        </p:nvSpPr>
        <p:spPr>
          <a:xfrm>
            <a:off x="6808300" y="2633863"/>
            <a:ext cx="20376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00">
                <a:solidFill>
                  <a:schemeClr val="dk1"/>
                </a:solidFill>
                <a:latin typeface="Algerian"/>
                <a:ea typeface="Algerian"/>
                <a:cs typeface="Algerian"/>
                <a:sym typeface="Algerian"/>
              </a:rPr>
              <a:t>Created using</a:t>
            </a:r>
            <a:endParaRPr sz="2200">
              <a:latin typeface="Algerian"/>
              <a:ea typeface="Algerian"/>
              <a:cs typeface="Algerian"/>
              <a:sym typeface="Algerian"/>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28"/>
          <p:cNvPicPr preferRelativeResize="0"/>
          <p:nvPr/>
        </p:nvPicPr>
        <p:blipFill rotWithShape="1">
          <a:blip r:embed="rId3">
            <a:alphaModFix/>
          </a:blip>
          <a:srcRect b="7943" l="32367" r="31864" t="28185"/>
          <a:stretch/>
        </p:blipFill>
        <p:spPr>
          <a:xfrm>
            <a:off x="1885071" y="900332"/>
            <a:ext cx="9565034" cy="516284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67" name="Google Shape;267;p28"/>
          <p:cNvSpPr txBox="1"/>
          <p:nvPr/>
        </p:nvSpPr>
        <p:spPr>
          <a:xfrm>
            <a:off x="801858" y="1055077"/>
            <a:ext cx="81592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u="sng">
                <a:solidFill>
                  <a:schemeClr val="dk1"/>
                </a:solidFill>
                <a:latin typeface="Garamond"/>
                <a:ea typeface="Garamond"/>
                <a:cs typeface="Garamond"/>
                <a:sym typeface="Garamond"/>
              </a:rPr>
              <a:t>Level 1 DFD: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9"/>
          <p:cNvSpPr txBox="1"/>
          <p:nvPr/>
        </p:nvSpPr>
        <p:spPr>
          <a:xfrm>
            <a:off x="3282461" y="787791"/>
            <a:ext cx="5627077"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IN" sz="2400" u="sng">
                <a:solidFill>
                  <a:schemeClr val="dk1"/>
                </a:solidFill>
                <a:latin typeface="Garamond"/>
                <a:ea typeface="Garamond"/>
                <a:cs typeface="Garamond"/>
                <a:sym typeface="Garamond"/>
              </a:rPr>
              <a:t>ENTITY RELATIONSHIP DIAGRAM</a:t>
            </a:r>
            <a:endParaRPr/>
          </a:p>
        </p:txBody>
      </p:sp>
      <p:sp>
        <p:nvSpPr>
          <p:cNvPr id="273" name="Google Shape;273;p29"/>
          <p:cNvSpPr/>
          <p:nvPr/>
        </p:nvSpPr>
        <p:spPr>
          <a:xfrm>
            <a:off x="8159262" y="1702191"/>
            <a:ext cx="1069145" cy="33762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ADMIN</a:t>
            </a:r>
            <a:endParaRPr/>
          </a:p>
        </p:txBody>
      </p:sp>
      <p:cxnSp>
        <p:nvCxnSpPr>
          <p:cNvPr id="274" name="Google Shape;274;p29"/>
          <p:cNvCxnSpPr/>
          <p:nvPr/>
        </p:nvCxnSpPr>
        <p:spPr>
          <a:xfrm>
            <a:off x="8567225" y="1732895"/>
            <a:ext cx="0" cy="0"/>
          </a:xfrm>
          <a:prstGeom prst="straightConnector1">
            <a:avLst/>
          </a:prstGeom>
          <a:noFill/>
          <a:ln cap="flat" cmpd="sng" w="9525">
            <a:solidFill>
              <a:schemeClr val="accent1"/>
            </a:solidFill>
            <a:prstDash val="solid"/>
            <a:round/>
            <a:headEnd len="sm" w="sm" type="none"/>
            <a:tailEnd len="sm" w="sm" type="none"/>
          </a:ln>
        </p:spPr>
      </p:cxnSp>
      <p:cxnSp>
        <p:nvCxnSpPr>
          <p:cNvPr id="275" name="Google Shape;275;p29"/>
          <p:cNvCxnSpPr/>
          <p:nvPr/>
        </p:nvCxnSpPr>
        <p:spPr>
          <a:xfrm flipH="1">
            <a:off x="7413674" y="2067951"/>
            <a:ext cx="872197" cy="422031"/>
          </a:xfrm>
          <a:prstGeom prst="straightConnector1">
            <a:avLst/>
          </a:prstGeom>
          <a:noFill/>
          <a:ln cap="flat" cmpd="sng" w="9525">
            <a:solidFill>
              <a:schemeClr val="dk1"/>
            </a:solidFill>
            <a:prstDash val="solid"/>
            <a:round/>
            <a:headEnd len="sm" w="sm" type="none"/>
            <a:tailEnd len="sm" w="sm" type="none"/>
          </a:ln>
        </p:spPr>
      </p:cxnSp>
      <p:sp>
        <p:nvSpPr>
          <p:cNvPr id="276" name="Google Shape;276;p29"/>
          <p:cNvSpPr/>
          <p:nvPr/>
        </p:nvSpPr>
        <p:spPr>
          <a:xfrm>
            <a:off x="6358596" y="2419644"/>
            <a:ext cx="1420838" cy="461665"/>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H_NAME</a:t>
            </a:r>
            <a:endParaRPr/>
          </a:p>
        </p:txBody>
      </p:sp>
      <p:cxnSp>
        <p:nvCxnSpPr>
          <p:cNvPr id="277" name="Google Shape;277;p29"/>
          <p:cNvCxnSpPr>
            <a:stCxn id="273" idx="2"/>
          </p:cNvCxnSpPr>
          <p:nvPr/>
        </p:nvCxnSpPr>
        <p:spPr>
          <a:xfrm flipH="1">
            <a:off x="8539034" y="2039816"/>
            <a:ext cx="154800" cy="450300"/>
          </a:xfrm>
          <a:prstGeom prst="straightConnector1">
            <a:avLst/>
          </a:prstGeom>
          <a:noFill/>
          <a:ln cap="flat" cmpd="sng" w="9525">
            <a:solidFill>
              <a:schemeClr val="dk1"/>
            </a:solidFill>
            <a:prstDash val="solid"/>
            <a:round/>
            <a:headEnd len="sm" w="sm" type="none"/>
            <a:tailEnd len="sm" w="sm" type="none"/>
          </a:ln>
        </p:spPr>
      </p:cxnSp>
      <p:sp>
        <p:nvSpPr>
          <p:cNvPr id="278" name="Google Shape;278;p29"/>
          <p:cNvSpPr/>
          <p:nvPr/>
        </p:nvSpPr>
        <p:spPr>
          <a:xfrm>
            <a:off x="7814603" y="2489982"/>
            <a:ext cx="1420838" cy="461665"/>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u="sng">
                <a:solidFill>
                  <a:schemeClr val="dk1"/>
                </a:solidFill>
                <a:latin typeface="Garamond"/>
                <a:ea typeface="Garamond"/>
                <a:cs typeface="Garamond"/>
                <a:sym typeface="Garamond"/>
              </a:rPr>
              <a:t>Admin_id</a:t>
            </a:r>
            <a:endParaRPr sz="1200" u="sng">
              <a:solidFill>
                <a:schemeClr val="dk1"/>
              </a:solidFill>
              <a:latin typeface="Garamond"/>
              <a:ea typeface="Garamond"/>
              <a:cs typeface="Garamond"/>
              <a:sym typeface="Garamond"/>
            </a:endParaRPr>
          </a:p>
        </p:txBody>
      </p:sp>
      <p:cxnSp>
        <p:nvCxnSpPr>
          <p:cNvPr id="279" name="Google Shape;279;p29"/>
          <p:cNvCxnSpPr/>
          <p:nvPr/>
        </p:nvCxnSpPr>
        <p:spPr>
          <a:xfrm>
            <a:off x="9228407" y="2039816"/>
            <a:ext cx="618978" cy="450166"/>
          </a:xfrm>
          <a:prstGeom prst="straightConnector1">
            <a:avLst/>
          </a:prstGeom>
          <a:noFill/>
          <a:ln cap="flat" cmpd="sng" w="9525">
            <a:solidFill>
              <a:schemeClr val="accent1"/>
            </a:solidFill>
            <a:prstDash val="solid"/>
            <a:round/>
            <a:headEnd len="sm" w="sm" type="none"/>
            <a:tailEnd len="sm" w="sm" type="none"/>
          </a:ln>
        </p:spPr>
      </p:cxnSp>
      <p:sp>
        <p:nvSpPr>
          <p:cNvPr id="280" name="Google Shape;280;p29"/>
          <p:cNvSpPr/>
          <p:nvPr/>
        </p:nvSpPr>
        <p:spPr>
          <a:xfrm>
            <a:off x="9228407" y="2278966"/>
            <a:ext cx="1322362" cy="461665"/>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password</a:t>
            </a:r>
            <a:endParaRPr/>
          </a:p>
        </p:txBody>
      </p:sp>
      <p:cxnSp>
        <p:nvCxnSpPr>
          <p:cNvPr id="281" name="Google Shape;281;p29"/>
          <p:cNvCxnSpPr>
            <a:stCxn id="273" idx="1"/>
          </p:cNvCxnSpPr>
          <p:nvPr/>
        </p:nvCxnSpPr>
        <p:spPr>
          <a:xfrm flipH="1">
            <a:off x="3516762" y="1871004"/>
            <a:ext cx="4642500" cy="3000"/>
          </a:xfrm>
          <a:prstGeom prst="straightConnector1">
            <a:avLst/>
          </a:prstGeom>
          <a:noFill/>
          <a:ln cap="flat" cmpd="sng" w="9525">
            <a:solidFill>
              <a:schemeClr val="dk1"/>
            </a:solidFill>
            <a:prstDash val="solid"/>
            <a:round/>
            <a:headEnd len="sm" w="sm" type="none"/>
            <a:tailEnd len="sm" w="sm" type="none"/>
          </a:ln>
        </p:spPr>
      </p:cxnSp>
      <p:sp>
        <p:nvSpPr>
          <p:cNvPr id="282" name="Google Shape;282;p29"/>
          <p:cNvSpPr/>
          <p:nvPr/>
        </p:nvSpPr>
        <p:spPr>
          <a:xfrm>
            <a:off x="5331656" y="1498208"/>
            <a:ext cx="1519311" cy="717453"/>
          </a:xfrm>
          <a:prstGeom prst="flowChartDecision">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Messages</a:t>
            </a:r>
            <a:endParaRPr/>
          </a:p>
        </p:txBody>
      </p:sp>
      <p:sp>
        <p:nvSpPr>
          <p:cNvPr id="283" name="Google Shape;283;p29"/>
          <p:cNvSpPr txBox="1"/>
          <p:nvPr/>
        </p:nvSpPr>
        <p:spPr>
          <a:xfrm>
            <a:off x="2588461" y="1753943"/>
            <a:ext cx="903842" cy="276999"/>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Garamond"/>
                <a:ea typeface="Garamond"/>
                <a:cs typeface="Garamond"/>
                <a:sym typeface="Garamond"/>
              </a:rPr>
              <a:t>Client</a:t>
            </a:r>
            <a:endParaRPr/>
          </a:p>
        </p:txBody>
      </p:sp>
      <p:cxnSp>
        <p:nvCxnSpPr>
          <p:cNvPr id="284" name="Google Shape;284;p29"/>
          <p:cNvCxnSpPr>
            <a:stCxn id="283" idx="0"/>
          </p:cNvCxnSpPr>
          <p:nvPr/>
        </p:nvCxnSpPr>
        <p:spPr>
          <a:xfrm rot="10800000">
            <a:off x="2869682" y="1581743"/>
            <a:ext cx="170700" cy="172200"/>
          </a:xfrm>
          <a:prstGeom prst="straightConnector1">
            <a:avLst/>
          </a:prstGeom>
          <a:noFill/>
          <a:ln cap="flat" cmpd="sng" w="9525">
            <a:solidFill>
              <a:schemeClr val="dk1"/>
            </a:solidFill>
            <a:prstDash val="solid"/>
            <a:round/>
            <a:headEnd len="sm" w="sm" type="none"/>
            <a:tailEnd len="sm" w="sm" type="none"/>
          </a:ln>
        </p:spPr>
      </p:cxnSp>
      <p:cxnSp>
        <p:nvCxnSpPr>
          <p:cNvPr id="285" name="Google Shape;285;p29"/>
          <p:cNvCxnSpPr/>
          <p:nvPr/>
        </p:nvCxnSpPr>
        <p:spPr>
          <a:xfrm rot="10800000">
            <a:off x="1575582" y="1885072"/>
            <a:ext cx="1083212" cy="0"/>
          </a:xfrm>
          <a:prstGeom prst="straightConnector1">
            <a:avLst/>
          </a:prstGeom>
          <a:noFill/>
          <a:ln cap="flat" cmpd="sng" w="9525">
            <a:solidFill>
              <a:schemeClr val="dk1"/>
            </a:solidFill>
            <a:prstDash val="solid"/>
            <a:round/>
            <a:headEnd len="sm" w="sm" type="none"/>
            <a:tailEnd len="sm" w="sm" type="none"/>
          </a:ln>
        </p:spPr>
      </p:cxnSp>
      <p:cxnSp>
        <p:nvCxnSpPr>
          <p:cNvPr id="286" name="Google Shape;286;p29"/>
          <p:cNvCxnSpPr/>
          <p:nvPr/>
        </p:nvCxnSpPr>
        <p:spPr>
          <a:xfrm flipH="1" rot="10800000">
            <a:off x="3270739" y="2052736"/>
            <a:ext cx="105509" cy="272292"/>
          </a:xfrm>
          <a:prstGeom prst="straightConnector1">
            <a:avLst/>
          </a:prstGeom>
          <a:noFill/>
          <a:ln cap="flat" cmpd="sng" w="9525">
            <a:solidFill>
              <a:schemeClr val="dk1"/>
            </a:solidFill>
            <a:prstDash val="solid"/>
            <a:round/>
            <a:headEnd len="sm" w="sm" type="none"/>
            <a:tailEnd len="sm" w="sm" type="none"/>
          </a:ln>
        </p:spPr>
      </p:cxnSp>
      <p:cxnSp>
        <p:nvCxnSpPr>
          <p:cNvPr id="287" name="Google Shape;287;p29"/>
          <p:cNvCxnSpPr>
            <a:endCxn id="288" idx="1"/>
          </p:cNvCxnSpPr>
          <p:nvPr/>
        </p:nvCxnSpPr>
        <p:spPr>
          <a:xfrm>
            <a:off x="3446590" y="2014474"/>
            <a:ext cx="692700" cy="645300"/>
          </a:xfrm>
          <a:prstGeom prst="straightConnector1">
            <a:avLst/>
          </a:prstGeom>
          <a:noFill/>
          <a:ln cap="flat" cmpd="sng" w="9525">
            <a:solidFill>
              <a:schemeClr val="dk1"/>
            </a:solidFill>
            <a:prstDash val="solid"/>
            <a:round/>
            <a:headEnd len="sm" w="sm" type="none"/>
            <a:tailEnd len="sm" w="sm" type="none"/>
          </a:ln>
        </p:spPr>
      </p:cxnSp>
      <p:cxnSp>
        <p:nvCxnSpPr>
          <p:cNvPr id="289" name="Google Shape;289;p29"/>
          <p:cNvCxnSpPr/>
          <p:nvPr/>
        </p:nvCxnSpPr>
        <p:spPr>
          <a:xfrm flipH="1">
            <a:off x="2423160" y="2029576"/>
            <a:ext cx="418516" cy="620900"/>
          </a:xfrm>
          <a:prstGeom prst="straightConnector1">
            <a:avLst/>
          </a:prstGeom>
          <a:noFill/>
          <a:ln cap="flat" cmpd="sng" w="9525">
            <a:solidFill>
              <a:schemeClr val="dk1"/>
            </a:solidFill>
            <a:prstDash val="solid"/>
            <a:round/>
            <a:headEnd len="sm" w="sm" type="none"/>
            <a:tailEnd len="sm" w="sm" type="none"/>
          </a:ln>
        </p:spPr>
      </p:cxnSp>
      <p:sp>
        <p:nvSpPr>
          <p:cNvPr id="290" name="Google Shape;290;p29"/>
          <p:cNvSpPr/>
          <p:nvPr/>
        </p:nvSpPr>
        <p:spPr>
          <a:xfrm>
            <a:off x="1962443" y="1099652"/>
            <a:ext cx="1420835" cy="461663"/>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u="sng">
                <a:solidFill>
                  <a:schemeClr val="dk1"/>
                </a:solidFill>
                <a:latin typeface="Garamond"/>
                <a:ea typeface="Garamond"/>
                <a:cs typeface="Garamond"/>
                <a:sym typeface="Garamond"/>
              </a:rPr>
              <a:t>client_id</a:t>
            </a:r>
            <a:endParaRPr sz="1800" u="sng">
              <a:solidFill>
                <a:schemeClr val="dk1"/>
              </a:solidFill>
              <a:latin typeface="Garamond"/>
              <a:ea typeface="Garamond"/>
              <a:cs typeface="Garamond"/>
              <a:sym typeface="Garamond"/>
            </a:endParaRPr>
          </a:p>
        </p:txBody>
      </p:sp>
      <p:sp>
        <p:nvSpPr>
          <p:cNvPr id="291" name="Google Shape;291;p29"/>
          <p:cNvSpPr/>
          <p:nvPr/>
        </p:nvSpPr>
        <p:spPr>
          <a:xfrm>
            <a:off x="1772530" y="2650476"/>
            <a:ext cx="1083212" cy="461664"/>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location</a:t>
            </a:r>
            <a:endParaRPr/>
          </a:p>
        </p:txBody>
      </p:sp>
      <p:sp>
        <p:nvSpPr>
          <p:cNvPr id="292" name="Google Shape;292;p29"/>
          <p:cNvSpPr/>
          <p:nvPr/>
        </p:nvSpPr>
        <p:spPr>
          <a:xfrm>
            <a:off x="2658794" y="2278966"/>
            <a:ext cx="1223890" cy="554388"/>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status</a:t>
            </a:r>
            <a:endParaRPr/>
          </a:p>
        </p:txBody>
      </p:sp>
      <p:sp>
        <p:nvSpPr>
          <p:cNvPr id="288" name="Google Shape;288;p29"/>
          <p:cNvSpPr/>
          <p:nvPr/>
        </p:nvSpPr>
        <p:spPr>
          <a:xfrm>
            <a:off x="3960055" y="2560321"/>
            <a:ext cx="1223890" cy="679105"/>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Id_no</a:t>
            </a:r>
            <a:endParaRPr sz="1200">
              <a:solidFill>
                <a:schemeClr val="dk1"/>
              </a:solidFill>
              <a:latin typeface="Garamond"/>
              <a:ea typeface="Garamond"/>
              <a:cs typeface="Garamond"/>
              <a:sym typeface="Garamond"/>
            </a:endParaRPr>
          </a:p>
        </p:txBody>
      </p:sp>
      <p:cxnSp>
        <p:nvCxnSpPr>
          <p:cNvPr id="293" name="Google Shape;293;p29"/>
          <p:cNvCxnSpPr/>
          <p:nvPr/>
        </p:nvCxnSpPr>
        <p:spPr>
          <a:xfrm>
            <a:off x="1575582" y="1871004"/>
            <a:ext cx="0" cy="2964765"/>
          </a:xfrm>
          <a:prstGeom prst="straightConnector1">
            <a:avLst/>
          </a:prstGeom>
          <a:noFill/>
          <a:ln cap="flat" cmpd="sng" w="9525">
            <a:solidFill>
              <a:schemeClr val="dk1"/>
            </a:solidFill>
            <a:prstDash val="solid"/>
            <a:round/>
            <a:headEnd len="sm" w="sm" type="none"/>
            <a:tailEnd len="sm" w="sm" type="none"/>
          </a:ln>
        </p:spPr>
      </p:cxnSp>
      <p:sp>
        <p:nvSpPr>
          <p:cNvPr id="294" name="Google Shape;294;p29"/>
          <p:cNvSpPr/>
          <p:nvPr/>
        </p:nvSpPr>
        <p:spPr>
          <a:xfrm>
            <a:off x="984740" y="3112139"/>
            <a:ext cx="1153549" cy="1006163"/>
          </a:xfrm>
          <a:prstGeom prst="flowChartDecision">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Garamond"/>
                <a:ea typeface="Garamond"/>
                <a:cs typeface="Garamond"/>
                <a:sym typeface="Garamond"/>
              </a:rPr>
              <a:t>Done by</a:t>
            </a:r>
            <a:endParaRPr/>
          </a:p>
        </p:txBody>
      </p:sp>
      <p:sp>
        <p:nvSpPr>
          <p:cNvPr id="295" name="Google Shape;295;p29"/>
          <p:cNvSpPr txBox="1"/>
          <p:nvPr/>
        </p:nvSpPr>
        <p:spPr>
          <a:xfrm>
            <a:off x="953125" y="4849837"/>
            <a:ext cx="1438402" cy="369332"/>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Hire</a:t>
            </a:r>
            <a:endParaRPr/>
          </a:p>
        </p:txBody>
      </p:sp>
      <p:cxnSp>
        <p:nvCxnSpPr>
          <p:cNvPr id="296" name="Google Shape;296;p29"/>
          <p:cNvCxnSpPr/>
          <p:nvPr/>
        </p:nvCxnSpPr>
        <p:spPr>
          <a:xfrm flipH="1" rot="10800000">
            <a:off x="1962444" y="4292369"/>
            <a:ext cx="175845" cy="543400"/>
          </a:xfrm>
          <a:prstGeom prst="straightConnector1">
            <a:avLst/>
          </a:prstGeom>
          <a:noFill/>
          <a:ln cap="flat" cmpd="sng" w="9525">
            <a:solidFill>
              <a:schemeClr val="dk1"/>
            </a:solidFill>
            <a:prstDash val="solid"/>
            <a:round/>
            <a:headEnd len="sm" w="sm" type="none"/>
            <a:tailEnd len="sm" w="sm" type="none"/>
          </a:ln>
        </p:spPr>
      </p:cxnSp>
      <p:cxnSp>
        <p:nvCxnSpPr>
          <p:cNvPr id="297" name="Google Shape;297;p29"/>
          <p:cNvCxnSpPr/>
          <p:nvPr/>
        </p:nvCxnSpPr>
        <p:spPr>
          <a:xfrm flipH="1" rot="10800000">
            <a:off x="2335238" y="4519169"/>
            <a:ext cx="710417" cy="330668"/>
          </a:xfrm>
          <a:prstGeom prst="straightConnector1">
            <a:avLst/>
          </a:prstGeom>
          <a:noFill/>
          <a:ln cap="flat" cmpd="sng" w="9525">
            <a:solidFill>
              <a:schemeClr val="dk1"/>
            </a:solidFill>
            <a:prstDash val="solid"/>
            <a:round/>
            <a:headEnd len="sm" w="sm" type="none"/>
            <a:tailEnd len="sm" w="sm" type="none"/>
          </a:ln>
        </p:spPr>
      </p:cxnSp>
      <p:cxnSp>
        <p:nvCxnSpPr>
          <p:cNvPr id="298" name="Google Shape;298;p29"/>
          <p:cNvCxnSpPr/>
          <p:nvPr/>
        </p:nvCxnSpPr>
        <p:spPr>
          <a:xfrm flipH="1">
            <a:off x="1188721" y="5219169"/>
            <a:ext cx="225084" cy="393840"/>
          </a:xfrm>
          <a:prstGeom prst="straightConnector1">
            <a:avLst/>
          </a:prstGeom>
          <a:noFill/>
          <a:ln cap="flat" cmpd="sng" w="9525">
            <a:solidFill>
              <a:schemeClr val="dk1"/>
            </a:solidFill>
            <a:prstDash val="solid"/>
            <a:round/>
            <a:headEnd len="sm" w="sm" type="none"/>
            <a:tailEnd len="sm" w="sm" type="none"/>
          </a:ln>
        </p:spPr>
      </p:cxnSp>
      <p:cxnSp>
        <p:nvCxnSpPr>
          <p:cNvPr id="299" name="Google Shape;299;p29"/>
          <p:cNvCxnSpPr/>
          <p:nvPr/>
        </p:nvCxnSpPr>
        <p:spPr>
          <a:xfrm>
            <a:off x="1962444" y="5219169"/>
            <a:ext cx="372794" cy="337569"/>
          </a:xfrm>
          <a:prstGeom prst="straightConnector1">
            <a:avLst/>
          </a:prstGeom>
          <a:noFill/>
          <a:ln cap="flat" cmpd="sng" w="9525">
            <a:solidFill>
              <a:schemeClr val="dk1"/>
            </a:solidFill>
            <a:prstDash val="solid"/>
            <a:round/>
            <a:headEnd len="sm" w="sm" type="none"/>
            <a:tailEnd len="sm" w="sm" type="none"/>
          </a:ln>
        </p:spPr>
      </p:cxnSp>
      <p:sp>
        <p:nvSpPr>
          <p:cNvPr id="300" name="Google Shape;300;p29"/>
          <p:cNvSpPr/>
          <p:nvPr/>
        </p:nvSpPr>
        <p:spPr>
          <a:xfrm>
            <a:off x="650632" y="5522410"/>
            <a:ext cx="1076177" cy="495532"/>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Garamond"/>
                <a:ea typeface="Garamond"/>
                <a:cs typeface="Garamond"/>
                <a:sym typeface="Garamond"/>
              </a:rPr>
              <a:t>status</a:t>
            </a:r>
            <a:endParaRPr/>
          </a:p>
        </p:txBody>
      </p:sp>
      <p:sp>
        <p:nvSpPr>
          <p:cNvPr id="301" name="Google Shape;301;p29"/>
          <p:cNvSpPr/>
          <p:nvPr/>
        </p:nvSpPr>
        <p:spPr>
          <a:xfrm>
            <a:off x="2117188" y="5467450"/>
            <a:ext cx="1438402" cy="496562"/>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Garamond"/>
                <a:ea typeface="Garamond"/>
                <a:cs typeface="Garamond"/>
                <a:sym typeface="Garamond"/>
              </a:rPr>
              <a:t>Client_id</a:t>
            </a:r>
            <a:endParaRPr sz="1800">
              <a:solidFill>
                <a:schemeClr val="dk1"/>
              </a:solidFill>
              <a:latin typeface="Garamond"/>
              <a:ea typeface="Garamond"/>
              <a:cs typeface="Garamond"/>
              <a:sym typeface="Garamond"/>
            </a:endParaRPr>
          </a:p>
        </p:txBody>
      </p:sp>
      <p:sp>
        <p:nvSpPr>
          <p:cNvPr id="302" name="Google Shape;302;p29"/>
          <p:cNvSpPr/>
          <p:nvPr/>
        </p:nvSpPr>
        <p:spPr>
          <a:xfrm>
            <a:off x="1874540" y="3954800"/>
            <a:ext cx="1051539" cy="337569"/>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Car_id</a:t>
            </a:r>
            <a:endParaRPr sz="1200">
              <a:solidFill>
                <a:schemeClr val="dk1"/>
              </a:solidFill>
              <a:latin typeface="Garamond"/>
              <a:ea typeface="Garamond"/>
              <a:cs typeface="Garamond"/>
              <a:sym typeface="Garamond"/>
            </a:endParaRPr>
          </a:p>
        </p:txBody>
      </p:sp>
      <p:sp>
        <p:nvSpPr>
          <p:cNvPr id="303" name="Google Shape;303;p29"/>
          <p:cNvSpPr/>
          <p:nvPr/>
        </p:nvSpPr>
        <p:spPr>
          <a:xfrm>
            <a:off x="2810003" y="4233587"/>
            <a:ext cx="1329287" cy="440274"/>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Hire_id</a:t>
            </a:r>
            <a:endParaRPr sz="1200">
              <a:solidFill>
                <a:schemeClr val="dk1"/>
              </a:solidFill>
              <a:latin typeface="Garamond"/>
              <a:ea typeface="Garamond"/>
              <a:cs typeface="Garamond"/>
              <a:sym typeface="Garamond"/>
            </a:endParaRPr>
          </a:p>
        </p:txBody>
      </p:sp>
      <p:cxnSp>
        <p:nvCxnSpPr>
          <p:cNvPr id="304" name="Google Shape;304;p29"/>
          <p:cNvCxnSpPr/>
          <p:nvPr/>
        </p:nvCxnSpPr>
        <p:spPr>
          <a:xfrm>
            <a:off x="3446585" y="2014561"/>
            <a:ext cx="2096086" cy="25255"/>
          </a:xfrm>
          <a:prstGeom prst="straightConnector1">
            <a:avLst/>
          </a:prstGeom>
          <a:noFill/>
          <a:ln cap="flat" cmpd="sng" w="9525">
            <a:solidFill>
              <a:schemeClr val="dk1"/>
            </a:solidFill>
            <a:prstDash val="solid"/>
            <a:round/>
            <a:headEnd len="sm" w="sm" type="none"/>
            <a:tailEnd len="sm" w="sm" type="none"/>
          </a:ln>
        </p:spPr>
      </p:cxnSp>
      <p:cxnSp>
        <p:nvCxnSpPr>
          <p:cNvPr id="305" name="Google Shape;305;p29"/>
          <p:cNvCxnSpPr/>
          <p:nvPr/>
        </p:nvCxnSpPr>
        <p:spPr>
          <a:xfrm>
            <a:off x="5556739" y="2039816"/>
            <a:ext cx="0" cy="3179353"/>
          </a:xfrm>
          <a:prstGeom prst="straightConnector1">
            <a:avLst/>
          </a:prstGeom>
          <a:noFill/>
          <a:ln cap="flat" cmpd="sng" w="9525">
            <a:solidFill>
              <a:schemeClr val="dk1"/>
            </a:solidFill>
            <a:prstDash val="solid"/>
            <a:round/>
            <a:headEnd len="sm" w="sm" type="none"/>
            <a:tailEnd len="sm" w="sm" type="none"/>
          </a:ln>
        </p:spPr>
      </p:cxnSp>
      <p:sp>
        <p:nvSpPr>
          <p:cNvPr id="306" name="Google Shape;306;p29"/>
          <p:cNvSpPr/>
          <p:nvPr/>
        </p:nvSpPr>
        <p:spPr>
          <a:xfrm>
            <a:off x="4877993" y="3112144"/>
            <a:ext cx="1325861" cy="1006158"/>
          </a:xfrm>
          <a:prstGeom prst="flowChartDecision">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Sent by</a:t>
            </a:r>
            <a:endParaRPr/>
          </a:p>
        </p:txBody>
      </p:sp>
      <p:sp>
        <p:nvSpPr>
          <p:cNvPr id="307" name="Google Shape;307;p29"/>
          <p:cNvSpPr txBox="1"/>
          <p:nvPr/>
        </p:nvSpPr>
        <p:spPr>
          <a:xfrm>
            <a:off x="4593101" y="5254066"/>
            <a:ext cx="2257866" cy="276999"/>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Message</a:t>
            </a:r>
            <a:endParaRPr/>
          </a:p>
        </p:txBody>
      </p:sp>
      <p:cxnSp>
        <p:nvCxnSpPr>
          <p:cNvPr id="308" name="Google Shape;308;p29"/>
          <p:cNvCxnSpPr/>
          <p:nvPr/>
        </p:nvCxnSpPr>
        <p:spPr>
          <a:xfrm rot="10800000">
            <a:off x="6091311" y="4673861"/>
            <a:ext cx="0" cy="580205"/>
          </a:xfrm>
          <a:prstGeom prst="straightConnector1">
            <a:avLst/>
          </a:prstGeom>
          <a:noFill/>
          <a:ln cap="flat" cmpd="sng" w="9525">
            <a:solidFill>
              <a:schemeClr val="dk1"/>
            </a:solidFill>
            <a:prstDash val="solid"/>
            <a:round/>
            <a:headEnd len="sm" w="sm" type="none"/>
            <a:tailEnd len="sm" w="sm" type="none"/>
          </a:ln>
        </p:spPr>
      </p:cxnSp>
      <p:sp>
        <p:nvSpPr>
          <p:cNvPr id="309" name="Google Shape;309;p29"/>
          <p:cNvSpPr/>
          <p:nvPr/>
        </p:nvSpPr>
        <p:spPr>
          <a:xfrm>
            <a:off x="5556739" y="4233587"/>
            <a:ext cx="1213208" cy="461665"/>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status</a:t>
            </a:r>
            <a:endParaRPr/>
          </a:p>
        </p:txBody>
      </p:sp>
      <p:cxnSp>
        <p:nvCxnSpPr>
          <p:cNvPr id="310" name="Google Shape;310;p29"/>
          <p:cNvCxnSpPr/>
          <p:nvPr/>
        </p:nvCxnSpPr>
        <p:spPr>
          <a:xfrm flipH="1" rot="10800000">
            <a:off x="6457071" y="4979963"/>
            <a:ext cx="393896" cy="239206"/>
          </a:xfrm>
          <a:prstGeom prst="straightConnector1">
            <a:avLst/>
          </a:prstGeom>
          <a:noFill/>
          <a:ln cap="flat" cmpd="sng" w="9525">
            <a:solidFill>
              <a:schemeClr val="dk1"/>
            </a:solidFill>
            <a:prstDash val="solid"/>
            <a:round/>
            <a:headEnd len="sm" w="sm" type="none"/>
            <a:tailEnd len="sm" w="sm" type="none"/>
          </a:ln>
        </p:spPr>
      </p:cxnSp>
      <p:sp>
        <p:nvSpPr>
          <p:cNvPr id="311" name="Google Shape;311;p29"/>
          <p:cNvSpPr/>
          <p:nvPr/>
        </p:nvSpPr>
        <p:spPr>
          <a:xfrm>
            <a:off x="6625865" y="4546631"/>
            <a:ext cx="1213208" cy="503670"/>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message</a:t>
            </a:r>
            <a:endParaRPr/>
          </a:p>
        </p:txBody>
      </p:sp>
      <p:cxnSp>
        <p:nvCxnSpPr>
          <p:cNvPr id="312" name="Google Shape;312;p29"/>
          <p:cNvCxnSpPr/>
          <p:nvPr/>
        </p:nvCxnSpPr>
        <p:spPr>
          <a:xfrm rot="10800000">
            <a:off x="4909625" y="4785837"/>
            <a:ext cx="260253" cy="468229"/>
          </a:xfrm>
          <a:prstGeom prst="straightConnector1">
            <a:avLst/>
          </a:prstGeom>
          <a:noFill/>
          <a:ln cap="flat" cmpd="sng" w="9525">
            <a:solidFill>
              <a:schemeClr val="dk1"/>
            </a:solidFill>
            <a:prstDash val="solid"/>
            <a:round/>
            <a:headEnd len="sm" w="sm" type="none"/>
            <a:tailEnd len="sm" w="sm" type="none"/>
          </a:ln>
        </p:spPr>
      </p:cxnSp>
      <p:sp>
        <p:nvSpPr>
          <p:cNvPr id="313" name="Google Shape;313;p29"/>
          <p:cNvSpPr/>
          <p:nvPr/>
        </p:nvSpPr>
        <p:spPr>
          <a:xfrm>
            <a:off x="4206243" y="4519169"/>
            <a:ext cx="1223872" cy="440274"/>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time</a:t>
            </a:r>
            <a:endParaRPr/>
          </a:p>
        </p:txBody>
      </p:sp>
      <p:cxnSp>
        <p:nvCxnSpPr>
          <p:cNvPr id="314" name="Google Shape;314;p29"/>
          <p:cNvCxnSpPr>
            <a:endCxn id="307" idx="1"/>
          </p:cNvCxnSpPr>
          <p:nvPr/>
        </p:nvCxnSpPr>
        <p:spPr>
          <a:xfrm>
            <a:off x="3931901" y="5360166"/>
            <a:ext cx="661200" cy="32400"/>
          </a:xfrm>
          <a:prstGeom prst="straightConnector1">
            <a:avLst/>
          </a:prstGeom>
          <a:noFill/>
          <a:ln cap="flat" cmpd="sng" w="9525">
            <a:solidFill>
              <a:schemeClr val="dk1"/>
            </a:solidFill>
            <a:prstDash val="solid"/>
            <a:round/>
            <a:headEnd len="sm" w="sm" type="none"/>
            <a:tailEnd len="sm" w="sm" type="none"/>
          </a:ln>
        </p:spPr>
      </p:cxnSp>
      <p:sp>
        <p:nvSpPr>
          <p:cNvPr id="315" name="Google Shape;315;p29"/>
          <p:cNvSpPr/>
          <p:nvPr/>
        </p:nvSpPr>
        <p:spPr>
          <a:xfrm>
            <a:off x="2926079" y="4994340"/>
            <a:ext cx="1448956" cy="440274"/>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Client_id</a:t>
            </a:r>
            <a:endParaRPr sz="1200">
              <a:solidFill>
                <a:schemeClr val="dk1"/>
              </a:solidFill>
              <a:latin typeface="Garamond"/>
              <a:ea typeface="Garamond"/>
              <a:cs typeface="Garamond"/>
              <a:sym typeface="Garamond"/>
            </a:endParaRPr>
          </a:p>
        </p:txBody>
      </p:sp>
      <p:cxnSp>
        <p:nvCxnSpPr>
          <p:cNvPr id="316" name="Google Shape;316;p29"/>
          <p:cNvCxnSpPr/>
          <p:nvPr/>
        </p:nvCxnSpPr>
        <p:spPr>
          <a:xfrm>
            <a:off x="6457071" y="5531065"/>
            <a:ext cx="168794" cy="227283"/>
          </a:xfrm>
          <a:prstGeom prst="straightConnector1">
            <a:avLst/>
          </a:prstGeom>
          <a:noFill/>
          <a:ln cap="flat" cmpd="sng" w="9525">
            <a:solidFill>
              <a:schemeClr val="dk1"/>
            </a:solidFill>
            <a:prstDash val="solid"/>
            <a:round/>
            <a:headEnd len="sm" w="sm" type="none"/>
            <a:tailEnd len="sm" w="sm" type="none"/>
          </a:ln>
        </p:spPr>
      </p:cxnSp>
      <p:sp>
        <p:nvSpPr>
          <p:cNvPr id="317" name="Google Shape;317;p29"/>
          <p:cNvSpPr/>
          <p:nvPr/>
        </p:nvSpPr>
        <p:spPr>
          <a:xfrm>
            <a:off x="5918662" y="5733355"/>
            <a:ext cx="1723594" cy="369332"/>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Garamond"/>
                <a:ea typeface="Garamond"/>
                <a:cs typeface="Garamond"/>
                <a:sym typeface="Garamond"/>
              </a:rPr>
              <a:t>Message_id</a:t>
            </a:r>
            <a:endParaRPr sz="1800">
              <a:solidFill>
                <a:schemeClr val="dk1"/>
              </a:solidFill>
              <a:latin typeface="Garamond"/>
              <a:ea typeface="Garamond"/>
              <a:cs typeface="Garamond"/>
              <a:sym typeface="Garamond"/>
            </a:endParaRPr>
          </a:p>
        </p:txBody>
      </p:sp>
      <p:cxnSp>
        <p:nvCxnSpPr>
          <p:cNvPr id="318" name="Google Shape;318;p29"/>
          <p:cNvCxnSpPr/>
          <p:nvPr/>
        </p:nvCxnSpPr>
        <p:spPr>
          <a:xfrm rot="10800000">
            <a:off x="3383281" y="1330484"/>
            <a:ext cx="0" cy="444723"/>
          </a:xfrm>
          <a:prstGeom prst="straightConnector1">
            <a:avLst/>
          </a:prstGeom>
          <a:noFill/>
          <a:ln cap="flat" cmpd="sng" w="9525">
            <a:solidFill>
              <a:schemeClr val="dk1"/>
            </a:solidFill>
            <a:prstDash val="solid"/>
            <a:round/>
            <a:headEnd len="sm" w="sm" type="none"/>
            <a:tailEnd len="sm" w="sm" type="none"/>
          </a:ln>
        </p:spPr>
      </p:cxnSp>
      <p:cxnSp>
        <p:nvCxnSpPr>
          <p:cNvPr id="319" name="Google Shape;319;p29"/>
          <p:cNvCxnSpPr/>
          <p:nvPr/>
        </p:nvCxnSpPr>
        <p:spPr>
          <a:xfrm>
            <a:off x="3383281" y="1330483"/>
            <a:ext cx="7519181" cy="0"/>
          </a:xfrm>
          <a:prstGeom prst="straightConnector1">
            <a:avLst/>
          </a:prstGeom>
          <a:noFill/>
          <a:ln cap="flat" cmpd="sng" w="9525">
            <a:solidFill>
              <a:schemeClr val="dk1"/>
            </a:solidFill>
            <a:prstDash val="solid"/>
            <a:round/>
            <a:headEnd len="sm" w="sm" type="none"/>
            <a:tailEnd len="sm" w="sm" type="none"/>
          </a:ln>
        </p:spPr>
      </p:cxnSp>
      <p:cxnSp>
        <p:nvCxnSpPr>
          <p:cNvPr id="320" name="Google Shape;320;p29"/>
          <p:cNvCxnSpPr/>
          <p:nvPr/>
        </p:nvCxnSpPr>
        <p:spPr>
          <a:xfrm>
            <a:off x="10902462" y="1330483"/>
            <a:ext cx="0" cy="2903104"/>
          </a:xfrm>
          <a:prstGeom prst="straightConnector1">
            <a:avLst/>
          </a:prstGeom>
          <a:noFill/>
          <a:ln cap="flat" cmpd="sng" w="9525">
            <a:solidFill>
              <a:schemeClr val="accent1"/>
            </a:solidFill>
            <a:prstDash val="solid"/>
            <a:round/>
            <a:headEnd len="sm" w="sm" type="none"/>
            <a:tailEnd len="sm" w="sm" type="none"/>
          </a:ln>
        </p:spPr>
      </p:cxnSp>
      <p:sp>
        <p:nvSpPr>
          <p:cNvPr id="321" name="Google Shape;321;p29"/>
          <p:cNvSpPr/>
          <p:nvPr/>
        </p:nvSpPr>
        <p:spPr>
          <a:xfrm>
            <a:off x="10177976" y="2489982"/>
            <a:ext cx="1420831" cy="1006155"/>
          </a:xfrm>
          <a:prstGeom prst="flowChartDecision">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Garamond"/>
                <a:ea typeface="Garamond"/>
                <a:cs typeface="Garamond"/>
                <a:sym typeface="Garamond"/>
              </a:rPr>
              <a:t>Hiered by</a:t>
            </a:r>
            <a:endParaRPr/>
          </a:p>
        </p:txBody>
      </p:sp>
      <p:sp>
        <p:nvSpPr>
          <p:cNvPr id="322" name="Google Shape;322;p29"/>
          <p:cNvSpPr txBox="1"/>
          <p:nvPr/>
        </p:nvSpPr>
        <p:spPr>
          <a:xfrm>
            <a:off x="9889588" y="4222838"/>
            <a:ext cx="1420818" cy="369332"/>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Garamond"/>
                <a:ea typeface="Garamond"/>
                <a:cs typeface="Garamond"/>
                <a:sym typeface="Garamond"/>
              </a:rPr>
              <a:t>Car</a:t>
            </a:r>
            <a:endParaRPr/>
          </a:p>
        </p:txBody>
      </p:sp>
      <p:cxnSp>
        <p:nvCxnSpPr>
          <p:cNvPr id="323" name="Google Shape;323;p29"/>
          <p:cNvCxnSpPr>
            <a:stCxn id="322" idx="0"/>
          </p:cNvCxnSpPr>
          <p:nvPr/>
        </p:nvCxnSpPr>
        <p:spPr>
          <a:xfrm rot="10800000">
            <a:off x="10229497" y="3707138"/>
            <a:ext cx="370500" cy="515700"/>
          </a:xfrm>
          <a:prstGeom prst="straightConnector1">
            <a:avLst/>
          </a:prstGeom>
          <a:noFill/>
          <a:ln cap="flat" cmpd="sng" w="9525">
            <a:solidFill>
              <a:schemeClr val="dk1"/>
            </a:solidFill>
            <a:prstDash val="solid"/>
            <a:round/>
            <a:headEnd len="sm" w="sm" type="none"/>
            <a:tailEnd len="sm" w="sm" type="none"/>
          </a:ln>
        </p:spPr>
      </p:cxnSp>
      <p:cxnSp>
        <p:nvCxnSpPr>
          <p:cNvPr id="324" name="Google Shape;324;p29"/>
          <p:cNvCxnSpPr/>
          <p:nvPr/>
        </p:nvCxnSpPr>
        <p:spPr>
          <a:xfrm rot="10800000">
            <a:off x="9847385" y="3954800"/>
            <a:ext cx="330591" cy="268038"/>
          </a:xfrm>
          <a:prstGeom prst="straightConnector1">
            <a:avLst/>
          </a:prstGeom>
          <a:noFill/>
          <a:ln cap="flat" cmpd="sng" w="9525">
            <a:solidFill>
              <a:schemeClr val="dk1"/>
            </a:solidFill>
            <a:prstDash val="solid"/>
            <a:round/>
            <a:headEnd len="sm" w="sm" type="none"/>
            <a:tailEnd len="sm" w="sm" type="none"/>
          </a:ln>
        </p:spPr>
      </p:cxnSp>
      <p:cxnSp>
        <p:nvCxnSpPr>
          <p:cNvPr id="325" name="Google Shape;325;p29"/>
          <p:cNvCxnSpPr/>
          <p:nvPr/>
        </p:nvCxnSpPr>
        <p:spPr>
          <a:xfrm rot="10800000">
            <a:off x="9017391" y="4292369"/>
            <a:ext cx="871024" cy="0"/>
          </a:xfrm>
          <a:prstGeom prst="straightConnector1">
            <a:avLst/>
          </a:prstGeom>
          <a:noFill/>
          <a:ln cap="flat" cmpd="sng" w="9525">
            <a:solidFill>
              <a:schemeClr val="dk1"/>
            </a:solidFill>
            <a:prstDash val="solid"/>
            <a:round/>
            <a:headEnd len="sm" w="sm" type="none"/>
            <a:tailEnd len="sm" w="sm" type="none"/>
          </a:ln>
        </p:spPr>
      </p:cxnSp>
      <p:cxnSp>
        <p:nvCxnSpPr>
          <p:cNvPr id="326" name="Google Shape;326;p29"/>
          <p:cNvCxnSpPr/>
          <p:nvPr/>
        </p:nvCxnSpPr>
        <p:spPr>
          <a:xfrm flipH="1">
            <a:off x="9235441" y="4564069"/>
            <a:ext cx="654147" cy="234397"/>
          </a:xfrm>
          <a:prstGeom prst="straightConnector1">
            <a:avLst/>
          </a:prstGeom>
          <a:noFill/>
          <a:ln cap="flat" cmpd="sng" w="9525">
            <a:solidFill>
              <a:schemeClr val="dk1"/>
            </a:solidFill>
            <a:prstDash val="solid"/>
            <a:round/>
            <a:headEnd len="sm" w="sm" type="none"/>
            <a:tailEnd len="sm" w="sm" type="none"/>
          </a:ln>
        </p:spPr>
      </p:cxnSp>
      <p:cxnSp>
        <p:nvCxnSpPr>
          <p:cNvPr id="327" name="Google Shape;327;p29"/>
          <p:cNvCxnSpPr/>
          <p:nvPr/>
        </p:nvCxnSpPr>
        <p:spPr>
          <a:xfrm flipH="1">
            <a:off x="8908198" y="4592170"/>
            <a:ext cx="1269778" cy="842444"/>
          </a:xfrm>
          <a:prstGeom prst="straightConnector1">
            <a:avLst/>
          </a:prstGeom>
          <a:noFill/>
          <a:ln cap="flat" cmpd="sng" w="9525">
            <a:solidFill>
              <a:schemeClr val="dk1"/>
            </a:solidFill>
            <a:prstDash val="solid"/>
            <a:round/>
            <a:headEnd len="sm" w="sm" type="none"/>
            <a:tailEnd len="sm" w="sm" type="none"/>
          </a:ln>
        </p:spPr>
      </p:cxnSp>
      <p:cxnSp>
        <p:nvCxnSpPr>
          <p:cNvPr id="328" name="Google Shape;328;p29"/>
          <p:cNvCxnSpPr>
            <a:stCxn id="322" idx="2"/>
          </p:cNvCxnSpPr>
          <p:nvPr/>
        </p:nvCxnSpPr>
        <p:spPr>
          <a:xfrm flipH="1">
            <a:off x="10229497" y="4592170"/>
            <a:ext cx="370500" cy="427800"/>
          </a:xfrm>
          <a:prstGeom prst="straightConnector1">
            <a:avLst/>
          </a:prstGeom>
          <a:noFill/>
          <a:ln cap="flat" cmpd="sng" w="9525">
            <a:solidFill>
              <a:schemeClr val="dk1"/>
            </a:solidFill>
            <a:prstDash val="solid"/>
            <a:round/>
            <a:headEnd len="sm" w="sm" type="none"/>
            <a:tailEnd len="sm" w="sm" type="none"/>
          </a:ln>
        </p:spPr>
      </p:cxnSp>
      <p:cxnSp>
        <p:nvCxnSpPr>
          <p:cNvPr id="329" name="Google Shape;329;p29"/>
          <p:cNvCxnSpPr/>
          <p:nvPr/>
        </p:nvCxnSpPr>
        <p:spPr>
          <a:xfrm flipH="1">
            <a:off x="10832123" y="4592170"/>
            <a:ext cx="270674" cy="964568"/>
          </a:xfrm>
          <a:prstGeom prst="straightConnector1">
            <a:avLst/>
          </a:prstGeom>
          <a:noFill/>
          <a:ln cap="flat" cmpd="sng" w="9525">
            <a:solidFill>
              <a:schemeClr val="dk1"/>
            </a:solidFill>
            <a:prstDash val="solid"/>
            <a:round/>
            <a:headEnd len="sm" w="sm" type="none"/>
            <a:tailEnd len="sm" w="sm" type="none"/>
          </a:ln>
        </p:spPr>
      </p:cxnSp>
      <p:sp>
        <p:nvSpPr>
          <p:cNvPr id="330" name="Google Shape;330;p29"/>
          <p:cNvSpPr/>
          <p:nvPr/>
        </p:nvSpPr>
        <p:spPr>
          <a:xfrm>
            <a:off x="9369064" y="3337821"/>
            <a:ext cx="1322359" cy="410677"/>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Car_id</a:t>
            </a:r>
            <a:endParaRPr sz="1200">
              <a:solidFill>
                <a:schemeClr val="dk1"/>
              </a:solidFill>
              <a:latin typeface="Garamond"/>
              <a:ea typeface="Garamond"/>
              <a:cs typeface="Garamond"/>
              <a:sym typeface="Garamond"/>
            </a:endParaRPr>
          </a:p>
        </p:txBody>
      </p:sp>
      <p:sp>
        <p:nvSpPr>
          <p:cNvPr id="331" name="Google Shape;331;p29"/>
          <p:cNvSpPr/>
          <p:nvPr/>
        </p:nvSpPr>
        <p:spPr>
          <a:xfrm>
            <a:off x="8597699" y="3748497"/>
            <a:ext cx="1420818" cy="368873"/>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Car_name</a:t>
            </a:r>
            <a:endParaRPr sz="1200">
              <a:solidFill>
                <a:schemeClr val="dk1"/>
              </a:solidFill>
              <a:latin typeface="Garamond"/>
              <a:ea typeface="Garamond"/>
              <a:cs typeface="Garamond"/>
              <a:sym typeface="Garamond"/>
            </a:endParaRPr>
          </a:p>
        </p:txBody>
      </p:sp>
      <p:sp>
        <p:nvSpPr>
          <p:cNvPr id="332" name="Google Shape;332;p29"/>
          <p:cNvSpPr/>
          <p:nvPr/>
        </p:nvSpPr>
        <p:spPr>
          <a:xfrm>
            <a:off x="7642256" y="4117370"/>
            <a:ext cx="1373961" cy="429261"/>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status</a:t>
            </a:r>
            <a:endParaRPr/>
          </a:p>
        </p:txBody>
      </p:sp>
      <p:sp>
        <p:nvSpPr>
          <p:cNvPr id="333" name="Google Shape;333;p29"/>
          <p:cNvSpPr/>
          <p:nvPr/>
        </p:nvSpPr>
        <p:spPr>
          <a:xfrm>
            <a:off x="8060775" y="4673861"/>
            <a:ext cx="1308289" cy="346090"/>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Car_type</a:t>
            </a:r>
            <a:endParaRPr sz="1200">
              <a:solidFill>
                <a:schemeClr val="dk1"/>
              </a:solidFill>
              <a:latin typeface="Garamond"/>
              <a:ea typeface="Garamond"/>
              <a:cs typeface="Garamond"/>
              <a:sym typeface="Garamond"/>
            </a:endParaRPr>
          </a:p>
        </p:txBody>
      </p:sp>
      <p:sp>
        <p:nvSpPr>
          <p:cNvPr id="334" name="Google Shape;334;p29"/>
          <p:cNvSpPr/>
          <p:nvPr/>
        </p:nvSpPr>
        <p:spPr>
          <a:xfrm>
            <a:off x="7747443" y="5246678"/>
            <a:ext cx="1494859" cy="503670"/>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image</a:t>
            </a:r>
            <a:endParaRPr/>
          </a:p>
        </p:txBody>
      </p:sp>
      <p:sp>
        <p:nvSpPr>
          <p:cNvPr id="335" name="Google Shape;335;p29"/>
          <p:cNvSpPr/>
          <p:nvPr/>
        </p:nvSpPr>
        <p:spPr>
          <a:xfrm>
            <a:off x="9562539" y="4918331"/>
            <a:ext cx="1335894" cy="561822"/>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Garamond"/>
                <a:ea typeface="Garamond"/>
                <a:cs typeface="Garamond"/>
                <a:sym typeface="Garamond"/>
              </a:rPr>
              <a:t>hirecost</a:t>
            </a:r>
            <a:endParaRPr sz="1200">
              <a:solidFill>
                <a:schemeClr val="dk1"/>
              </a:solidFill>
              <a:latin typeface="Garamond"/>
              <a:ea typeface="Garamond"/>
              <a:cs typeface="Garamond"/>
              <a:sym typeface="Garamond"/>
            </a:endParaRPr>
          </a:p>
        </p:txBody>
      </p:sp>
      <p:sp>
        <p:nvSpPr>
          <p:cNvPr id="336" name="Google Shape;336;p29"/>
          <p:cNvSpPr/>
          <p:nvPr/>
        </p:nvSpPr>
        <p:spPr>
          <a:xfrm>
            <a:off x="9847385" y="5502734"/>
            <a:ext cx="1406127" cy="628659"/>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Garamond"/>
                <a:ea typeface="Garamond"/>
                <a:cs typeface="Garamond"/>
                <a:sym typeface="Garamond"/>
              </a:rPr>
              <a:t>capacity</a:t>
            </a:r>
            <a:endParaRPr/>
          </a:p>
        </p:txBody>
      </p:sp>
      <p:sp>
        <p:nvSpPr>
          <p:cNvPr id="337" name="Google Shape;337;p29"/>
          <p:cNvSpPr txBox="1"/>
          <p:nvPr/>
        </p:nvSpPr>
        <p:spPr>
          <a:xfrm>
            <a:off x="7642256" y="1561315"/>
            <a:ext cx="17234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Garamond"/>
                <a:ea typeface="Garamond"/>
                <a:cs typeface="Garamond"/>
                <a:sym typeface="Garamond"/>
              </a:rPr>
              <a:t>1</a:t>
            </a:r>
            <a:endParaRPr/>
          </a:p>
        </p:txBody>
      </p:sp>
      <p:sp>
        <p:nvSpPr>
          <p:cNvPr id="338" name="Google Shape;338;p29"/>
          <p:cNvSpPr txBox="1"/>
          <p:nvPr/>
        </p:nvSpPr>
        <p:spPr>
          <a:xfrm>
            <a:off x="4909625" y="1498208"/>
            <a:ext cx="27431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Garamond"/>
                <a:ea typeface="Garamond"/>
                <a:cs typeface="Garamond"/>
                <a:sym typeface="Garamond"/>
              </a:rPr>
              <a:t>N</a:t>
            </a:r>
            <a:endParaRPr/>
          </a:p>
        </p:txBody>
      </p:sp>
      <p:sp>
        <p:nvSpPr>
          <p:cNvPr id="339" name="Google Shape;339;p29"/>
          <p:cNvSpPr txBox="1"/>
          <p:nvPr/>
        </p:nvSpPr>
        <p:spPr>
          <a:xfrm>
            <a:off x="1237958" y="2489981"/>
            <a:ext cx="35169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Garamond"/>
                <a:ea typeface="Garamond"/>
                <a:cs typeface="Garamond"/>
                <a:sym typeface="Garamond"/>
              </a:rPr>
              <a:t>N</a:t>
            </a:r>
            <a:endParaRPr/>
          </a:p>
        </p:txBody>
      </p:sp>
      <p:sp>
        <p:nvSpPr>
          <p:cNvPr id="340" name="Google Shape;340;p29"/>
          <p:cNvSpPr txBox="1"/>
          <p:nvPr/>
        </p:nvSpPr>
        <p:spPr>
          <a:xfrm>
            <a:off x="1237958" y="4292369"/>
            <a:ext cx="29542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Garamond"/>
                <a:ea typeface="Garamond"/>
                <a:cs typeface="Garamond"/>
                <a:sym typeface="Garamond"/>
              </a:rPr>
              <a:t>1</a:t>
            </a:r>
            <a:endParaRPr/>
          </a:p>
        </p:txBody>
      </p:sp>
      <p:sp>
        <p:nvSpPr>
          <p:cNvPr id="341" name="Google Shape;341;p29"/>
          <p:cNvSpPr txBox="1"/>
          <p:nvPr/>
        </p:nvSpPr>
        <p:spPr>
          <a:xfrm>
            <a:off x="5183939" y="2419644"/>
            <a:ext cx="33763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Garamond"/>
                <a:ea typeface="Garamond"/>
                <a:cs typeface="Garamond"/>
                <a:sym typeface="Garamond"/>
              </a:rPr>
              <a:t>1</a:t>
            </a:r>
            <a:endParaRPr/>
          </a:p>
        </p:txBody>
      </p:sp>
      <p:sp>
        <p:nvSpPr>
          <p:cNvPr id="342" name="Google Shape;342;p29"/>
          <p:cNvSpPr txBox="1"/>
          <p:nvPr/>
        </p:nvSpPr>
        <p:spPr>
          <a:xfrm>
            <a:off x="5226148" y="4258979"/>
            <a:ext cx="27092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Garamond"/>
                <a:ea typeface="Garamond"/>
                <a:cs typeface="Garamond"/>
                <a:sym typeface="Garamond"/>
              </a:rPr>
              <a:t>N</a:t>
            </a:r>
            <a:endParaRPr/>
          </a:p>
        </p:txBody>
      </p:sp>
      <p:sp>
        <p:nvSpPr>
          <p:cNvPr id="343" name="Google Shape;343;p29"/>
          <p:cNvSpPr txBox="1"/>
          <p:nvPr/>
        </p:nvSpPr>
        <p:spPr>
          <a:xfrm>
            <a:off x="10550769" y="1702191"/>
            <a:ext cx="30949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Garamond"/>
                <a:ea typeface="Garamond"/>
                <a:cs typeface="Garamond"/>
                <a:sym typeface="Garamond"/>
              </a:rPr>
              <a:t>N</a:t>
            </a:r>
            <a:endParaRPr/>
          </a:p>
        </p:txBody>
      </p:sp>
      <p:sp>
        <p:nvSpPr>
          <p:cNvPr id="344" name="Google Shape;344;p29"/>
          <p:cNvSpPr txBox="1"/>
          <p:nvPr/>
        </p:nvSpPr>
        <p:spPr>
          <a:xfrm>
            <a:off x="11071298" y="3748497"/>
            <a:ext cx="2531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30"/>
          <p:cNvPicPr preferRelativeResize="0"/>
          <p:nvPr/>
        </p:nvPicPr>
        <p:blipFill rotWithShape="1">
          <a:blip r:embed="rId3">
            <a:alphaModFix/>
          </a:blip>
          <a:srcRect b="0" l="0" r="0" t="0"/>
          <a:stretch/>
        </p:blipFill>
        <p:spPr>
          <a:xfrm>
            <a:off x="783232" y="858128"/>
            <a:ext cx="4787574" cy="2206629"/>
          </a:xfrm>
          <a:prstGeom prst="rect">
            <a:avLst/>
          </a:prstGeom>
          <a:noFill/>
          <a:ln>
            <a:noFill/>
          </a:ln>
        </p:spPr>
      </p:pic>
      <p:pic>
        <p:nvPicPr>
          <p:cNvPr id="350" name="Google Shape;350;p30"/>
          <p:cNvPicPr preferRelativeResize="0"/>
          <p:nvPr/>
        </p:nvPicPr>
        <p:blipFill rotWithShape="1">
          <a:blip r:embed="rId4">
            <a:alphaModFix/>
          </a:blip>
          <a:srcRect b="0" l="0" r="0" t="0"/>
          <a:stretch/>
        </p:blipFill>
        <p:spPr>
          <a:xfrm>
            <a:off x="5922497" y="817663"/>
            <a:ext cx="5373859" cy="2247094"/>
          </a:xfrm>
          <a:prstGeom prst="rect">
            <a:avLst/>
          </a:prstGeom>
          <a:noFill/>
          <a:ln>
            <a:noFill/>
          </a:ln>
        </p:spPr>
      </p:pic>
      <p:pic>
        <p:nvPicPr>
          <p:cNvPr id="351" name="Google Shape;351;p30"/>
          <p:cNvPicPr preferRelativeResize="0"/>
          <p:nvPr/>
        </p:nvPicPr>
        <p:blipFill rotWithShape="1">
          <a:blip r:embed="rId5">
            <a:alphaModFix/>
          </a:blip>
          <a:srcRect b="0" l="0" r="0" t="0"/>
          <a:stretch/>
        </p:blipFill>
        <p:spPr>
          <a:xfrm>
            <a:off x="783232" y="3221501"/>
            <a:ext cx="4787574" cy="2657157"/>
          </a:xfrm>
          <a:prstGeom prst="rect">
            <a:avLst/>
          </a:prstGeom>
          <a:noFill/>
          <a:ln>
            <a:noFill/>
          </a:ln>
        </p:spPr>
      </p:pic>
      <p:pic>
        <p:nvPicPr>
          <p:cNvPr id="352" name="Google Shape;352;p30"/>
          <p:cNvPicPr preferRelativeResize="0"/>
          <p:nvPr/>
        </p:nvPicPr>
        <p:blipFill rotWithShape="1">
          <a:blip r:embed="rId6">
            <a:alphaModFix/>
          </a:blip>
          <a:srcRect b="0" l="2883" r="2961" t="5131"/>
          <a:stretch/>
        </p:blipFill>
        <p:spPr>
          <a:xfrm>
            <a:off x="5922497" y="3342715"/>
            <a:ext cx="5236379" cy="265715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500"/>
                                        <p:tgtEl>
                                          <p:spTgt spid="349"/>
                                        </p:tgtEl>
                                        <p:attrNameLst>
                                          <p:attrName>ppt_w</p:attrName>
                                        </p:attrNameLst>
                                      </p:cBhvr>
                                      <p:tavLst>
                                        <p:tav fmla="" tm="0">
                                          <p:val>
                                            <p:strVal val="0"/>
                                          </p:val>
                                        </p:tav>
                                        <p:tav fmla="" tm="100000">
                                          <p:val>
                                            <p:strVal val="#ppt_w"/>
                                          </p:val>
                                        </p:tav>
                                      </p:tavLst>
                                    </p:anim>
                                    <p:anim calcmode="lin" valueType="num">
                                      <p:cBhvr additive="base">
                                        <p:cTn dur="500"/>
                                        <p:tgtEl>
                                          <p:spTgt spid="34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ppt_w</p:attrName>
                                        </p:attrNameLst>
                                      </p:cBhvr>
                                      <p:tavLst>
                                        <p:tav fmla="" tm="0">
                                          <p:val>
                                            <p:strVal val="0"/>
                                          </p:val>
                                        </p:tav>
                                        <p:tav fmla="" tm="100000">
                                          <p:val>
                                            <p:strVal val="#ppt_w"/>
                                          </p:val>
                                        </p:tav>
                                      </p:tavLst>
                                    </p:anim>
                                    <p:anim calcmode="lin" valueType="num">
                                      <p:cBhvr additive="base">
                                        <p:cTn dur="500"/>
                                        <p:tgtEl>
                                          <p:spTgt spid="35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ppt_w</p:attrName>
                                        </p:attrNameLst>
                                      </p:cBhvr>
                                      <p:tavLst>
                                        <p:tav fmla="" tm="0">
                                          <p:val>
                                            <p:strVal val="0"/>
                                          </p:val>
                                        </p:tav>
                                        <p:tav fmla="" tm="100000">
                                          <p:val>
                                            <p:strVal val="#ppt_w"/>
                                          </p:val>
                                        </p:tav>
                                      </p:tavLst>
                                    </p:anim>
                                    <p:anim calcmode="lin" valueType="num">
                                      <p:cBhvr additive="base">
                                        <p:cTn dur="500"/>
                                        <p:tgtEl>
                                          <p:spTgt spid="35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500"/>
                                        <p:tgtEl>
                                          <p:spTgt spid="352"/>
                                        </p:tgtEl>
                                        <p:attrNameLst>
                                          <p:attrName>ppt_w</p:attrName>
                                        </p:attrNameLst>
                                      </p:cBhvr>
                                      <p:tavLst>
                                        <p:tav fmla="" tm="0">
                                          <p:val>
                                            <p:strVal val="0"/>
                                          </p:val>
                                        </p:tav>
                                        <p:tav fmla="" tm="100000">
                                          <p:val>
                                            <p:strVal val="#ppt_w"/>
                                          </p:val>
                                        </p:tav>
                                      </p:tavLst>
                                    </p:anim>
                                    <p:anim calcmode="lin" valueType="num">
                                      <p:cBhvr additive="base">
                                        <p:cTn dur="500"/>
                                        <p:tgtEl>
                                          <p:spTgt spid="35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1"/>
          <p:cNvSpPr txBox="1"/>
          <p:nvPr/>
        </p:nvSpPr>
        <p:spPr>
          <a:xfrm>
            <a:off x="2096086" y="1294228"/>
            <a:ext cx="7920000" cy="831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b="1" lang="en-IN" sz="4000">
                <a:solidFill>
                  <a:schemeClr val="dk1"/>
                </a:solidFill>
                <a:latin typeface="Garamond"/>
                <a:ea typeface="Garamond"/>
                <a:cs typeface="Garamond"/>
                <a:sym typeface="Garamond"/>
              </a:rPr>
              <a:t>CONCLUSION:</a:t>
            </a:r>
            <a:endParaRPr b="1" sz="4100">
              <a:solidFill>
                <a:schemeClr val="dk1"/>
              </a:solidFill>
              <a:latin typeface="Garamond"/>
              <a:ea typeface="Garamond"/>
              <a:cs typeface="Garamond"/>
              <a:sym typeface="Garamond"/>
            </a:endParaRPr>
          </a:p>
        </p:txBody>
      </p:sp>
      <p:sp>
        <p:nvSpPr>
          <p:cNvPr id="358" name="Google Shape;358;p31"/>
          <p:cNvSpPr txBox="1"/>
          <p:nvPr/>
        </p:nvSpPr>
        <p:spPr>
          <a:xfrm>
            <a:off x="1744320" y="2348812"/>
            <a:ext cx="8623500" cy="258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50">
                <a:solidFill>
                  <a:schemeClr val="dk1"/>
                </a:solidFill>
                <a:latin typeface="Calibri"/>
                <a:ea typeface="Calibri"/>
                <a:cs typeface="Calibri"/>
                <a:sym typeface="Calibri"/>
              </a:rPr>
              <a:t>The prototype we envisioned during the initial phase of the project has been successfully implemented and is up and running as a software application. </a:t>
            </a:r>
            <a:endParaRPr sz="17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50">
                <a:solidFill>
                  <a:schemeClr val="dk1"/>
                </a:solidFill>
                <a:latin typeface="Calibri"/>
                <a:ea typeface="Calibri"/>
                <a:cs typeface="Calibri"/>
                <a:sym typeface="Calibri"/>
              </a:rPr>
              <a:t>This software application has been designed to meet the features mentioned earlier. The page designing has been done using HTML, CSS and PHP. The document has been fully approved by our mentor which we have documented here . </a:t>
            </a:r>
            <a:endParaRPr sz="17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5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Garamond"/>
                <a:ea typeface="Garamond"/>
                <a:cs typeface="Garamond"/>
                <a:sym typeface="Garamond"/>
              </a:rPr>
              <a:t> </a:t>
            </a:r>
            <a:endParaRPr sz="2000"/>
          </a:p>
          <a:p>
            <a:pPr indent="0" lvl="0" marL="0" marR="0" rtl="0" algn="l">
              <a:spcBef>
                <a:spcPts val="0"/>
              </a:spcBef>
              <a:spcAft>
                <a:spcPts val="0"/>
              </a:spcAft>
              <a:buNone/>
            </a:pPr>
            <a:r>
              <a:rPr lang="en-IN" sz="2400">
                <a:solidFill>
                  <a:schemeClr val="dk1"/>
                </a:solidFill>
                <a:latin typeface="Garamond"/>
                <a:ea typeface="Garamond"/>
                <a:cs typeface="Garamond"/>
                <a:sym typeface="Garamond"/>
              </a:rPr>
              <a:t>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2"/>
          <p:cNvSpPr txBox="1"/>
          <p:nvPr/>
        </p:nvSpPr>
        <p:spPr>
          <a:xfrm>
            <a:off x="1561525" y="1397675"/>
            <a:ext cx="8609400" cy="305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a:solidFill>
                  <a:schemeClr val="dk1"/>
                </a:solidFill>
                <a:latin typeface="Garamond"/>
                <a:ea typeface="Garamond"/>
                <a:cs typeface="Garamond"/>
                <a:sym typeface="Garamond"/>
              </a:rPr>
              <a:t>                   </a:t>
            </a:r>
            <a:r>
              <a:rPr b="1" lang="en-IN" sz="4000">
                <a:solidFill>
                  <a:schemeClr val="dk1"/>
                </a:solidFill>
                <a:latin typeface="Garamond"/>
                <a:ea typeface="Garamond"/>
                <a:cs typeface="Garamond"/>
                <a:sym typeface="Garamond"/>
              </a:rPr>
              <a:t>FUTURE SCOPE: </a:t>
            </a:r>
            <a:endParaRPr b="1" sz="40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b="1" sz="40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750">
                <a:solidFill>
                  <a:schemeClr val="dk1"/>
                </a:solidFill>
                <a:latin typeface="Calibri"/>
                <a:ea typeface="Calibri"/>
                <a:cs typeface="Calibri"/>
                <a:sym typeface="Calibri"/>
              </a:rPr>
              <a:t>Features like geo-location tracking and the range of service availability has the scope to be improved eventually and with respect to the provisions granted or requested from the original creators of the first ever 24x7 Online Ambulance Booking Facility. </a:t>
            </a:r>
            <a:endParaRPr sz="17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5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4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2400">
              <a:solidFill>
                <a:schemeClr val="dk1"/>
              </a:solidFill>
              <a:latin typeface="Garamond"/>
              <a:ea typeface="Garamond"/>
              <a:cs typeface="Garamond"/>
              <a:sym typeface="Garamond"/>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 </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364" name="Google Shape;364;p32"/>
          <p:cNvSpPr txBox="1"/>
          <p:nvPr/>
        </p:nvSpPr>
        <p:spPr>
          <a:xfrm>
            <a:off x="1292100" y="4373225"/>
            <a:ext cx="96078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IN" sz="1850">
                <a:solidFill>
                  <a:schemeClr val="dk1"/>
                </a:solidFill>
                <a:latin typeface="Calibri"/>
                <a:ea typeface="Calibri"/>
                <a:cs typeface="Calibri"/>
                <a:sym typeface="Calibri"/>
              </a:rPr>
              <a:t>Apart from that it’s an ambulance service that aims to reach out as a ray of hope for the masses.</a:t>
            </a:r>
            <a:endParaRPr b="1" i="1" sz="185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3"/>
          <p:cNvSpPr txBox="1"/>
          <p:nvPr/>
        </p:nvSpPr>
        <p:spPr>
          <a:xfrm>
            <a:off x="1012874" y="1547446"/>
            <a:ext cx="9650437" cy="46474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600">
                <a:solidFill>
                  <a:schemeClr val="dk1"/>
                </a:solidFill>
                <a:latin typeface="Garamond"/>
                <a:ea typeface="Garamond"/>
                <a:cs typeface="Garamond"/>
                <a:sym typeface="Garamond"/>
              </a:rPr>
              <a:t>BIBLIOGRAPHY: </a:t>
            </a:r>
            <a:endParaRPr sz="3600">
              <a:solidFill>
                <a:schemeClr val="dk1"/>
              </a:solidFill>
              <a:latin typeface="Garamond"/>
              <a:ea typeface="Garamond"/>
              <a:cs typeface="Garamond"/>
              <a:sym typeface="Garamond"/>
            </a:endParaRPr>
          </a:p>
          <a:p>
            <a:pPr indent="0" lvl="0" marL="0" marR="0" rtl="0" algn="l">
              <a:spcBef>
                <a:spcPts val="0"/>
              </a:spcBef>
              <a:spcAft>
                <a:spcPts val="0"/>
              </a:spcAft>
              <a:buNone/>
            </a:pPr>
            <a:r>
              <a:rPr lang="en-IN" sz="1800">
                <a:solidFill>
                  <a:schemeClr val="dk1"/>
                </a:solidFill>
                <a:latin typeface="Garamond"/>
                <a:ea typeface="Garamond"/>
                <a:cs typeface="Garamond"/>
                <a:sym typeface="Garamond"/>
              </a:rPr>
              <a:t> </a:t>
            </a:r>
            <a:endParaRPr/>
          </a:p>
          <a:p>
            <a:pPr indent="0" lvl="0" marL="0" marR="0" rtl="0" algn="l">
              <a:spcBef>
                <a:spcPts val="0"/>
              </a:spcBef>
              <a:spcAft>
                <a:spcPts val="0"/>
              </a:spcAft>
              <a:buNone/>
            </a:pPr>
            <a:r>
              <a:rPr b="1" lang="en-IN" sz="3200">
                <a:solidFill>
                  <a:schemeClr val="dk1"/>
                </a:solidFill>
                <a:latin typeface="Garamond"/>
                <a:ea typeface="Garamond"/>
                <a:cs typeface="Garamond"/>
                <a:sym typeface="Garamond"/>
              </a:rPr>
              <a:t>i. Software Engineering Book by K.K. Agarwal </a:t>
            </a:r>
            <a:endParaRPr/>
          </a:p>
          <a:p>
            <a:pPr indent="0" lvl="0" marL="0" marR="0" rtl="0" algn="l">
              <a:spcBef>
                <a:spcPts val="0"/>
              </a:spcBef>
              <a:spcAft>
                <a:spcPts val="0"/>
              </a:spcAft>
              <a:buNone/>
            </a:pPr>
            <a:r>
              <a:rPr b="1" lang="en-IN" sz="3200">
                <a:solidFill>
                  <a:schemeClr val="dk1"/>
                </a:solidFill>
                <a:latin typeface="Garamond"/>
                <a:ea typeface="Garamond"/>
                <a:cs typeface="Garamond"/>
                <a:sym typeface="Garamond"/>
              </a:rPr>
              <a:t>ii. Software Designing &amp; Engineering Book by Rajib Mall </a:t>
            </a:r>
            <a:endParaRPr/>
          </a:p>
          <a:p>
            <a:pPr indent="0" lvl="0" marL="0" marR="0" rtl="0" algn="l">
              <a:spcBef>
                <a:spcPts val="0"/>
              </a:spcBef>
              <a:spcAft>
                <a:spcPts val="0"/>
              </a:spcAft>
              <a:buNone/>
            </a:pPr>
            <a:r>
              <a:rPr b="1" lang="en-IN" sz="3200">
                <a:solidFill>
                  <a:schemeClr val="dk1"/>
                </a:solidFill>
                <a:latin typeface="Garamond"/>
                <a:ea typeface="Garamond"/>
                <a:cs typeface="Garamond"/>
                <a:sym typeface="Garamond"/>
              </a:rPr>
              <a:t>iii.www.phphub.com</a:t>
            </a:r>
            <a:endParaRPr/>
          </a:p>
          <a:p>
            <a:pPr indent="0" lvl="0" marL="0" marR="0" rtl="0" algn="l">
              <a:spcBef>
                <a:spcPts val="0"/>
              </a:spcBef>
              <a:spcAft>
                <a:spcPts val="0"/>
              </a:spcAft>
              <a:buNone/>
            </a:pPr>
            <a:r>
              <a:rPr b="1" lang="en-IN" sz="3200">
                <a:solidFill>
                  <a:schemeClr val="dk1"/>
                </a:solidFill>
                <a:latin typeface="Garamond"/>
                <a:ea typeface="Garamond"/>
                <a:cs typeface="Garamond"/>
                <a:sym typeface="Garamond"/>
              </a:rPr>
              <a:t>iv. www.w3schools.com </a:t>
            </a:r>
            <a:endParaRPr/>
          </a:p>
          <a:p>
            <a:pPr indent="0" lvl="0" marL="0" marR="0" rtl="0" algn="l">
              <a:spcBef>
                <a:spcPts val="0"/>
              </a:spcBef>
              <a:spcAft>
                <a:spcPts val="0"/>
              </a:spcAft>
              <a:buNone/>
            </a:pPr>
            <a:r>
              <a:rPr b="1" lang="en-IN" sz="3200">
                <a:solidFill>
                  <a:schemeClr val="dk1"/>
                </a:solidFill>
                <a:latin typeface="Garamond"/>
                <a:ea typeface="Garamond"/>
                <a:cs typeface="Garamond"/>
                <a:sym typeface="Garamond"/>
              </a:rPr>
              <a:t>v. www.geeksforgeeks.com</a:t>
            </a:r>
            <a:endParaRPr/>
          </a:p>
          <a:p>
            <a:pPr indent="0" lvl="0" marL="0" marR="0" rtl="0" algn="l">
              <a:spcBef>
                <a:spcPts val="0"/>
              </a:spcBef>
              <a:spcAft>
                <a:spcPts val="0"/>
              </a:spcAft>
              <a:buNone/>
            </a:pPr>
            <a:r>
              <a:rPr b="1" lang="en-IN" sz="3200">
                <a:solidFill>
                  <a:schemeClr val="dk1"/>
                </a:solidFill>
                <a:latin typeface="Garamond"/>
                <a:ea typeface="Garamond"/>
                <a:cs typeface="Garamond"/>
                <a:sym typeface="Garamond"/>
              </a:rPr>
              <a:t> </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4"/>
          <p:cNvSpPr txBox="1"/>
          <p:nvPr/>
        </p:nvSpPr>
        <p:spPr>
          <a:xfrm>
            <a:off x="1775037" y="2513236"/>
            <a:ext cx="8848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8800">
                <a:solidFill>
                  <a:schemeClr val="dk1"/>
                </a:solidFill>
                <a:latin typeface="Garamond"/>
                <a:ea typeface="Garamond"/>
                <a:cs typeface="Garamond"/>
                <a:sym typeface="Garamond"/>
              </a:rPr>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0"/>
          <p:cNvPicPr preferRelativeResize="0"/>
          <p:nvPr/>
        </p:nvPicPr>
        <p:blipFill>
          <a:blip r:embed="rId3">
            <a:alphaModFix/>
          </a:blip>
          <a:stretch>
            <a:fillRect/>
          </a:stretch>
        </p:blipFill>
        <p:spPr>
          <a:xfrm>
            <a:off x="0" y="-115950"/>
            <a:ext cx="12192000" cy="6973949"/>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1295402" y="1244991"/>
            <a:ext cx="9601196" cy="107617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685C40"/>
              </a:buClr>
              <a:buSzPts val="4400"/>
              <a:buFont typeface="Algerian"/>
              <a:buNone/>
            </a:pPr>
            <a:r>
              <a:rPr lang="en-IN" u="sng">
                <a:solidFill>
                  <a:srgbClr val="685C40"/>
                </a:solidFill>
                <a:latin typeface="Algerian"/>
                <a:ea typeface="Algerian"/>
                <a:cs typeface="Algerian"/>
                <a:sym typeface="Algerian"/>
              </a:rPr>
              <a:t>GROUP MEMBERS</a:t>
            </a:r>
            <a:endParaRPr/>
          </a:p>
        </p:txBody>
      </p:sp>
      <p:sp>
        <p:nvSpPr>
          <p:cNvPr id="172" name="Google Shape;172;p21"/>
          <p:cNvSpPr txBox="1"/>
          <p:nvPr/>
        </p:nvSpPr>
        <p:spPr>
          <a:xfrm>
            <a:off x="1842868" y="2841674"/>
            <a:ext cx="8510954" cy="2523768"/>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dk1"/>
              </a:buClr>
              <a:buSzPts val="2800"/>
              <a:buFont typeface="Garamond"/>
              <a:buAutoNum type="arabicPeriod"/>
            </a:pPr>
            <a:r>
              <a:rPr b="1" i="0" lang="en-IN" sz="2800" u="none" cap="none" strike="noStrike">
                <a:solidFill>
                  <a:schemeClr val="dk1"/>
                </a:solidFill>
                <a:latin typeface="Garamond"/>
                <a:ea typeface="Garamond"/>
                <a:cs typeface="Garamond"/>
                <a:sym typeface="Garamond"/>
              </a:rPr>
              <a:t>Subhajit Dey			-	30101217005</a:t>
            </a:r>
            <a:endParaRPr b="0" i="0" sz="2800" u="none" cap="none" strike="noStrike">
              <a:solidFill>
                <a:schemeClr val="dk1"/>
              </a:solidFill>
              <a:latin typeface="Garamond"/>
              <a:ea typeface="Garamond"/>
              <a:cs typeface="Garamond"/>
              <a:sym typeface="Garamond"/>
            </a:endParaRPr>
          </a:p>
          <a:p>
            <a:pPr indent="-342900" lvl="0" marL="342900" marR="0" rtl="0" algn="ctr">
              <a:spcBef>
                <a:spcPts val="0"/>
              </a:spcBef>
              <a:spcAft>
                <a:spcPts val="0"/>
              </a:spcAft>
              <a:buClr>
                <a:schemeClr val="dk1"/>
              </a:buClr>
              <a:buSzPts val="2800"/>
              <a:buFont typeface="Garamond"/>
              <a:buAutoNum type="arabicPeriod"/>
            </a:pPr>
            <a:r>
              <a:rPr b="1" i="0" lang="en-IN" sz="2800" u="none" cap="none" strike="noStrike">
                <a:solidFill>
                  <a:schemeClr val="dk1"/>
                </a:solidFill>
                <a:latin typeface="Garamond"/>
                <a:ea typeface="Garamond"/>
                <a:cs typeface="Garamond"/>
                <a:sym typeface="Garamond"/>
              </a:rPr>
              <a:t>Subhajit Basu			-	30101217006</a:t>
            </a:r>
            <a:endParaRPr b="0" i="0" sz="2800" u="none" cap="none" strike="noStrike">
              <a:solidFill>
                <a:schemeClr val="dk1"/>
              </a:solidFill>
              <a:latin typeface="Garamond"/>
              <a:ea typeface="Garamond"/>
              <a:cs typeface="Garamond"/>
              <a:sym typeface="Garamond"/>
            </a:endParaRPr>
          </a:p>
          <a:p>
            <a:pPr indent="-342900" lvl="0" marL="342900" marR="0" rtl="0" algn="ctr">
              <a:spcBef>
                <a:spcPts val="0"/>
              </a:spcBef>
              <a:spcAft>
                <a:spcPts val="0"/>
              </a:spcAft>
              <a:buClr>
                <a:schemeClr val="dk1"/>
              </a:buClr>
              <a:buSzPts val="2800"/>
              <a:buFont typeface="Garamond"/>
              <a:buAutoNum type="arabicPeriod"/>
            </a:pPr>
            <a:r>
              <a:rPr b="1" i="0" lang="en-IN" sz="2800" u="none" cap="none" strike="noStrike">
                <a:solidFill>
                  <a:schemeClr val="dk1"/>
                </a:solidFill>
                <a:latin typeface="Garamond"/>
                <a:ea typeface="Garamond"/>
                <a:cs typeface="Garamond"/>
                <a:sym typeface="Garamond"/>
              </a:rPr>
              <a:t>Saheli Basu				-	30101217019</a:t>
            </a:r>
            <a:endParaRPr b="0" i="0" sz="2800" u="none" cap="none" strike="noStrike">
              <a:solidFill>
                <a:schemeClr val="dk1"/>
              </a:solidFill>
              <a:latin typeface="Garamond"/>
              <a:ea typeface="Garamond"/>
              <a:cs typeface="Garamond"/>
              <a:sym typeface="Garamond"/>
            </a:endParaRPr>
          </a:p>
          <a:p>
            <a:pPr indent="-342900" lvl="0" marL="342900" marR="0" rtl="0" algn="ctr">
              <a:spcBef>
                <a:spcPts val="0"/>
              </a:spcBef>
              <a:spcAft>
                <a:spcPts val="0"/>
              </a:spcAft>
              <a:buClr>
                <a:schemeClr val="dk1"/>
              </a:buClr>
              <a:buSzPts val="2800"/>
              <a:buFont typeface="Garamond"/>
              <a:buAutoNum type="arabicPeriod"/>
            </a:pPr>
            <a:r>
              <a:rPr b="1" i="0" lang="en-IN" sz="2800" u="none" cap="none" strike="noStrike">
                <a:solidFill>
                  <a:schemeClr val="dk1"/>
                </a:solidFill>
                <a:latin typeface="Garamond"/>
                <a:ea typeface="Garamond"/>
                <a:cs typeface="Garamond"/>
                <a:sym typeface="Garamond"/>
              </a:rPr>
              <a:t>Indranil Chowdhury	-	30101217055</a:t>
            </a:r>
            <a:endParaRPr b="0" i="0" sz="2800" u="none" cap="none" strike="noStrike">
              <a:solidFill>
                <a:schemeClr val="dk1"/>
              </a:solidFill>
              <a:latin typeface="Garamond"/>
              <a:ea typeface="Garamond"/>
              <a:cs typeface="Garamond"/>
              <a:sym typeface="Garamond"/>
            </a:endParaRPr>
          </a:p>
          <a:p>
            <a:pPr indent="-342900" lvl="0" marL="342900" marR="0" rtl="0" algn="ctr">
              <a:spcBef>
                <a:spcPts val="0"/>
              </a:spcBef>
              <a:spcAft>
                <a:spcPts val="0"/>
              </a:spcAft>
              <a:buClr>
                <a:schemeClr val="dk1"/>
              </a:buClr>
              <a:buSzPts val="2800"/>
              <a:buFont typeface="Garamond"/>
              <a:buAutoNum type="arabicPeriod"/>
            </a:pPr>
            <a:r>
              <a:rPr b="1" i="0" lang="en-IN" sz="2800" u="none" cap="none" strike="noStrike">
                <a:solidFill>
                  <a:schemeClr val="dk1"/>
                </a:solidFill>
                <a:latin typeface="Garamond"/>
                <a:ea typeface="Garamond"/>
                <a:cs typeface="Garamond"/>
                <a:sym typeface="Garamond"/>
              </a:rPr>
              <a:t>Ankita Mukherjee		-	30101217074</a:t>
            </a:r>
            <a:endParaRPr b="0" i="0" sz="2800" u="none" cap="none" strike="noStrike">
              <a:solidFill>
                <a:schemeClr val="dk1"/>
              </a:solidFill>
              <a:latin typeface="Garamond"/>
              <a:ea typeface="Garamond"/>
              <a:cs typeface="Garamond"/>
              <a:sym typeface="Garamond"/>
            </a:endParaRPr>
          </a:p>
          <a:p>
            <a:pPr indent="0" lvl="0" marL="0" marR="0" rtl="0" algn="l">
              <a:spcBef>
                <a:spcPts val="0"/>
              </a:spcBef>
              <a:spcAft>
                <a:spcPts val="0"/>
              </a:spcAft>
              <a:buNone/>
            </a:pPr>
            <a:r>
              <a:rPr b="1" i="0" lang="en-IN" sz="1800" u="none" cap="none" strike="noStrike">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 calcmode="lin" valueType="num">
                                      <p:cBhvr additive="base">
                                        <p:cTn dur="500"/>
                                        <p:tgtEl>
                                          <p:spTgt spid="17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 calcmode="lin" valueType="num">
                                      <p:cBhvr additive="base">
                                        <p:cTn dur="500"/>
                                        <p:tgtEl>
                                          <p:spTgt spid="17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 calcmode="lin" valueType="num">
                                      <p:cBhvr additive="base">
                                        <p:cTn dur="500"/>
                                        <p:tgtEl>
                                          <p:spTgt spid="17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 calcmode="lin" valueType="num">
                                      <p:cBhvr additive="base">
                                        <p:cTn dur="500"/>
                                        <p:tgtEl>
                                          <p:spTgt spid="17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 calcmode="lin" valueType="num">
                                      <p:cBhvr additive="base">
                                        <p:cTn dur="500"/>
                                        <p:tgtEl>
                                          <p:spTgt spid="17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 calcmode="lin" valueType="num">
                                      <p:cBhvr additive="base">
                                        <p:cTn dur="500"/>
                                        <p:tgtEl>
                                          <p:spTgt spid="17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grpSp>
        <p:nvGrpSpPr>
          <p:cNvPr id="177" name="Google Shape;177;p22"/>
          <p:cNvGrpSpPr/>
          <p:nvPr/>
        </p:nvGrpSpPr>
        <p:grpSpPr>
          <a:xfrm>
            <a:off x="3691921" y="908473"/>
            <a:ext cx="4808156" cy="5041052"/>
            <a:chOff x="1813103" y="0"/>
            <a:chExt cx="4808156" cy="5041052"/>
          </a:xfrm>
        </p:grpSpPr>
        <p:sp>
          <p:nvSpPr>
            <p:cNvPr id="178" name="Google Shape;178;p22"/>
            <p:cNvSpPr/>
            <p:nvPr/>
          </p:nvSpPr>
          <p:spPr>
            <a:xfrm>
              <a:off x="3183427" y="1626243"/>
              <a:ext cx="2067026" cy="1788061"/>
            </a:xfrm>
            <a:prstGeom prst="hexagon">
              <a:avLst>
                <a:gd fmla="val 28570" name="adj"/>
                <a:gd fmla="val 115470" name="vf"/>
              </a:avLst>
            </a:prstGeom>
            <a:solidFill>
              <a:srgbClr val="B03026"/>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nvSpPr>
          <p:spPr>
            <a:xfrm>
              <a:off x="3525962" y="1922550"/>
              <a:ext cx="1381956" cy="1195447"/>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Garamond"/>
                <a:buNone/>
              </a:pPr>
              <a:r>
                <a:rPr b="1" lang="en-IN" sz="1600">
                  <a:solidFill>
                    <a:schemeClr val="lt1"/>
                  </a:solidFill>
                  <a:latin typeface="Garamond"/>
                  <a:ea typeface="Garamond"/>
                  <a:cs typeface="Garamond"/>
                  <a:sym typeface="Garamond"/>
                </a:rPr>
                <a:t>Feasibility Study</a:t>
              </a:r>
              <a:endParaRPr sz="1600">
                <a:solidFill>
                  <a:schemeClr val="lt1"/>
                </a:solidFill>
                <a:latin typeface="Garamond"/>
                <a:ea typeface="Garamond"/>
                <a:cs typeface="Garamond"/>
                <a:sym typeface="Garamond"/>
              </a:endParaRPr>
            </a:p>
          </p:txBody>
        </p:sp>
        <p:sp>
          <p:nvSpPr>
            <p:cNvPr id="180" name="Google Shape;180;p22"/>
            <p:cNvSpPr/>
            <p:nvPr/>
          </p:nvSpPr>
          <p:spPr>
            <a:xfrm>
              <a:off x="4477783" y="770777"/>
              <a:ext cx="779882" cy="671972"/>
            </a:xfrm>
            <a:prstGeom prst="hexagon">
              <a:avLst>
                <a:gd fmla="val 28900" name="adj"/>
                <a:gd fmla="val 115470" name="vf"/>
              </a:avLst>
            </a:prstGeom>
            <a:solidFill>
              <a:srgbClr val="DAD6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3373830" y="0"/>
              <a:ext cx="1693913" cy="1465434"/>
            </a:xfrm>
            <a:prstGeom prst="hexagon">
              <a:avLst>
                <a:gd fmla="val 28570" name="adj"/>
                <a:gd fmla="val 115470" name="vf"/>
              </a:avLst>
            </a:prstGeom>
            <a:solidFill>
              <a:srgbClr val="8A795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nvSpPr>
          <p:spPr>
            <a:xfrm>
              <a:off x="3654548" y="242854"/>
              <a:ext cx="1132477" cy="979726"/>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Garamond"/>
                <a:buNone/>
              </a:pPr>
              <a:r>
                <a:rPr b="1" lang="en-IN" sz="1600">
                  <a:solidFill>
                    <a:schemeClr val="lt1"/>
                  </a:solidFill>
                  <a:latin typeface="Garamond"/>
                  <a:ea typeface="Garamond"/>
                  <a:cs typeface="Garamond"/>
                  <a:sym typeface="Garamond"/>
                </a:rPr>
                <a:t>Legal Feasibility</a:t>
              </a:r>
              <a:endParaRPr sz="1600">
                <a:solidFill>
                  <a:schemeClr val="lt1"/>
                </a:solidFill>
                <a:latin typeface="Garamond"/>
                <a:ea typeface="Garamond"/>
                <a:cs typeface="Garamond"/>
                <a:sym typeface="Garamond"/>
              </a:endParaRPr>
            </a:p>
          </p:txBody>
        </p:sp>
        <p:sp>
          <p:nvSpPr>
            <p:cNvPr id="183" name="Google Shape;183;p22"/>
            <p:cNvSpPr/>
            <p:nvPr/>
          </p:nvSpPr>
          <p:spPr>
            <a:xfrm>
              <a:off x="5387967" y="2027007"/>
              <a:ext cx="779882" cy="671972"/>
            </a:xfrm>
            <a:prstGeom prst="hexagon">
              <a:avLst>
                <a:gd fmla="val 28900" name="adj"/>
                <a:gd fmla="val 115470" name="vf"/>
              </a:avLst>
            </a:prstGeom>
            <a:solidFill>
              <a:srgbClr val="DAD6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4927346" y="901340"/>
              <a:ext cx="1693913" cy="1465434"/>
            </a:xfrm>
            <a:prstGeom prst="hexagon">
              <a:avLst>
                <a:gd fmla="val 28570" name="adj"/>
                <a:gd fmla="val 115470" name="vf"/>
              </a:avLst>
            </a:prstGeom>
            <a:solidFill>
              <a:srgbClr val="9C834F"/>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txBox="1"/>
            <p:nvPr/>
          </p:nvSpPr>
          <p:spPr>
            <a:xfrm>
              <a:off x="5208064" y="1144194"/>
              <a:ext cx="1132477" cy="979726"/>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Garamond"/>
                <a:buNone/>
              </a:pPr>
              <a:r>
                <a:rPr b="1" lang="en-IN" sz="1600">
                  <a:solidFill>
                    <a:schemeClr val="lt1"/>
                  </a:solidFill>
                  <a:latin typeface="Garamond"/>
                  <a:ea typeface="Garamond"/>
                  <a:cs typeface="Garamond"/>
                  <a:sym typeface="Garamond"/>
                </a:rPr>
                <a:t>Economic Feasibility</a:t>
              </a:r>
              <a:endParaRPr sz="1600">
                <a:solidFill>
                  <a:schemeClr val="lt1"/>
                </a:solidFill>
                <a:latin typeface="Garamond"/>
                <a:ea typeface="Garamond"/>
                <a:cs typeface="Garamond"/>
                <a:sym typeface="Garamond"/>
              </a:endParaRPr>
            </a:p>
          </p:txBody>
        </p:sp>
        <p:sp>
          <p:nvSpPr>
            <p:cNvPr id="186" name="Google Shape;186;p22"/>
            <p:cNvSpPr/>
            <p:nvPr/>
          </p:nvSpPr>
          <p:spPr>
            <a:xfrm>
              <a:off x="4755695" y="3445055"/>
              <a:ext cx="779882" cy="671972"/>
            </a:xfrm>
            <a:prstGeom prst="hexagon">
              <a:avLst>
                <a:gd fmla="val 28900" name="adj"/>
                <a:gd fmla="val 115470" name="vf"/>
              </a:avLst>
            </a:prstGeom>
            <a:solidFill>
              <a:srgbClr val="DAD6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4927346" y="2673270"/>
              <a:ext cx="1693913" cy="1465434"/>
            </a:xfrm>
            <a:prstGeom prst="hexagon">
              <a:avLst>
                <a:gd fmla="val 28570" name="adj"/>
                <a:gd fmla="val 115470" name="vf"/>
              </a:avLst>
            </a:prstGeom>
            <a:solidFill>
              <a:srgbClr val="B18C47"/>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5208064" y="2916124"/>
              <a:ext cx="1132477" cy="979726"/>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Garamond"/>
                <a:buNone/>
              </a:pPr>
              <a:r>
                <a:rPr b="1" lang="en-IN" sz="1600">
                  <a:solidFill>
                    <a:schemeClr val="lt1"/>
                  </a:solidFill>
                  <a:latin typeface="Garamond"/>
                  <a:ea typeface="Garamond"/>
                  <a:cs typeface="Garamond"/>
                  <a:sym typeface="Garamond"/>
                </a:rPr>
                <a:t>Schedule Feasibility</a:t>
              </a:r>
              <a:endParaRPr sz="1600">
                <a:solidFill>
                  <a:schemeClr val="lt1"/>
                </a:solidFill>
                <a:latin typeface="Garamond"/>
                <a:ea typeface="Garamond"/>
                <a:cs typeface="Garamond"/>
                <a:sym typeface="Garamond"/>
              </a:endParaRPr>
            </a:p>
          </p:txBody>
        </p:sp>
        <p:sp>
          <p:nvSpPr>
            <p:cNvPr id="189" name="Google Shape;189;p22"/>
            <p:cNvSpPr/>
            <p:nvPr/>
          </p:nvSpPr>
          <p:spPr>
            <a:xfrm>
              <a:off x="3187274" y="3592254"/>
              <a:ext cx="779882" cy="671972"/>
            </a:xfrm>
            <a:prstGeom prst="hexagon">
              <a:avLst>
                <a:gd fmla="val 28900" name="adj"/>
                <a:gd fmla="val 115470" name="vf"/>
              </a:avLst>
            </a:prstGeom>
            <a:solidFill>
              <a:srgbClr val="DAD6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3373830" y="3575618"/>
              <a:ext cx="1693913" cy="1465434"/>
            </a:xfrm>
            <a:prstGeom prst="hexagon">
              <a:avLst>
                <a:gd fmla="val 28570" name="adj"/>
                <a:gd fmla="val 115470" name="vf"/>
              </a:avLst>
            </a:prstGeom>
            <a:solidFill>
              <a:srgbClr val="C3914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nvSpPr>
          <p:spPr>
            <a:xfrm>
              <a:off x="3654548" y="3818472"/>
              <a:ext cx="1132477" cy="979726"/>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Garamond"/>
                <a:buNone/>
              </a:pPr>
              <a:r>
                <a:rPr b="1" lang="en-IN" sz="1600">
                  <a:solidFill>
                    <a:schemeClr val="lt1"/>
                  </a:solidFill>
                  <a:latin typeface="Garamond"/>
                  <a:ea typeface="Garamond"/>
                  <a:cs typeface="Garamond"/>
                  <a:sym typeface="Garamond"/>
                </a:rPr>
                <a:t>Behavioural Feasibility </a:t>
              </a:r>
              <a:endParaRPr sz="1600">
                <a:solidFill>
                  <a:schemeClr val="lt1"/>
                </a:solidFill>
                <a:latin typeface="Garamond"/>
                <a:ea typeface="Garamond"/>
                <a:cs typeface="Garamond"/>
                <a:sym typeface="Garamond"/>
              </a:endParaRPr>
            </a:p>
          </p:txBody>
        </p:sp>
        <p:sp>
          <p:nvSpPr>
            <p:cNvPr id="192" name="Google Shape;192;p22"/>
            <p:cNvSpPr/>
            <p:nvPr/>
          </p:nvSpPr>
          <p:spPr>
            <a:xfrm>
              <a:off x="2262185" y="2336528"/>
              <a:ext cx="779882" cy="671972"/>
            </a:xfrm>
            <a:prstGeom prst="hexagon">
              <a:avLst>
                <a:gd fmla="val 28900" name="adj"/>
                <a:gd fmla="val 115470" name="vf"/>
              </a:avLst>
            </a:prstGeom>
            <a:solidFill>
              <a:srgbClr val="DAD6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1813103" y="2674278"/>
              <a:ext cx="1693913" cy="1465434"/>
            </a:xfrm>
            <a:prstGeom prst="hexagon">
              <a:avLst>
                <a:gd fmla="val 28570" name="adj"/>
                <a:gd fmla="val 115470" name="vf"/>
              </a:avLst>
            </a:prstGeom>
            <a:solidFill>
              <a:srgbClr val="D2973F"/>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2093821" y="2917132"/>
              <a:ext cx="1132477" cy="979726"/>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Garamond"/>
                <a:buNone/>
              </a:pPr>
              <a:r>
                <a:rPr b="1" lang="en-IN" sz="1600">
                  <a:solidFill>
                    <a:schemeClr val="lt1"/>
                  </a:solidFill>
                  <a:latin typeface="Garamond"/>
                  <a:ea typeface="Garamond"/>
                  <a:cs typeface="Garamond"/>
                  <a:sym typeface="Garamond"/>
                </a:rPr>
                <a:t>Operational Feasibility</a:t>
              </a:r>
              <a:endParaRPr sz="1600">
                <a:solidFill>
                  <a:schemeClr val="lt1"/>
                </a:solidFill>
                <a:latin typeface="Garamond"/>
                <a:ea typeface="Garamond"/>
                <a:cs typeface="Garamond"/>
                <a:sym typeface="Garamond"/>
              </a:endParaRPr>
            </a:p>
          </p:txBody>
        </p:sp>
        <p:sp>
          <p:nvSpPr>
            <p:cNvPr id="195" name="Google Shape;195;p22"/>
            <p:cNvSpPr/>
            <p:nvPr/>
          </p:nvSpPr>
          <p:spPr>
            <a:xfrm>
              <a:off x="1813103" y="899323"/>
              <a:ext cx="1693913" cy="1465434"/>
            </a:xfrm>
            <a:prstGeom prst="hexagon">
              <a:avLst>
                <a:gd fmla="val 28570" name="adj"/>
                <a:gd fmla="val 115470" name="vf"/>
              </a:avLst>
            </a:prstGeom>
            <a:solidFill>
              <a:srgbClr val="DF9B3E"/>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2093821" y="1142177"/>
              <a:ext cx="1132477" cy="979726"/>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Garamond"/>
                <a:buNone/>
              </a:pPr>
              <a:r>
                <a:rPr b="1" lang="en-IN" sz="1600">
                  <a:solidFill>
                    <a:schemeClr val="lt1"/>
                  </a:solidFill>
                  <a:latin typeface="Garamond"/>
                  <a:ea typeface="Garamond"/>
                  <a:cs typeface="Garamond"/>
                  <a:sym typeface="Garamond"/>
                </a:rPr>
                <a:t>Technical Feasibility</a:t>
              </a:r>
              <a:endParaRPr sz="1600">
                <a:solidFill>
                  <a:schemeClr val="lt1"/>
                </a:solidFill>
                <a:latin typeface="Garamond"/>
                <a:ea typeface="Garamond"/>
                <a:cs typeface="Garamond"/>
                <a:sym typeface="Garamond"/>
              </a:endParaRPr>
            </a:p>
          </p:txBody>
        </p:sp>
      </p:grpSp>
      <p:sp>
        <p:nvSpPr>
          <p:cNvPr id="197" name="Google Shape;197;p22"/>
          <p:cNvSpPr txBox="1"/>
          <p:nvPr/>
        </p:nvSpPr>
        <p:spPr>
          <a:xfrm>
            <a:off x="928467" y="908473"/>
            <a:ext cx="3502855"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IN" sz="2800" u="sng">
                <a:solidFill>
                  <a:schemeClr val="dk1"/>
                </a:solidFill>
                <a:latin typeface="Bell MT"/>
                <a:ea typeface="Bell MT"/>
                <a:cs typeface="Bell MT"/>
                <a:sym typeface="Bell MT"/>
              </a:rPr>
              <a:t>FEASIBILITY STUDY</a:t>
            </a:r>
            <a:endParaRPr/>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23"/>
          <p:cNvGrpSpPr/>
          <p:nvPr/>
        </p:nvGrpSpPr>
        <p:grpSpPr>
          <a:xfrm>
            <a:off x="1083213" y="731520"/>
            <a:ext cx="10030264" cy="5406812"/>
            <a:chOff x="0" y="0"/>
            <a:chExt cx="10030264" cy="5406812"/>
          </a:xfrm>
        </p:grpSpPr>
        <p:sp>
          <p:nvSpPr>
            <p:cNvPr id="203" name="Google Shape;203;p23"/>
            <p:cNvSpPr/>
            <p:nvPr/>
          </p:nvSpPr>
          <p:spPr>
            <a:xfrm>
              <a:off x="0" y="0"/>
              <a:ext cx="10030264" cy="2433065"/>
            </a:xfrm>
            <a:prstGeom prst="roundRect">
              <a:avLst>
                <a:gd fmla="val 10000" name="adj"/>
              </a:avLst>
            </a:prstGeom>
            <a:solidFill>
              <a:srgbClr val="E2CCCB">
                <a:alpha val="89803"/>
              </a:srgbClr>
            </a:solidFill>
            <a:ln cap="flat" cmpd="sng" w="15875">
              <a:solidFill>
                <a:srgbClr val="E2C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490431" y="324408"/>
              <a:ext cx="2942087" cy="1784248"/>
            </a:xfrm>
            <a:prstGeom prst="roundRect">
              <a:avLst>
                <a:gd fmla="val 10000" name="adj"/>
              </a:avLst>
            </a:prstGeom>
            <a:blipFill rotWithShape="1">
              <a:blip r:embed="rId3">
                <a:alphaModFix/>
              </a:blip>
              <a:stretch>
                <a:fillRect b="0" l="-13997" r="-13999" t="0"/>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rot="10800000">
              <a:off x="303061" y="2433065"/>
              <a:ext cx="3316826" cy="2973747"/>
            </a:xfrm>
            <a:prstGeom prst="round2SameRect">
              <a:avLst>
                <a:gd fmla="val 10500" name="adj1"/>
                <a:gd fmla="val 0" name="adj2"/>
              </a:avLst>
            </a:prstGeom>
            <a:solidFill>
              <a:srgbClr val="B03026"/>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txBox="1"/>
            <p:nvPr/>
          </p:nvSpPr>
          <p:spPr>
            <a:xfrm>
              <a:off x="394514" y="2433065"/>
              <a:ext cx="3133920" cy="2882294"/>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chemeClr val="lt1"/>
                </a:buClr>
                <a:buSzPts val="2200"/>
                <a:buFont typeface="Garamond"/>
                <a:buNone/>
              </a:pPr>
              <a:r>
                <a:rPr lang="en-IN" sz="2200" u="sng">
                  <a:solidFill>
                    <a:schemeClr val="lt1"/>
                  </a:solidFill>
                  <a:latin typeface="Garamond"/>
                  <a:ea typeface="Garamond"/>
                  <a:cs typeface="Garamond"/>
                  <a:sym typeface="Garamond"/>
                </a:rPr>
                <a:t>INFORMATION MANAGEMENT</a:t>
              </a:r>
              <a:endParaRPr/>
            </a:p>
            <a:p>
              <a:pPr indent="0" lvl="0" marL="0" marR="0" rtl="0" algn="l">
                <a:lnSpc>
                  <a:spcPct val="90000"/>
                </a:lnSpc>
                <a:spcBef>
                  <a:spcPts val="770"/>
                </a:spcBef>
                <a:spcAft>
                  <a:spcPts val="0"/>
                </a:spcAft>
                <a:buClr>
                  <a:schemeClr val="dk1"/>
                </a:buClr>
                <a:buSzPts val="1800"/>
                <a:buFont typeface="Garamond"/>
                <a:buNone/>
              </a:pPr>
              <a:r>
                <a:t/>
              </a:r>
              <a:endParaRPr sz="1800" u="sng">
                <a:solidFill>
                  <a:schemeClr val="lt1"/>
                </a:solidFill>
                <a:latin typeface="Garamond"/>
                <a:ea typeface="Garamond"/>
                <a:cs typeface="Garamond"/>
                <a:sym typeface="Garamond"/>
              </a:endParaRPr>
            </a:p>
            <a:p>
              <a:pPr indent="0" lvl="0" marL="0" marR="0" rtl="0" algn="l">
                <a:lnSpc>
                  <a:spcPct val="90000"/>
                </a:lnSpc>
                <a:spcBef>
                  <a:spcPts val="630"/>
                </a:spcBef>
                <a:spcAft>
                  <a:spcPts val="0"/>
                </a:spcAft>
                <a:buClr>
                  <a:schemeClr val="lt1"/>
                </a:buClr>
                <a:buSzPts val="2000"/>
                <a:buFont typeface="Garamond"/>
                <a:buNone/>
              </a:pPr>
              <a:r>
                <a:rPr lang="en-IN" sz="2000" u="none">
                  <a:solidFill>
                    <a:schemeClr val="lt1"/>
                  </a:solidFill>
                  <a:latin typeface="Garamond"/>
                  <a:ea typeface="Garamond"/>
                  <a:cs typeface="Garamond"/>
                  <a:sym typeface="Garamond"/>
                </a:rPr>
                <a:t>The information of all user were stored in individual ambulance account. </a:t>
              </a:r>
              <a:endParaRPr/>
            </a:p>
          </p:txBody>
        </p:sp>
        <p:sp>
          <p:nvSpPr>
            <p:cNvPr id="207" name="Google Shape;207;p23"/>
            <p:cNvSpPr/>
            <p:nvPr/>
          </p:nvSpPr>
          <p:spPr>
            <a:xfrm>
              <a:off x="3897493" y="324408"/>
              <a:ext cx="2776051" cy="1784248"/>
            </a:xfrm>
            <a:prstGeom prst="roundRect">
              <a:avLst>
                <a:gd fmla="val 10000" name="adj"/>
              </a:avLst>
            </a:prstGeom>
            <a:blipFill rotWithShape="1">
              <a:blip r:embed="rId4">
                <a:alphaModFix/>
              </a:blip>
              <a:stretch>
                <a:fillRect b="-2999" l="0" r="0" t="-2999"/>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0800000">
              <a:off x="3897493" y="2433065"/>
              <a:ext cx="2776051" cy="2973747"/>
            </a:xfrm>
            <a:prstGeom prst="round2SameRect">
              <a:avLst>
                <a:gd fmla="val 10500" name="adj1"/>
                <a:gd fmla="val 0" name="adj2"/>
              </a:avLst>
            </a:prstGeom>
            <a:solidFill>
              <a:srgbClr val="9D613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txBox="1"/>
            <p:nvPr/>
          </p:nvSpPr>
          <p:spPr>
            <a:xfrm>
              <a:off x="3982866" y="2433065"/>
              <a:ext cx="2605305" cy="2888374"/>
            </a:xfrm>
            <a:prstGeom prst="rect">
              <a:avLst/>
            </a:prstGeom>
            <a:noFill/>
            <a:ln>
              <a:noFill/>
            </a:ln>
          </p:spPr>
          <p:txBody>
            <a:bodyPr anchorCtr="0" anchor="t"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Garamond"/>
                <a:buNone/>
              </a:pPr>
              <a:r>
                <a:rPr lang="en-IN" sz="2200" u="sng">
                  <a:solidFill>
                    <a:schemeClr val="lt1"/>
                  </a:solidFill>
                  <a:latin typeface="Garamond"/>
                  <a:ea typeface="Garamond"/>
                  <a:cs typeface="Garamond"/>
                  <a:sym typeface="Garamond"/>
                </a:rPr>
                <a:t>RANGE OF CHOICES</a:t>
              </a:r>
              <a:endParaRPr/>
            </a:p>
            <a:p>
              <a:pPr indent="0" lvl="0" marL="0" marR="0" rtl="0" algn="ctr">
                <a:lnSpc>
                  <a:spcPct val="90000"/>
                </a:lnSpc>
                <a:spcBef>
                  <a:spcPts val="770"/>
                </a:spcBef>
                <a:spcAft>
                  <a:spcPts val="0"/>
                </a:spcAft>
                <a:buClr>
                  <a:schemeClr val="dk1"/>
                </a:buClr>
                <a:buSzPts val="1800"/>
                <a:buFont typeface="Garamond"/>
                <a:buNone/>
              </a:pPr>
              <a:r>
                <a:t/>
              </a:r>
              <a:endParaRPr sz="1800" u="sng">
                <a:solidFill>
                  <a:schemeClr val="lt1"/>
                </a:solidFill>
                <a:latin typeface="Garamond"/>
                <a:ea typeface="Garamond"/>
                <a:cs typeface="Garamond"/>
                <a:sym typeface="Garamond"/>
              </a:endParaRPr>
            </a:p>
            <a:p>
              <a:pPr indent="0" lvl="0" marL="0" marR="0" rtl="0" algn="ctr">
                <a:lnSpc>
                  <a:spcPct val="90000"/>
                </a:lnSpc>
                <a:spcBef>
                  <a:spcPts val="630"/>
                </a:spcBef>
                <a:spcAft>
                  <a:spcPts val="0"/>
                </a:spcAft>
                <a:buClr>
                  <a:schemeClr val="lt1"/>
                </a:buClr>
                <a:buSzPts val="2000"/>
                <a:buFont typeface="Garamond"/>
                <a:buNone/>
              </a:pPr>
              <a:r>
                <a:rPr b="1" i="1" lang="en-IN" sz="2000" u="none">
                  <a:solidFill>
                    <a:schemeClr val="lt1"/>
                  </a:solidFill>
                  <a:latin typeface="Garamond"/>
                  <a:ea typeface="Garamond"/>
                  <a:cs typeface="Garamond"/>
                  <a:sym typeface="Garamond"/>
                </a:rPr>
                <a:t>‘AROGYA</a:t>
              </a:r>
              <a:r>
                <a:rPr lang="en-IN" sz="2000" u="none">
                  <a:solidFill>
                    <a:schemeClr val="lt1"/>
                  </a:solidFill>
                  <a:latin typeface="Garamond"/>
                  <a:ea typeface="Garamond"/>
                  <a:cs typeface="Garamond"/>
                  <a:sym typeface="Garamond"/>
                </a:rPr>
                <a:t>’ a web based application that provides to view and select the bookings of ambulance into different locations</a:t>
              </a:r>
              <a:r>
                <a:rPr lang="en-IN" sz="2000" u="sng">
                  <a:solidFill>
                    <a:schemeClr val="lt1"/>
                  </a:solidFill>
                  <a:latin typeface="Garamond"/>
                  <a:ea typeface="Garamond"/>
                  <a:cs typeface="Garamond"/>
                  <a:sym typeface="Garamond"/>
                </a:rPr>
                <a:t>. </a:t>
              </a:r>
              <a:endParaRPr/>
            </a:p>
          </p:txBody>
        </p:sp>
        <p:sp>
          <p:nvSpPr>
            <p:cNvPr id="210" name="Google Shape;210;p23"/>
            <p:cNvSpPr/>
            <p:nvPr/>
          </p:nvSpPr>
          <p:spPr>
            <a:xfrm>
              <a:off x="6951150" y="324408"/>
              <a:ext cx="2776051" cy="1784248"/>
            </a:xfrm>
            <a:prstGeom prst="roundRect">
              <a:avLst>
                <a:gd fmla="val 10000" name="adj"/>
              </a:avLst>
            </a:prstGeom>
            <a:blipFill rotWithShape="1">
              <a:blip r:embed="rId5">
                <a:alphaModFix/>
              </a:blip>
              <a:stretch>
                <a:fillRect b="-26998" l="0" r="0" t="-26998"/>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rot="10800000">
              <a:off x="6951150" y="2433065"/>
              <a:ext cx="2776051" cy="2973747"/>
            </a:xfrm>
            <a:prstGeom prst="round2SameRect">
              <a:avLst>
                <a:gd fmla="val 10500" name="adj1"/>
                <a:gd fmla="val 0" name="adj2"/>
              </a:avLst>
            </a:prstGeom>
            <a:solidFill>
              <a:srgbClr val="8A7A5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nvSpPr>
          <p:spPr>
            <a:xfrm>
              <a:off x="7036523" y="2433065"/>
              <a:ext cx="2605305" cy="2888374"/>
            </a:xfrm>
            <a:prstGeom prst="rect">
              <a:avLst/>
            </a:prstGeom>
            <a:noFill/>
            <a:ln>
              <a:noFill/>
            </a:ln>
          </p:spPr>
          <p:txBody>
            <a:bodyPr anchorCtr="0" anchor="t"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Garamond"/>
                <a:buNone/>
              </a:pPr>
              <a:r>
                <a:rPr lang="en-IN" sz="2200" u="sng">
                  <a:solidFill>
                    <a:schemeClr val="lt1"/>
                  </a:solidFill>
                  <a:latin typeface="Garamond"/>
                  <a:ea typeface="Garamond"/>
                  <a:cs typeface="Garamond"/>
                  <a:sym typeface="Garamond"/>
                </a:rPr>
                <a:t>PRICE COMPARISON</a:t>
              </a:r>
              <a:endParaRPr/>
            </a:p>
            <a:p>
              <a:pPr indent="0" lvl="0" marL="0" marR="0" rtl="0" algn="ctr">
                <a:lnSpc>
                  <a:spcPct val="90000"/>
                </a:lnSpc>
                <a:spcBef>
                  <a:spcPts val="770"/>
                </a:spcBef>
                <a:spcAft>
                  <a:spcPts val="0"/>
                </a:spcAft>
                <a:buClr>
                  <a:schemeClr val="dk1"/>
                </a:buClr>
                <a:buSzPts val="1800"/>
                <a:buFont typeface="Garamond"/>
                <a:buNone/>
              </a:pPr>
              <a:r>
                <a:t/>
              </a:r>
              <a:endParaRPr sz="1800" u="sng">
                <a:solidFill>
                  <a:schemeClr val="lt1"/>
                </a:solidFill>
                <a:latin typeface="Garamond"/>
                <a:ea typeface="Garamond"/>
                <a:cs typeface="Garamond"/>
                <a:sym typeface="Garamond"/>
              </a:endParaRPr>
            </a:p>
            <a:p>
              <a:pPr indent="0" lvl="0" marL="0" marR="0" rtl="0" algn="ctr">
                <a:lnSpc>
                  <a:spcPct val="90000"/>
                </a:lnSpc>
                <a:spcBef>
                  <a:spcPts val="630"/>
                </a:spcBef>
                <a:spcAft>
                  <a:spcPts val="0"/>
                </a:spcAft>
                <a:buClr>
                  <a:schemeClr val="lt1"/>
                </a:buClr>
                <a:buSzPts val="2000"/>
                <a:buFont typeface="Garamond"/>
                <a:buNone/>
              </a:pPr>
              <a:r>
                <a:rPr lang="en-IN" sz="2000" u="none">
                  <a:solidFill>
                    <a:schemeClr val="lt1"/>
                  </a:solidFill>
                  <a:latin typeface="Garamond"/>
                  <a:ea typeface="Garamond"/>
                  <a:cs typeface="Garamond"/>
                  <a:sym typeface="Garamond"/>
                </a:rPr>
                <a:t>The system will allow us to compare prices of booking from different locations.</a:t>
              </a:r>
              <a:endParaRPr/>
            </a:p>
          </p:txBody>
        </p:sp>
      </p:grpSp>
      <p:sp>
        <p:nvSpPr>
          <p:cNvPr id="213" name="Google Shape;213;p23"/>
          <p:cNvSpPr txBox="1"/>
          <p:nvPr/>
        </p:nvSpPr>
        <p:spPr>
          <a:xfrm>
            <a:off x="2743200" y="73336"/>
            <a:ext cx="67056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600" u="sng">
                <a:solidFill>
                  <a:srgbClr val="FF0000"/>
                </a:solidFill>
                <a:latin typeface="Arial Rounded"/>
                <a:ea typeface="Arial Rounded"/>
                <a:cs typeface="Arial Rounded"/>
                <a:sym typeface="Arial Rounded"/>
              </a:rPr>
              <a:t>SCOPE OF THE PROJECT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grpSp>
        <p:nvGrpSpPr>
          <p:cNvPr id="218" name="Google Shape;218;p24"/>
          <p:cNvGrpSpPr/>
          <p:nvPr/>
        </p:nvGrpSpPr>
        <p:grpSpPr>
          <a:xfrm>
            <a:off x="5153400" y="886266"/>
            <a:ext cx="5381367" cy="5252068"/>
            <a:chOff x="834618" y="0"/>
            <a:chExt cx="5381367" cy="5252068"/>
          </a:xfrm>
        </p:grpSpPr>
        <p:sp>
          <p:nvSpPr>
            <p:cNvPr id="219" name="Google Shape;219;p24"/>
            <p:cNvSpPr/>
            <p:nvPr/>
          </p:nvSpPr>
          <p:spPr>
            <a:xfrm>
              <a:off x="834618" y="0"/>
              <a:ext cx="5252068" cy="5252068"/>
            </a:xfrm>
            <a:prstGeom prst="diamond">
              <a:avLst/>
            </a:prstGeom>
            <a:blipFill rotWithShape="1">
              <a:blip r:embed="rId3">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893711" y="494419"/>
              <a:ext cx="2393446" cy="2048306"/>
            </a:xfrm>
            <a:prstGeom prst="roundRect">
              <a:avLst>
                <a:gd fmla="val 16667" name="adj"/>
              </a:avLst>
            </a:prstGeom>
            <a:gradFill>
              <a:gsLst>
                <a:gs pos="0">
                  <a:srgbClr val="EAA29D"/>
                </a:gs>
                <a:gs pos="15000">
                  <a:srgbClr val="FF5050"/>
                </a:gs>
                <a:gs pos="100000">
                  <a:srgbClr val="ECC38C"/>
                </a:gs>
              </a:gsLst>
              <a:lin ang="135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nvSpPr>
          <p:spPr>
            <a:xfrm>
              <a:off x="993701" y="594409"/>
              <a:ext cx="2193466" cy="1848326"/>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Garamond"/>
                <a:buNone/>
              </a:pPr>
              <a:r>
                <a:rPr lang="en-IN" sz="2700">
                  <a:solidFill>
                    <a:schemeClr val="lt1"/>
                  </a:solidFill>
                  <a:latin typeface="Garamond"/>
                  <a:ea typeface="Garamond"/>
                  <a:cs typeface="Garamond"/>
                  <a:sym typeface="Garamond"/>
                </a:rPr>
                <a:t>ADMIN</a:t>
              </a:r>
              <a:endParaRPr/>
            </a:p>
          </p:txBody>
        </p:sp>
        <p:sp>
          <p:nvSpPr>
            <p:cNvPr id="222" name="Google Shape;222;p24"/>
            <p:cNvSpPr/>
            <p:nvPr/>
          </p:nvSpPr>
          <p:spPr>
            <a:xfrm>
              <a:off x="3554436" y="494419"/>
              <a:ext cx="2661549" cy="2048306"/>
            </a:xfrm>
            <a:prstGeom prst="roundRect">
              <a:avLst>
                <a:gd fmla="val 16667" name="adj"/>
              </a:avLst>
            </a:prstGeom>
            <a:gradFill>
              <a:gsLst>
                <a:gs pos="0">
                  <a:srgbClr val="EAA29D"/>
                </a:gs>
                <a:gs pos="40000">
                  <a:srgbClr val="EAA29D"/>
                </a:gs>
                <a:gs pos="64000">
                  <a:srgbClr val="FF5050"/>
                </a:gs>
                <a:gs pos="100000">
                  <a:srgbClr val="ECC38C"/>
                </a:gs>
              </a:gsLst>
              <a:lin ang="135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nvSpPr>
          <p:spPr>
            <a:xfrm>
              <a:off x="3654426" y="594409"/>
              <a:ext cx="2461569" cy="1848326"/>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Garamond"/>
                <a:buNone/>
              </a:pPr>
              <a:r>
                <a:rPr lang="en-IN" sz="2700">
                  <a:solidFill>
                    <a:schemeClr val="lt1"/>
                  </a:solidFill>
                  <a:latin typeface="Garamond"/>
                  <a:ea typeface="Garamond"/>
                  <a:cs typeface="Garamond"/>
                  <a:sym typeface="Garamond"/>
                </a:rPr>
                <a:t>CUSTOMER</a:t>
              </a:r>
              <a:endParaRPr/>
            </a:p>
          </p:txBody>
        </p:sp>
        <p:sp>
          <p:nvSpPr>
            <p:cNvPr id="224" name="Google Shape;224;p24"/>
            <p:cNvSpPr/>
            <p:nvPr/>
          </p:nvSpPr>
          <p:spPr>
            <a:xfrm>
              <a:off x="1029698" y="2646776"/>
              <a:ext cx="2234005" cy="2136240"/>
            </a:xfrm>
            <a:prstGeom prst="roundRect">
              <a:avLst>
                <a:gd fmla="val 16667" name="adj"/>
              </a:avLst>
            </a:prstGeom>
            <a:gradFill>
              <a:gsLst>
                <a:gs pos="0">
                  <a:srgbClr val="FF5050"/>
                </a:gs>
                <a:gs pos="100000">
                  <a:srgbClr val="ECC38C"/>
                </a:gs>
              </a:gsLst>
              <a:lin ang="135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nvSpPr>
          <p:spPr>
            <a:xfrm>
              <a:off x="1133981" y="2751059"/>
              <a:ext cx="2025439" cy="1927674"/>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Garamond"/>
                <a:buNone/>
              </a:pPr>
              <a:r>
                <a:rPr lang="en-IN" sz="2700">
                  <a:solidFill>
                    <a:schemeClr val="lt1"/>
                  </a:solidFill>
                  <a:latin typeface="Garamond"/>
                  <a:ea typeface="Garamond"/>
                  <a:cs typeface="Garamond"/>
                  <a:sym typeface="Garamond"/>
                </a:rPr>
                <a:t>HOSPITAL</a:t>
              </a:r>
              <a:endParaRPr/>
            </a:p>
          </p:txBody>
        </p:sp>
        <p:sp>
          <p:nvSpPr>
            <p:cNvPr id="226" name="Google Shape;226;p24"/>
            <p:cNvSpPr/>
            <p:nvPr/>
          </p:nvSpPr>
          <p:spPr>
            <a:xfrm>
              <a:off x="3500105" y="2732958"/>
              <a:ext cx="2577138" cy="2048306"/>
            </a:xfrm>
            <a:prstGeom prst="roundRect">
              <a:avLst>
                <a:gd fmla="val 16667" name="adj"/>
              </a:avLst>
            </a:prstGeom>
            <a:gradFill>
              <a:gsLst>
                <a:gs pos="0">
                  <a:srgbClr val="FF5050"/>
                </a:gs>
                <a:gs pos="1000">
                  <a:srgbClr val="FF5050"/>
                </a:gs>
                <a:gs pos="40000">
                  <a:srgbClr val="EAA29D"/>
                </a:gs>
                <a:gs pos="76000">
                  <a:srgbClr val="ECC38C"/>
                </a:gs>
                <a:gs pos="100000">
                  <a:srgbClr val="ECC38C"/>
                </a:gs>
              </a:gsLst>
              <a:lin ang="135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txBox="1"/>
            <p:nvPr/>
          </p:nvSpPr>
          <p:spPr>
            <a:xfrm>
              <a:off x="3600095" y="2832948"/>
              <a:ext cx="2377158" cy="1848326"/>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Garamond"/>
                <a:buNone/>
              </a:pPr>
              <a:r>
                <a:rPr lang="en-IN" sz="2600">
                  <a:solidFill>
                    <a:schemeClr val="lt1"/>
                  </a:solidFill>
                  <a:latin typeface="Garamond"/>
                  <a:ea typeface="Garamond"/>
                  <a:cs typeface="Garamond"/>
                  <a:sym typeface="Garamond"/>
                </a:rPr>
                <a:t>AMBULANCE</a:t>
              </a:r>
              <a:endParaRPr/>
            </a:p>
          </p:txBody>
        </p:sp>
      </p:grpSp>
      <p:sp>
        <p:nvSpPr>
          <p:cNvPr id="228" name="Google Shape;228;p24"/>
          <p:cNvSpPr txBox="1"/>
          <p:nvPr/>
        </p:nvSpPr>
        <p:spPr>
          <a:xfrm>
            <a:off x="829994" y="1041009"/>
            <a:ext cx="34887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u="sng">
                <a:solidFill>
                  <a:schemeClr val="dk1"/>
                </a:solidFill>
                <a:latin typeface="Garamond"/>
                <a:ea typeface="Garamond"/>
                <a:cs typeface="Garamond"/>
                <a:sym typeface="Garamond"/>
              </a:rPr>
              <a:t>TYPES OF USER</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nvSpPr>
        <p:spPr>
          <a:xfrm>
            <a:off x="1083212" y="942535"/>
            <a:ext cx="5514536"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u="sng">
                <a:solidFill>
                  <a:schemeClr val="dk1"/>
                </a:solidFill>
                <a:latin typeface="Arial Rounded"/>
                <a:ea typeface="Arial Rounded"/>
                <a:cs typeface="Arial Rounded"/>
                <a:sym typeface="Arial Rounded"/>
              </a:rPr>
              <a:t>COST ANALYSIS</a:t>
            </a:r>
            <a:endParaRPr/>
          </a:p>
        </p:txBody>
      </p:sp>
      <p:sp>
        <p:nvSpPr>
          <p:cNvPr id="234" name="Google Shape;234;p25"/>
          <p:cNvSpPr txBox="1"/>
          <p:nvPr/>
        </p:nvSpPr>
        <p:spPr>
          <a:xfrm>
            <a:off x="1083212" y="3530991"/>
            <a:ext cx="8665699"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graphicFrame>
        <p:nvGraphicFramePr>
          <p:cNvPr id="235" name="Google Shape;235;p25"/>
          <p:cNvGraphicFramePr/>
          <p:nvPr/>
        </p:nvGraphicFramePr>
        <p:xfrm>
          <a:off x="1083212" y="4098869"/>
          <a:ext cx="3000000" cy="3000000"/>
        </p:xfrm>
        <a:graphic>
          <a:graphicData uri="http://schemas.openxmlformats.org/drawingml/2006/table">
            <a:tbl>
              <a:tblPr>
                <a:noFill/>
                <a:tableStyleId>{05B6DA8E-1785-49C9-A738-2F23729CD579}</a:tableStyleId>
              </a:tblPr>
              <a:tblGrid>
                <a:gridCol w="1913200"/>
                <a:gridCol w="1913200"/>
                <a:gridCol w="1913200"/>
                <a:gridCol w="1913200"/>
                <a:gridCol w="1913200"/>
              </a:tblGrid>
              <a:tr h="447600">
                <a:tc>
                  <a:txBody>
                    <a:bodyPr/>
                    <a:lstStyle/>
                    <a:p>
                      <a:pPr indent="0" lvl="0" marL="0" marR="0" rtl="0" algn="ctr">
                        <a:spcBef>
                          <a:spcPts val="0"/>
                        </a:spcBef>
                        <a:spcAft>
                          <a:spcPts val="0"/>
                        </a:spcAft>
                        <a:buNone/>
                      </a:pPr>
                      <a:r>
                        <a:rPr b="1" lang="en-IN" sz="1800" u="none" cap="none" strike="noStrike">
                          <a:solidFill>
                            <a:srgbClr val="000000"/>
                          </a:solidFill>
                        </a:rPr>
                        <a:t>SOFTWARE PROJECTS</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c>
                  <a:txBody>
                    <a:bodyPr/>
                    <a:lstStyle/>
                    <a:p>
                      <a:pPr indent="0" lvl="0" marL="0" marR="0" rtl="0" algn="ctr">
                        <a:spcBef>
                          <a:spcPts val="0"/>
                        </a:spcBef>
                        <a:spcAft>
                          <a:spcPts val="0"/>
                        </a:spcAft>
                        <a:buNone/>
                      </a:pPr>
                      <a:r>
                        <a:rPr b="1" lang="en-IN" sz="1800" u="none" cap="none" strike="noStrike">
                          <a:solidFill>
                            <a:srgbClr val="000000"/>
                          </a:solidFill>
                        </a:rPr>
                        <a:t>A</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c>
                  <a:txBody>
                    <a:bodyPr/>
                    <a:lstStyle/>
                    <a:p>
                      <a:pPr indent="0" lvl="0" marL="0" marR="0" rtl="0" algn="ctr">
                        <a:spcBef>
                          <a:spcPts val="0"/>
                        </a:spcBef>
                        <a:spcAft>
                          <a:spcPts val="0"/>
                        </a:spcAft>
                        <a:buNone/>
                      </a:pPr>
                      <a:r>
                        <a:rPr b="1" lang="en-IN" sz="1800" u="none" cap="none" strike="noStrike">
                          <a:solidFill>
                            <a:srgbClr val="000000"/>
                          </a:solidFill>
                        </a:rPr>
                        <a:t>B</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c>
                  <a:txBody>
                    <a:bodyPr/>
                    <a:lstStyle/>
                    <a:p>
                      <a:pPr indent="0" lvl="0" marL="0" marR="0" rtl="0" algn="ctr">
                        <a:spcBef>
                          <a:spcPts val="0"/>
                        </a:spcBef>
                        <a:spcAft>
                          <a:spcPts val="0"/>
                        </a:spcAft>
                        <a:buNone/>
                      </a:pPr>
                      <a:r>
                        <a:rPr b="1" lang="en-IN" sz="1800" u="none" cap="none" strike="noStrike">
                          <a:solidFill>
                            <a:srgbClr val="000000"/>
                          </a:solidFill>
                        </a:rPr>
                        <a:t>C</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c>
                  <a:txBody>
                    <a:bodyPr/>
                    <a:lstStyle/>
                    <a:p>
                      <a:pPr indent="0" lvl="0" marL="0" marR="0" rtl="0" algn="ctr">
                        <a:spcBef>
                          <a:spcPts val="0"/>
                        </a:spcBef>
                        <a:spcAft>
                          <a:spcPts val="0"/>
                        </a:spcAft>
                        <a:buNone/>
                      </a:pPr>
                      <a:r>
                        <a:rPr b="1" lang="en-IN" sz="1800" u="none" cap="none" strike="noStrike">
                          <a:solidFill>
                            <a:srgbClr val="000000"/>
                          </a:solidFill>
                        </a:rPr>
                        <a:t>D</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DEDED"/>
                      </a:solidFill>
                      <a:prstDash val="solid"/>
                      <a:round/>
                      <a:headEnd len="sm" w="sm" type="none"/>
                      <a:tailEnd len="sm" w="sm" type="none"/>
                    </a:lnB>
                    <a:solidFill>
                      <a:srgbClr val="4CB96B"/>
                    </a:solidFill>
                  </a:tcPr>
                </a:tc>
              </a:tr>
              <a:tr h="260300">
                <a:tc>
                  <a:txBody>
                    <a:bodyPr/>
                    <a:lstStyle/>
                    <a:p>
                      <a:pPr indent="0" lvl="0" marL="0" marR="0" rtl="0" algn="ctr">
                        <a:spcBef>
                          <a:spcPts val="0"/>
                        </a:spcBef>
                        <a:spcAft>
                          <a:spcPts val="0"/>
                        </a:spcAft>
                        <a:buNone/>
                      </a:pPr>
                      <a:r>
                        <a:rPr b="0" lang="en-IN" sz="1800" u="none" cap="none" strike="noStrike"/>
                        <a:t>Organic</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IN" sz="1800" u="none" cap="none" strike="noStrike"/>
                        <a:t>2.4</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IN" sz="1800" u="none" cap="none" strike="noStrike"/>
                        <a:t>1.05</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IN" sz="1800" u="none" cap="none" strike="noStrike"/>
                        <a:t>2.5</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IN" sz="1800" u="none" cap="none" strike="noStrike"/>
                        <a:t>0.38</a:t>
                      </a:r>
                      <a:endParaRPr/>
                    </a:p>
                  </a:txBody>
                  <a:tcPr marT="66675" marB="66675" marR="133350" marL="133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DEDE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236" name="Google Shape;236;p25"/>
          <p:cNvSpPr txBox="1"/>
          <p:nvPr/>
        </p:nvSpPr>
        <p:spPr>
          <a:xfrm>
            <a:off x="1083212" y="1650421"/>
            <a:ext cx="9467555" cy="24314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‘AROGYA’ </a:t>
            </a:r>
            <a:r>
              <a:rPr lang="en-IN" sz="1800">
                <a:solidFill>
                  <a:schemeClr val="dk1"/>
                </a:solidFill>
                <a:latin typeface="Calibri"/>
                <a:ea typeface="Calibri"/>
                <a:cs typeface="Calibri"/>
                <a:sym typeface="Calibri"/>
              </a:rPr>
              <a:t>is an web application which acts as a communication interface between patients ,ambulance and hospitals . The development team comprises of five team members , which is reasonably  small,  and the team members are experienced in developing the system. Therefore , this project can be considered as of organic type. Thus, for calculating development time we choose intermediate COCOMO estimation model for organic type</a:t>
            </a:r>
            <a:endParaRPr sz="10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Effort = a</a:t>
            </a:r>
            <a:r>
              <a:rPr b="1" lang="en-IN" sz="1100">
                <a:solidFill>
                  <a:schemeClr val="dk1"/>
                </a:solidFill>
                <a:latin typeface="Calibri"/>
                <a:ea typeface="Calibri"/>
                <a:cs typeface="Calibri"/>
                <a:sym typeface="Calibri"/>
              </a:rPr>
              <a:t>1 </a:t>
            </a:r>
            <a:r>
              <a:rPr b="1" lang="en-IN" sz="1400">
                <a:solidFill>
                  <a:schemeClr val="dk1"/>
                </a:solidFill>
                <a:latin typeface="Calibri"/>
                <a:ea typeface="Calibri"/>
                <a:cs typeface="Calibri"/>
                <a:sym typeface="Calibri"/>
              </a:rPr>
              <a:t>  * (KLOC) </a:t>
            </a:r>
            <a:r>
              <a:rPr b="1" lang="en-IN" sz="1600">
                <a:solidFill>
                  <a:schemeClr val="dk1"/>
                </a:solidFill>
                <a:latin typeface="Calibri"/>
                <a:ea typeface="Calibri"/>
                <a:cs typeface="Calibri"/>
                <a:sym typeface="Calibri"/>
              </a:rPr>
              <a:t>a2 *(EAF) PM</a:t>
            </a:r>
            <a:endParaRPr sz="1000">
              <a:solidFill>
                <a:schemeClr val="dk1"/>
              </a:solidFill>
              <a:latin typeface="Garamond"/>
              <a:ea typeface="Garamond"/>
              <a:cs typeface="Garamond"/>
              <a:sym typeface="Garamond"/>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Development time= b</a:t>
            </a:r>
            <a:r>
              <a:rPr b="1" lang="en-IN" sz="1400">
                <a:solidFill>
                  <a:schemeClr val="dk1"/>
                </a:solidFill>
                <a:latin typeface="Calibri"/>
                <a:ea typeface="Calibri"/>
                <a:cs typeface="Calibri"/>
                <a:sym typeface="Calibri"/>
              </a:rPr>
              <a:t>1 *(Effort) b2 months</a:t>
            </a:r>
            <a:endParaRPr/>
          </a:p>
          <a:p>
            <a:pPr indent="0" lvl="0" marL="0" marR="0" rtl="0" algn="l">
              <a:spcBef>
                <a:spcPts val="0"/>
              </a:spcBef>
              <a:spcAft>
                <a:spcPts val="0"/>
              </a:spcAft>
              <a:buNone/>
            </a:pPr>
            <a:r>
              <a:rPr b="1" lang="en-IN" sz="1000">
                <a:solidFill>
                  <a:srgbClr val="000000"/>
                </a:solidFill>
                <a:latin typeface="Verdana"/>
                <a:ea typeface="Verdana"/>
                <a:cs typeface="Verdana"/>
                <a:sym typeface="Verdana"/>
              </a:rPr>
              <a:t>KLOC</a:t>
            </a:r>
            <a:r>
              <a:rPr lang="en-IN" sz="1000">
                <a:solidFill>
                  <a:srgbClr val="000000"/>
                </a:solidFill>
                <a:latin typeface="Calibri"/>
                <a:ea typeface="Calibri"/>
                <a:cs typeface="Calibri"/>
                <a:sym typeface="Calibri"/>
              </a:rPr>
              <a:t> </a:t>
            </a:r>
            <a:r>
              <a:rPr lang="en-IN" sz="1000">
                <a:solidFill>
                  <a:srgbClr val="000000"/>
                </a:solidFill>
                <a:latin typeface="Verdana"/>
                <a:ea typeface="Verdana"/>
                <a:cs typeface="Verdana"/>
                <a:sym typeface="Verdana"/>
              </a:rPr>
              <a:t>is the estimated size of the software product indicate in Kilo Lines of Code</a:t>
            </a:r>
            <a:endParaRPr sz="1000">
              <a:solidFill>
                <a:schemeClr val="dk1"/>
              </a:solidFill>
              <a:latin typeface="Garamond"/>
              <a:ea typeface="Garamond"/>
              <a:cs typeface="Garamond"/>
              <a:sym typeface="Garamond"/>
            </a:endParaRPr>
          </a:p>
        </p:txBody>
      </p:sp>
    </p:spTree>
  </p:cSld>
  <p:clrMapOvr>
    <a:masterClrMapping/>
  </p:clrMapOvr>
  <mc:AlternateContent>
    <mc:Choice Requires="p14">
      <p:transition spd="slow" p14:dur="34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6"/>
          <p:cNvSpPr txBox="1"/>
          <p:nvPr/>
        </p:nvSpPr>
        <p:spPr>
          <a:xfrm>
            <a:off x="858129" y="1055077"/>
            <a:ext cx="10452296" cy="486299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IN" sz="1800">
                <a:solidFill>
                  <a:schemeClr val="dk1"/>
                </a:solidFill>
                <a:latin typeface="Calibri"/>
                <a:ea typeface="Calibri"/>
                <a:cs typeface="Calibri"/>
                <a:sym typeface="Calibri"/>
              </a:rPr>
              <a:t>EAF </a:t>
            </a:r>
            <a:r>
              <a:rPr lang="en-IN" sz="1800">
                <a:solidFill>
                  <a:schemeClr val="dk1"/>
                </a:solidFill>
                <a:latin typeface="Calibri"/>
                <a:ea typeface="Calibri"/>
                <a:cs typeface="Calibri"/>
                <a:sym typeface="Calibri"/>
              </a:rPr>
              <a:t>=f1*f2*f3*f4*f5*f6*f7</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dk1"/>
                </a:solidFill>
                <a:latin typeface="Calibri"/>
                <a:ea typeface="Calibri"/>
                <a:cs typeface="Calibri"/>
                <a:sym typeface="Calibri"/>
              </a:rPr>
              <a:t>       =1.15*1.15*1.07*0.86*0.91*0.95*0.91</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dk1"/>
                </a:solidFill>
                <a:latin typeface="Calibri"/>
                <a:ea typeface="Calibri"/>
                <a:cs typeface="Calibri"/>
                <a:sym typeface="Calibri"/>
              </a:rPr>
              <a:t>      =0.9574</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dk1"/>
                </a:solidFill>
                <a:latin typeface="Calibri"/>
                <a:ea typeface="Calibri"/>
                <a:cs typeface="Calibri"/>
                <a:sym typeface="Calibri"/>
              </a:rPr>
              <a:t>The lines of code are estimated to be 2500</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dk1"/>
                </a:solidFill>
                <a:latin typeface="Calibri"/>
                <a:ea typeface="Calibri"/>
                <a:cs typeface="Calibri"/>
                <a:sym typeface="Calibri"/>
              </a:rPr>
              <a:t>Therefore,</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dk1"/>
                </a:solidFill>
                <a:latin typeface="Calibri"/>
                <a:ea typeface="Calibri"/>
                <a:cs typeface="Calibri"/>
                <a:sym typeface="Calibri"/>
              </a:rPr>
              <a:t>                 KLOC=2.5</a:t>
            </a:r>
            <a:r>
              <a:rPr lang="en-IN" sz="14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Therefore,</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b="1" lang="en-IN" sz="1800">
                <a:solidFill>
                  <a:schemeClr val="dk1"/>
                </a:solidFill>
                <a:latin typeface="Calibri"/>
                <a:ea typeface="Calibri"/>
                <a:cs typeface="Calibri"/>
                <a:sym typeface="Calibri"/>
              </a:rPr>
              <a:t>          Effort</a:t>
            </a:r>
            <a:r>
              <a:rPr lang="en-IN" sz="1800">
                <a:solidFill>
                  <a:schemeClr val="dk1"/>
                </a:solidFill>
                <a:latin typeface="Calibri"/>
                <a:ea typeface="Calibri"/>
                <a:cs typeface="Calibri"/>
                <a:sym typeface="Calibri"/>
              </a:rPr>
              <a:t>=2.4(2.5) 1.05*0.9574 PM</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dk1"/>
                </a:solidFill>
                <a:latin typeface="Calibri"/>
                <a:ea typeface="Calibri"/>
                <a:cs typeface="Calibri"/>
                <a:sym typeface="Calibri"/>
              </a:rPr>
              <a:t>                    =6.03162</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b="1" lang="en-IN" sz="1800">
                <a:solidFill>
                  <a:schemeClr val="dk1"/>
                </a:solidFill>
                <a:latin typeface="Calibri"/>
                <a:ea typeface="Calibri"/>
                <a:cs typeface="Calibri"/>
                <a:sym typeface="Calibri"/>
              </a:rPr>
              <a:t>         Tdev</a:t>
            </a:r>
            <a:r>
              <a:rPr lang="en-IN" sz="1800">
                <a:solidFill>
                  <a:schemeClr val="dk1"/>
                </a:solidFill>
                <a:latin typeface="Calibri"/>
                <a:ea typeface="Calibri"/>
                <a:cs typeface="Calibri"/>
                <a:sym typeface="Calibri"/>
              </a:rPr>
              <a:t>=2.5*(6.03162)0.38 months</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dk1"/>
                </a:solidFill>
                <a:latin typeface="Calibri"/>
                <a:ea typeface="Calibri"/>
                <a:cs typeface="Calibri"/>
                <a:sym typeface="Calibri"/>
              </a:rPr>
              <a:t>                 =5.730039 months</a:t>
            </a:r>
            <a:endParaRPr sz="1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dk1"/>
                </a:solidFill>
                <a:latin typeface="Calibri"/>
                <a:ea typeface="Calibri"/>
                <a:cs typeface="Calibri"/>
                <a:sym typeface="Calibri"/>
              </a:rPr>
              <a:t>                =153 days</a:t>
            </a:r>
            <a:endParaRPr sz="1800">
              <a:solidFill>
                <a:schemeClr val="dk1"/>
              </a:solidFill>
              <a:latin typeface="Garamond"/>
              <a:ea typeface="Garamond"/>
              <a:cs typeface="Garamond"/>
              <a:sym typeface="Garamond"/>
            </a:endParaRPr>
          </a:p>
        </p:txBody>
      </p:sp>
      <p:graphicFrame>
        <p:nvGraphicFramePr>
          <p:cNvPr id="242" name="Google Shape;242;p26"/>
          <p:cNvGraphicFramePr/>
          <p:nvPr/>
        </p:nvGraphicFramePr>
        <p:xfrm>
          <a:off x="7183901" y="851095"/>
          <a:ext cx="3000000" cy="3000000"/>
        </p:xfrm>
        <a:graphic>
          <a:graphicData uri="http://schemas.openxmlformats.org/drawingml/2006/table">
            <a:tbl>
              <a:tblPr bandRow="1" firstRow="1">
                <a:noFill/>
                <a:tableStyleId>{B2C4DB05-FC8C-4FA8-A295-A4B40D3EC08B}</a:tableStyleId>
              </a:tblPr>
              <a:tblGrid>
                <a:gridCol w="2074975"/>
                <a:gridCol w="2074975"/>
              </a:tblGrid>
              <a:tr h="459050">
                <a:tc>
                  <a:txBody>
                    <a:bodyPr/>
                    <a:lstStyle/>
                    <a:p>
                      <a:pPr indent="0" lvl="0" marL="0" marR="0" rtl="0" algn="l">
                        <a:spcBef>
                          <a:spcPts val="0"/>
                        </a:spcBef>
                        <a:spcAft>
                          <a:spcPts val="0"/>
                        </a:spcAft>
                        <a:buNone/>
                      </a:pPr>
                      <a:r>
                        <a:rPr lang="en-IN" sz="1800" u="none" cap="none" strike="noStrike"/>
                        <a:t>FACTORS</a:t>
                      </a:r>
                      <a:endParaRPr/>
                    </a:p>
                  </a:txBody>
                  <a:tcPr marT="45725" marB="45725" marR="91450" marL="91450"/>
                </a:tc>
                <a:tc>
                  <a:txBody>
                    <a:bodyPr/>
                    <a:lstStyle/>
                    <a:p>
                      <a:pPr indent="0" lvl="0" marL="0" marR="0" rtl="0" algn="l">
                        <a:spcBef>
                          <a:spcPts val="0"/>
                        </a:spcBef>
                        <a:spcAft>
                          <a:spcPts val="0"/>
                        </a:spcAft>
                        <a:buNone/>
                      </a:pPr>
                      <a:r>
                        <a:rPr lang="en-IN" sz="1800"/>
                        <a:t>HIGH</a:t>
                      </a:r>
                      <a:endParaRPr/>
                    </a:p>
                  </a:txBody>
                  <a:tcPr marT="45725" marB="45725" marR="91450" marL="91450"/>
                </a:tc>
              </a:tr>
              <a:tr h="459050">
                <a:tc>
                  <a:txBody>
                    <a:bodyPr/>
                    <a:lstStyle/>
                    <a:p>
                      <a:pPr indent="0" lvl="0" marL="0" marR="0" rtl="0" algn="l">
                        <a:lnSpc>
                          <a:spcPct val="100000"/>
                        </a:lnSpc>
                        <a:spcBef>
                          <a:spcPts val="0"/>
                        </a:spcBef>
                        <a:spcAft>
                          <a:spcPts val="0"/>
                        </a:spcAft>
                        <a:buClr>
                          <a:schemeClr val="dk1"/>
                        </a:buClr>
                        <a:buSzPts val="1800"/>
                        <a:buFont typeface="Calibri"/>
                        <a:buNone/>
                      </a:pPr>
                      <a:r>
                        <a:rPr lang="en-IN" sz="1800">
                          <a:latin typeface="Calibri"/>
                          <a:ea typeface="Calibri"/>
                          <a:cs typeface="Calibri"/>
                          <a:sym typeface="Calibri"/>
                        </a:rPr>
                        <a:t>Software reliability(f1)</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1.15</a:t>
                      </a:r>
                      <a:endParaRPr/>
                    </a:p>
                  </a:txBody>
                  <a:tcPr marT="45725" marB="45725" marR="91450" marL="91450"/>
                </a:tc>
              </a:tr>
              <a:tr h="459050">
                <a:tc>
                  <a:txBody>
                    <a:bodyPr/>
                    <a:lstStyle/>
                    <a:p>
                      <a:pPr indent="0" lvl="0" marL="0" marR="0" rtl="0" algn="l">
                        <a:lnSpc>
                          <a:spcPct val="100000"/>
                        </a:lnSpc>
                        <a:spcBef>
                          <a:spcPts val="0"/>
                        </a:spcBef>
                        <a:spcAft>
                          <a:spcPts val="0"/>
                        </a:spcAft>
                        <a:buClr>
                          <a:schemeClr val="dk1"/>
                        </a:buClr>
                        <a:buSzPts val="1800"/>
                        <a:buFont typeface="Calibri"/>
                        <a:buNone/>
                      </a:pPr>
                      <a:r>
                        <a:rPr lang="en-IN" sz="1800">
                          <a:latin typeface="Calibri"/>
                          <a:ea typeface="Calibri"/>
                          <a:cs typeface="Calibri"/>
                          <a:sym typeface="Calibri"/>
                        </a:rPr>
                        <a:t>Product complexity(f2)</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1.15</a:t>
                      </a:r>
                      <a:endParaRPr/>
                    </a:p>
                  </a:txBody>
                  <a:tcPr marT="45725" marB="45725" marR="91450" marL="91450"/>
                </a:tc>
              </a:tr>
              <a:tr h="459050">
                <a:tc>
                  <a:txBody>
                    <a:bodyPr/>
                    <a:lstStyle/>
                    <a:p>
                      <a:pPr indent="0" lvl="0" marL="0" marR="0" rtl="0" algn="l">
                        <a:lnSpc>
                          <a:spcPct val="100000"/>
                        </a:lnSpc>
                        <a:spcBef>
                          <a:spcPts val="0"/>
                        </a:spcBef>
                        <a:spcAft>
                          <a:spcPts val="0"/>
                        </a:spcAft>
                        <a:buClr>
                          <a:schemeClr val="dk1"/>
                        </a:buClr>
                        <a:buSzPts val="1800"/>
                        <a:buFont typeface="Calibri"/>
                        <a:buNone/>
                      </a:pPr>
                      <a:r>
                        <a:rPr lang="en-IN" sz="1800">
                          <a:latin typeface="Calibri"/>
                          <a:ea typeface="Calibri"/>
                          <a:cs typeface="Calibri"/>
                          <a:sym typeface="Calibri"/>
                        </a:rPr>
                        <a:t>Turnaround time(f3)</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1.07</a:t>
                      </a:r>
                      <a:endParaRPr/>
                    </a:p>
                  </a:txBody>
                  <a:tcPr marT="45725" marB="45725" marR="91450" marL="91450"/>
                </a:tc>
              </a:tr>
              <a:tr h="459050">
                <a:tc>
                  <a:txBody>
                    <a:bodyPr/>
                    <a:lstStyle/>
                    <a:p>
                      <a:pPr indent="0" lvl="0" marL="0" marR="0" rtl="0" algn="l">
                        <a:lnSpc>
                          <a:spcPct val="100000"/>
                        </a:lnSpc>
                        <a:spcBef>
                          <a:spcPts val="0"/>
                        </a:spcBef>
                        <a:spcAft>
                          <a:spcPts val="0"/>
                        </a:spcAft>
                        <a:buClr>
                          <a:schemeClr val="dk1"/>
                        </a:buClr>
                        <a:buSzPts val="1800"/>
                        <a:buFont typeface="Calibri"/>
                        <a:buNone/>
                      </a:pPr>
                      <a:r>
                        <a:rPr lang="en-IN" sz="1800">
                          <a:latin typeface="Calibri"/>
                          <a:ea typeface="Calibri"/>
                          <a:cs typeface="Calibri"/>
                          <a:sym typeface="Calibri"/>
                        </a:rPr>
                        <a:t>Analyst Capability(f4)</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0.86</a:t>
                      </a:r>
                      <a:endParaRPr/>
                    </a:p>
                  </a:txBody>
                  <a:tcPr marT="45725" marB="45725" marR="91450" marL="91450"/>
                </a:tc>
              </a:tr>
              <a:tr h="803350">
                <a:tc>
                  <a:txBody>
                    <a:bodyPr/>
                    <a:lstStyle/>
                    <a:p>
                      <a:pPr indent="0" lvl="0" marL="0" marR="0" rtl="0" algn="l">
                        <a:lnSpc>
                          <a:spcPct val="100000"/>
                        </a:lnSpc>
                        <a:spcBef>
                          <a:spcPts val="0"/>
                        </a:spcBef>
                        <a:spcAft>
                          <a:spcPts val="0"/>
                        </a:spcAft>
                        <a:buClr>
                          <a:schemeClr val="dk1"/>
                        </a:buClr>
                        <a:buSzPts val="1800"/>
                        <a:buFont typeface="Calibri"/>
                        <a:buNone/>
                      </a:pPr>
                      <a:r>
                        <a:rPr lang="en-IN" sz="1800">
                          <a:latin typeface="Calibri"/>
                          <a:ea typeface="Calibri"/>
                          <a:cs typeface="Calibri"/>
                          <a:sym typeface="Calibri"/>
                        </a:rPr>
                        <a:t>Application experience(f5)</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0.91</a:t>
                      </a:r>
                      <a:endParaRPr/>
                    </a:p>
                  </a:txBody>
                  <a:tcPr marT="45725" marB="45725" marR="91450" marL="91450"/>
                </a:tc>
              </a:tr>
              <a:tr h="803350">
                <a:tc>
                  <a:txBody>
                    <a:bodyPr/>
                    <a:lstStyle/>
                    <a:p>
                      <a:pPr indent="0" lvl="0" marL="0" marR="0" rtl="0" algn="l">
                        <a:lnSpc>
                          <a:spcPct val="100000"/>
                        </a:lnSpc>
                        <a:spcBef>
                          <a:spcPts val="0"/>
                        </a:spcBef>
                        <a:spcAft>
                          <a:spcPts val="0"/>
                        </a:spcAft>
                        <a:buClr>
                          <a:schemeClr val="dk1"/>
                        </a:buClr>
                        <a:buSzPts val="1800"/>
                        <a:buFont typeface="Calibri"/>
                        <a:buNone/>
                      </a:pPr>
                      <a:r>
                        <a:rPr lang="en-IN" sz="1800">
                          <a:latin typeface="Calibri"/>
                          <a:ea typeface="Calibri"/>
                          <a:cs typeface="Calibri"/>
                          <a:sym typeface="Calibri"/>
                        </a:rPr>
                        <a:t>Programming Language Experience(f6)</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0.95</a:t>
                      </a:r>
                      <a:endParaRPr/>
                    </a:p>
                  </a:txBody>
                  <a:tcPr marT="45725" marB="45725" marR="91450" marL="91450"/>
                </a:tc>
              </a:tr>
              <a:tr h="459050">
                <a:tc>
                  <a:txBody>
                    <a:bodyPr/>
                    <a:lstStyle/>
                    <a:p>
                      <a:pPr indent="0" lvl="0" marL="0" marR="0" rtl="0" algn="l">
                        <a:lnSpc>
                          <a:spcPct val="100000"/>
                        </a:lnSpc>
                        <a:spcBef>
                          <a:spcPts val="0"/>
                        </a:spcBef>
                        <a:spcAft>
                          <a:spcPts val="0"/>
                        </a:spcAft>
                        <a:buClr>
                          <a:schemeClr val="dk1"/>
                        </a:buClr>
                        <a:buSzPts val="1800"/>
                        <a:buFont typeface="Calibri"/>
                        <a:buNone/>
                      </a:pPr>
                      <a:r>
                        <a:rPr lang="en-IN" sz="1800">
                          <a:latin typeface="Calibri"/>
                          <a:ea typeface="Calibri"/>
                          <a:cs typeface="Calibri"/>
                          <a:sym typeface="Calibri"/>
                        </a:rPr>
                        <a:t>Use of software tools(f7)</a:t>
                      </a:r>
                      <a:endParaRPr sz="14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IN" sz="1800"/>
                        <a:t>0.91</a:t>
                      </a:r>
                      <a:endParaRPr/>
                    </a:p>
                  </a:txBody>
                  <a:tcPr marT="45725" marB="45725" marR="91450" marL="91450"/>
                </a:tc>
              </a:tr>
            </a:tbl>
          </a:graphicData>
        </a:graphic>
      </p:graphicFrame>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7"/>
          <p:cNvSpPr txBox="1"/>
          <p:nvPr/>
        </p:nvSpPr>
        <p:spPr>
          <a:xfrm>
            <a:off x="2827606" y="984738"/>
            <a:ext cx="652740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u="sng">
                <a:solidFill>
                  <a:srgbClr val="00B0F0"/>
                </a:solidFill>
                <a:latin typeface="Arial"/>
                <a:ea typeface="Arial"/>
                <a:cs typeface="Arial"/>
                <a:sym typeface="Arial"/>
              </a:rPr>
              <a:t>DATA FLOW DIAGRAM</a:t>
            </a:r>
            <a:endParaRPr/>
          </a:p>
        </p:txBody>
      </p:sp>
      <p:sp>
        <p:nvSpPr>
          <p:cNvPr id="248" name="Google Shape;248;p27"/>
          <p:cNvSpPr txBox="1"/>
          <p:nvPr/>
        </p:nvSpPr>
        <p:spPr>
          <a:xfrm>
            <a:off x="872197" y="1645920"/>
            <a:ext cx="16599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u="sng">
                <a:solidFill>
                  <a:schemeClr val="dk1"/>
                </a:solidFill>
                <a:latin typeface="Garamond"/>
                <a:ea typeface="Garamond"/>
                <a:cs typeface="Garamond"/>
                <a:sym typeface="Garamond"/>
              </a:rPr>
              <a:t>0 level diagram</a:t>
            </a:r>
            <a:endParaRPr sz="1800">
              <a:solidFill>
                <a:schemeClr val="dk1"/>
              </a:solidFill>
              <a:latin typeface="Garamond"/>
              <a:ea typeface="Garamond"/>
              <a:cs typeface="Garamond"/>
              <a:sym typeface="Garamond"/>
            </a:endParaRPr>
          </a:p>
        </p:txBody>
      </p:sp>
      <p:sp>
        <p:nvSpPr>
          <p:cNvPr id="249" name="Google Shape;249;p27"/>
          <p:cNvSpPr/>
          <p:nvPr/>
        </p:nvSpPr>
        <p:spPr>
          <a:xfrm>
            <a:off x="4595445" y="1830586"/>
            <a:ext cx="2039816" cy="1875693"/>
          </a:xfrm>
          <a:prstGeom prst="flowChartConnector">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1"/>
                </a:solidFill>
                <a:latin typeface="Garamond"/>
                <a:ea typeface="Garamond"/>
                <a:cs typeface="Garamond"/>
                <a:sym typeface="Garamond"/>
              </a:rPr>
              <a:t>ONLINE AMBULANCE BOOKING SYSTEM</a:t>
            </a:r>
            <a:endParaRPr sz="1800">
              <a:solidFill>
                <a:schemeClr val="dk1"/>
              </a:solidFill>
              <a:latin typeface="Garamond"/>
              <a:ea typeface="Garamond"/>
              <a:cs typeface="Garamond"/>
              <a:sym typeface="Garamond"/>
            </a:endParaRPr>
          </a:p>
          <a:p>
            <a:pPr indent="0" lvl="0" marL="0" marR="0" rtl="0" algn="ctr">
              <a:spcBef>
                <a:spcPts val="0"/>
              </a:spcBef>
              <a:spcAft>
                <a:spcPts val="0"/>
              </a:spcAft>
              <a:buNone/>
            </a:pPr>
            <a:r>
              <a:t/>
            </a:r>
            <a:endParaRPr sz="1800">
              <a:solidFill>
                <a:schemeClr val="dk1"/>
              </a:solidFill>
              <a:latin typeface="Garamond"/>
              <a:ea typeface="Garamond"/>
              <a:cs typeface="Garamond"/>
              <a:sym typeface="Garamond"/>
            </a:endParaRPr>
          </a:p>
        </p:txBody>
      </p:sp>
      <p:sp>
        <p:nvSpPr>
          <p:cNvPr id="250" name="Google Shape;250;p27"/>
          <p:cNvSpPr/>
          <p:nvPr/>
        </p:nvSpPr>
        <p:spPr>
          <a:xfrm>
            <a:off x="1331154" y="2256693"/>
            <a:ext cx="1659988" cy="1172307"/>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1"/>
                </a:solidFill>
                <a:latin typeface="Garamond"/>
                <a:ea typeface="Garamond"/>
                <a:cs typeface="Garamond"/>
                <a:sym typeface="Garamond"/>
              </a:rPr>
              <a:t>USER</a:t>
            </a:r>
            <a:endParaRPr sz="1800">
              <a:solidFill>
                <a:schemeClr val="dk1"/>
              </a:solidFill>
              <a:latin typeface="Garamond"/>
              <a:ea typeface="Garamond"/>
              <a:cs typeface="Garamond"/>
              <a:sym typeface="Garamond"/>
            </a:endParaRPr>
          </a:p>
          <a:p>
            <a:pPr indent="0" lvl="0" marL="0" marR="0" rtl="0" algn="ctr">
              <a:spcBef>
                <a:spcPts val="0"/>
              </a:spcBef>
              <a:spcAft>
                <a:spcPts val="0"/>
              </a:spcAft>
              <a:buNone/>
            </a:pPr>
            <a:r>
              <a:t/>
            </a:r>
            <a:endParaRPr sz="1800">
              <a:solidFill>
                <a:schemeClr val="dk1"/>
              </a:solidFill>
              <a:latin typeface="Garamond"/>
              <a:ea typeface="Garamond"/>
              <a:cs typeface="Garamond"/>
              <a:sym typeface="Garamond"/>
            </a:endParaRPr>
          </a:p>
        </p:txBody>
      </p:sp>
      <p:sp>
        <p:nvSpPr>
          <p:cNvPr id="251" name="Google Shape;251;p27"/>
          <p:cNvSpPr/>
          <p:nvPr/>
        </p:nvSpPr>
        <p:spPr>
          <a:xfrm>
            <a:off x="4595445" y="4759568"/>
            <a:ext cx="2297723" cy="1113693"/>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Garamond"/>
                <a:ea typeface="Garamond"/>
                <a:cs typeface="Garamond"/>
                <a:sym typeface="Garamond"/>
              </a:rPr>
              <a:t>AMBULANCE</a:t>
            </a:r>
            <a:endParaRPr/>
          </a:p>
        </p:txBody>
      </p:sp>
      <p:sp>
        <p:nvSpPr>
          <p:cNvPr id="252" name="Google Shape;252;p27"/>
          <p:cNvSpPr/>
          <p:nvPr/>
        </p:nvSpPr>
        <p:spPr>
          <a:xfrm>
            <a:off x="8823960" y="2182278"/>
            <a:ext cx="1805354" cy="1172308"/>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1"/>
                </a:solidFill>
                <a:latin typeface="Garamond"/>
                <a:ea typeface="Garamond"/>
                <a:cs typeface="Garamond"/>
                <a:sym typeface="Garamond"/>
              </a:rPr>
              <a:t>ADMIN</a:t>
            </a:r>
            <a:endParaRPr sz="1800">
              <a:solidFill>
                <a:schemeClr val="dk1"/>
              </a:solidFill>
              <a:latin typeface="Garamond"/>
              <a:ea typeface="Garamond"/>
              <a:cs typeface="Garamond"/>
              <a:sym typeface="Garamond"/>
            </a:endParaRPr>
          </a:p>
          <a:p>
            <a:pPr indent="0" lvl="0" marL="0" marR="0" rtl="0" algn="ctr">
              <a:spcBef>
                <a:spcPts val="0"/>
              </a:spcBef>
              <a:spcAft>
                <a:spcPts val="0"/>
              </a:spcAft>
              <a:buNone/>
            </a:pPr>
            <a:r>
              <a:t/>
            </a:r>
            <a:endParaRPr sz="1800">
              <a:solidFill>
                <a:schemeClr val="dk1"/>
              </a:solidFill>
              <a:latin typeface="Garamond"/>
              <a:ea typeface="Garamond"/>
              <a:cs typeface="Garamond"/>
              <a:sym typeface="Garamond"/>
            </a:endParaRPr>
          </a:p>
        </p:txBody>
      </p:sp>
      <p:cxnSp>
        <p:nvCxnSpPr>
          <p:cNvPr id="253" name="Google Shape;253;p27"/>
          <p:cNvCxnSpPr>
            <a:stCxn id="250" idx="3"/>
          </p:cNvCxnSpPr>
          <p:nvPr/>
        </p:nvCxnSpPr>
        <p:spPr>
          <a:xfrm>
            <a:off x="2991142" y="2842846"/>
            <a:ext cx="1626000" cy="0"/>
          </a:xfrm>
          <a:prstGeom prst="straightConnector1">
            <a:avLst/>
          </a:prstGeom>
          <a:noFill/>
          <a:ln cap="flat" cmpd="sng" w="9525">
            <a:solidFill>
              <a:schemeClr val="dk1"/>
            </a:solidFill>
            <a:prstDash val="solid"/>
            <a:round/>
            <a:headEnd len="med" w="med" type="triangle"/>
            <a:tailEnd len="med" w="med" type="triangle"/>
          </a:ln>
        </p:spPr>
      </p:cxnSp>
      <p:cxnSp>
        <p:nvCxnSpPr>
          <p:cNvPr id="254" name="Google Shape;254;p27"/>
          <p:cNvCxnSpPr>
            <a:stCxn id="249" idx="6"/>
          </p:cNvCxnSpPr>
          <p:nvPr/>
        </p:nvCxnSpPr>
        <p:spPr>
          <a:xfrm>
            <a:off x="6635261" y="2768432"/>
            <a:ext cx="2188800" cy="0"/>
          </a:xfrm>
          <a:prstGeom prst="straightConnector1">
            <a:avLst/>
          </a:prstGeom>
          <a:noFill/>
          <a:ln cap="flat" cmpd="sng" w="9525">
            <a:solidFill>
              <a:schemeClr val="dk1"/>
            </a:solidFill>
            <a:prstDash val="solid"/>
            <a:round/>
            <a:headEnd len="med" w="med" type="triangle"/>
            <a:tailEnd len="med" w="med" type="triangle"/>
          </a:ln>
        </p:spPr>
      </p:cxnSp>
      <p:cxnSp>
        <p:nvCxnSpPr>
          <p:cNvPr id="255" name="Google Shape;255;p27"/>
          <p:cNvCxnSpPr>
            <a:stCxn id="249" idx="4"/>
          </p:cNvCxnSpPr>
          <p:nvPr/>
        </p:nvCxnSpPr>
        <p:spPr>
          <a:xfrm>
            <a:off x="5615353" y="3706279"/>
            <a:ext cx="0" cy="1053300"/>
          </a:xfrm>
          <a:prstGeom prst="straightConnector1">
            <a:avLst/>
          </a:prstGeom>
          <a:noFill/>
          <a:ln cap="flat" cmpd="sng" w="9525">
            <a:solidFill>
              <a:schemeClr val="dk1"/>
            </a:solidFill>
            <a:prstDash val="solid"/>
            <a:round/>
            <a:headEnd len="med" w="med" type="triangle"/>
            <a:tailEnd len="med" w="med" type="triangle"/>
          </a:ln>
        </p:spPr>
      </p:cxnSp>
      <p:sp>
        <p:nvSpPr>
          <p:cNvPr id="256" name="Google Shape;256;p27"/>
          <p:cNvSpPr txBox="1"/>
          <p:nvPr/>
        </p:nvSpPr>
        <p:spPr>
          <a:xfrm>
            <a:off x="2991142" y="2454211"/>
            <a:ext cx="160430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Request service</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257" name="Google Shape;257;p27"/>
          <p:cNvSpPr txBox="1"/>
          <p:nvPr/>
        </p:nvSpPr>
        <p:spPr>
          <a:xfrm>
            <a:off x="3056500" y="2898097"/>
            <a:ext cx="16599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Given Response</a:t>
            </a:r>
            <a:endParaRPr/>
          </a:p>
        </p:txBody>
      </p:sp>
      <p:sp>
        <p:nvSpPr>
          <p:cNvPr id="258" name="Google Shape;258;p27"/>
          <p:cNvSpPr txBox="1"/>
          <p:nvPr/>
        </p:nvSpPr>
        <p:spPr>
          <a:xfrm>
            <a:off x="3845173" y="3896137"/>
            <a:ext cx="1649729" cy="64633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IN" sz="1800">
                <a:solidFill>
                  <a:schemeClr val="dk1"/>
                </a:solidFill>
                <a:latin typeface="Garamond"/>
                <a:ea typeface="Garamond"/>
                <a:cs typeface="Garamond"/>
                <a:sym typeface="Garamond"/>
              </a:rPr>
              <a:t>Given Response</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259" name="Google Shape;259;p27"/>
          <p:cNvSpPr txBox="1"/>
          <p:nvPr/>
        </p:nvSpPr>
        <p:spPr>
          <a:xfrm>
            <a:off x="5615353" y="3853907"/>
            <a:ext cx="218869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Check the Availability</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260" name="Google Shape;260;p27"/>
          <p:cNvSpPr txBox="1"/>
          <p:nvPr/>
        </p:nvSpPr>
        <p:spPr>
          <a:xfrm>
            <a:off x="6869724" y="2782669"/>
            <a:ext cx="180535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reports</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261" name="Google Shape;261;p27"/>
          <p:cNvSpPr txBox="1"/>
          <p:nvPr/>
        </p:nvSpPr>
        <p:spPr>
          <a:xfrm>
            <a:off x="6869723" y="2352191"/>
            <a:ext cx="180535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Software setting</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