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15C512-9B36-4409-A390-231E284FEEF9}" type="datetimeFigureOut">
              <a:rPr lang="en-US" smtClean="0">
                <a:solidFill>
                  <a:prstClr val="black"/>
                </a:solidFill>
              </a:rPr>
              <a:pPr/>
              <a:t>5/23/2018</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5344481A-DF6E-4234-89AE-BEA172B7B25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03464949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5C512-9B36-4409-A390-231E284FEEF9}" type="datetimeFigureOut">
              <a:rPr lang="en-US" smtClean="0">
                <a:solidFill>
                  <a:prstClr val="black"/>
                </a:solidFill>
              </a:rPr>
              <a:pPr/>
              <a:t>5/23/2018</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5344481A-DF6E-4234-89AE-BEA172B7B25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49603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2915C512-9B36-4409-A390-231E284FEEF9}" type="datetimeFigureOut">
              <a:rPr lang="en-US" smtClean="0">
                <a:solidFill>
                  <a:prstClr val="black"/>
                </a:solidFill>
              </a:rPr>
              <a:pPr/>
              <a:t>5/23/2018</a:t>
            </a:fld>
            <a:endParaRPr lang="en-US">
              <a:solidFill>
                <a:prstClr val="black"/>
              </a:solidFill>
            </a:endParaRPr>
          </a:p>
        </p:txBody>
      </p:sp>
      <p:sp>
        <p:nvSpPr>
          <p:cNvPr id="5" name="Footer Placeholder 4"/>
          <p:cNvSpPr>
            <a:spLocks noGrp="1"/>
          </p:cNvSpPr>
          <p:nvPr>
            <p:ph type="ftr" sz="quarter" idx="11"/>
          </p:nvPr>
        </p:nvSpPr>
        <p:spPr>
          <a:xfrm>
            <a:off x="3776135" y="6422854"/>
            <a:ext cx="4279669" cy="365125"/>
          </a:xfr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8073048" y="6422854"/>
            <a:ext cx="879759" cy="365125"/>
          </a:xfrm>
        </p:spPr>
        <p:txBody>
          <a:bodyPr/>
          <a:lstStyle/>
          <a:p>
            <a:fld id="{5344481A-DF6E-4234-89AE-BEA172B7B25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41642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5C512-9B36-4409-A390-231E284FEEF9}" type="datetimeFigureOut">
              <a:rPr lang="en-US" smtClean="0">
                <a:solidFill>
                  <a:prstClr val="black"/>
                </a:solidFill>
              </a:rPr>
              <a:pPr/>
              <a:t>5/23/2018</a:t>
            </a:fld>
            <a:endParaRPr lang="en-US">
              <a:solidFill>
                <a:prstClr val="black"/>
              </a:solidFill>
            </a:endParaRPr>
          </a:p>
        </p:txBody>
      </p:sp>
      <p:sp>
        <p:nvSpPr>
          <p:cNvPr id="5" name="Footer Placeholder 4"/>
          <p:cNvSpPr>
            <a:spLocks noGrp="1"/>
          </p:cNvSpPr>
          <p:nvPr>
            <p:ph type="ftr" sz="quarter" idx="11"/>
          </p:nvPr>
        </p:nvSpPr>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5344481A-DF6E-4234-89AE-BEA172B7B25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942658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2915C512-9B36-4409-A390-231E284FEEF9}" type="datetimeFigureOut">
              <a:rPr lang="en-US" smtClean="0">
                <a:solidFill>
                  <a:prstClr val="black"/>
                </a:solidFill>
              </a:rPr>
              <a:pPr/>
              <a:t>5/23/2018</a:t>
            </a:fld>
            <a:endParaRPr lang="en-US">
              <a:solidFill>
                <a:prstClr val="black"/>
              </a:solidFill>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solidFill>
                <a:prstClr val="black"/>
              </a:solidFill>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5344481A-DF6E-4234-89AE-BEA172B7B25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231258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15C512-9B36-4409-A390-231E284FEEF9}" type="datetimeFigureOut">
              <a:rPr lang="en-US" smtClean="0">
                <a:solidFill>
                  <a:prstClr val="black"/>
                </a:solidFill>
              </a:rPr>
              <a:pPr/>
              <a:t>5/23/2018</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5344481A-DF6E-4234-89AE-BEA172B7B25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94640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15C512-9B36-4409-A390-231E284FEEF9}" type="datetimeFigureOut">
              <a:rPr lang="en-US" smtClean="0">
                <a:solidFill>
                  <a:prstClr val="black"/>
                </a:solidFill>
              </a:rPr>
              <a:pPr/>
              <a:t>5/23/2018</a:t>
            </a:fld>
            <a:endParaRPr lang="en-US">
              <a:solidFill>
                <a:prstClr val="black"/>
              </a:solidFill>
            </a:endParaRPr>
          </a:p>
        </p:txBody>
      </p:sp>
      <p:sp>
        <p:nvSpPr>
          <p:cNvPr id="8" name="Footer Placeholder 7"/>
          <p:cNvSpPr>
            <a:spLocks noGrp="1"/>
          </p:cNvSpPr>
          <p:nvPr>
            <p:ph type="ftr" sz="quarter" idx="11"/>
          </p:nvPr>
        </p:nvSpPr>
        <p:spPr/>
        <p:txBody>
          <a:bodyPr/>
          <a:lstStyle/>
          <a:p>
            <a:endParaRPr lang="en-US">
              <a:solidFill>
                <a:prstClr val="black"/>
              </a:solidFill>
            </a:endParaRPr>
          </a:p>
        </p:txBody>
      </p:sp>
      <p:sp>
        <p:nvSpPr>
          <p:cNvPr id="9" name="Slide Number Placeholder 8"/>
          <p:cNvSpPr>
            <a:spLocks noGrp="1"/>
          </p:cNvSpPr>
          <p:nvPr>
            <p:ph type="sldNum" sz="quarter" idx="12"/>
          </p:nvPr>
        </p:nvSpPr>
        <p:spPr/>
        <p:txBody>
          <a:bodyPr/>
          <a:lstStyle/>
          <a:p>
            <a:fld id="{5344481A-DF6E-4234-89AE-BEA172B7B25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08351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15C512-9B36-4409-A390-231E284FEEF9}" type="datetimeFigureOut">
              <a:rPr lang="en-US" smtClean="0">
                <a:solidFill>
                  <a:prstClr val="black"/>
                </a:solidFill>
              </a:rPr>
              <a:pPr/>
              <a:t>5/23/2018</a:t>
            </a:fld>
            <a:endParaRPr lang="en-US">
              <a:solidFill>
                <a:prstClr val="black"/>
              </a:solidFill>
            </a:endParaRPr>
          </a:p>
        </p:txBody>
      </p:sp>
      <p:sp>
        <p:nvSpPr>
          <p:cNvPr id="4" name="Footer Placeholder 3"/>
          <p:cNvSpPr>
            <a:spLocks noGrp="1"/>
          </p:cNvSpPr>
          <p:nvPr>
            <p:ph type="ftr" sz="quarter" idx="11"/>
          </p:nvPr>
        </p:nvSpPr>
        <p:spPr/>
        <p:txBody>
          <a:bodyPr/>
          <a:lstStyle/>
          <a:p>
            <a:endParaRPr lang="en-US">
              <a:solidFill>
                <a:prstClr val="black"/>
              </a:solidFill>
            </a:endParaRPr>
          </a:p>
        </p:txBody>
      </p:sp>
      <p:sp>
        <p:nvSpPr>
          <p:cNvPr id="5" name="Slide Number Placeholder 4"/>
          <p:cNvSpPr>
            <a:spLocks noGrp="1"/>
          </p:cNvSpPr>
          <p:nvPr>
            <p:ph type="sldNum" sz="quarter" idx="12"/>
          </p:nvPr>
        </p:nvSpPr>
        <p:spPr/>
        <p:txBody>
          <a:bodyPr/>
          <a:lstStyle/>
          <a:p>
            <a:fld id="{5344481A-DF6E-4234-89AE-BEA172B7B25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721899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5C512-9B36-4409-A390-231E284FEEF9}" type="datetimeFigureOut">
              <a:rPr lang="en-US" smtClean="0">
                <a:solidFill>
                  <a:prstClr val="black"/>
                </a:solidFill>
              </a:rPr>
              <a:pPr/>
              <a:t>5/23/2018</a:t>
            </a:fld>
            <a:endParaRPr lang="en-US">
              <a:solidFill>
                <a:prstClr val="black"/>
              </a:solidFill>
            </a:endParaRPr>
          </a:p>
        </p:txBody>
      </p:sp>
      <p:sp>
        <p:nvSpPr>
          <p:cNvPr id="3" name="Footer Placeholder 2"/>
          <p:cNvSpPr>
            <a:spLocks noGrp="1"/>
          </p:cNvSpPr>
          <p:nvPr>
            <p:ph type="ftr" sz="quarter" idx="11"/>
          </p:nvPr>
        </p:nvSpPr>
        <p:spPr/>
        <p:txBody>
          <a:bodyPr/>
          <a:lstStyle/>
          <a:p>
            <a:endParaRPr lang="en-US">
              <a:solidFill>
                <a:prstClr val="black"/>
              </a:solidFill>
            </a:endParaRPr>
          </a:p>
        </p:txBody>
      </p:sp>
      <p:sp>
        <p:nvSpPr>
          <p:cNvPr id="4" name="Slide Number Placeholder 3"/>
          <p:cNvSpPr>
            <a:spLocks noGrp="1"/>
          </p:cNvSpPr>
          <p:nvPr>
            <p:ph type="sldNum" sz="quarter" idx="12"/>
          </p:nvPr>
        </p:nvSpPr>
        <p:spPr/>
        <p:txBody>
          <a:bodyPr/>
          <a:lstStyle/>
          <a:p>
            <a:fld id="{5344481A-DF6E-4234-89AE-BEA172B7B25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5991106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15C512-9B36-4409-A390-231E284FEEF9}" type="datetimeFigureOut">
              <a:rPr lang="en-US" smtClean="0">
                <a:solidFill>
                  <a:prstClr val="black"/>
                </a:solidFill>
              </a:rPr>
              <a:pPr/>
              <a:t>5/23/2018</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5344481A-DF6E-4234-89AE-BEA172B7B25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00691667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15C512-9B36-4409-A390-231E284FEEF9}" type="datetimeFigureOut">
              <a:rPr lang="en-US" smtClean="0">
                <a:solidFill>
                  <a:prstClr val="black"/>
                </a:solidFill>
              </a:rPr>
              <a:pPr/>
              <a:t>5/23/2018</a:t>
            </a:fld>
            <a:endParaRPr lang="en-US">
              <a:solidFill>
                <a:prstClr val="black"/>
              </a:solidFill>
            </a:endParaRPr>
          </a:p>
        </p:txBody>
      </p:sp>
      <p:sp>
        <p:nvSpPr>
          <p:cNvPr id="6" name="Footer Placeholder 5"/>
          <p:cNvSpPr>
            <a:spLocks noGrp="1"/>
          </p:cNvSpPr>
          <p:nvPr>
            <p:ph type="ftr" sz="quarter" idx="11"/>
          </p:nvPr>
        </p:nvSpPr>
        <p:spPr/>
        <p:txBody>
          <a:bodyPr/>
          <a:lstStyle/>
          <a:p>
            <a:endParaRPr lang="en-US">
              <a:solidFill>
                <a:prstClr val="black"/>
              </a:solidFill>
            </a:endParaRPr>
          </a:p>
        </p:txBody>
      </p:sp>
      <p:sp>
        <p:nvSpPr>
          <p:cNvPr id="7" name="Slide Number Placeholder 6"/>
          <p:cNvSpPr>
            <a:spLocks noGrp="1"/>
          </p:cNvSpPr>
          <p:nvPr>
            <p:ph type="sldNum" sz="quarter" idx="12"/>
          </p:nvPr>
        </p:nvSpPr>
        <p:spPr/>
        <p:txBody>
          <a:bodyPr/>
          <a:lstStyle/>
          <a:p>
            <a:fld id="{5344481A-DF6E-4234-89AE-BEA172B7B25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74489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499D0"/>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2915C512-9B36-4409-A390-231E284FEEF9}" type="datetimeFigureOut">
              <a:rPr lang="en-US" smtClean="0">
                <a:solidFill>
                  <a:prstClr val="black"/>
                </a:solidFill>
              </a:rPr>
              <a:pPr/>
              <a:t>5/23/2018</a:t>
            </a:fld>
            <a:endParaRPr lang="en-US">
              <a:solidFill>
                <a:prstClr val="black"/>
              </a:solidFill>
            </a:endParaRPr>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solidFill>
                <a:prstClr val="black"/>
              </a:solidFill>
            </a:endParaRPr>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5344481A-DF6E-4234-89AE-BEA172B7B25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6559010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ACC9E6"/>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239" y="1231232"/>
            <a:ext cx="5899997" cy="4185634"/>
          </a:xfrm>
          <a:prstGeom prst="rect">
            <a:avLst/>
          </a:prstGeom>
        </p:spPr>
      </p:pic>
      <p:sp>
        <p:nvSpPr>
          <p:cNvPr id="7" name="TextBox 6"/>
          <p:cNvSpPr txBox="1"/>
          <p:nvPr/>
        </p:nvSpPr>
        <p:spPr>
          <a:xfrm>
            <a:off x="-1" y="285034"/>
            <a:ext cx="8384345" cy="769441"/>
          </a:xfrm>
          <a:prstGeom prst="rect">
            <a:avLst/>
          </a:prstGeom>
          <a:solidFill>
            <a:srgbClr val="002060"/>
          </a:solidFill>
        </p:spPr>
        <p:txBody>
          <a:bodyPr wrap="square" rtlCol="0">
            <a:spAutoFit/>
          </a:bodyPr>
          <a:lstStyle/>
          <a:p>
            <a:pPr algn="ctr"/>
            <a:r>
              <a:rPr lang="en-US" sz="4400" b="1" dirty="0">
                <a:solidFill>
                  <a:srgbClr val="FFC000">
                    <a:lumMod val="20000"/>
                    <a:lumOff val="80000"/>
                  </a:srgbClr>
                </a:solidFill>
                <a:latin typeface="Source Sans Pro" panose="020B0503030403020204" pitchFamily="34" charset="0"/>
                <a:ea typeface="Source Sans Pro" panose="020B0503030403020204" pitchFamily="34" charset="0"/>
              </a:rPr>
              <a:t>Machine Learning</a:t>
            </a:r>
          </a:p>
        </p:txBody>
      </p:sp>
      <p:sp>
        <p:nvSpPr>
          <p:cNvPr id="8" name="TextBox 7"/>
          <p:cNvSpPr txBox="1"/>
          <p:nvPr/>
        </p:nvSpPr>
        <p:spPr>
          <a:xfrm>
            <a:off x="4482415" y="5705966"/>
            <a:ext cx="3227167" cy="1015663"/>
          </a:xfrm>
          <a:prstGeom prst="rect">
            <a:avLst/>
          </a:prstGeom>
          <a:noFill/>
        </p:spPr>
        <p:txBody>
          <a:bodyPr wrap="none" rtlCol="0">
            <a:spAutoFit/>
          </a:bodyPr>
          <a:lstStyle/>
          <a:p>
            <a:pPr algn="ctr"/>
            <a:r>
              <a:rPr lang="en-US" sz="4000" b="1" dirty="0">
                <a:solidFill>
                  <a:srgbClr val="002060"/>
                </a:solidFill>
                <a:latin typeface="Source Sans Pro" panose="020B0503030403020204" pitchFamily="34" charset="0"/>
                <a:ea typeface="Source Sans Pro" panose="020B0503030403020204" pitchFamily="34" charset="0"/>
              </a:rPr>
              <a:t>Decision Tree</a:t>
            </a:r>
          </a:p>
          <a:p>
            <a:pPr algn="ctr"/>
            <a:r>
              <a:rPr lang="en-US" sz="2000" b="1" dirty="0">
                <a:solidFill>
                  <a:srgbClr val="F56617">
                    <a:lumMod val="50000"/>
                  </a:srgbClr>
                </a:solidFill>
                <a:latin typeface="Source Sans Pro" panose="020B0503030403020204" pitchFamily="34" charset="0"/>
                <a:ea typeface="Source Sans Pro" panose="020B0503030403020204" pitchFamily="34" charset="0"/>
              </a:rPr>
              <a:t>(Python Implementation)</a:t>
            </a:r>
          </a:p>
        </p:txBody>
      </p:sp>
      <p:pic>
        <p:nvPicPr>
          <p:cNvPr id="9" name="image1.png" descr="icon.png"/>
          <p:cNvPicPr>
            <a:picLocks noChangeAspect="1"/>
          </p:cNvPicPr>
          <p:nvPr/>
        </p:nvPicPr>
        <p:blipFill>
          <a:blip r:embed="rId3">
            <a:alphaModFix amt="3000"/>
            <a:extLst/>
          </a:blip>
          <a:stretch>
            <a:fillRect/>
          </a:stretch>
        </p:blipFill>
        <p:spPr>
          <a:xfrm>
            <a:off x="7293996" y="2427932"/>
            <a:ext cx="4866308" cy="4401932"/>
          </a:xfrm>
          <a:prstGeom prst="rect">
            <a:avLst/>
          </a:prstGeom>
          <a:ln w="12700">
            <a:miter lim="400000"/>
          </a:ln>
        </p:spPr>
      </p:pic>
      <p:pic>
        <p:nvPicPr>
          <p:cNvPr id="11" name="image3.png" descr="Picture 6"/>
          <p:cNvPicPr>
            <a:picLocks noChangeAspect="1"/>
          </p:cNvPicPr>
          <p:nvPr/>
        </p:nvPicPr>
        <p:blipFill>
          <a:blip r:embed="rId4">
            <a:extLst/>
          </a:blip>
          <a:stretch>
            <a:fillRect/>
          </a:stretch>
        </p:blipFill>
        <p:spPr>
          <a:xfrm>
            <a:off x="9436483" y="33033"/>
            <a:ext cx="2713027" cy="504002"/>
          </a:xfrm>
          <a:prstGeom prst="rect">
            <a:avLst/>
          </a:prstGeom>
          <a:ln w="12700">
            <a:miter lim="400000"/>
          </a:ln>
        </p:spPr>
      </p:pic>
      <p:pic>
        <p:nvPicPr>
          <p:cNvPr id="1026" name="Picture 2"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43" y="3964298"/>
            <a:ext cx="3691208" cy="2573123"/>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889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956450" y="1735587"/>
            <a:ext cx="10860409" cy="430887"/>
          </a:xfrm>
          <a:prstGeom prst="rect">
            <a:avLst/>
          </a:prstGeom>
        </p:spPr>
        <p:txBody>
          <a:bodyPr wrap="square">
            <a:spAutoFit/>
          </a:bodyPr>
          <a:lstStyle/>
          <a:p>
            <a:pPr algn="just"/>
            <a:r>
              <a:rPr lang="en-US" sz="2200" dirty="0">
                <a:solidFill>
                  <a:srgbClr val="FFFFFF"/>
                </a:solidFill>
                <a:latin typeface="Source Sans Pro" panose="020B0503030403020204" pitchFamily="34" charset="0"/>
                <a:ea typeface="Source Sans Pro" panose="020B0503030403020204" pitchFamily="34" charset="0"/>
              </a:rPr>
              <a:t>Decision tree is the most powerful and popular tool for classification and prediction. </a:t>
            </a:r>
            <a:endParaRPr lang="en-US" sz="2200" dirty="0">
              <a:solidFill>
                <a:srgbClr val="FFFFFF"/>
              </a:solidFill>
              <a:latin typeface="Source Sans Pro" panose="020B0503030403020204" pitchFamily="34" charset="0"/>
              <a:ea typeface="Source Sans Pro" panose="020B0503030403020204" pitchFamily="34" charset="0"/>
              <a:cs typeface="Times New Roman" panose="02020603050405020304" pitchFamily="18" charset="0"/>
            </a:endParaRPr>
          </a:p>
        </p:txBody>
      </p:sp>
      <p:pic>
        <p:nvPicPr>
          <p:cNvPr id="8" name="image1.png" descr="icon.png"/>
          <p:cNvPicPr>
            <a:picLocks noChangeAspect="1"/>
          </p:cNvPicPr>
          <p:nvPr/>
        </p:nvPicPr>
        <p:blipFill>
          <a:blip r:embed="rId2">
            <a:alphaModFix amt="3000"/>
            <a:extLst/>
          </a:blip>
          <a:stretch>
            <a:fillRect/>
          </a:stretch>
        </p:blipFill>
        <p:spPr>
          <a:xfrm>
            <a:off x="7293996" y="2427932"/>
            <a:ext cx="4866308" cy="4401932"/>
          </a:xfrm>
          <a:prstGeom prst="rect">
            <a:avLst/>
          </a:prstGeom>
          <a:ln w="12700">
            <a:miter lim="400000"/>
          </a:ln>
        </p:spPr>
      </p:pic>
      <p:pic>
        <p:nvPicPr>
          <p:cNvPr id="9" name="image3.png" descr="Picture 6"/>
          <p:cNvPicPr>
            <a:picLocks noChangeAspect="1"/>
          </p:cNvPicPr>
          <p:nvPr/>
        </p:nvPicPr>
        <p:blipFill>
          <a:blip r:embed="rId3">
            <a:extLst/>
          </a:blip>
          <a:stretch>
            <a:fillRect/>
          </a:stretch>
        </p:blipFill>
        <p:spPr>
          <a:xfrm>
            <a:off x="9960834" y="84549"/>
            <a:ext cx="2124281" cy="394630"/>
          </a:xfrm>
          <a:prstGeom prst="rect">
            <a:avLst/>
          </a:prstGeom>
          <a:ln w="12700">
            <a:miter lim="400000"/>
          </a:ln>
        </p:spPr>
      </p:pic>
      <p:sp>
        <p:nvSpPr>
          <p:cNvPr id="11" name="TextBox 10"/>
          <p:cNvSpPr txBox="1"/>
          <p:nvPr/>
        </p:nvSpPr>
        <p:spPr>
          <a:xfrm>
            <a:off x="0" y="544369"/>
            <a:ext cx="7293996" cy="707886"/>
          </a:xfrm>
          <a:prstGeom prst="rect">
            <a:avLst/>
          </a:prstGeom>
          <a:solidFill>
            <a:srgbClr val="002060"/>
          </a:solidFill>
        </p:spPr>
        <p:txBody>
          <a:bodyPr wrap="square" rtlCol="0">
            <a:spAutoFit/>
          </a:bodyPr>
          <a:lstStyle/>
          <a:p>
            <a:pPr algn="ctr"/>
            <a:r>
              <a:rPr lang="en-US" sz="4000" b="1" dirty="0">
                <a:solidFill>
                  <a:srgbClr val="2C2C2C">
                    <a:lumMod val="10000"/>
                    <a:lumOff val="90000"/>
                  </a:srgbClr>
                </a:solidFill>
                <a:latin typeface="Source Sans Pro" panose="020B0503030403020204" pitchFamily="34" charset="0"/>
                <a:ea typeface="Source Sans Pro" panose="020B0503030403020204" pitchFamily="34" charset="0"/>
              </a:rPr>
              <a:t>Decision Tree</a:t>
            </a:r>
          </a:p>
        </p:txBody>
      </p:sp>
      <p:sp>
        <p:nvSpPr>
          <p:cNvPr id="3" name="Rectangle 2"/>
          <p:cNvSpPr/>
          <p:nvPr/>
        </p:nvSpPr>
        <p:spPr>
          <a:xfrm>
            <a:off x="956449" y="2314886"/>
            <a:ext cx="10860409" cy="1015663"/>
          </a:xfrm>
          <a:prstGeom prst="rect">
            <a:avLst/>
          </a:prstGeom>
        </p:spPr>
        <p:txBody>
          <a:bodyPr wrap="square">
            <a:spAutoFit/>
          </a:bodyPr>
          <a:lstStyle/>
          <a:p>
            <a:pPr algn="just"/>
            <a:r>
              <a:rPr lang="en-US" sz="2000" dirty="0">
                <a:solidFill>
                  <a:srgbClr val="FFFFFF"/>
                </a:solidFill>
                <a:latin typeface="Source Sans Pro" panose="020B0503030403020204" pitchFamily="34" charset="0"/>
                <a:ea typeface="Source Sans Pro" panose="020B0503030403020204" pitchFamily="34" charset="0"/>
              </a:rPr>
              <a:t>A Decision tree is a flowchart like tree structure, where each internal node denotes a test on an attribute, each branch represents an outcome of the test, and each leaf node (terminal node) holds a class label.</a:t>
            </a:r>
          </a:p>
        </p:txBody>
      </p:sp>
      <p:pic>
        <p:nvPicPr>
          <p:cNvPr id="2050" name="Picture 2" descr="Decision_Tree (2)"/>
          <p:cNvPicPr>
            <a:picLocks noChangeAspect="1" noChangeArrowheads="1"/>
          </p:cNvPicPr>
          <p:nvPr/>
        </p:nvPicPr>
        <p:blipFill rotWithShape="1">
          <a:blip r:embed="rId4">
            <a:extLst>
              <a:ext uri="{28A0092B-C50C-407E-A947-70E740481C1C}">
                <a14:useLocalDpi xmlns:a14="http://schemas.microsoft.com/office/drawing/2010/main" val="0"/>
              </a:ext>
            </a:extLst>
          </a:blip>
          <a:srcRect l="11891" t="11375" r="15862" b="13209"/>
          <a:stretch/>
        </p:blipFill>
        <p:spPr bwMode="auto">
          <a:xfrm>
            <a:off x="4223002" y="3422882"/>
            <a:ext cx="4327302" cy="3384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2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randombar(horizontal)">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png" descr="icon.png"/>
          <p:cNvPicPr>
            <a:picLocks noChangeAspect="1"/>
          </p:cNvPicPr>
          <p:nvPr/>
        </p:nvPicPr>
        <p:blipFill>
          <a:blip r:embed="rId2">
            <a:alphaModFix amt="3000"/>
            <a:extLst/>
          </a:blip>
          <a:stretch>
            <a:fillRect/>
          </a:stretch>
        </p:blipFill>
        <p:spPr>
          <a:xfrm>
            <a:off x="7293996" y="2427932"/>
            <a:ext cx="4866308" cy="4401932"/>
          </a:xfrm>
          <a:prstGeom prst="rect">
            <a:avLst/>
          </a:prstGeom>
          <a:ln w="12700">
            <a:miter lim="400000"/>
          </a:ln>
        </p:spPr>
      </p:pic>
      <p:pic>
        <p:nvPicPr>
          <p:cNvPr id="3" name="image3.png" descr="Picture 6"/>
          <p:cNvPicPr>
            <a:picLocks noChangeAspect="1"/>
          </p:cNvPicPr>
          <p:nvPr/>
        </p:nvPicPr>
        <p:blipFill>
          <a:blip r:embed="rId3">
            <a:extLst/>
          </a:blip>
          <a:stretch>
            <a:fillRect/>
          </a:stretch>
        </p:blipFill>
        <p:spPr>
          <a:xfrm>
            <a:off x="9960834" y="84549"/>
            <a:ext cx="2124281" cy="394630"/>
          </a:xfrm>
          <a:prstGeom prst="rect">
            <a:avLst/>
          </a:prstGeom>
          <a:ln w="12700">
            <a:miter lim="400000"/>
          </a:ln>
        </p:spPr>
      </p:pic>
      <p:sp>
        <p:nvSpPr>
          <p:cNvPr id="4" name="TextBox 3"/>
          <p:cNvSpPr txBox="1"/>
          <p:nvPr/>
        </p:nvSpPr>
        <p:spPr>
          <a:xfrm>
            <a:off x="0" y="544369"/>
            <a:ext cx="7293996" cy="707886"/>
          </a:xfrm>
          <a:prstGeom prst="rect">
            <a:avLst/>
          </a:prstGeom>
          <a:solidFill>
            <a:srgbClr val="002060"/>
          </a:solidFill>
        </p:spPr>
        <p:txBody>
          <a:bodyPr wrap="square" rtlCol="0">
            <a:spAutoFit/>
          </a:bodyPr>
          <a:lstStyle/>
          <a:p>
            <a:pPr algn="ctr"/>
            <a:r>
              <a:rPr lang="en-US" sz="4000" b="1" dirty="0">
                <a:solidFill>
                  <a:srgbClr val="2C2C2C">
                    <a:lumMod val="10000"/>
                    <a:lumOff val="90000"/>
                  </a:srgbClr>
                </a:solidFill>
                <a:latin typeface="Source Sans Pro" panose="020B0503030403020204" pitchFamily="34" charset="0"/>
                <a:ea typeface="Source Sans Pro" panose="020B0503030403020204" pitchFamily="34" charset="0"/>
              </a:rPr>
              <a:t>Decision Tree (Construction)</a:t>
            </a:r>
          </a:p>
        </p:txBody>
      </p:sp>
      <p:sp>
        <p:nvSpPr>
          <p:cNvPr id="5" name="Rectangle 4"/>
          <p:cNvSpPr/>
          <p:nvPr/>
        </p:nvSpPr>
        <p:spPr>
          <a:xfrm>
            <a:off x="768433" y="1537284"/>
            <a:ext cx="10899819" cy="769441"/>
          </a:xfrm>
          <a:prstGeom prst="rect">
            <a:avLst/>
          </a:prstGeom>
        </p:spPr>
        <p:txBody>
          <a:bodyPr wrap="square">
            <a:spAutoFit/>
          </a:bodyPr>
          <a:lstStyle/>
          <a:p>
            <a:pPr algn="just"/>
            <a:r>
              <a:rPr lang="en-US" sz="2200" b="0" i="0" dirty="0">
                <a:effectLst/>
                <a:latin typeface="Source Sans Pro" panose="020B0503030403020204" pitchFamily="34" charset="0"/>
                <a:ea typeface="Source Sans Pro" panose="020B0503030403020204" pitchFamily="34" charset="0"/>
              </a:rPr>
              <a:t>A tree can be </a:t>
            </a:r>
            <a:r>
              <a:rPr lang="en-US" sz="2200" b="0" i="1" dirty="0">
                <a:effectLst/>
                <a:latin typeface="Source Sans Pro" panose="020B0503030403020204" pitchFamily="34" charset="0"/>
                <a:ea typeface="Source Sans Pro" panose="020B0503030403020204" pitchFamily="34" charset="0"/>
              </a:rPr>
              <a:t>“learned”</a:t>
            </a:r>
            <a:r>
              <a:rPr lang="en-US" sz="2200" b="0" i="0" dirty="0">
                <a:effectLst/>
                <a:latin typeface="Source Sans Pro" panose="020B0503030403020204" pitchFamily="34" charset="0"/>
                <a:ea typeface="Source Sans Pro" panose="020B0503030403020204" pitchFamily="34" charset="0"/>
              </a:rPr>
              <a:t> by splitting the source set into subsets based on an attribute value test.</a:t>
            </a:r>
            <a:endParaRPr lang="en-US" sz="2200" dirty="0">
              <a:latin typeface="Source Sans Pro" panose="020B0503030403020204" pitchFamily="34" charset="0"/>
              <a:ea typeface="Source Sans Pro" panose="020B0503030403020204" pitchFamily="34" charset="0"/>
            </a:endParaRPr>
          </a:p>
        </p:txBody>
      </p:sp>
      <p:sp>
        <p:nvSpPr>
          <p:cNvPr id="6" name="Rectangle 5"/>
          <p:cNvSpPr/>
          <p:nvPr/>
        </p:nvSpPr>
        <p:spPr>
          <a:xfrm>
            <a:off x="768433" y="2571398"/>
            <a:ext cx="10899819" cy="769441"/>
          </a:xfrm>
          <a:prstGeom prst="rect">
            <a:avLst/>
          </a:prstGeom>
        </p:spPr>
        <p:txBody>
          <a:bodyPr wrap="square">
            <a:spAutoFit/>
          </a:bodyPr>
          <a:lstStyle/>
          <a:p>
            <a:pPr algn="just"/>
            <a:r>
              <a:rPr lang="en-US" sz="2200" dirty="0">
                <a:latin typeface="Source Sans Pro" panose="020B0503030403020204" pitchFamily="34" charset="0"/>
                <a:ea typeface="Source Sans Pro" panose="020B0503030403020204" pitchFamily="34" charset="0"/>
              </a:rPr>
              <a:t>This process is repeated on each derived subset in a recursive manner called </a:t>
            </a:r>
            <a:r>
              <a:rPr lang="en-US" sz="2200" b="1" dirty="0">
                <a:latin typeface="Source Sans Pro" panose="020B0503030403020204" pitchFamily="34" charset="0"/>
                <a:ea typeface="Source Sans Pro" panose="020B0503030403020204" pitchFamily="34" charset="0"/>
              </a:rPr>
              <a:t>recursive partitioning</a:t>
            </a:r>
            <a:r>
              <a:rPr lang="en-US" sz="2200" dirty="0">
                <a:latin typeface="Source Sans Pro" panose="020B0503030403020204" pitchFamily="34" charset="0"/>
                <a:ea typeface="Source Sans Pro" panose="020B0503030403020204" pitchFamily="34" charset="0"/>
              </a:rPr>
              <a:t>.</a:t>
            </a:r>
          </a:p>
        </p:txBody>
      </p:sp>
      <p:sp>
        <p:nvSpPr>
          <p:cNvPr id="7" name="Rectangle 6"/>
          <p:cNvSpPr/>
          <p:nvPr/>
        </p:nvSpPr>
        <p:spPr>
          <a:xfrm>
            <a:off x="768434" y="3605512"/>
            <a:ext cx="10899819" cy="769441"/>
          </a:xfrm>
          <a:prstGeom prst="rect">
            <a:avLst/>
          </a:prstGeom>
        </p:spPr>
        <p:txBody>
          <a:bodyPr wrap="square">
            <a:spAutoFit/>
          </a:bodyPr>
          <a:lstStyle/>
          <a:p>
            <a:pPr algn="just"/>
            <a:r>
              <a:rPr lang="en-US" sz="2200" dirty="0">
                <a:latin typeface="Source Sans Pro" panose="020B0503030403020204" pitchFamily="34" charset="0"/>
                <a:ea typeface="Source Sans Pro" panose="020B0503030403020204" pitchFamily="34" charset="0"/>
              </a:rPr>
              <a:t>The construction of decision tree classifier does not require any domain knowledge or parameter setting, and therefore is appropriate for exploratory knowledge discovery.</a:t>
            </a:r>
          </a:p>
        </p:txBody>
      </p:sp>
      <p:sp>
        <p:nvSpPr>
          <p:cNvPr id="8" name="Rectangle 7"/>
          <p:cNvSpPr/>
          <p:nvPr/>
        </p:nvSpPr>
        <p:spPr>
          <a:xfrm>
            <a:off x="768435" y="4639626"/>
            <a:ext cx="10899819" cy="769441"/>
          </a:xfrm>
          <a:prstGeom prst="rect">
            <a:avLst/>
          </a:prstGeom>
        </p:spPr>
        <p:txBody>
          <a:bodyPr wrap="square">
            <a:spAutoFit/>
          </a:bodyPr>
          <a:lstStyle/>
          <a:p>
            <a:pPr algn="just"/>
            <a:r>
              <a:rPr lang="en-US" sz="2200" dirty="0">
                <a:latin typeface="Source Sans Pro" panose="020B0503030403020204" pitchFamily="34" charset="0"/>
                <a:ea typeface="Source Sans Pro" panose="020B0503030403020204" pitchFamily="34" charset="0"/>
              </a:rPr>
              <a:t>Decision trees can handle high dimensional data, and </a:t>
            </a:r>
            <a:r>
              <a:rPr lang="en-US" sz="2200">
                <a:latin typeface="Source Sans Pro" panose="020B0503030403020204" pitchFamily="34" charset="0"/>
                <a:ea typeface="Source Sans Pro" panose="020B0503030403020204" pitchFamily="34" charset="0"/>
              </a:rPr>
              <a:t>in general a decision </a:t>
            </a:r>
            <a:r>
              <a:rPr lang="en-US" sz="2200" dirty="0">
                <a:latin typeface="Source Sans Pro" panose="020B0503030403020204" pitchFamily="34" charset="0"/>
                <a:ea typeface="Source Sans Pro" panose="020B0503030403020204" pitchFamily="34" charset="0"/>
              </a:rPr>
              <a:t>tree classifier has good accuracy.</a:t>
            </a:r>
          </a:p>
        </p:txBody>
      </p:sp>
      <p:sp>
        <p:nvSpPr>
          <p:cNvPr id="9" name="Rectangle 8"/>
          <p:cNvSpPr/>
          <p:nvPr/>
        </p:nvSpPr>
        <p:spPr>
          <a:xfrm>
            <a:off x="768435" y="5673740"/>
            <a:ext cx="10899819" cy="430887"/>
          </a:xfrm>
          <a:prstGeom prst="rect">
            <a:avLst/>
          </a:prstGeom>
        </p:spPr>
        <p:txBody>
          <a:bodyPr wrap="square">
            <a:spAutoFit/>
          </a:bodyPr>
          <a:lstStyle/>
          <a:p>
            <a:pPr algn="just"/>
            <a:r>
              <a:rPr lang="en-US" sz="2200" dirty="0">
                <a:latin typeface="Source Sans Pro" panose="020B0503030403020204" pitchFamily="34" charset="0"/>
                <a:ea typeface="Source Sans Pro" panose="020B0503030403020204" pitchFamily="34" charset="0"/>
              </a:rPr>
              <a:t>Decision tree induction is a typical inductive approach to learn knowledge on classification.</a:t>
            </a:r>
          </a:p>
        </p:txBody>
      </p:sp>
    </p:spTree>
    <p:extLst>
      <p:ext uri="{BB962C8B-B14F-4D97-AF65-F5344CB8AC3E}">
        <p14:creationId xmlns:p14="http://schemas.microsoft.com/office/powerpoint/2010/main" val="291972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png" descr="icon.png"/>
          <p:cNvPicPr>
            <a:picLocks noChangeAspect="1"/>
          </p:cNvPicPr>
          <p:nvPr/>
        </p:nvPicPr>
        <p:blipFill>
          <a:blip r:embed="rId2">
            <a:alphaModFix amt="3000"/>
            <a:extLst/>
          </a:blip>
          <a:stretch>
            <a:fillRect/>
          </a:stretch>
        </p:blipFill>
        <p:spPr>
          <a:xfrm>
            <a:off x="7293996" y="2427932"/>
            <a:ext cx="4866308" cy="4401932"/>
          </a:xfrm>
          <a:prstGeom prst="rect">
            <a:avLst/>
          </a:prstGeom>
          <a:ln w="12700">
            <a:miter lim="400000"/>
          </a:ln>
        </p:spPr>
      </p:pic>
      <p:pic>
        <p:nvPicPr>
          <p:cNvPr id="3" name="image3.png" descr="Picture 6"/>
          <p:cNvPicPr>
            <a:picLocks noChangeAspect="1"/>
          </p:cNvPicPr>
          <p:nvPr/>
        </p:nvPicPr>
        <p:blipFill>
          <a:blip r:embed="rId3">
            <a:extLst/>
          </a:blip>
          <a:stretch>
            <a:fillRect/>
          </a:stretch>
        </p:blipFill>
        <p:spPr>
          <a:xfrm>
            <a:off x="9960834" y="84549"/>
            <a:ext cx="2124281" cy="394630"/>
          </a:xfrm>
          <a:prstGeom prst="rect">
            <a:avLst/>
          </a:prstGeom>
          <a:ln w="12700">
            <a:miter lim="400000"/>
          </a:ln>
        </p:spPr>
      </p:pic>
      <p:sp>
        <p:nvSpPr>
          <p:cNvPr id="4" name="TextBox 3"/>
          <p:cNvSpPr txBox="1"/>
          <p:nvPr/>
        </p:nvSpPr>
        <p:spPr>
          <a:xfrm>
            <a:off x="0" y="544369"/>
            <a:ext cx="7924800" cy="707886"/>
          </a:xfrm>
          <a:prstGeom prst="rect">
            <a:avLst/>
          </a:prstGeom>
          <a:solidFill>
            <a:srgbClr val="002060"/>
          </a:solidFill>
        </p:spPr>
        <p:txBody>
          <a:bodyPr wrap="square" rtlCol="0">
            <a:spAutoFit/>
          </a:bodyPr>
          <a:lstStyle/>
          <a:p>
            <a:pPr algn="ctr"/>
            <a:r>
              <a:rPr lang="en-US" sz="4000" b="1" dirty="0">
                <a:solidFill>
                  <a:srgbClr val="2C2C2C">
                    <a:lumMod val="10000"/>
                    <a:lumOff val="90000"/>
                  </a:srgbClr>
                </a:solidFill>
                <a:latin typeface="Source Sans Pro" panose="020B0503030403020204" pitchFamily="34" charset="0"/>
                <a:ea typeface="Source Sans Pro" panose="020B0503030403020204" pitchFamily="34" charset="0"/>
              </a:rPr>
              <a:t>Decision Tree (Representation)</a:t>
            </a:r>
          </a:p>
        </p:txBody>
      </p:sp>
      <p:sp>
        <p:nvSpPr>
          <p:cNvPr id="5" name="Rectangle 4"/>
          <p:cNvSpPr/>
          <p:nvPr/>
        </p:nvSpPr>
        <p:spPr>
          <a:xfrm>
            <a:off x="744827" y="1504602"/>
            <a:ext cx="11039341" cy="769441"/>
          </a:xfrm>
          <a:prstGeom prst="rect">
            <a:avLst/>
          </a:prstGeom>
        </p:spPr>
        <p:txBody>
          <a:bodyPr wrap="square">
            <a:spAutoFit/>
          </a:bodyPr>
          <a:lstStyle/>
          <a:p>
            <a:pPr algn="just"/>
            <a:r>
              <a:rPr lang="en-US" sz="2200" dirty="0">
                <a:latin typeface="Source Sans Pro" panose="020B0503030403020204" pitchFamily="34" charset="0"/>
                <a:ea typeface="Source Sans Pro" panose="020B0503030403020204" pitchFamily="34" charset="0"/>
              </a:rPr>
              <a:t>Decision trees classify instances by sorting them down the tree from the root to some leaf node, which provides the classification of the instance.</a:t>
            </a:r>
          </a:p>
        </p:txBody>
      </p:sp>
      <p:sp>
        <p:nvSpPr>
          <p:cNvPr id="6" name="Rectangle 5"/>
          <p:cNvSpPr/>
          <p:nvPr/>
        </p:nvSpPr>
        <p:spPr>
          <a:xfrm>
            <a:off x="744828" y="2530025"/>
            <a:ext cx="11039340" cy="769441"/>
          </a:xfrm>
          <a:prstGeom prst="rect">
            <a:avLst/>
          </a:prstGeom>
        </p:spPr>
        <p:txBody>
          <a:bodyPr wrap="square">
            <a:spAutoFit/>
          </a:bodyPr>
          <a:lstStyle/>
          <a:p>
            <a:pPr algn="just"/>
            <a:r>
              <a:rPr lang="en-US" sz="2200" dirty="0">
                <a:latin typeface="Source Sans Pro" panose="020B0503030403020204" pitchFamily="34" charset="0"/>
                <a:ea typeface="Source Sans Pro" panose="020B0503030403020204" pitchFamily="34" charset="0"/>
              </a:rPr>
              <a:t>An instance is classified by starting at the root node of the tree, testing the attribute specified by this node, then moving down the tree branch corresponding to the value of the attribute.</a:t>
            </a:r>
          </a:p>
        </p:txBody>
      </p:sp>
      <p:sp>
        <p:nvSpPr>
          <p:cNvPr id="7" name="Rectangle 6"/>
          <p:cNvSpPr/>
          <p:nvPr/>
        </p:nvSpPr>
        <p:spPr>
          <a:xfrm>
            <a:off x="744826" y="3555448"/>
            <a:ext cx="11039341" cy="430887"/>
          </a:xfrm>
          <a:prstGeom prst="rect">
            <a:avLst/>
          </a:prstGeom>
        </p:spPr>
        <p:txBody>
          <a:bodyPr wrap="square">
            <a:spAutoFit/>
          </a:bodyPr>
          <a:lstStyle/>
          <a:p>
            <a:pPr algn="just"/>
            <a:r>
              <a:rPr lang="en-US" sz="2200" dirty="0">
                <a:latin typeface="Source Sans Pro" panose="020B0503030403020204" pitchFamily="34" charset="0"/>
                <a:ea typeface="Source Sans Pro" panose="020B0503030403020204" pitchFamily="34" charset="0"/>
              </a:rPr>
              <a:t>This process is then repeated for the subtree rooted at the new node.</a:t>
            </a:r>
          </a:p>
        </p:txBody>
      </p:sp>
      <p:sp>
        <p:nvSpPr>
          <p:cNvPr id="8" name="Rectangle 7"/>
          <p:cNvSpPr/>
          <p:nvPr/>
        </p:nvSpPr>
        <p:spPr>
          <a:xfrm>
            <a:off x="744827" y="4242317"/>
            <a:ext cx="11039339" cy="1107996"/>
          </a:xfrm>
          <a:prstGeom prst="rect">
            <a:avLst/>
          </a:prstGeom>
        </p:spPr>
        <p:txBody>
          <a:bodyPr wrap="square">
            <a:spAutoFit/>
          </a:bodyPr>
          <a:lstStyle/>
          <a:p>
            <a:pPr algn="just"/>
            <a:r>
              <a:rPr lang="en-US" sz="2200" dirty="0">
                <a:latin typeface="Source Sans Pro" panose="020B0503030403020204" pitchFamily="34" charset="0"/>
                <a:ea typeface="Source Sans Pro" panose="020B0503030403020204" pitchFamily="34" charset="0"/>
              </a:rPr>
              <a:t>The decision tree in the given figure classifies a particular morning according to whether it is suitable for playing tennis and returning the classification associated with the particular leaf.(in this case Yes or No).</a:t>
            </a:r>
          </a:p>
        </p:txBody>
      </p:sp>
      <p:pic>
        <p:nvPicPr>
          <p:cNvPr id="9" name="Picture 2" descr="Decision_Tree (2)"/>
          <p:cNvPicPr>
            <a:picLocks noChangeAspect="1" noChangeArrowheads="1"/>
          </p:cNvPicPr>
          <p:nvPr/>
        </p:nvPicPr>
        <p:blipFill rotWithShape="1">
          <a:blip r:embed="rId4">
            <a:extLst>
              <a:ext uri="{28A0092B-C50C-407E-A947-70E740481C1C}">
                <a14:useLocalDpi xmlns:a14="http://schemas.microsoft.com/office/drawing/2010/main" val="0"/>
              </a:ext>
            </a:extLst>
          </a:blip>
          <a:srcRect l="11891" t="11375" r="15862" b="13209"/>
          <a:stretch/>
        </p:blipFill>
        <p:spPr bwMode="auto">
          <a:xfrm>
            <a:off x="9913579" y="5071019"/>
            <a:ext cx="2248810" cy="175884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44827" y="5602659"/>
            <a:ext cx="8927207" cy="769441"/>
          </a:xfrm>
          <a:prstGeom prst="rect">
            <a:avLst/>
          </a:prstGeom>
        </p:spPr>
        <p:txBody>
          <a:bodyPr wrap="square">
            <a:spAutoFit/>
          </a:bodyPr>
          <a:lstStyle/>
          <a:p>
            <a:pPr algn="just"/>
            <a:r>
              <a:rPr lang="en-US" sz="2200" dirty="0">
                <a:latin typeface="Source Sans Pro" panose="020B0503030403020204" pitchFamily="34" charset="0"/>
                <a:ea typeface="Source Sans Pro" panose="020B0503030403020204" pitchFamily="34" charset="0"/>
              </a:rPr>
              <a:t>In other words we can say that decision tree represent a disjunction of conjunctions of constraints on the attribute values of instances.</a:t>
            </a:r>
          </a:p>
        </p:txBody>
      </p:sp>
    </p:spTree>
    <p:extLst>
      <p:ext uri="{BB962C8B-B14F-4D97-AF65-F5344CB8AC3E}">
        <p14:creationId xmlns:p14="http://schemas.microsoft.com/office/powerpoint/2010/main" val="406245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otalTime>515</TotalTime>
  <Words>288</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Corbel</vt:lpstr>
      <vt:lpstr>Source Sans Pro</vt:lpstr>
      <vt:lpstr>Times New Roman</vt:lpstr>
      <vt:lpstr>Wingdings</vt:lpstr>
      <vt:lpstr>Banded</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Nishant Kumar</dc:creator>
  <cp:lastModifiedBy>Palash Goyal</cp:lastModifiedBy>
  <cp:revision>54</cp:revision>
  <dcterms:created xsi:type="dcterms:W3CDTF">2018-05-01T07:22:57Z</dcterms:created>
  <dcterms:modified xsi:type="dcterms:W3CDTF">2018-05-23T15:41:57Z</dcterms:modified>
</cp:coreProperties>
</file>