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96" autoAdjust="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16DF3-7FE9-433C-9B01-AAA00CDF31C6}" type="datetimeFigureOut">
              <a:rPr lang="en-IN" smtClean="0"/>
              <a:t>03-05-2024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7354A-7ED8-4597-87A9-1560372D3C09}" type="slidenum">
              <a:rPr lang="en-IN" smtClean="0"/>
              <a:t>‹#›</a:t>
            </a:fld>
            <a:endParaRPr lang="en-IN" dirty="0"/>
          </a:p>
        </p:txBody>
      </p:sp>
    </p:spTree>
    <p:extLst>
      <p:ext uri="{BB962C8B-B14F-4D97-AF65-F5344CB8AC3E}">
        <p14:creationId xmlns:p14="http://schemas.microsoft.com/office/powerpoint/2010/main" val="1685386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87354A-7ED8-4597-87A9-1560372D3C09}" type="slidenum">
              <a:rPr lang="en-IN" smtClean="0"/>
              <a:t>4</a:t>
            </a:fld>
            <a:endParaRPr lang="en-IN" dirty="0"/>
          </a:p>
        </p:txBody>
      </p:sp>
    </p:spTree>
    <p:extLst>
      <p:ext uri="{BB962C8B-B14F-4D97-AF65-F5344CB8AC3E}">
        <p14:creationId xmlns:p14="http://schemas.microsoft.com/office/powerpoint/2010/main" val="217668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345A-068C-0246-26A5-074474422F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004695-C540-693E-3615-6D118E6208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98B45A-7603-26D4-A0E3-49DE798A8FB1}"/>
              </a:ext>
            </a:extLst>
          </p:cNvPr>
          <p:cNvSpPr>
            <a:spLocks noGrp="1"/>
          </p:cNvSpPr>
          <p:nvPr>
            <p:ph type="dt" sz="half" idx="10"/>
          </p:nvPr>
        </p:nvSpPr>
        <p:spPr/>
        <p:txBody>
          <a:bodyPr/>
          <a:lstStyle/>
          <a:p>
            <a:fld id="{B9F1BE5C-170C-48E3-866A-4F43D214C2B3}" type="datetimeFigureOut">
              <a:rPr lang="en-IN" smtClean="0"/>
              <a:t>03-05-2024</a:t>
            </a:fld>
            <a:endParaRPr lang="en-IN" dirty="0"/>
          </a:p>
        </p:txBody>
      </p:sp>
      <p:sp>
        <p:nvSpPr>
          <p:cNvPr id="5" name="Footer Placeholder 4">
            <a:extLst>
              <a:ext uri="{FF2B5EF4-FFF2-40B4-BE49-F238E27FC236}">
                <a16:creationId xmlns:a16="http://schemas.microsoft.com/office/drawing/2014/main" id="{2005FD78-5D12-801D-5C8C-7075A2E30EB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80FABF1-7185-CD44-579C-12CA55BA2D61}"/>
              </a:ext>
            </a:extLst>
          </p:cNvPr>
          <p:cNvSpPr>
            <a:spLocks noGrp="1"/>
          </p:cNvSpPr>
          <p:nvPr>
            <p:ph type="sldNum" sz="quarter" idx="12"/>
          </p:nvPr>
        </p:nvSpPr>
        <p:spPr/>
        <p:txBody>
          <a:bodyPr/>
          <a:lstStyle/>
          <a:p>
            <a:fld id="{FE77F905-F1BB-4610-800D-B874C2D5162C}" type="slidenum">
              <a:rPr lang="en-IN" smtClean="0"/>
              <a:t>‹#›</a:t>
            </a:fld>
            <a:endParaRPr lang="en-IN" dirty="0"/>
          </a:p>
        </p:txBody>
      </p:sp>
    </p:spTree>
    <p:extLst>
      <p:ext uri="{BB962C8B-B14F-4D97-AF65-F5344CB8AC3E}">
        <p14:creationId xmlns:p14="http://schemas.microsoft.com/office/powerpoint/2010/main" val="3469146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9143-77F9-145D-3923-81395CDCFB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0DF96E-80D3-39E3-2BA9-61C28BD588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D40202-192D-90E6-2AAD-D42C013DE37F}"/>
              </a:ext>
            </a:extLst>
          </p:cNvPr>
          <p:cNvSpPr>
            <a:spLocks noGrp="1"/>
          </p:cNvSpPr>
          <p:nvPr>
            <p:ph type="dt" sz="half" idx="10"/>
          </p:nvPr>
        </p:nvSpPr>
        <p:spPr/>
        <p:txBody>
          <a:bodyPr/>
          <a:lstStyle/>
          <a:p>
            <a:fld id="{B9F1BE5C-170C-48E3-866A-4F43D214C2B3}" type="datetimeFigureOut">
              <a:rPr lang="en-IN" smtClean="0"/>
              <a:t>03-05-2024</a:t>
            </a:fld>
            <a:endParaRPr lang="en-IN" dirty="0"/>
          </a:p>
        </p:txBody>
      </p:sp>
      <p:sp>
        <p:nvSpPr>
          <p:cNvPr id="5" name="Footer Placeholder 4">
            <a:extLst>
              <a:ext uri="{FF2B5EF4-FFF2-40B4-BE49-F238E27FC236}">
                <a16:creationId xmlns:a16="http://schemas.microsoft.com/office/drawing/2014/main" id="{9134F734-61F6-401D-0693-AC723FE4366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3CEEE0D-52B7-4AC4-8A33-F303087EE30F}"/>
              </a:ext>
            </a:extLst>
          </p:cNvPr>
          <p:cNvSpPr>
            <a:spLocks noGrp="1"/>
          </p:cNvSpPr>
          <p:nvPr>
            <p:ph type="sldNum" sz="quarter" idx="12"/>
          </p:nvPr>
        </p:nvSpPr>
        <p:spPr/>
        <p:txBody>
          <a:bodyPr/>
          <a:lstStyle/>
          <a:p>
            <a:fld id="{FE77F905-F1BB-4610-800D-B874C2D5162C}" type="slidenum">
              <a:rPr lang="en-IN" smtClean="0"/>
              <a:t>‹#›</a:t>
            </a:fld>
            <a:endParaRPr lang="en-IN" dirty="0"/>
          </a:p>
        </p:txBody>
      </p:sp>
    </p:spTree>
    <p:extLst>
      <p:ext uri="{BB962C8B-B14F-4D97-AF65-F5344CB8AC3E}">
        <p14:creationId xmlns:p14="http://schemas.microsoft.com/office/powerpoint/2010/main" val="1577014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76A8FB-3F12-D774-89AA-DC11E5901B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A1A363-E947-9360-A303-647F2F1952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F1697C-2958-A147-2300-BCC7AE905DA7}"/>
              </a:ext>
            </a:extLst>
          </p:cNvPr>
          <p:cNvSpPr>
            <a:spLocks noGrp="1"/>
          </p:cNvSpPr>
          <p:nvPr>
            <p:ph type="dt" sz="half" idx="10"/>
          </p:nvPr>
        </p:nvSpPr>
        <p:spPr/>
        <p:txBody>
          <a:bodyPr/>
          <a:lstStyle/>
          <a:p>
            <a:fld id="{B9F1BE5C-170C-48E3-866A-4F43D214C2B3}" type="datetimeFigureOut">
              <a:rPr lang="en-IN" smtClean="0"/>
              <a:t>03-05-2024</a:t>
            </a:fld>
            <a:endParaRPr lang="en-IN" dirty="0"/>
          </a:p>
        </p:txBody>
      </p:sp>
      <p:sp>
        <p:nvSpPr>
          <p:cNvPr id="5" name="Footer Placeholder 4">
            <a:extLst>
              <a:ext uri="{FF2B5EF4-FFF2-40B4-BE49-F238E27FC236}">
                <a16:creationId xmlns:a16="http://schemas.microsoft.com/office/drawing/2014/main" id="{02AD1C80-DD10-3677-05A8-80F593604B8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348E15A-680E-0342-3C31-3CF20B5122E2}"/>
              </a:ext>
            </a:extLst>
          </p:cNvPr>
          <p:cNvSpPr>
            <a:spLocks noGrp="1"/>
          </p:cNvSpPr>
          <p:nvPr>
            <p:ph type="sldNum" sz="quarter" idx="12"/>
          </p:nvPr>
        </p:nvSpPr>
        <p:spPr/>
        <p:txBody>
          <a:bodyPr/>
          <a:lstStyle/>
          <a:p>
            <a:fld id="{FE77F905-F1BB-4610-800D-B874C2D5162C}" type="slidenum">
              <a:rPr lang="en-IN" smtClean="0"/>
              <a:t>‹#›</a:t>
            </a:fld>
            <a:endParaRPr lang="en-IN" dirty="0"/>
          </a:p>
        </p:txBody>
      </p:sp>
    </p:spTree>
    <p:extLst>
      <p:ext uri="{BB962C8B-B14F-4D97-AF65-F5344CB8AC3E}">
        <p14:creationId xmlns:p14="http://schemas.microsoft.com/office/powerpoint/2010/main" val="280384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11E1-A307-BC8A-EA7B-EB178DB376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B5B8FA-B3DC-0AAD-886D-F41D7DBADD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6EAF2F-ABBD-49D8-B879-8BBBB19949B9}"/>
              </a:ext>
            </a:extLst>
          </p:cNvPr>
          <p:cNvSpPr>
            <a:spLocks noGrp="1"/>
          </p:cNvSpPr>
          <p:nvPr>
            <p:ph type="dt" sz="half" idx="10"/>
          </p:nvPr>
        </p:nvSpPr>
        <p:spPr/>
        <p:txBody>
          <a:bodyPr/>
          <a:lstStyle/>
          <a:p>
            <a:fld id="{B9F1BE5C-170C-48E3-866A-4F43D214C2B3}" type="datetimeFigureOut">
              <a:rPr lang="en-IN" smtClean="0"/>
              <a:t>03-05-2024</a:t>
            </a:fld>
            <a:endParaRPr lang="en-IN" dirty="0"/>
          </a:p>
        </p:txBody>
      </p:sp>
      <p:sp>
        <p:nvSpPr>
          <p:cNvPr id="5" name="Footer Placeholder 4">
            <a:extLst>
              <a:ext uri="{FF2B5EF4-FFF2-40B4-BE49-F238E27FC236}">
                <a16:creationId xmlns:a16="http://schemas.microsoft.com/office/drawing/2014/main" id="{B2634652-1644-340F-3FB7-CE1D3F6676E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9F5572E-1A70-C0E8-F78B-9C9F9FE2C3E2}"/>
              </a:ext>
            </a:extLst>
          </p:cNvPr>
          <p:cNvSpPr>
            <a:spLocks noGrp="1"/>
          </p:cNvSpPr>
          <p:nvPr>
            <p:ph type="sldNum" sz="quarter" idx="12"/>
          </p:nvPr>
        </p:nvSpPr>
        <p:spPr/>
        <p:txBody>
          <a:bodyPr/>
          <a:lstStyle/>
          <a:p>
            <a:fld id="{FE77F905-F1BB-4610-800D-B874C2D5162C}" type="slidenum">
              <a:rPr lang="en-IN" smtClean="0"/>
              <a:t>‹#›</a:t>
            </a:fld>
            <a:endParaRPr lang="en-IN" dirty="0"/>
          </a:p>
        </p:txBody>
      </p:sp>
    </p:spTree>
    <p:extLst>
      <p:ext uri="{BB962C8B-B14F-4D97-AF65-F5344CB8AC3E}">
        <p14:creationId xmlns:p14="http://schemas.microsoft.com/office/powerpoint/2010/main" val="2146132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E418-1CAA-931F-CFA0-66377FD2E8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D9951C-D235-33C1-956D-5B083560DE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3296A9-6EAD-B6AE-E622-5256AAAA4A4B}"/>
              </a:ext>
            </a:extLst>
          </p:cNvPr>
          <p:cNvSpPr>
            <a:spLocks noGrp="1"/>
          </p:cNvSpPr>
          <p:nvPr>
            <p:ph type="dt" sz="half" idx="10"/>
          </p:nvPr>
        </p:nvSpPr>
        <p:spPr/>
        <p:txBody>
          <a:bodyPr/>
          <a:lstStyle/>
          <a:p>
            <a:fld id="{B9F1BE5C-170C-48E3-866A-4F43D214C2B3}" type="datetimeFigureOut">
              <a:rPr lang="en-IN" smtClean="0"/>
              <a:t>03-05-2024</a:t>
            </a:fld>
            <a:endParaRPr lang="en-IN" dirty="0"/>
          </a:p>
        </p:txBody>
      </p:sp>
      <p:sp>
        <p:nvSpPr>
          <p:cNvPr id="5" name="Footer Placeholder 4">
            <a:extLst>
              <a:ext uri="{FF2B5EF4-FFF2-40B4-BE49-F238E27FC236}">
                <a16:creationId xmlns:a16="http://schemas.microsoft.com/office/drawing/2014/main" id="{50A2E957-61F5-6253-B25F-B57140BA0B9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FDC50CE-602A-58A2-684C-9C11E31D0DDA}"/>
              </a:ext>
            </a:extLst>
          </p:cNvPr>
          <p:cNvSpPr>
            <a:spLocks noGrp="1"/>
          </p:cNvSpPr>
          <p:nvPr>
            <p:ph type="sldNum" sz="quarter" idx="12"/>
          </p:nvPr>
        </p:nvSpPr>
        <p:spPr/>
        <p:txBody>
          <a:bodyPr/>
          <a:lstStyle/>
          <a:p>
            <a:fld id="{FE77F905-F1BB-4610-800D-B874C2D5162C}" type="slidenum">
              <a:rPr lang="en-IN" smtClean="0"/>
              <a:t>‹#›</a:t>
            </a:fld>
            <a:endParaRPr lang="en-IN" dirty="0"/>
          </a:p>
        </p:txBody>
      </p:sp>
    </p:spTree>
    <p:extLst>
      <p:ext uri="{BB962C8B-B14F-4D97-AF65-F5344CB8AC3E}">
        <p14:creationId xmlns:p14="http://schemas.microsoft.com/office/powerpoint/2010/main" val="2740027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7196A-A4F8-206E-D5A1-C9B5668521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183FF0-98CF-653F-750F-E25E9DEE89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BC519E-1E71-2D5C-A0C8-5631D8875D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95FDD6-7984-A152-2A8F-E911105E3DAE}"/>
              </a:ext>
            </a:extLst>
          </p:cNvPr>
          <p:cNvSpPr>
            <a:spLocks noGrp="1"/>
          </p:cNvSpPr>
          <p:nvPr>
            <p:ph type="dt" sz="half" idx="10"/>
          </p:nvPr>
        </p:nvSpPr>
        <p:spPr/>
        <p:txBody>
          <a:bodyPr/>
          <a:lstStyle/>
          <a:p>
            <a:fld id="{B9F1BE5C-170C-48E3-866A-4F43D214C2B3}" type="datetimeFigureOut">
              <a:rPr lang="en-IN" smtClean="0"/>
              <a:t>03-05-2024</a:t>
            </a:fld>
            <a:endParaRPr lang="en-IN" dirty="0"/>
          </a:p>
        </p:txBody>
      </p:sp>
      <p:sp>
        <p:nvSpPr>
          <p:cNvPr id="6" name="Footer Placeholder 5">
            <a:extLst>
              <a:ext uri="{FF2B5EF4-FFF2-40B4-BE49-F238E27FC236}">
                <a16:creationId xmlns:a16="http://schemas.microsoft.com/office/drawing/2014/main" id="{B420DE33-206B-ADA7-0BA4-C8F2E7E4C84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E968709-9F27-A613-FD9F-D40B7F05B52C}"/>
              </a:ext>
            </a:extLst>
          </p:cNvPr>
          <p:cNvSpPr>
            <a:spLocks noGrp="1"/>
          </p:cNvSpPr>
          <p:nvPr>
            <p:ph type="sldNum" sz="quarter" idx="12"/>
          </p:nvPr>
        </p:nvSpPr>
        <p:spPr/>
        <p:txBody>
          <a:bodyPr/>
          <a:lstStyle/>
          <a:p>
            <a:fld id="{FE77F905-F1BB-4610-800D-B874C2D5162C}" type="slidenum">
              <a:rPr lang="en-IN" smtClean="0"/>
              <a:t>‹#›</a:t>
            </a:fld>
            <a:endParaRPr lang="en-IN" dirty="0"/>
          </a:p>
        </p:txBody>
      </p:sp>
    </p:spTree>
    <p:extLst>
      <p:ext uri="{BB962C8B-B14F-4D97-AF65-F5344CB8AC3E}">
        <p14:creationId xmlns:p14="http://schemas.microsoft.com/office/powerpoint/2010/main" val="255581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B4E2-685C-DD9A-DEBC-6E03593295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9A74EE-303B-5335-3C83-5F340DFF51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B6B1BC-E47C-225C-B54D-FD8805A15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56FC23-22AF-2495-B82E-81064DCC80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16C968-DAC0-6EAA-8A57-A950BCF57E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8517AA-85DF-6684-2AF8-BCF986139CA1}"/>
              </a:ext>
            </a:extLst>
          </p:cNvPr>
          <p:cNvSpPr>
            <a:spLocks noGrp="1"/>
          </p:cNvSpPr>
          <p:nvPr>
            <p:ph type="dt" sz="half" idx="10"/>
          </p:nvPr>
        </p:nvSpPr>
        <p:spPr/>
        <p:txBody>
          <a:bodyPr/>
          <a:lstStyle/>
          <a:p>
            <a:fld id="{B9F1BE5C-170C-48E3-866A-4F43D214C2B3}" type="datetimeFigureOut">
              <a:rPr lang="en-IN" smtClean="0"/>
              <a:t>03-05-2024</a:t>
            </a:fld>
            <a:endParaRPr lang="en-IN" dirty="0"/>
          </a:p>
        </p:txBody>
      </p:sp>
      <p:sp>
        <p:nvSpPr>
          <p:cNvPr id="8" name="Footer Placeholder 7">
            <a:extLst>
              <a:ext uri="{FF2B5EF4-FFF2-40B4-BE49-F238E27FC236}">
                <a16:creationId xmlns:a16="http://schemas.microsoft.com/office/drawing/2014/main" id="{945BD5FB-F0F3-8ECD-C205-0188D4419E3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6E89AA90-DDA8-C84A-C002-EA1A9FB8D125}"/>
              </a:ext>
            </a:extLst>
          </p:cNvPr>
          <p:cNvSpPr>
            <a:spLocks noGrp="1"/>
          </p:cNvSpPr>
          <p:nvPr>
            <p:ph type="sldNum" sz="quarter" idx="12"/>
          </p:nvPr>
        </p:nvSpPr>
        <p:spPr/>
        <p:txBody>
          <a:bodyPr/>
          <a:lstStyle/>
          <a:p>
            <a:fld id="{FE77F905-F1BB-4610-800D-B874C2D5162C}" type="slidenum">
              <a:rPr lang="en-IN" smtClean="0"/>
              <a:t>‹#›</a:t>
            </a:fld>
            <a:endParaRPr lang="en-IN" dirty="0"/>
          </a:p>
        </p:txBody>
      </p:sp>
    </p:spTree>
    <p:extLst>
      <p:ext uri="{BB962C8B-B14F-4D97-AF65-F5344CB8AC3E}">
        <p14:creationId xmlns:p14="http://schemas.microsoft.com/office/powerpoint/2010/main" val="756217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30BD4-CA25-709F-765B-107FC78BCB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D1292C-E0AD-CAE1-A122-885D1CCAF411}"/>
              </a:ext>
            </a:extLst>
          </p:cNvPr>
          <p:cNvSpPr>
            <a:spLocks noGrp="1"/>
          </p:cNvSpPr>
          <p:nvPr>
            <p:ph type="dt" sz="half" idx="10"/>
          </p:nvPr>
        </p:nvSpPr>
        <p:spPr/>
        <p:txBody>
          <a:bodyPr/>
          <a:lstStyle/>
          <a:p>
            <a:fld id="{B9F1BE5C-170C-48E3-866A-4F43D214C2B3}" type="datetimeFigureOut">
              <a:rPr lang="en-IN" smtClean="0"/>
              <a:t>03-05-2024</a:t>
            </a:fld>
            <a:endParaRPr lang="en-IN" dirty="0"/>
          </a:p>
        </p:txBody>
      </p:sp>
      <p:sp>
        <p:nvSpPr>
          <p:cNvPr id="4" name="Footer Placeholder 3">
            <a:extLst>
              <a:ext uri="{FF2B5EF4-FFF2-40B4-BE49-F238E27FC236}">
                <a16:creationId xmlns:a16="http://schemas.microsoft.com/office/drawing/2014/main" id="{46EDA63C-A6D3-4A12-89F9-E6F29682783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3A37A57-E472-6837-42FC-9504F701DC38}"/>
              </a:ext>
            </a:extLst>
          </p:cNvPr>
          <p:cNvSpPr>
            <a:spLocks noGrp="1"/>
          </p:cNvSpPr>
          <p:nvPr>
            <p:ph type="sldNum" sz="quarter" idx="12"/>
          </p:nvPr>
        </p:nvSpPr>
        <p:spPr/>
        <p:txBody>
          <a:bodyPr/>
          <a:lstStyle/>
          <a:p>
            <a:fld id="{FE77F905-F1BB-4610-800D-B874C2D5162C}" type="slidenum">
              <a:rPr lang="en-IN" smtClean="0"/>
              <a:t>‹#›</a:t>
            </a:fld>
            <a:endParaRPr lang="en-IN" dirty="0"/>
          </a:p>
        </p:txBody>
      </p:sp>
    </p:spTree>
    <p:extLst>
      <p:ext uri="{BB962C8B-B14F-4D97-AF65-F5344CB8AC3E}">
        <p14:creationId xmlns:p14="http://schemas.microsoft.com/office/powerpoint/2010/main" val="26689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A8CC3-70D9-9A1A-1631-779FFECA1E4B}"/>
              </a:ext>
            </a:extLst>
          </p:cNvPr>
          <p:cNvSpPr>
            <a:spLocks noGrp="1"/>
          </p:cNvSpPr>
          <p:nvPr>
            <p:ph type="dt" sz="half" idx="10"/>
          </p:nvPr>
        </p:nvSpPr>
        <p:spPr/>
        <p:txBody>
          <a:bodyPr/>
          <a:lstStyle/>
          <a:p>
            <a:fld id="{B9F1BE5C-170C-48E3-866A-4F43D214C2B3}" type="datetimeFigureOut">
              <a:rPr lang="en-IN" smtClean="0"/>
              <a:t>03-05-2024</a:t>
            </a:fld>
            <a:endParaRPr lang="en-IN" dirty="0"/>
          </a:p>
        </p:txBody>
      </p:sp>
      <p:sp>
        <p:nvSpPr>
          <p:cNvPr id="3" name="Footer Placeholder 2">
            <a:extLst>
              <a:ext uri="{FF2B5EF4-FFF2-40B4-BE49-F238E27FC236}">
                <a16:creationId xmlns:a16="http://schemas.microsoft.com/office/drawing/2014/main" id="{A6AD69B8-B1B3-2849-B157-FDC189F34FA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0E6CA158-2A72-65E3-AFD7-C44B31A0132F}"/>
              </a:ext>
            </a:extLst>
          </p:cNvPr>
          <p:cNvSpPr>
            <a:spLocks noGrp="1"/>
          </p:cNvSpPr>
          <p:nvPr>
            <p:ph type="sldNum" sz="quarter" idx="12"/>
          </p:nvPr>
        </p:nvSpPr>
        <p:spPr/>
        <p:txBody>
          <a:bodyPr/>
          <a:lstStyle/>
          <a:p>
            <a:fld id="{FE77F905-F1BB-4610-800D-B874C2D5162C}" type="slidenum">
              <a:rPr lang="en-IN" smtClean="0"/>
              <a:t>‹#›</a:t>
            </a:fld>
            <a:endParaRPr lang="en-IN" dirty="0"/>
          </a:p>
        </p:txBody>
      </p:sp>
    </p:spTree>
    <p:extLst>
      <p:ext uri="{BB962C8B-B14F-4D97-AF65-F5344CB8AC3E}">
        <p14:creationId xmlns:p14="http://schemas.microsoft.com/office/powerpoint/2010/main" val="3429810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BE92-54E7-11FF-1D4D-2512D58513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09C120-A292-B676-A112-2FBD1C0AD2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1BB17B-2C08-58AC-4185-D5DFFAF3E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AC9CBF-ADBF-2704-3CAA-4674E3BD7FF1}"/>
              </a:ext>
            </a:extLst>
          </p:cNvPr>
          <p:cNvSpPr>
            <a:spLocks noGrp="1"/>
          </p:cNvSpPr>
          <p:nvPr>
            <p:ph type="dt" sz="half" idx="10"/>
          </p:nvPr>
        </p:nvSpPr>
        <p:spPr/>
        <p:txBody>
          <a:bodyPr/>
          <a:lstStyle/>
          <a:p>
            <a:fld id="{B9F1BE5C-170C-48E3-866A-4F43D214C2B3}" type="datetimeFigureOut">
              <a:rPr lang="en-IN" smtClean="0"/>
              <a:t>03-05-2024</a:t>
            </a:fld>
            <a:endParaRPr lang="en-IN" dirty="0"/>
          </a:p>
        </p:txBody>
      </p:sp>
      <p:sp>
        <p:nvSpPr>
          <p:cNvPr id="6" name="Footer Placeholder 5">
            <a:extLst>
              <a:ext uri="{FF2B5EF4-FFF2-40B4-BE49-F238E27FC236}">
                <a16:creationId xmlns:a16="http://schemas.microsoft.com/office/drawing/2014/main" id="{72D26F4C-3972-1794-434F-D582E90FF30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5732B91-CEAC-84E0-4C3A-B2F9D85A9F0A}"/>
              </a:ext>
            </a:extLst>
          </p:cNvPr>
          <p:cNvSpPr>
            <a:spLocks noGrp="1"/>
          </p:cNvSpPr>
          <p:nvPr>
            <p:ph type="sldNum" sz="quarter" idx="12"/>
          </p:nvPr>
        </p:nvSpPr>
        <p:spPr/>
        <p:txBody>
          <a:bodyPr/>
          <a:lstStyle/>
          <a:p>
            <a:fld id="{FE77F905-F1BB-4610-800D-B874C2D5162C}" type="slidenum">
              <a:rPr lang="en-IN" smtClean="0"/>
              <a:t>‹#›</a:t>
            </a:fld>
            <a:endParaRPr lang="en-IN" dirty="0"/>
          </a:p>
        </p:txBody>
      </p:sp>
    </p:spTree>
    <p:extLst>
      <p:ext uri="{BB962C8B-B14F-4D97-AF65-F5344CB8AC3E}">
        <p14:creationId xmlns:p14="http://schemas.microsoft.com/office/powerpoint/2010/main" val="38330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2809-1EAE-4185-BB0A-7D7A689FB2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1DFC2A-DE69-F04F-4FE5-8F49253102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EC7153-94ED-9432-015A-AFA298357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619F82-8057-BE91-8303-B8CB3E67C61C}"/>
              </a:ext>
            </a:extLst>
          </p:cNvPr>
          <p:cNvSpPr>
            <a:spLocks noGrp="1"/>
          </p:cNvSpPr>
          <p:nvPr>
            <p:ph type="dt" sz="half" idx="10"/>
          </p:nvPr>
        </p:nvSpPr>
        <p:spPr/>
        <p:txBody>
          <a:bodyPr/>
          <a:lstStyle/>
          <a:p>
            <a:fld id="{B9F1BE5C-170C-48E3-866A-4F43D214C2B3}" type="datetimeFigureOut">
              <a:rPr lang="en-IN" smtClean="0"/>
              <a:t>03-05-2024</a:t>
            </a:fld>
            <a:endParaRPr lang="en-IN" dirty="0"/>
          </a:p>
        </p:txBody>
      </p:sp>
      <p:sp>
        <p:nvSpPr>
          <p:cNvPr id="6" name="Footer Placeholder 5">
            <a:extLst>
              <a:ext uri="{FF2B5EF4-FFF2-40B4-BE49-F238E27FC236}">
                <a16:creationId xmlns:a16="http://schemas.microsoft.com/office/drawing/2014/main" id="{E63139C9-703D-694B-A060-E905DFE870E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FDFFE5A-AA8F-0DF1-C4E8-9D996A14514C}"/>
              </a:ext>
            </a:extLst>
          </p:cNvPr>
          <p:cNvSpPr>
            <a:spLocks noGrp="1"/>
          </p:cNvSpPr>
          <p:nvPr>
            <p:ph type="sldNum" sz="quarter" idx="12"/>
          </p:nvPr>
        </p:nvSpPr>
        <p:spPr/>
        <p:txBody>
          <a:bodyPr/>
          <a:lstStyle/>
          <a:p>
            <a:fld id="{FE77F905-F1BB-4610-800D-B874C2D5162C}" type="slidenum">
              <a:rPr lang="en-IN" smtClean="0"/>
              <a:t>‹#›</a:t>
            </a:fld>
            <a:endParaRPr lang="en-IN" dirty="0"/>
          </a:p>
        </p:txBody>
      </p:sp>
    </p:spTree>
    <p:extLst>
      <p:ext uri="{BB962C8B-B14F-4D97-AF65-F5344CB8AC3E}">
        <p14:creationId xmlns:p14="http://schemas.microsoft.com/office/powerpoint/2010/main" val="2629896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13DAD7-C65F-E6B5-2DB9-FC06CB931D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112D7B-2565-C63A-E56B-7161051BA5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72E85D-CDD5-8188-D04A-204A00695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1BE5C-170C-48E3-866A-4F43D214C2B3}" type="datetimeFigureOut">
              <a:rPr lang="en-IN" smtClean="0"/>
              <a:t>03-05-2024</a:t>
            </a:fld>
            <a:endParaRPr lang="en-IN" dirty="0"/>
          </a:p>
        </p:txBody>
      </p:sp>
      <p:sp>
        <p:nvSpPr>
          <p:cNvPr id="5" name="Footer Placeholder 4">
            <a:extLst>
              <a:ext uri="{FF2B5EF4-FFF2-40B4-BE49-F238E27FC236}">
                <a16:creationId xmlns:a16="http://schemas.microsoft.com/office/drawing/2014/main" id="{32A2E927-2F74-8D1E-69FF-EDB3806093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EFBB38E-78BE-F0EE-0D8D-2B081AC712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7F905-F1BB-4610-800D-B874C2D5162C}" type="slidenum">
              <a:rPr lang="en-IN" smtClean="0"/>
              <a:t>‹#›</a:t>
            </a:fld>
            <a:endParaRPr lang="en-IN" dirty="0"/>
          </a:p>
        </p:txBody>
      </p:sp>
    </p:spTree>
    <p:extLst>
      <p:ext uri="{BB962C8B-B14F-4D97-AF65-F5344CB8AC3E}">
        <p14:creationId xmlns:p14="http://schemas.microsoft.com/office/powerpoint/2010/main" val="311382331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FEAB-EB02-0872-0AC7-15F72160DDA3}"/>
              </a:ext>
            </a:extLst>
          </p:cNvPr>
          <p:cNvSpPr>
            <a:spLocks noGrp="1"/>
          </p:cNvSpPr>
          <p:nvPr>
            <p:ph type="ctrTitle"/>
          </p:nvPr>
        </p:nvSpPr>
        <p:spPr/>
        <p:txBody>
          <a:bodyPr/>
          <a:lstStyle/>
          <a:p>
            <a:r>
              <a:rPr lang="en-US" b="1" dirty="0"/>
              <a:t>Features of Java</a:t>
            </a:r>
            <a:endParaRPr lang="en-IN" b="1" dirty="0"/>
          </a:p>
        </p:txBody>
      </p:sp>
    </p:spTree>
    <p:extLst>
      <p:ext uri="{BB962C8B-B14F-4D97-AF65-F5344CB8AC3E}">
        <p14:creationId xmlns:p14="http://schemas.microsoft.com/office/powerpoint/2010/main" val="1052291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5810F6-DC52-747E-18D8-D8B85E718D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9175" y="725455"/>
            <a:ext cx="9150819" cy="5155391"/>
          </a:xfrm>
        </p:spPr>
      </p:pic>
    </p:spTree>
    <p:extLst>
      <p:ext uri="{BB962C8B-B14F-4D97-AF65-F5344CB8AC3E}">
        <p14:creationId xmlns:p14="http://schemas.microsoft.com/office/powerpoint/2010/main" val="2683633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3225C-2D6B-BD1E-1A3A-764EBCDA3B88}"/>
              </a:ext>
            </a:extLst>
          </p:cNvPr>
          <p:cNvSpPr>
            <a:spLocks noGrp="1"/>
          </p:cNvSpPr>
          <p:nvPr>
            <p:ph idx="1"/>
          </p:nvPr>
        </p:nvSpPr>
        <p:spPr>
          <a:xfrm>
            <a:off x="762784" y="930081"/>
            <a:ext cx="10515600" cy="4351338"/>
          </a:xfrm>
        </p:spPr>
        <p:txBody>
          <a:bodyPr>
            <a:normAutofit fontScale="77500" lnSpcReduction="20000"/>
          </a:bodyPr>
          <a:lstStyle/>
          <a:p>
            <a:r>
              <a:rPr lang="en-US" dirty="0"/>
              <a:t>Simple </a:t>
            </a:r>
          </a:p>
          <a:p>
            <a:r>
              <a:rPr lang="en-US" dirty="0"/>
              <a:t>Platform independent  </a:t>
            </a:r>
          </a:p>
          <a:p>
            <a:r>
              <a:rPr lang="en-US" dirty="0"/>
              <a:t>Portable </a:t>
            </a:r>
          </a:p>
          <a:p>
            <a:r>
              <a:rPr lang="en-US" dirty="0"/>
              <a:t>Multi threading </a:t>
            </a:r>
          </a:p>
          <a:p>
            <a:r>
              <a:rPr lang="en-US" dirty="0"/>
              <a:t>Distributed </a:t>
            </a:r>
          </a:p>
          <a:p>
            <a:r>
              <a:rPr lang="en-US" dirty="0"/>
              <a:t>Networked </a:t>
            </a:r>
          </a:p>
          <a:p>
            <a:r>
              <a:rPr lang="en-US" dirty="0"/>
              <a:t>Robust </a:t>
            </a:r>
          </a:p>
          <a:p>
            <a:r>
              <a:rPr lang="en-US" dirty="0"/>
              <a:t>Dynamic </a:t>
            </a:r>
          </a:p>
          <a:p>
            <a:r>
              <a:rPr lang="en-US" dirty="0"/>
              <a:t>Secured </a:t>
            </a:r>
          </a:p>
          <a:p>
            <a:r>
              <a:rPr lang="en-US" dirty="0"/>
              <a:t>High performance </a:t>
            </a:r>
          </a:p>
          <a:p>
            <a:r>
              <a:rPr lang="en-US" dirty="0"/>
              <a:t>Interpreted </a:t>
            </a:r>
          </a:p>
          <a:p>
            <a:r>
              <a:rPr lang="en-US" dirty="0"/>
              <a:t>Object Oriented Programming Language</a:t>
            </a:r>
            <a:endParaRPr lang="en-IN" dirty="0"/>
          </a:p>
        </p:txBody>
      </p:sp>
    </p:spTree>
    <p:extLst>
      <p:ext uri="{BB962C8B-B14F-4D97-AF65-F5344CB8AC3E}">
        <p14:creationId xmlns:p14="http://schemas.microsoft.com/office/powerpoint/2010/main" val="3693386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EF1B7B-C772-BF3D-90C9-C78D4239DD8B}"/>
              </a:ext>
            </a:extLst>
          </p:cNvPr>
          <p:cNvSpPr>
            <a:spLocks noGrp="1"/>
          </p:cNvSpPr>
          <p:nvPr>
            <p:ph idx="1"/>
          </p:nvPr>
        </p:nvSpPr>
        <p:spPr>
          <a:xfrm>
            <a:off x="471340" y="386505"/>
            <a:ext cx="10863606" cy="6073268"/>
          </a:xfrm>
        </p:spPr>
        <p:txBody>
          <a:bodyPr>
            <a:normAutofit fontScale="62500" lnSpcReduction="20000"/>
          </a:bodyPr>
          <a:lstStyle/>
          <a:p>
            <a:pPr marL="0" indent="0">
              <a:buNone/>
            </a:pPr>
            <a:r>
              <a:rPr lang="en-US" b="1" dirty="0"/>
              <a:t>1 Simple:-</a:t>
            </a:r>
          </a:p>
          <a:p>
            <a:pPr marL="0" indent="0">
              <a:buNone/>
            </a:pPr>
            <a:endParaRPr lang="en-US" dirty="0"/>
          </a:p>
          <a:p>
            <a:pPr marL="0" indent="0">
              <a:buNone/>
            </a:pPr>
            <a:r>
              <a:rPr lang="en-US" dirty="0"/>
              <a:t>JAVA is simple because of the following factors: </a:t>
            </a:r>
          </a:p>
          <a:p>
            <a:pPr marL="0" indent="0">
              <a:buNone/>
            </a:pPr>
            <a:endParaRPr lang="en-US" dirty="0"/>
          </a:p>
          <a:p>
            <a:pPr marL="0" indent="0">
              <a:buNone/>
            </a:pPr>
            <a:r>
              <a:rPr lang="en-US" dirty="0"/>
              <a:t>I . JAVA is free from pointers hence we can achieve less development time and less </a:t>
            </a:r>
          </a:p>
          <a:p>
            <a:pPr marL="0" indent="0">
              <a:buNone/>
            </a:pPr>
            <a:r>
              <a:rPr lang="en-US" dirty="0"/>
              <a:t>execution time [whenever we write a JAVA program we write without pointers and </a:t>
            </a:r>
          </a:p>
          <a:p>
            <a:pPr marL="0" indent="0">
              <a:buNone/>
            </a:pPr>
            <a:r>
              <a:rPr lang="en-US" dirty="0"/>
              <a:t>internally it is converted into the pointer program]. </a:t>
            </a:r>
          </a:p>
          <a:p>
            <a:pPr marL="0" indent="0">
              <a:buNone/>
            </a:pPr>
            <a:endParaRPr lang="en-US" dirty="0"/>
          </a:p>
          <a:p>
            <a:pPr marL="0" indent="0">
              <a:buNone/>
            </a:pPr>
            <a:r>
              <a:rPr lang="en-US" dirty="0"/>
              <a:t>ii. Rich set of API (application protocol interface) is available to develop any complex </a:t>
            </a:r>
          </a:p>
          <a:p>
            <a:pPr marL="0" indent="0">
              <a:buNone/>
            </a:pPr>
            <a:r>
              <a:rPr lang="en-US" dirty="0"/>
              <a:t>application. </a:t>
            </a:r>
          </a:p>
          <a:p>
            <a:pPr marL="0" indent="0">
              <a:buNone/>
            </a:pPr>
            <a:endParaRPr lang="en-US" dirty="0"/>
          </a:p>
          <a:p>
            <a:pPr marL="0" indent="0">
              <a:buNone/>
            </a:pPr>
            <a:r>
              <a:rPr lang="en-US" dirty="0"/>
              <a:t>iii. The software JAVA contains a program called garbage collector which is always used to </a:t>
            </a:r>
          </a:p>
          <a:p>
            <a:pPr marL="0" indent="0">
              <a:buNone/>
            </a:pPr>
            <a:r>
              <a:rPr lang="en-US" dirty="0"/>
              <a:t>collect unreferenced  memory location for improving performance of a JAVA</a:t>
            </a:r>
          </a:p>
          <a:p>
            <a:pPr marL="0" indent="0">
              <a:buNone/>
            </a:pPr>
            <a:r>
              <a:rPr lang="en-US" dirty="0"/>
              <a:t>program. [Garbage collector is the system JAVA program which runs in the background </a:t>
            </a:r>
          </a:p>
          <a:p>
            <a:pPr marL="0" indent="0">
              <a:buNone/>
            </a:pPr>
            <a:r>
              <a:rPr lang="en-US" dirty="0"/>
              <a:t>along with regular JAVA program to collect unreferenced memory locations by running </a:t>
            </a:r>
          </a:p>
          <a:p>
            <a:pPr marL="0" indent="0">
              <a:buNone/>
            </a:pPr>
            <a:r>
              <a:rPr lang="en-US" dirty="0"/>
              <a:t>at interval of times for improving performance of JAVA applications. </a:t>
            </a:r>
          </a:p>
          <a:p>
            <a:pPr marL="0" indent="0">
              <a:buNone/>
            </a:pPr>
            <a:endParaRPr lang="en-US" dirty="0"/>
          </a:p>
          <a:p>
            <a:pPr marL="0" indent="0">
              <a:buNone/>
            </a:pPr>
            <a:r>
              <a:rPr lang="en-US" dirty="0"/>
              <a:t>iv. JAVA contains user friendly syntax’s for developing JAVA applications. </a:t>
            </a:r>
            <a:endParaRPr lang="en-IN" dirty="0"/>
          </a:p>
        </p:txBody>
      </p:sp>
    </p:spTree>
    <p:extLst>
      <p:ext uri="{BB962C8B-B14F-4D97-AF65-F5344CB8AC3E}">
        <p14:creationId xmlns:p14="http://schemas.microsoft.com/office/powerpoint/2010/main" val="4013990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07819C-1BC4-668B-A75F-D5E7F48A1C8C}"/>
              </a:ext>
            </a:extLst>
          </p:cNvPr>
          <p:cNvSpPr>
            <a:spLocks noGrp="1"/>
          </p:cNvSpPr>
          <p:nvPr>
            <p:ph idx="1"/>
          </p:nvPr>
        </p:nvSpPr>
        <p:spPr>
          <a:xfrm>
            <a:off x="471340" y="282804"/>
            <a:ext cx="11481848" cy="6363093"/>
          </a:xfrm>
        </p:spPr>
        <p:txBody>
          <a:bodyPr>
            <a:normAutofit fontScale="62500" lnSpcReduction="20000"/>
          </a:bodyPr>
          <a:lstStyle/>
          <a:p>
            <a:pPr marL="0" indent="0">
              <a:buNone/>
            </a:pPr>
            <a:r>
              <a:rPr lang="en-US" b="1" dirty="0"/>
              <a:t>2. Platform independent </a:t>
            </a:r>
          </a:p>
          <a:p>
            <a:pPr marL="0" indent="0">
              <a:buNone/>
            </a:pPr>
            <a:endParaRPr lang="en-US" dirty="0"/>
          </a:p>
          <a:p>
            <a:pPr marL="0" indent="0">
              <a:buNone/>
            </a:pPr>
            <a:r>
              <a:rPr lang="en-US" dirty="0"/>
              <a:t>A program or technology is said to be platform independent if and only if which can run on </a:t>
            </a:r>
          </a:p>
          <a:p>
            <a:pPr marL="0" indent="0">
              <a:buNone/>
            </a:pPr>
            <a:r>
              <a:rPr lang="en-US" dirty="0"/>
              <a:t>all available operating systems.</a:t>
            </a:r>
          </a:p>
          <a:p>
            <a:pPr marL="0" indent="0">
              <a:buNone/>
            </a:pPr>
            <a:endParaRPr lang="en-US" dirty="0"/>
          </a:p>
          <a:p>
            <a:pPr marL="0" indent="0">
              <a:buNone/>
            </a:pPr>
            <a:r>
              <a:rPr lang="en-US" dirty="0"/>
              <a:t>The languages like C, Cpp are treated as platform dependent languages since these </a:t>
            </a:r>
          </a:p>
          <a:p>
            <a:pPr marL="0" indent="0">
              <a:buNone/>
            </a:pPr>
            <a:r>
              <a:rPr lang="en-US" dirty="0"/>
              <a:t>languages are taking various amount of memory spaces on various operating systems [the </a:t>
            </a:r>
          </a:p>
          <a:p>
            <a:pPr marL="0" indent="0">
              <a:buNone/>
            </a:pPr>
            <a:r>
              <a:rPr lang="en-US" dirty="0"/>
              <a:t>operating system dos understands everything in the form of its native format called (MZ) </a:t>
            </a:r>
          </a:p>
          <a:p>
            <a:pPr marL="0" indent="0">
              <a:buNone/>
            </a:pPr>
            <a:r>
              <a:rPr lang="en-US" dirty="0"/>
              <a:t>whereas the operating system Unix understands everything in its negative format called </a:t>
            </a:r>
          </a:p>
          <a:p>
            <a:pPr marL="0" indent="0">
              <a:buNone/>
            </a:pPr>
            <a:r>
              <a:rPr lang="en-US" dirty="0"/>
              <a:t>embedded linking format (elf). When we write a C or Cpp program on dos operating and if we </a:t>
            </a:r>
          </a:p>
          <a:p>
            <a:pPr marL="0" indent="0">
              <a:buNone/>
            </a:pPr>
            <a:r>
              <a:rPr lang="en-US" dirty="0"/>
              <a:t>try to transfer that program to Unix operating system, we are unable to execute since the format </a:t>
            </a:r>
          </a:p>
          <a:p>
            <a:pPr marL="0" indent="0">
              <a:buNone/>
            </a:pPr>
            <a:r>
              <a:rPr lang="en-US" dirty="0"/>
              <a:t>of these operating systems are different and more over the C, Cpp software does not contain </a:t>
            </a:r>
          </a:p>
          <a:p>
            <a:pPr marL="0" indent="0">
              <a:buNone/>
            </a:pPr>
            <a:r>
              <a:rPr lang="en-US" dirty="0"/>
              <a:t>any special programs which converts one format of one operating system to another format of </a:t>
            </a:r>
          </a:p>
          <a:p>
            <a:pPr marL="0" indent="0">
              <a:buNone/>
            </a:pPr>
            <a:r>
              <a:rPr lang="en-US" dirty="0"/>
              <a:t>other operating system]. </a:t>
            </a:r>
          </a:p>
          <a:p>
            <a:pPr marL="0" indent="0">
              <a:buNone/>
            </a:pPr>
            <a:endParaRPr lang="en-US" dirty="0"/>
          </a:p>
          <a:p>
            <a:pPr marL="0" indent="0">
              <a:buNone/>
            </a:pPr>
            <a:r>
              <a:rPr lang="en-US" dirty="0"/>
              <a:t>The language like JAVA will have a common data types and the common memory spaces on </a:t>
            </a:r>
          </a:p>
          <a:p>
            <a:pPr marL="0" indent="0">
              <a:buNone/>
            </a:pPr>
            <a:r>
              <a:rPr lang="en-US" dirty="0"/>
              <a:t>all operating systems and the JAVA software contains the special programs which converts the </a:t>
            </a:r>
          </a:p>
          <a:p>
            <a:pPr marL="0" indent="0">
              <a:buNone/>
            </a:pPr>
            <a:r>
              <a:rPr lang="en-US" dirty="0"/>
              <a:t>format of one operating system to another format of other operating system. Hence JAVA</a:t>
            </a:r>
          </a:p>
          <a:p>
            <a:pPr marL="0" indent="0">
              <a:buNone/>
            </a:pPr>
            <a:r>
              <a:rPr lang="en-US" dirty="0"/>
              <a:t>language is treated as platform independent language. </a:t>
            </a:r>
            <a:endParaRPr lang="en-IN" dirty="0"/>
          </a:p>
        </p:txBody>
      </p:sp>
    </p:spTree>
    <p:extLst>
      <p:ext uri="{BB962C8B-B14F-4D97-AF65-F5344CB8AC3E}">
        <p14:creationId xmlns:p14="http://schemas.microsoft.com/office/powerpoint/2010/main" val="208769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4B9F0E-68B8-D002-63C2-49A082191D99}"/>
              </a:ext>
            </a:extLst>
          </p:cNvPr>
          <p:cNvSpPr>
            <a:spLocks noGrp="1"/>
          </p:cNvSpPr>
          <p:nvPr>
            <p:ph idx="1"/>
          </p:nvPr>
        </p:nvSpPr>
        <p:spPr>
          <a:xfrm>
            <a:off x="509047" y="386499"/>
            <a:ext cx="11265031" cy="7107809"/>
          </a:xfrm>
        </p:spPr>
        <p:txBody>
          <a:bodyPr>
            <a:normAutofit fontScale="32500" lnSpcReduction="20000"/>
          </a:bodyPr>
          <a:lstStyle/>
          <a:p>
            <a:pPr marL="0" indent="0">
              <a:buNone/>
            </a:pPr>
            <a:r>
              <a:rPr lang="en-US" sz="5500" b="1" dirty="0"/>
              <a:t>3</a:t>
            </a:r>
            <a:r>
              <a:rPr lang="en-US" sz="4500" b="1" dirty="0"/>
              <a:t>. </a:t>
            </a:r>
            <a:r>
              <a:rPr lang="en-US" sz="5500" b="1" dirty="0"/>
              <a:t>Portable:-</a:t>
            </a:r>
          </a:p>
          <a:p>
            <a:pPr marL="0" indent="0">
              <a:buNone/>
            </a:pPr>
            <a:endParaRPr lang="en-US" sz="4500" b="1" dirty="0"/>
          </a:p>
          <a:p>
            <a:pPr marL="0" indent="0">
              <a:buNone/>
            </a:pPr>
            <a:r>
              <a:rPr lang="en-US" sz="5500" dirty="0"/>
              <a:t>A portable language is one which can run on all operating systems and on all processors  architectures and</a:t>
            </a:r>
          </a:p>
          <a:p>
            <a:pPr marL="0" indent="0">
              <a:buNone/>
            </a:pPr>
            <a:r>
              <a:rPr lang="en-US" sz="5500" dirty="0"/>
              <a:t> providers. The languages like C, cpp are treated as languages whereas the language JAVA is called portable language.</a:t>
            </a:r>
          </a:p>
          <a:p>
            <a:pPr marL="0" indent="0">
              <a:buNone/>
            </a:pPr>
            <a:endParaRPr lang="en-US" sz="5500" dirty="0"/>
          </a:p>
          <a:p>
            <a:pPr marL="0" indent="0">
              <a:buNone/>
            </a:pPr>
            <a:endParaRPr lang="en-US" sz="5500" dirty="0"/>
          </a:p>
          <a:p>
            <a:pPr marL="0" indent="0">
              <a:buNone/>
            </a:pPr>
            <a:endParaRPr lang="en-US" sz="5500" dirty="0"/>
          </a:p>
          <a:p>
            <a:pPr marL="0" indent="0">
              <a:buNone/>
            </a:pPr>
            <a:r>
              <a:rPr lang="en-IN" sz="4500" b="1" dirty="0"/>
              <a:t>4</a:t>
            </a:r>
            <a:r>
              <a:rPr lang="en-IN" sz="5500" b="1" dirty="0"/>
              <a:t>. Multi Threading:</a:t>
            </a:r>
          </a:p>
          <a:p>
            <a:pPr marL="0" indent="0">
              <a:buNone/>
            </a:pPr>
            <a:endParaRPr lang="en-IN" sz="5500" b="1" dirty="0"/>
          </a:p>
          <a:p>
            <a:pPr marL="0" indent="0">
              <a:buNone/>
            </a:pPr>
            <a:r>
              <a:rPr lang="en-IN" sz="5500" dirty="0"/>
              <a:t> I . A flow of control is known as thread.</a:t>
            </a:r>
          </a:p>
          <a:p>
            <a:pPr marL="0" indent="0">
              <a:buNone/>
            </a:pPr>
            <a:endParaRPr lang="en-IN" sz="5500" dirty="0"/>
          </a:p>
          <a:p>
            <a:pPr marL="0" indent="0">
              <a:buNone/>
            </a:pPr>
            <a:r>
              <a:rPr lang="en-IN" sz="5500" dirty="0"/>
              <a:t>II . A multi threaded program is one in which there exits multiple flow of controls I .e , threads.</a:t>
            </a:r>
          </a:p>
          <a:p>
            <a:pPr marL="0" indent="0">
              <a:buNone/>
            </a:pPr>
            <a:endParaRPr lang="en-IN" sz="5500" dirty="0"/>
          </a:p>
          <a:p>
            <a:pPr marL="0" indent="0">
              <a:buNone/>
            </a:pPr>
            <a:r>
              <a:rPr lang="en-IN" sz="5500" dirty="0"/>
              <a:t>III . A program is said to be multi threaded program if and only of there exits n number of sub – programs. </a:t>
            </a:r>
          </a:p>
          <a:p>
            <a:pPr marL="0" indent="0">
              <a:buNone/>
            </a:pPr>
            <a:r>
              <a:rPr lang="en-IN" sz="5500" dirty="0"/>
              <a:t>     for each and every sub-program there exits a separate flow of control. All such flow of controls are </a:t>
            </a:r>
          </a:p>
          <a:p>
            <a:pPr marL="0" indent="0">
              <a:buNone/>
            </a:pPr>
            <a:r>
              <a:rPr lang="en-IN" sz="5500" dirty="0"/>
              <a:t>    executing concurrently . Such flow of controls is known as threads. Such type of applications is known as multi</a:t>
            </a:r>
          </a:p>
          <a:p>
            <a:pPr marL="0" indent="0">
              <a:buNone/>
            </a:pPr>
            <a:r>
              <a:rPr lang="en-IN" sz="5500" dirty="0"/>
              <a:t>    threading applications.</a:t>
            </a:r>
          </a:p>
          <a:p>
            <a:pPr marL="0" indent="0">
              <a:buNone/>
            </a:pPr>
            <a:endParaRPr lang="en-IN" sz="1900" dirty="0"/>
          </a:p>
          <a:p>
            <a:pPr marL="0" indent="0">
              <a:buNone/>
            </a:pPr>
            <a:endParaRPr lang="en-IN" sz="1800" b="1" dirty="0"/>
          </a:p>
          <a:p>
            <a:pPr marL="0" indent="0">
              <a:buNone/>
            </a:pPr>
            <a:r>
              <a:rPr lang="en-IN" sz="1800" b="1" dirty="0"/>
              <a:t> </a:t>
            </a:r>
          </a:p>
          <a:p>
            <a:pPr marL="0" indent="0">
              <a:buNone/>
            </a:pPr>
            <a:endParaRPr lang="en-IN"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029647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27D879-3B1A-0911-B5B0-C1F48430BAD3}"/>
              </a:ext>
            </a:extLst>
          </p:cNvPr>
          <p:cNvSpPr>
            <a:spLocks noGrp="1"/>
          </p:cNvSpPr>
          <p:nvPr>
            <p:ph idx="1"/>
          </p:nvPr>
        </p:nvSpPr>
        <p:spPr>
          <a:xfrm>
            <a:off x="216817" y="263952"/>
            <a:ext cx="11136984" cy="7079528"/>
          </a:xfrm>
        </p:spPr>
        <p:txBody>
          <a:bodyPr>
            <a:normAutofit/>
          </a:bodyPr>
          <a:lstStyle/>
          <a:p>
            <a:pPr marL="400050" indent="-400050">
              <a:buAutoNum type="romanUcPeriod" startAt="4"/>
            </a:pPr>
            <a:r>
              <a:rPr lang="en-US" sz="1800" dirty="0"/>
              <a:t>The languages like c ,cpp  are  treated  as threads as single threaded modeling languages . SMLT are those in</a:t>
            </a:r>
          </a:p>
          <a:p>
            <a:pPr marL="0" indent="0">
              <a:buNone/>
            </a:pPr>
            <a:r>
              <a:rPr lang="en-US" sz="1800" dirty="0"/>
              <a:t>     which</a:t>
            </a:r>
            <a:r>
              <a:rPr lang="en-IN" sz="1800" dirty="0"/>
              <a:t> there exits single flow of control.</a:t>
            </a:r>
          </a:p>
          <a:p>
            <a:pPr marL="0" indent="0">
              <a:buNone/>
            </a:pPr>
            <a:endParaRPr lang="en-IN" sz="1800" dirty="0"/>
          </a:p>
          <a:p>
            <a:pPr marL="0" indent="0">
              <a:buNone/>
            </a:pPr>
            <a:r>
              <a:rPr lang="en-IN" sz="1800" b="1" dirty="0"/>
              <a:t>5. </a:t>
            </a:r>
            <a:r>
              <a:rPr lang="en-US" sz="1800" b="1" dirty="0"/>
              <a:t>Distributed </a:t>
            </a:r>
          </a:p>
          <a:p>
            <a:pPr marL="0" indent="0">
              <a:buNone/>
            </a:pPr>
            <a:r>
              <a:rPr lang="en-IN" sz="1800" dirty="0"/>
              <a:t> A service is a said to be a distributed service which runs in multiple servers and that service can be accessed by n</a:t>
            </a:r>
          </a:p>
          <a:p>
            <a:pPr marL="0" indent="0">
              <a:buNone/>
            </a:pPr>
            <a:r>
              <a:rPr lang="en-IN" sz="1800" dirty="0"/>
              <a:t> number of  clients across the globe.in order to develop distributed applications we must require  called Trusted</a:t>
            </a:r>
          </a:p>
          <a:p>
            <a:pPr marL="0" indent="0">
              <a:buNone/>
            </a:pPr>
            <a:r>
              <a:rPr lang="en-IN" sz="1800" dirty="0"/>
              <a:t> </a:t>
            </a:r>
            <a:r>
              <a:rPr lang="en-IN" sz="1800"/>
              <a:t>network .to </a:t>
            </a:r>
            <a:r>
              <a:rPr lang="en-IN" sz="1800" dirty="0"/>
              <a:t>develop these applications we require a technology called J2EE. Distributed</a:t>
            </a:r>
          </a:p>
          <a:p>
            <a:pPr marL="0" indent="0">
              <a:buNone/>
            </a:pPr>
            <a:r>
              <a:rPr lang="en-IN" sz="1800" dirty="0"/>
              <a:t> applications are preferred by large scale organizations.</a:t>
            </a:r>
          </a:p>
          <a:p>
            <a:pPr marL="0" indent="0">
              <a:buNone/>
            </a:pPr>
            <a:endParaRPr lang="en-IN" sz="1800" dirty="0"/>
          </a:p>
          <a:p>
            <a:pPr marL="0" indent="0">
              <a:buNone/>
            </a:pPr>
            <a:r>
              <a:rPr lang="en-IN" sz="1800" b="1" dirty="0"/>
              <a:t>6.</a:t>
            </a:r>
            <a:r>
              <a:rPr lang="en-US" sz="1800" b="1" dirty="0"/>
              <a:t> Networked </a:t>
            </a:r>
          </a:p>
          <a:p>
            <a:pPr marL="0" indent="0">
              <a:buNone/>
            </a:pPr>
            <a:r>
              <a:rPr lang="en-US" sz="1800" dirty="0"/>
              <a:t>In real  world we have two types  of networks. They are  un – trusted networks  and  trusted networks.</a:t>
            </a:r>
          </a:p>
          <a:p>
            <a:pPr marL="0" indent="0">
              <a:buNone/>
            </a:pPr>
            <a:r>
              <a:rPr lang="en-US" sz="1800" dirty="0"/>
              <a:t>I . Un – trusted networks:</a:t>
            </a:r>
          </a:p>
          <a:p>
            <a:pPr marL="0" indent="0">
              <a:buNone/>
            </a:pPr>
            <a:r>
              <a:rPr lang="en-US" sz="1800" dirty="0"/>
              <a:t>   A network is said to be un – trusted network in which there exits n number of  inter connected non – autonomous</a:t>
            </a:r>
          </a:p>
          <a:p>
            <a:pPr marL="0" indent="0">
              <a:buNone/>
            </a:pPr>
            <a:r>
              <a:rPr lang="en-US" sz="1800" dirty="0"/>
              <a:t>   architecture. Un – trusted network is also known as Lan. Using this network architecture, we develop centralized </a:t>
            </a:r>
          </a:p>
          <a:p>
            <a:pPr marL="0" indent="0">
              <a:buNone/>
            </a:pPr>
            <a:r>
              <a:rPr lang="en-US" sz="1800" dirty="0"/>
              <a:t>  applications. A centralized application is one which runs on single server and it can be access in limited graces.</a:t>
            </a:r>
          </a:p>
          <a:p>
            <a:pPr marL="0" indent="0">
              <a:buNone/>
            </a:pPr>
            <a:endParaRPr lang="en-US" sz="1800" dirty="0"/>
          </a:p>
          <a:p>
            <a:pPr marL="0" indent="0">
              <a:buNone/>
            </a:pPr>
            <a:endParaRPr lang="en-IN" sz="1800" dirty="0"/>
          </a:p>
          <a:p>
            <a:pPr marL="0" indent="0">
              <a:buNone/>
            </a:pPr>
            <a:endParaRPr lang="en-US" sz="1800" dirty="0"/>
          </a:p>
        </p:txBody>
      </p:sp>
    </p:spTree>
    <p:extLst>
      <p:ext uri="{BB962C8B-B14F-4D97-AF65-F5344CB8AC3E}">
        <p14:creationId xmlns:p14="http://schemas.microsoft.com/office/powerpoint/2010/main" val="3998501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5AEA49-CCEF-6962-6C35-0D29513B00FD}"/>
              </a:ext>
            </a:extLst>
          </p:cNvPr>
          <p:cNvSpPr>
            <a:spLocks noGrp="1"/>
          </p:cNvSpPr>
          <p:nvPr>
            <p:ph idx="1"/>
          </p:nvPr>
        </p:nvSpPr>
        <p:spPr>
          <a:xfrm>
            <a:off x="-1" y="-1"/>
            <a:ext cx="13751860" cy="8722659"/>
          </a:xfrm>
        </p:spPr>
        <p:txBody>
          <a:bodyPr>
            <a:normAutofit fontScale="77500" lnSpcReduction="20000"/>
          </a:bodyPr>
          <a:lstStyle/>
          <a:p>
            <a:pPr marL="0" indent="0">
              <a:buNone/>
            </a:pPr>
            <a:endParaRPr lang="en-US" sz="2100" dirty="0"/>
          </a:p>
          <a:p>
            <a:pPr marL="0" indent="0">
              <a:buNone/>
            </a:pPr>
            <a:endParaRPr lang="en-US" sz="2100" dirty="0"/>
          </a:p>
          <a:p>
            <a:pPr marL="0" indent="0">
              <a:buNone/>
            </a:pPr>
            <a:r>
              <a:rPr lang="en-US" sz="2100" dirty="0"/>
              <a:t>II .  Trusted network :</a:t>
            </a:r>
          </a:p>
          <a:p>
            <a:pPr marL="0" indent="0">
              <a:buNone/>
            </a:pPr>
            <a:r>
              <a:rPr lang="en-US" sz="2100" dirty="0"/>
              <a:t>   A network is said to be trusted network in which there exits n number of inter connected autonomous architecture. Trusted </a:t>
            </a:r>
          </a:p>
          <a:p>
            <a:pPr marL="0" indent="0">
              <a:buNone/>
            </a:pPr>
            <a:r>
              <a:rPr lang="en-US" sz="2100" dirty="0"/>
              <a:t>   network is also known as WAN. Using this network , we can develop distributed  applications. A distributed application is one </a:t>
            </a:r>
          </a:p>
          <a:p>
            <a:pPr marL="0" indent="0">
              <a:buNone/>
            </a:pPr>
            <a:r>
              <a:rPr lang="en-US" sz="2100" dirty="0"/>
              <a:t>   which runs on multiple servers  and it can be access in unlimited graces. </a:t>
            </a:r>
          </a:p>
          <a:p>
            <a:pPr marL="0" indent="0">
              <a:buNone/>
            </a:pPr>
            <a:endParaRPr lang="en-US" sz="1800" dirty="0"/>
          </a:p>
          <a:p>
            <a:pPr marL="0" indent="0">
              <a:buNone/>
            </a:pPr>
            <a:r>
              <a:rPr lang="en-US" sz="2100" b="1" dirty="0"/>
              <a:t> 7. Robust </a:t>
            </a:r>
          </a:p>
          <a:p>
            <a:pPr marL="0" indent="0" algn="just">
              <a:buNone/>
            </a:pPr>
            <a:r>
              <a:rPr lang="en-US" sz="1800" b="1" dirty="0"/>
              <a:t> </a:t>
            </a:r>
            <a:r>
              <a:rPr lang="en-US" sz="2300" dirty="0"/>
              <a:t>I .</a:t>
            </a:r>
            <a:r>
              <a:rPr lang="en-US" sz="2300" b="1" dirty="0"/>
              <a:t>   </a:t>
            </a:r>
            <a:r>
              <a:rPr lang="en-US" sz="2300" b="0" i="0" dirty="0">
                <a:solidFill>
                  <a:srgbClr val="000000"/>
                </a:solidFill>
                <a:effectLst/>
                <a:highlight>
                  <a:srgbClr val="FFFFFF"/>
                </a:highlight>
              </a:rPr>
              <a:t>It uses strong memory management</a:t>
            </a:r>
            <a:r>
              <a:rPr lang="en-US" sz="2100" b="0" i="0" dirty="0">
                <a:solidFill>
                  <a:srgbClr val="000000"/>
                </a:solidFill>
                <a:effectLst/>
                <a:highlight>
                  <a:srgbClr val="FFFFFF"/>
                </a:highlight>
              </a:rPr>
              <a:t>.</a:t>
            </a:r>
          </a:p>
          <a:p>
            <a:pPr marL="0" indent="0" algn="just">
              <a:buNone/>
            </a:pPr>
            <a:r>
              <a:rPr lang="en-US" sz="2100" b="0" i="0" dirty="0">
                <a:solidFill>
                  <a:srgbClr val="000000"/>
                </a:solidFill>
                <a:effectLst/>
                <a:highlight>
                  <a:srgbClr val="FFFFFF"/>
                </a:highlight>
              </a:rPr>
              <a:t> II .</a:t>
            </a:r>
            <a:r>
              <a:rPr lang="en-US" sz="2300" b="0" i="0" dirty="0">
                <a:solidFill>
                  <a:srgbClr val="000000"/>
                </a:solidFill>
                <a:effectLst/>
                <a:highlight>
                  <a:srgbClr val="FFFFFF"/>
                </a:highlight>
              </a:rPr>
              <a:t>There is a lack of pointers that avoids security problems.</a:t>
            </a:r>
          </a:p>
          <a:p>
            <a:pPr marL="0" indent="0" algn="just">
              <a:buNone/>
            </a:pPr>
            <a:r>
              <a:rPr lang="en-US" sz="2100" b="0" i="0" dirty="0">
                <a:solidFill>
                  <a:srgbClr val="000000"/>
                </a:solidFill>
                <a:effectLst/>
                <a:highlight>
                  <a:srgbClr val="FFFFFF"/>
                </a:highlight>
              </a:rPr>
              <a:t> III . </a:t>
            </a:r>
            <a:r>
              <a:rPr lang="en-US" sz="2300" b="0" i="0" dirty="0">
                <a:solidFill>
                  <a:srgbClr val="000000"/>
                </a:solidFill>
                <a:effectLst/>
                <a:highlight>
                  <a:srgbClr val="FFFFFF"/>
                </a:highlight>
              </a:rPr>
              <a:t>Java provides automatic garbage collection which runs on the Java Virtual Machine to get rid of objects which are not being</a:t>
            </a:r>
          </a:p>
          <a:p>
            <a:pPr marL="0" indent="0" algn="just">
              <a:buNone/>
            </a:pPr>
            <a:r>
              <a:rPr lang="en-US" sz="2300" dirty="0">
                <a:solidFill>
                  <a:srgbClr val="000000"/>
                </a:solidFill>
                <a:highlight>
                  <a:srgbClr val="FFFFFF"/>
                </a:highlight>
              </a:rPr>
              <a:t>       </a:t>
            </a:r>
            <a:r>
              <a:rPr lang="en-US" sz="2300" b="0" i="0" dirty="0">
                <a:solidFill>
                  <a:srgbClr val="000000"/>
                </a:solidFill>
                <a:effectLst/>
                <a:highlight>
                  <a:srgbClr val="FFFFFF"/>
                </a:highlight>
              </a:rPr>
              <a:t>used    by a Java application anymore.</a:t>
            </a:r>
          </a:p>
          <a:p>
            <a:pPr marL="0" indent="0" algn="just">
              <a:buNone/>
            </a:pPr>
            <a:r>
              <a:rPr lang="en-US" sz="2300" dirty="0">
                <a:solidFill>
                  <a:srgbClr val="000000"/>
                </a:solidFill>
                <a:highlight>
                  <a:srgbClr val="FFFFFF"/>
                </a:highlight>
              </a:rPr>
              <a:t> </a:t>
            </a:r>
            <a:r>
              <a:rPr lang="en-US" sz="2300" b="0" i="0" dirty="0">
                <a:solidFill>
                  <a:srgbClr val="000000"/>
                </a:solidFill>
                <a:effectLst/>
                <a:highlight>
                  <a:srgbClr val="FFFFFF"/>
                </a:highlight>
              </a:rPr>
              <a:t>Iv .There are exception handling and the type checking mechanism in Java. All these points make Java robust.</a:t>
            </a:r>
          </a:p>
          <a:p>
            <a:pPr marL="0" indent="0" algn="just">
              <a:buNone/>
            </a:pPr>
            <a:endParaRPr lang="en-US" sz="1800" dirty="0">
              <a:solidFill>
                <a:srgbClr val="000000"/>
              </a:solidFill>
              <a:highlight>
                <a:srgbClr val="FFFFFF"/>
              </a:highlight>
            </a:endParaRPr>
          </a:p>
          <a:p>
            <a:pPr marL="0" indent="0" algn="just">
              <a:buNone/>
            </a:pPr>
            <a:r>
              <a:rPr lang="en-US" sz="2300" b="1" dirty="0">
                <a:solidFill>
                  <a:srgbClr val="000000"/>
                </a:solidFill>
                <a:highlight>
                  <a:srgbClr val="FFFFFF"/>
                </a:highlight>
              </a:rPr>
              <a:t> 8.</a:t>
            </a:r>
            <a:r>
              <a:rPr lang="en-US" sz="2300" b="1" dirty="0"/>
              <a:t> Dynamic </a:t>
            </a:r>
          </a:p>
          <a:p>
            <a:pPr marL="0" indent="0" algn="just">
              <a:buNone/>
            </a:pPr>
            <a:endParaRPr lang="en-US" sz="2300" b="1" dirty="0"/>
          </a:p>
          <a:p>
            <a:pPr marL="0" indent="0" algn="just">
              <a:buNone/>
            </a:pPr>
            <a:r>
              <a:rPr lang="en-US" sz="2300" dirty="0">
                <a:solidFill>
                  <a:srgbClr val="000000"/>
                </a:solidFill>
                <a:highlight>
                  <a:srgbClr val="FFFFFF"/>
                </a:highlight>
              </a:rPr>
              <a:t>   </a:t>
            </a:r>
            <a:r>
              <a:rPr lang="en-US" sz="2300" b="0" i="0" dirty="0">
                <a:solidFill>
                  <a:srgbClr val="333333"/>
                </a:solidFill>
                <a:effectLst/>
                <a:highlight>
                  <a:srgbClr val="FFFFFF"/>
                </a:highlight>
                <a:ea typeface="Calibri" panose="020F0502020204030204" pitchFamily="34" charset="0"/>
                <a:cs typeface="Calibri" panose="020F0502020204030204" pitchFamily="34" charset="0"/>
              </a:rPr>
              <a:t>Java is a dynamic language. It supports the dynamic loading of classes. It means classes are loaded on demand. It also</a:t>
            </a:r>
          </a:p>
          <a:p>
            <a:pPr marL="0" indent="0" algn="just">
              <a:buNone/>
            </a:pPr>
            <a:r>
              <a:rPr lang="en-US" sz="2300" dirty="0">
                <a:solidFill>
                  <a:srgbClr val="333333"/>
                </a:solidFill>
                <a:highlight>
                  <a:srgbClr val="FFFFFF"/>
                </a:highlight>
                <a:ea typeface="Calibri" panose="020F0502020204030204" pitchFamily="34" charset="0"/>
                <a:cs typeface="Calibri" panose="020F0502020204030204" pitchFamily="34" charset="0"/>
              </a:rPr>
              <a:t>   </a:t>
            </a:r>
            <a:r>
              <a:rPr lang="en-US" sz="2300" b="0" i="0" dirty="0">
                <a:solidFill>
                  <a:srgbClr val="333333"/>
                </a:solidFill>
                <a:effectLst/>
                <a:highlight>
                  <a:srgbClr val="FFFFFF"/>
                </a:highlight>
                <a:ea typeface="Calibri" panose="020F0502020204030204" pitchFamily="34" charset="0"/>
                <a:cs typeface="Calibri" panose="020F0502020204030204" pitchFamily="34" charset="0"/>
              </a:rPr>
              <a:t> supports functions from its native languages, i.e., C and C++.</a:t>
            </a:r>
          </a:p>
          <a:p>
            <a:pPr marL="0" indent="0" algn="just">
              <a:buNone/>
            </a:pPr>
            <a:endParaRPr lang="en-US" sz="1900" dirty="0">
              <a:solidFill>
                <a:srgbClr val="333333"/>
              </a:solidFill>
              <a:highlight>
                <a:srgbClr val="FFFFFF"/>
              </a:highlight>
              <a:latin typeface="inter-regular"/>
            </a:endParaRPr>
          </a:p>
          <a:p>
            <a:pPr marL="0" indent="0" algn="just">
              <a:buNone/>
            </a:pPr>
            <a:endParaRPr lang="en-US" sz="1900" dirty="0">
              <a:solidFill>
                <a:srgbClr val="333333"/>
              </a:solidFill>
              <a:highlight>
                <a:srgbClr val="FFFFFF"/>
              </a:highlight>
              <a:latin typeface="inter-regular"/>
            </a:endParaRPr>
          </a:p>
          <a:p>
            <a:pPr marL="0" indent="0" algn="just">
              <a:buNone/>
            </a:pPr>
            <a:endParaRPr lang="en-US" sz="1900" dirty="0">
              <a:solidFill>
                <a:srgbClr val="000000"/>
              </a:solidFill>
              <a:highlight>
                <a:srgbClr val="FFFFFF"/>
              </a:highlight>
              <a:latin typeface="inter-regular"/>
            </a:endParaRPr>
          </a:p>
          <a:p>
            <a:pPr marL="0" indent="0" algn="just">
              <a:buNone/>
            </a:pPr>
            <a:endParaRPr lang="en-US" sz="1800" b="0" i="0" dirty="0">
              <a:solidFill>
                <a:srgbClr val="000000"/>
              </a:solidFill>
              <a:effectLst/>
              <a:highlight>
                <a:srgbClr val="FFFFFF"/>
              </a:highlight>
              <a:latin typeface="inter-regular"/>
            </a:endParaRPr>
          </a:p>
          <a:p>
            <a:pPr marL="0" indent="0">
              <a:buNone/>
            </a:pPr>
            <a:br>
              <a:rPr lang="en-US" sz="1800" dirty="0"/>
            </a:br>
            <a:endParaRPr lang="en-US" sz="1800" b="1" dirty="0"/>
          </a:p>
          <a:p>
            <a:pPr marL="0" indent="0">
              <a:buNone/>
            </a:pPr>
            <a:endParaRPr lang="en-US" sz="1800" dirty="0"/>
          </a:p>
          <a:p>
            <a:pPr marL="0" indent="0">
              <a:buNone/>
            </a:pPr>
            <a:r>
              <a:rPr lang="en-US" sz="1800" dirty="0"/>
              <a:t>   </a:t>
            </a:r>
          </a:p>
          <a:p>
            <a:pPr marL="0" indent="0">
              <a:buNone/>
            </a:pPr>
            <a:endParaRPr lang="en-US" sz="1800" dirty="0"/>
          </a:p>
          <a:p>
            <a:pPr marL="0" indent="0">
              <a:buNone/>
            </a:pPr>
            <a:r>
              <a:rPr lang="en-US" sz="1800" dirty="0"/>
              <a:t>  </a:t>
            </a:r>
          </a:p>
          <a:p>
            <a:pPr marL="0" indent="0">
              <a:buNone/>
            </a:pPr>
            <a:r>
              <a:rPr lang="en-US" sz="1800" dirty="0"/>
              <a:t> </a:t>
            </a:r>
            <a:endParaRPr lang="en-IN" sz="1800" dirty="0"/>
          </a:p>
        </p:txBody>
      </p:sp>
    </p:spTree>
    <p:extLst>
      <p:ext uri="{BB962C8B-B14F-4D97-AF65-F5344CB8AC3E}">
        <p14:creationId xmlns:p14="http://schemas.microsoft.com/office/powerpoint/2010/main" val="43677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A212A0-B00C-BB20-03E9-033A15EEAE65}"/>
              </a:ext>
            </a:extLst>
          </p:cNvPr>
          <p:cNvSpPr>
            <a:spLocks noGrp="1"/>
          </p:cNvSpPr>
          <p:nvPr>
            <p:ph idx="1"/>
          </p:nvPr>
        </p:nvSpPr>
        <p:spPr>
          <a:xfrm>
            <a:off x="251013" y="89646"/>
            <a:ext cx="11219329" cy="7790330"/>
          </a:xfrm>
        </p:spPr>
        <p:txBody>
          <a:bodyPr>
            <a:normAutofit/>
          </a:bodyPr>
          <a:lstStyle/>
          <a:p>
            <a:pPr marL="0" indent="0">
              <a:buNone/>
            </a:pPr>
            <a:r>
              <a:rPr lang="en-US" sz="1800" b="1" dirty="0"/>
              <a:t>9 . Secured </a:t>
            </a:r>
          </a:p>
          <a:p>
            <a:pPr marL="0" indent="0" algn="just">
              <a:buNone/>
            </a:pPr>
            <a:r>
              <a:rPr lang="en-US" sz="1800" dirty="0"/>
              <a:t>  </a:t>
            </a:r>
            <a:r>
              <a:rPr lang="en-US" sz="1800" b="0" i="0" dirty="0">
                <a:solidFill>
                  <a:srgbClr val="333333"/>
                </a:solidFill>
                <a:effectLst/>
                <a:highlight>
                  <a:srgbClr val="FFFFFF"/>
                </a:highlight>
              </a:rPr>
              <a:t>Java is best known for its security. With Java, we can develop virus-free systems. Java is secured because:</a:t>
            </a:r>
          </a:p>
          <a:p>
            <a:pPr algn="just">
              <a:buFont typeface="Arial" panose="020B0604020202020204" pitchFamily="34" charset="0"/>
              <a:buChar char="•"/>
            </a:pPr>
            <a:r>
              <a:rPr lang="en-US" sz="1800" i="0" dirty="0">
                <a:solidFill>
                  <a:srgbClr val="000000"/>
                </a:solidFill>
                <a:effectLst/>
                <a:highlight>
                  <a:srgbClr val="FFFFFF"/>
                </a:highlight>
              </a:rPr>
              <a:t>No explicit pointer</a:t>
            </a:r>
          </a:p>
          <a:p>
            <a:pPr algn="just">
              <a:buFont typeface="Arial" panose="020B0604020202020204" pitchFamily="34" charset="0"/>
              <a:buChar char="•"/>
            </a:pPr>
            <a:r>
              <a:rPr lang="en-US" sz="1800" i="0" dirty="0">
                <a:solidFill>
                  <a:srgbClr val="000000"/>
                </a:solidFill>
                <a:effectLst/>
                <a:highlight>
                  <a:srgbClr val="FFFFFF"/>
                </a:highlight>
              </a:rPr>
              <a:t>Java Programs run inside a virtual machine sandbox</a:t>
            </a:r>
          </a:p>
          <a:p>
            <a:pPr marL="0" indent="0">
              <a:buNone/>
            </a:pPr>
            <a:endParaRPr lang="en-US" sz="1800" dirty="0"/>
          </a:p>
          <a:p>
            <a:pPr marL="0" indent="0">
              <a:buNone/>
            </a:pPr>
            <a:r>
              <a:rPr lang="en-US" sz="1800" b="1" i="0" dirty="0">
                <a:solidFill>
                  <a:srgbClr val="000000"/>
                </a:solidFill>
                <a:effectLst/>
                <a:highlight>
                  <a:srgbClr val="FFFFFF"/>
                </a:highlight>
              </a:rPr>
              <a:t>Class loader :</a:t>
            </a:r>
          </a:p>
          <a:p>
            <a:pPr marL="0" indent="0">
              <a:buNone/>
            </a:pPr>
            <a:r>
              <a:rPr lang="en-US" sz="1800" b="1" dirty="0">
                <a:solidFill>
                  <a:srgbClr val="000000"/>
                </a:solidFill>
                <a:highlight>
                  <a:srgbClr val="FFFFFF"/>
                </a:highlight>
              </a:rPr>
              <a:t> </a:t>
            </a:r>
            <a:r>
              <a:rPr lang="en-US" sz="1800" b="0" i="0" dirty="0">
                <a:solidFill>
                  <a:srgbClr val="000000"/>
                </a:solidFill>
                <a:effectLst/>
                <a:highlight>
                  <a:srgbClr val="FFFFFF"/>
                </a:highlight>
              </a:rPr>
              <a:t> Class loader in Java is a part of the Java Runtime Environment (JRE) which is used to load Java classes into the Java Virtual Machine dynamically. It adds security by separating the package for the classes of the local file system from   those that are imported from network sources.</a:t>
            </a:r>
          </a:p>
          <a:p>
            <a:pPr marL="0" indent="0">
              <a:buNone/>
            </a:pPr>
            <a:endParaRPr lang="en-US" sz="1800" b="0" i="0" dirty="0">
              <a:solidFill>
                <a:srgbClr val="000000"/>
              </a:solidFill>
              <a:effectLst/>
              <a:highlight>
                <a:srgbClr val="FFFFFF"/>
              </a:highlight>
            </a:endParaRPr>
          </a:p>
          <a:p>
            <a:pPr marL="0" indent="0">
              <a:buNone/>
            </a:pPr>
            <a:r>
              <a:rPr lang="en-US" sz="1200" b="1" i="0" dirty="0">
                <a:solidFill>
                  <a:srgbClr val="000000"/>
                </a:solidFill>
                <a:effectLst/>
                <a:highlight>
                  <a:srgbClr val="FFFFFF"/>
                </a:highlight>
                <a:latin typeface="inter-bold"/>
              </a:rPr>
              <a:t>    </a:t>
            </a:r>
            <a:r>
              <a:rPr lang="en-US" sz="1800" b="1" i="0" dirty="0">
                <a:solidFill>
                  <a:srgbClr val="000000"/>
                </a:solidFill>
                <a:effectLst/>
                <a:highlight>
                  <a:srgbClr val="FFFFFF"/>
                </a:highlight>
              </a:rPr>
              <a:t>security Manager :</a:t>
            </a:r>
            <a:r>
              <a:rPr lang="en-US" sz="1800" b="0" i="0" dirty="0">
                <a:solidFill>
                  <a:srgbClr val="000000"/>
                </a:solidFill>
                <a:effectLst/>
                <a:highlight>
                  <a:srgbClr val="FFFFFF"/>
                </a:highlight>
              </a:rPr>
              <a:t> </a:t>
            </a:r>
          </a:p>
          <a:p>
            <a:pPr marL="0" indent="0">
              <a:buNone/>
            </a:pPr>
            <a:r>
              <a:rPr lang="en-US" sz="1800" b="0" i="0" dirty="0">
                <a:solidFill>
                  <a:srgbClr val="000000"/>
                </a:solidFill>
                <a:effectLst/>
                <a:highlight>
                  <a:srgbClr val="FFFFFF"/>
                </a:highlight>
              </a:rPr>
              <a:t>       It determines what resources a class can access such as reading and writing to the local disk.</a:t>
            </a:r>
          </a:p>
          <a:p>
            <a:pPr marL="0" indent="0">
              <a:buNone/>
            </a:pPr>
            <a:endParaRPr lang="en-US" sz="1800" dirty="0">
              <a:solidFill>
                <a:srgbClr val="000000"/>
              </a:solidFill>
              <a:highlight>
                <a:srgbClr val="FFFFFF"/>
              </a:highlight>
            </a:endParaRPr>
          </a:p>
          <a:p>
            <a:pPr marL="0" indent="0">
              <a:buNone/>
            </a:pPr>
            <a:r>
              <a:rPr lang="en-US" sz="1800" b="1" i="0" dirty="0">
                <a:solidFill>
                  <a:srgbClr val="000000"/>
                </a:solidFill>
                <a:effectLst/>
                <a:highlight>
                  <a:srgbClr val="FFFFFF"/>
                </a:highlight>
              </a:rPr>
              <a:t>10 . </a:t>
            </a:r>
            <a:r>
              <a:rPr lang="en-US" sz="1800" b="1" dirty="0"/>
              <a:t>High performance : </a:t>
            </a:r>
          </a:p>
          <a:p>
            <a:pPr marL="0" indent="0">
              <a:buNone/>
            </a:pPr>
            <a:r>
              <a:rPr lang="en-US" sz="1800" b="1" i="0" dirty="0">
                <a:solidFill>
                  <a:srgbClr val="000000"/>
                </a:solidFill>
                <a:effectLst/>
                <a:highlight>
                  <a:srgbClr val="FFFFFF"/>
                </a:highlight>
              </a:rPr>
              <a:t> </a:t>
            </a:r>
            <a:r>
              <a:rPr lang="en-US" sz="1800" b="0" i="0" dirty="0">
                <a:solidFill>
                  <a:srgbClr val="333333"/>
                </a:solidFill>
                <a:effectLst/>
                <a:highlight>
                  <a:srgbClr val="FFFFFF"/>
                </a:highlight>
              </a:rPr>
              <a:t>Java is faster than other traditional interpreted programming languages because Java bytecode is "close" to native</a:t>
            </a:r>
          </a:p>
          <a:p>
            <a:pPr marL="0" indent="0">
              <a:buNone/>
            </a:pPr>
            <a:r>
              <a:rPr lang="en-US" sz="1800" b="0" i="0" dirty="0">
                <a:solidFill>
                  <a:srgbClr val="333333"/>
                </a:solidFill>
                <a:effectLst/>
                <a:highlight>
                  <a:srgbClr val="FFFFFF"/>
                </a:highlight>
              </a:rPr>
              <a:t> code. </a:t>
            </a:r>
            <a:r>
              <a:rPr lang="en-US" sz="1800" b="0" i="0" dirty="0">
                <a:solidFill>
                  <a:srgbClr val="333333"/>
                </a:solidFill>
                <a:effectLst/>
                <a:highlight>
                  <a:srgbClr val="FFFFFF"/>
                </a:highlight>
                <a:latin typeface="inter-regular"/>
              </a:rPr>
              <a:t>It is still a little bit slower than a compiled language (e.g., C++).</a:t>
            </a:r>
            <a:endParaRPr lang="en-US" sz="1800" b="1" i="0" dirty="0">
              <a:solidFill>
                <a:srgbClr val="000000"/>
              </a:solidFill>
              <a:effectLst/>
              <a:highlight>
                <a:srgbClr val="FFFFFF"/>
              </a:highlight>
            </a:endParaRPr>
          </a:p>
          <a:p>
            <a:pPr marL="0" indent="0">
              <a:buNone/>
            </a:pPr>
            <a:r>
              <a:rPr lang="en-IN" sz="1800" dirty="0"/>
              <a:t>              </a:t>
            </a:r>
          </a:p>
          <a:p>
            <a:pPr marL="0" indent="0">
              <a:buNone/>
            </a:pPr>
            <a:r>
              <a:rPr lang="en-IN" sz="1800" dirty="0"/>
              <a:t>                   </a:t>
            </a:r>
          </a:p>
        </p:txBody>
      </p:sp>
    </p:spTree>
    <p:extLst>
      <p:ext uri="{BB962C8B-B14F-4D97-AF65-F5344CB8AC3E}">
        <p14:creationId xmlns:p14="http://schemas.microsoft.com/office/powerpoint/2010/main" val="372183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728F43-3B81-41ED-A6E2-2E1B4BABC0FD}"/>
              </a:ext>
            </a:extLst>
          </p:cNvPr>
          <p:cNvSpPr>
            <a:spLocks noGrp="1"/>
          </p:cNvSpPr>
          <p:nvPr>
            <p:ph idx="1"/>
          </p:nvPr>
        </p:nvSpPr>
        <p:spPr>
          <a:xfrm>
            <a:off x="224118" y="116541"/>
            <a:ext cx="11869270" cy="7037294"/>
          </a:xfrm>
        </p:spPr>
        <p:txBody>
          <a:bodyPr>
            <a:normAutofit fontScale="92500" lnSpcReduction="20000"/>
          </a:bodyPr>
          <a:lstStyle/>
          <a:p>
            <a:pPr marL="0" indent="0">
              <a:buNone/>
            </a:pPr>
            <a:r>
              <a:rPr lang="en-US" b="1" dirty="0"/>
              <a:t>  </a:t>
            </a:r>
            <a:r>
              <a:rPr lang="en-US" sz="1900" b="1" dirty="0"/>
              <a:t>11. Interpreted </a:t>
            </a:r>
          </a:p>
          <a:p>
            <a:pPr marL="0" indent="0">
              <a:buNone/>
            </a:pPr>
            <a:r>
              <a:rPr lang="en-US" sz="1900" dirty="0"/>
              <a:t>I </a:t>
            </a:r>
            <a:r>
              <a:rPr lang="en-US" sz="1900" b="1" dirty="0"/>
              <a:t>. </a:t>
            </a:r>
            <a:r>
              <a:rPr lang="en-US" sz="1900" b="0" i="0" dirty="0">
                <a:solidFill>
                  <a:srgbClr val="4A4A4A"/>
                </a:solidFill>
                <a:effectLst/>
              </a:rPr>
              <a:t>For beginners, Interpreter is easy to use</a:t>
            </a:r>
          </a:p>
          <a:p>
            <a:pPr marL="0" indent="0" algn="just">
              <a:buNone/>
            </a:pPr>
            <a:r>
              <a:rPr lang="en-US" sz="1900" b="0" i="0" dirty="0">
                <a:solidFill>
                  <a:srgbClr val="4A4A4A"/>
                </a:solidFill>
                <a:effectLst/>
              </a:rPr>
              <a:t>II . The interpreter converts the source code </a:t>
            </a:r>
            <a:r>
              <a:rPr lang="en-US" sz="1900" b="1" i="0" dirty="0">
                <a:solidFill>
                  <a:srgbClr val="4A4A4A"/>
                </a:solidFill>
                <a:effectLst/>
              </a:rPr>
              <a:t>line-by-line</a:t>
            </a:r>
            <a:r>
              <a:rPr lang="en-US" sz="1900" b="0" i="0" dirty="0">
                <a:solidFill>
                  <a:srgbClr val="4A4A4A"/>
                </a:solidFill>
                <a:effectLst/>
              </a:rPr>
              <a:t> during the RUN Time</a:t>
            </a:r>
          </a:p>
          <a:p>
            <a:pPr marL="0" indent="0" algn="just">
              <a:buNone/>
            </a:pPr>
            <a:r>
              <a:rPr lang="en-US" sz="1900" b="0" i="0" dirty="0">
                <a:solidFill>
                  <a:srgbClr val="4A4A4A"/>
                </a:solidFill>
                <a:effectLst/>
              </a:rPr>
              <a:t>III . You can execute and evaluate a program while execution</a:t>
            </a:r>
          </a:p>
          <a:p>
            <a:pPr marL="0" indent="0" algn="just">
              <a:buNone/>
            </a:pPr>
            <a:r>
              <a:rPr lang="en-US" sz="1900" b="0" i="0" dirty="0">
                <a:solidFill>
                  <a:srgbClr val="4A4A4A"/>
                </a:solidFill>
                <a:effectLst/>
              </a:rPr>
              <a:t>Iv . Less amount of time is spent on analyzing and processing the program</a:t>
            </a:r>
          </a:p>
          <a:p>
            <a:pPr marL="0" indent="0" algn="just">
              <a:buNone/>
            </a:pPr>
            <a:r>
              <a:rPr lang="en-US" sz="1900" b="0" i="0" dirty="0">
                <a:solidFill>
                  <a:srgbClr val="4A4A4A"/>
                </a:solidFill>
                <a:effectLst/>
              </a:rPr>
              <a:t>V . When compared to a compiler, the program execution speed is slower</a:t>
            </a:r>
          </a:p>
          <a:p>
            <a:pPr marL="0" indent="0" algn="just">
              <a:buNone/>
            </a:pPr>
            <a:r>
              <a:rPr lang="en-US" sz="1900" b="0" i="0" dirty="0">
                <a:solidFill>
                  <a:srgbClr val="4A4A4A"/>
                </a:solidFill>
                <a:effectLst/>
              </a:rPr>
              <a:t>Vi . An interpreter does not generate an intermediate machine code</a:t>
            </a:r>
          </a:p>
          <a:p>
            <a:pPr marL="0" indent="0" algn="just">
              <a:buNone/>
            </a:pPr>
            <a:r>
              <a:rPr lang="en-US" sz="1900" b="0" i="0" dirty="0">
                <a:solidFill>
                  <a:srgbClr val="4A4A4A"/>
                </a:solidFill>
                <a:effectLst/>
              </a:rPr>
              <a:t>V ii . Each error of every line is displayed one by one</a:t>
            </a:r>
          </a:p>
          <a:p>
            <a:pPr marL="0" indent="0">
              <a:buNone/>
            </a:pPr>
            <a:r>
              <a:rPr lang="en-US" sz="1900" b="1" dirty="0"/>
              <a:t> </a:t>
            </a:r>
          </a:p>
          <a:p>
            <a:pPr marL="0" indent="0">
              <a:buNone/>
            </a:pPr>
            <a:r>
              <a:rPr lang="en-US" sz="1900" b="1" dirty="0"/>
              <a:t> 12. Object Oriented Programming Language</a:t>
            </a:r>
          </a:p>
          <a:p>
            <a:pPr marL="0" indent="0">
              <a:buNone/>
            </a:pPr>
            <a:r>
              <a:rPr lang="en-US" sz="1900" b="1" dirty="0"/>
              <a:t>       </a:t>
            </a:r>
            <a:r>
              <a:rPr lang="en-US" sz="1900" dirty="0"/>
              <a:t>in an it we have two types  of programming models are available. They are procedure oriented programming    </a:t>
            </a:r>
          </a:p>
          <a:p>
            <a:pPr marL="0" indent="0">
              <a:buNone/>
            </a:pPr>
            <a:r>
              <a:rPr lang="en-US" sz="1900" dirty="0"/>
              <a:t>   language and object oriented programming language. </a:t>
            </a:r>
          </a:p>
          <a:p>
            <a:pPr marL="0" indent="0">
              <a:buNone/>
            </a:pPr>
            <a:endParaRPr lang="en-US" sz="1900" dirty="0"/>
          </a:p>
          <a:p>
            <a:pPr marL="0" indent="0">
              <a:buNone/>
            </a:pPr>
            <a:r>
              <a:rPr lang="en-US" sz="1900" dirty="0"/>
              <a:t>     if we represent the data using procedural oriented programming languages then there is no security for data which </a:t>
            </a:r>
          </a:p>
          <a:p>
            <a:pPr marL="0" indent="0">
              <a:buNone/>
            </a:pPr>
            <a:r>
              <a:rPr lang="en-US" sz="1900" dirty="0"/>
              <a:t>   we represent. For example ., when we represent the data of a student in c language using structures concept, the </a:t>
            </a:r>
          </a:p>
          <a:p>
            <a:pPr marL="0" indent="0">
              <a:buNone/>
            </a:pPr>
            <a:r>
              <a:rPr lang="en-US" sz="1900" dirty="0"/>
              <a:t>   student data can be accessed by all the functions which we write as a part of c program. </a:t>
            </a:r>
          </a:p>
          <a:p>
            <a:pPr marL="0" indent="0">
              <a:buNone/>
            </a:pPr>
            <a:endParaRPr lang="en-US" sz="1900" dirty="0"/>
          </a:p>
          <a:p>
            <a:pPr marL="0" indent="0">
              <a:buNone/>
            </a:pPr>
            <a:r>
              <a:rPr lang="en-US" sz="1900" dirty="0"/>
              <a:t>    </a:t>
            </a:r>
          </a:p>
          <a:p>
            <a:pPr marL="0" indent="0">
              <a:buNone/>
            </a:pPr>
            <a:endParaRPr lang="en-US" sz="1900" b="1" dirty="0"/>
          </a:p>
          <a:p>
            <a:pPr marL="0" indent="0">
              <a:buNone/>
            </a:pPr>
            <a:r>
              <a:rPr lang="en-US" sz="1900" dirty="0"/>
              <a:t>   </a:t>
            </a:r>
          </a:p>
          <a:p>
            <a:pPr marL="0" indent="0">
              <a:buNone/>
            </a:pPr>
            <a:r>
              <a:rPr lang="en-US" dirty="0"/>
              <a:t>   </a:t>
            </a:r>
            <a:endParaRPr lang="en-IN" dirty="0"/>
          </a:p>
        </p:txBody>
      </p:sp>
    </p:spTree>
    <p:extLst>
      <p:ext uri="{BB962C8B-B14F-4D97-AF65-F5344CB8AC3E}">
        <p14:creationId xmlns:p14="http://schemas.microsoft.com/office/powerpoint/2010/main" val="1294330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281</TotalTime>
  <Words>1275</Words>
  <Application>Microsoft Office PowerPoint</Application>
  <PresentationFormat>Widescreen</PresentationFormat>
  <Paragraphs>153</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inter-bold</vt:lpstr>
      <vt:lpstr>inter-regular</vt:lpstr>
      <vt:lpstr>Office Theme</vt:lpstr>
      <vt:lpstr>Features of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of Java</dc:title>
  <dc:creator>PRASHANT PRAJAPATI</dc:creator>
  <cp:lastModifiedBy>PRASHANT PRAJAPATI</cp:lastModifiedBy>
  <cp:revision>26</cp:revision>
  <dcterms:created xsi:type="dcterms:W3CDTF">2024-04-18T16:17:31Z</dcterms:created>
  <dcterms:modified xsi:type="dcterms:W3CDTF">2024-05-03T11:14:10Z</dcterms:modified>
</cp:coreProperties>
</file>