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8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604A-64B6-42AF-93C0-1D42701D7A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5BEC-8F96-4680-9277-3276A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kddcup99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arnumber=5231545&amp;tag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-users.cs.umn.edu/~aleks/MINDS/papers/siam200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Anomaly Detection on KDDCUP 1999 Data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3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</a:t>
            </a:r>
          </a:p>
          <a:p>
            <a:r>
              <a:rPr lang="en-US" sz="1600" dirty="0" smtClean="0"/>
              <a:t>Threshold = 70000</a:t>
            </a:r>
          </a:p>
          <a:p>
            <a:endParaRPr lang="en-US" sz="16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41241"/>
              </p:ext>
            </p:extLst>
          </p:nvPr>
        </p:nvGraphicFramePr>
        <p:xfrm>
          <a:off x="1092886" y="2680271"/>
          <a:ext cx="8127999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.6666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.7029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.7458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231826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78722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.7287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.7464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229129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69649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.1191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7669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13092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218864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58404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.6122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.2613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.7701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39630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73747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158209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39443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.3495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.6360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47822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81580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150376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.3695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.6047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.6372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8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 </a:t>
            </a:r>
          </a:p>
          <a:p>
            <a:r>
              <a:rPr lang="en-US" sz="1600" dirty="0" smtClean="0"/>
              <a:t>Threshold : 70000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41642"/>
              </p:ext>
            </p:extLst>
          </p:nvPr>
        </p:nvGraphicFramePr>
        <p:xfrm>
          <a:off x="1026984" y="2630844"/>
          <a:ext cx="812799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.3333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228516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.7280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.1164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214689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58418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.5446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.2612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.7566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38334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71991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159965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40739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.3474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.4847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.6375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49318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81376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150580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.3773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.6236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.6426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 </a:t>
            </a:r>
          </a:p>
          <a:p>
            <a:r>
              <a:rPr lang="en-US" sz="1600" dirty="0" smtClean="0"/>
              <a:t>Threshold : 70000 </a:t>
            </a: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59919"/>
              </p:ext>
            </p:extLst>
          </p:nvPr>
        </p:nvGraphicFramePr>
        <p:xfrm>
          <a:off x="977557" y="2737936"/>
          <a:ext cx="812799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</a:t>
                      </a:r>
                      <a:r>
                        <a:rPr lang="en-US" sz="1200" baseline="0" dirty="0" smtClean="0"/>
                        <a:t>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.7457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.7222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.7458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229546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70971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.7706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40765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73693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158263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38308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.3561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.5155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.6398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25340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21814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210144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53735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.5373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.3204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.7571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48556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76094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155862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30517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.3895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.6140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.6572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4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 </a:t>
            </a:r>
          </a:p>
          <a:p>
            <a:r>
              <a:rPr lang="en-US" sz="1600" dirty="0" smtClean="0"/>
              <a:t>Threshold : 70000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96707"/>
              </p:ext>
            </p:extLst>
          </p:nvPr>
        </p:nvGraphicFramePr>
        <p:xfrm>
          <a:off x="961081" y="2680271"/>
          <a:ext cx="812799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.7241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.7458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229434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70501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.7726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.1084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.7652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215435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59043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.5479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.2533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.7570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48359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183597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43295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.4252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.4524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.7053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41741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49992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181964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37332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.4550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.5278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.7192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2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 </a:t>
            </a:r>
          </a:p>
          <a:p>
            <a:r>
              <a:rPr lang="en-US" sz="1600" dirty="0" smtClean="0"/>
              <a:t>Threshold : 70000</a:t>
            </a: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63170"/>
              </p:ext>
            </p:extLst>
          </p:nvPr>
        </p:nvGraphicFramePr>
        <p:xfrm>
          <a:off x="1120348" y="2652583"/>
          <a:ext cx="8108775" cy="366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75"/>
                <a:gridCol w="900975"/>
                <a:gridCol w="900975"/>
                <a:gridCol w="900975"/>
                <a:gridCol w="900975"/>
                <a:gridCol w="900975"/>
                <a:gridCol w="900975"/>
                <a:gridCol w="900975"/>
                <a:gridCol w="900975"/>
              </a:tblGrid>
              <a:tr h="368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</a:t>
                      </a:r>
                      <a:r>
                        <a:rPr lang="en-US" sz="1200" baseline="0" dirty="0" smtClean="0"/>
                        <a:t> Count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368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NAN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68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NAN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68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68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68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231411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77180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.7762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.0239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.7501</a:t>
                      </a:r>
                      <a:endParaRPr lang="en-US" sz="1200" dirty="0"/>
                    </a:p>
                  </a:txBody>
                  <a:tcPr/>
                </a:tc>
              </a:tr>
              <a:tr h="368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61774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.5929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.2187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.7632</a:t>
                      </a:r>
                      <a:endParaRPr lang="en-US" sz="1200" dirty="0"/>
                    </a:p>
                  </a:txBody>
                  <a:tcPr/>
                </a:tc>
              </a:tr>
              <a:tr h="368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27825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208777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.5455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.3518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.7607</a:t>
                      </a:r>
                      <a:endParaRPr lang="en-US" sz="1200" dirty="0"/>
                    </a:p>
                  </a:txBody>
                  <a:tcPr/>
                </a:tc>
              </a:tr>
              <a:tr h="368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49359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182597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38558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.4507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.7173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2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 </a:t>
            </a:r>
          </a:p>
          <a:p>
            <a:r>
              <a:rPr lang="en-US" sz="1600" dirty="0" smtClean="0"/>
              <a:t>Threshold : 70000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66466"/>
              </p:ext>
            </p:extLst>
          </p:nvPr>
        </p:nvGraphicFramePr>
        <p:xfrm>
          <a:off x="919892" y="2639083"/>
          <a:ext cx="812799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</a:t>
                      </a:r>
                      <a:r>
                        <a:rPr lang="en-US" sz="1200" baseline="0" dirty="0" smtClean="0"/>
                        <a:t>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NAN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NAN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78951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.7460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229407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70372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.7733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.7655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213080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55979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.5502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.2920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.7593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31698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36944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47375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.4617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.4008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.7289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45623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53329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178627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33450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.4610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.5769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.7209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68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 </a:t>
            </a:r>
          </a:p>
          <a:p>
            <a:r>
              <a:rPr lang="en-US" sz="1600" dirty="0" smtClean="0"/>
              <a:t>Threshold: </a:t>
            </a:r>
            <a:r>
              <a:rPr lang="en-US" sz="1600" dirty="0"/>
              <a:t>200000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58545"/>
              </p:ext>
            </p:extLst>
          </p:nvPr>
        </p:nvGraphicFramePr>
        <p:xfrm>
          <a:off x="969319" y="2754412"/>
          <a:ext cx="8127999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854294"/>
                <a:gridCol w="951928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.8181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.6842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231433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77447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.0205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.7493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230347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74160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.0621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.7563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169907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39120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.3916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.5052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.6747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117420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114536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.3385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.5614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228195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.2366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.8948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.2395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74773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229418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.2458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.9456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.2485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1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 </a:t>
            </a:r>
          </a:p>
          <a:p>
            <a:r>
              <a:rPr lang="en-US" sz="1600" dirty="0" smtClean="0"/>
              <a:t>Threshold : 200000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94449"/>
              </p:ext>
            </p:extLst>
          </p:nvPr>
        </p:nvGraphicFramePr>
        <p:xfrm>
          <a:off x="928130" y="2704985"/>
          <a:ext cx="812799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.8181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79065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231782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78482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.7718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.7471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686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231270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76927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.0271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.7504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41192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74514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157442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.3560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.5209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.6386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42310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81223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150733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.3425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.5350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.6206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71171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222849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.2420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.9000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.2581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228750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.2427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.9273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.2460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98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</a:t>
            </a:r>
          </a:p>
          <a:p>
            <a:r>
              <a:rPr lang="en-US" sz="1600" dirty="0" smtClean="0"/>
              <a:t>Threshold : </a:t>
            </a:r>
            <a:r>
              <a:rPr lang="en-US" sz="1600" dirty="0"/>
              <a:t>200000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2821"/>
              </p:ext>
            </p:extLst>
          </p:nvPr>
        </p:nvGraphicFramePr>
        <p:xfrm>
          <a:off x="838200" y="2779125"/>
          <a:ext cx="8127999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.7777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.8181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231753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78467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.7470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231792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.7179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.7465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219304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59524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.6070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.2472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.7679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44483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73102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158854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.3783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.5625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.6537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47484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60156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.4411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.6005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.7050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57133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102784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129172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.7225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.5989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8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</a:t>
            </a:r>
          </a:p>
          <a:p>
            <a:r>
              <a:rPr lang="en-US" sz="1600" dirty="0" smtClean="0"/>
              <a:t>Threshold : </a:t>
            </a:r>
            <a:r>
              <a:rPr lang="en-US" sz="1600" dirty="0"/>
              <a:t>200000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55331"/>
              </p:ext>
            </p:extLst>
          </p:nvPr>
        </p:nvGraphicFramePr>
        <p:xfrm>
          <a:off x="912341" y="2688509"/>
          <a:ext cx="8127999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.7777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231860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78849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.6987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.7461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231804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78550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.7740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.7469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231477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77529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.0195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.7491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218371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58136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.6064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.2647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.7694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38614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182497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.4384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.4883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.7108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51363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89820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142136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27710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.3638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.6495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.6221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57495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107562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124394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.3483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.7271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.5847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Our Goal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Identify Network Attacks (Anomaly Detection) using K-means Clustering </a:t>
            </a:r>
          </a:p>
          <a:p>
            <a:r>
              <a:rPr lang="en-US" sz="1600" dirty="0" smtClean="0"/>
              <a:t>We are using KDD Cup 1999 Data . </a:t>
            </a:r>
            <a:r>
              <a:rPr lang="en-US" sz="1600" dirty="0" smtClean="0">
                <a:hlinkClick r:id="rId2"/>
              </a:rPr>
              <a:t>http://kdd.ics.uci.edu/databases/kddcup99/kddcup99.html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The Data is labeled as Normal if its not an attack otherwise its labeled as different class value which is different types of attacks in Network.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35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</a:t>
            </a:r>
          </a:p>
          <a:p>
            <a:r>
              <a:rPr lang="en-US" sz="1600" dirty="0" smtClean="0"/>
              <a:t>Threshold : </a:t>
            </a:r>
            <a:r>
              <a:rPr lang="en-US" sz="1600" dirty="0"/>
              <a:t>200000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64629"/>
              </p:ext>
            </p:extLst>
          </p:nvPr>
        </p:nvGraphicFramePr>
        <p:xfrm>
          <a:off x="1002270" y="2729699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Clusters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231884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77960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.0184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.7703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73743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158213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.6602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.3830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.6560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96883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135073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.6243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Previous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http://ieeexplore.ieee.org/stamp/stamp.jsp?arnumber=5231545&amp;tag=1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All attack types are categorized in 4 different categories </a:t>
            </a:r>
          </a:p>
          <a:p>
            <a:pPr lvl="1"/>
            <a:r>
              <a:rPr lang="en-US" sz="1200" dirty="0" smtClean="0"/>
              <a:t>Probe </a:t>
            </a:r>
          </a:p>
          <a:p>
            <a:pPr lvl="1"/>
            <a:r>
              <a:rPr lang="en-US" sz="1200" dirty="0" smtClean="0"/>
              <a:t>DOS Attack </a:t>
            </a:r>
          </a:p>
          <a:p>
            <a:pPr lvl="1"/>
            <a:r>
              <a:rPr lang="en-US" sz="1200" dirty="0" smtClean="0"/>
              <a:t>U2R (User to Root)</a:t>
            </a:r>
          </a:p>
          <a:p>
            <a:pPr lvl="1"/>
            <a:r>
              <a:rPr lang="en-US" sz="1200" dirty="0" smtClean="0"/>
              <a:t>R2L (Remote to Local)</a:t>
            </a:r>
          </a:p>
          <a:p>
            <a:r>
              <a:rPr lang="en-US" sz="1600" dirty="0" smtClean="0"/>
              <a:t>Data is transformed using standardized Measurement :  z  = feature – mean / standard deviation </a:t>
            </a:r>
          </a:p>
          <a:p>
            <a:r>
              <a:rPr lang="en-US" sz="1600" dirty="0" smtClean="0"/>
              <a:t>Value of k (number of clusters ) = 5 </a:t>
            </a:r>
          </a:p>
          <a:p>
            <a:r>
              <a:rPr lang="en-US" sz="1600" dirty="0" smtClean="0"/>
              <a:t>Algorithm used : K-Means Clustering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09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Previous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http://www-users.cs.umn.edu/~aleks/MINDS/papers/siam2003.pdf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 comparative study of various algorithm on </a:t>
            </a:r>
            <a:r>
              <a:rPr lang="en-US" sz="1600" dirty="0" err="1" smtClean="0"/>
              <a:t>kddcup</a:t>
            </a:r>
            <a:r>
              <a:rPr lang="en-US" sz="1600" dirty="0" smtClean="0"/>
              <a:t> 1999 data </a:t>
            </a:r>
          </a:p>
          <a:p>
            <a:r>
              <a:rPr lang="en-US" sz="1600" dirty="0" smtClean="0"/>
              <a:t>Used 4 different Approaches </a:t>
            </a:r>
          </a:p>
          <a:p>
            <a:pPr lvl="1"/>
            <a:r>
              <a:rPr lang="en-US" sz="1200" dirty="0" smtClean="0"/>
              <a:t>LOF (Local Outlier factor)</a:t>
            </a:r>
          </a:p>
          <a:p>
            <a:pPr lvl="1"/>
            <a:r>
              <a:rPr lang="en-US" sz="1200" dirty="0" smtClean="0"/>
              <a:t>Nearest Neighbor Approach </a:t>
            </a:r>
          </a:p>
          <a:p>
            <a:pPr lvl="1"/>
            <a:r>
              <a:rPr lang="en-US" sz="1200" dirty="0" err="1" smtClean="0"/>
              <a:t>Mahalanobis</a:t>
            </a:r>
            <a:r>
              <a:rPr lang="en-US" sz="1200" dirty="0" smtClean="0"/>
              <a:t> Approach</a:t>
            </a:r>
          </a:p>
          <a:p>
            <a:pPr lvl="1"/>
            <a:r>
              <a:rPr lang="en-US" sz="1200" dirty="0" smtClean="0"/>
              <a:t>Unsupervised SVM Approach</a:t>
            </a:r>
          </a:p>
          <a:p>
            <a:r>
              <a:rPr lang="en-US" sz="1600" dirty="0" smtClean="0"/>
              <a:t>Based on the results they claim  LOF performs better than all other </a:t>
            </a:r>
            <a:r>
              <a:rPr lang="en-US" sz="1600" dirty="0" err="1" smtClean="0"/>
              <a:t>technqiues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637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Our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We choose K-mean clustering from </a:t>
            </a:r>
            <a:r>
              <a:rPr lang="en-US" sz="1600" dirty="0" err="1" smtClean="0"/>
              <a:t>Mllib</a:t>
            </a:r>
            <a:r>
              <a:rPr lang="en-US" sz="1600" dirty="0" smtClean="0"/>
              <a:t> in Apache Spark . </a:t>
            </a:r>
          </a:p>
          <a:p>
            <a:r>
              <a:rPr lang="en-US" sz="1600" dirty="0" smtClean="0"/>
              <a:t>Initially we performed clustering with K=2 , the results were not useful as only one instance from test data got into cluster 1 and rest into cluster 0. </a:t>
            </a:r>
          </a:p>
          <a:p>
            <a:r>
              <a:rPr lang="en-US" sz="1600" dirty="0" smtClean="0"/>
              <a:t>Next Goal was what can be the good value of K for this data ?</a:t>
            </a:r>
          </a:p>
          <a:p>
            <a:pPr lvl="1"/>
            <a:r>
              <a:rPr lang="en-US" sz="1200" dirty="0" smtClean="0"/>
              <a:t>We took clustering Score as  our parameter to decide what can be good value of  k? </a:t>
            </a:r>
          </a:p>
          <a:p>
            <a:pPr lvl="1"/>
            <a:r>
              <a:rPr lang="en-US" sz="1200" dirty="0" smtClean="0"/>
              <a:t>Clustering Score : it measure how points are closer to their centroid </a:t>
            </a:r>
          </a:p>
          <a:p>
            <a:pPr lvl="1"/>
            <a:r>
              <a:rPr lang="en-US" sz="1200" dirty="0" smtClean="0"/>
              <a:t>Calculated clustering score with different values of K .</a:t>
            </a:r>
          </a:p>
          <a:p>
            <a:pPr lvl="1"/>
            <a:r>
              <a:rPr lang="en-US" sz="1200" dirty="0" smtClean="0"/>
              <a:t>K &gt;=100 or k ~150 can be good value of K for this data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For our Experiments we first normalized the data using the formulae : z  = feature – mean / standard deviation </a:t>
            </a:r>
          </a:p>
          <a:p>
            <a:r>
              <a:rPr lang="en-US" sz="1600" dirty="0" smtClean="0"/>
              <a:t> There are three features which are symbolic in nature , we don’t take them into account</a:t>
            </a:r>
          </a:p>
          <a:p>
            <a:r>
              <a:rPr lang="en-US" sz="1600" dirty="0" smtClean="0"/>
              <a:t> We Have also done PCA (Principal Component Analysis) to do dimensionality Reduction.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35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Our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Approach 1</a:t>
            </a:r>
          </a:p>
          <a:p>
            <a:pPr lvl="1"/>
            <a:r>
              <a:rPr lang="en-US" sz="1200" dirty="0" smtClean="0"/>
              <a:t>Pick Different values of K (Number of clusters ) and PCA (Number of principal Components) </a:t>
            </a:r>
          </a:p>
          <a:p>
            <a:pPr lvl="1"/>
            <a:r>
              <a:rPr lang="en-US" sz="1200" dirty="0" smtClean="0"/>
              <a:t>Build the model using training data containing Normal and Attack </a:t>
            </a:r>
          </a:p>
          <a:p>
            <a:pPr lvl="1"/>
            <a:r>
              <a:rPr lang="en-US" sz="1200" dirty="0" smtClean="0"/>
              <a:t>Run the Training data again to the mode and if the cluster has more number of Normal instances then mark this cluster as “Normal Cluster “ else “Attack Cluster” </a:t>
            </a:r>
          </a:p>
          <a:p>
            <a:pPr lvl="1"/>
            <a:r>
              <a:rPr lang="en-US" sz="1200" dirty="0" smtClean="0"/>
              <a:t>Run the Test data again to model and calculate TP,FP,TN,FN   </a:t>
            </a:r>
          </a:p>
          <a:p>
            <a:r>
              <a:rPr lang="en-US" sz="1600" dirty="0" smtClean="0"/>
              <a:t>The results by using this approach : 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43995"/>
              </p:ext>
            </p:extLst>
          </p:nvPr>
        </p:nvGraphicFramePr>
        <p:xfrm>
          <a:off x="1117600" y="3767666"/>
          <a:ext cx="7224888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</a:p>
                    <a:p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0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0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1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Our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 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62421"/>
              </p:ext>
            </p:extLst>
          </p:nvPr>
        </p:nvGraphicFramePr>
        <p:xfrm>
          <a:off x="1054446" y="2268188"/>
          <a:ext cx="8108776" cy="421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7"/>
                <a:gridCol w="1013597"/>
                <a:gridCol w="1013597"/>
                <a:gridCol w="1013597"/>
                <a:gridCol w="1013597"/>
                <a:gridCol w="1013597"/>
                <a:gridCol w="1013597"/>
                <a:gridCol w="1013597"/>
              </a:tblGrid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Clusters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231419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231263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0.9998</a:t>
                      </a:r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231416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231413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0.9998</a:t>
                      </a:r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69152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7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Our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Results 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60103"/>
              </p:ext>
            </p:extLst>
          </p:nvPr>
        </p:nvGraphicFramePr>
        <p:xfrm>
          <a:off x="838200" y="2309569"/>
          <a:ext cx="812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Clusters Count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Precision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Recall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231948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231947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231945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79067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231948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231956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0.2542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en-US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2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Our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Approach2</a:t>
            </a:r>
          </a:p>
          <a:p>
            <a:pPr lvl="1"/>
            <a:r>
              <a:rPr lang="en-US" sz="1200" dirty="0" smtClean="0"/>
              <a:t>We build clusters only using Normal Data from training Data </a:t>
            </a:r>
          </a:p>
          <a:p>
            <a:pPr lvl="1"/>
            <a:r>
              <a:rPr lang="en-US" sz="1200" dirty="0" smtClean="0"/>
              <a:t>Normalize the data ,  Use PCA techniques as well to do dimensionality reduction </a:t>
            </a:r>
          </a:p>
          <a:p>
            <a:pPr lvl="1"/>
            <a:r>
              <a:rPr lang="en-US" sz="1200" dirty="0" smtClean="0"/>
              <a:t>Create Clusters using Different values of  k .</a:t>
            </a:r>
          </a:p>
          <a:p>
            <a:pPr lvl="1"/>
            <a:r>
              <a:rPr lang="en-US" sz="1200" dirty="0" smtClean="0"/>
              <a:t>Define a threshold value for the distance which can be considered as a part of cluster . </a:t>
            </a:r>
          </a:p>
          <a:p>
            <a:pPr lvl="1"/>
            <a:r>
              <a:rPr lang="en-US" sz="1200" dirty="0" smtClean="0"/>
              <a:t>For each Test sample find the closest cluster and then find the Euclidean distance between the cluster centroid and the test sample .</a:t>
            </a:r>
          </a:p>
          <a:p>
            <a:pPr lvl="1"/>
            <a:r>
              <a:rPr lang="en-US" sz="1200" dirty="0" smtClean="0"/>
              <a:t>If this distance is less than  threshold then this sample is “Normal” else Attack </a:t>
            </a:r>
          </a:p>
          <a:p>
            <a:r>
              <a:rPr lang="en-US" sz="1600" dirty="0" smtClean="0"/>
              <a:t>Results</a:t>
            </a:r>
          </a:p>
          <a:p>
            <a:pPr lvl="1"/>
            <a:r>
              <a:rPr lang="en-US" sz="1200" dirty="0" smtClean="0"/>
              <a:t>We choose 4 different values of threshold ( this is random right now , we can pick a good threshold using validation set) </a:t>
            </a:r>
          </a:p>
          <a:p>
            <a:pPr lvl="1"/>
            <a:r>
              <a:rPr lang="en-US" sz="1200" dirty="0" smtClean="0"/>
              <a:t>Different Values of K are picked </a:t>
            </a:r>
          </a:p>
          <a:p>
            <a:pPr lvl="1"/>
            <a:r>
              <a:rPr lang="en-US" sz="1200" dirty="0" smtClean="0"/>
              <a:t>Different Values of PCA are picked </a:t>
            </a:r>
          </a:p>
          <a:p>
            <a:r>
              <a:rPr lang="en-US" sz="1600" dirty="0" err="1" smtClean="0"/>
              <a:t>adsad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654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1944</Words>
  <Application>Microsoft Office PowerPoint</Application>
  <PresentationFormat>Widescreen</PresentationFormat>
  <Paragraphs>1170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Anomaly Detection on KDDCUP 1999 Data</vt:lpstr>
      <vt:lpstr>Our Goal</vt:lpstr>
      <vt:lpstr>Previous Work</vt:lpstr>
      <vt:lpstr>Previous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on KDDCUP 1999 Data</dc:title>
  <dc:creator>Prakash, Prashant</dc:creator>
  <cp:lastModifiedBy>Prakash, Prashant</cp:lastModifiedBy>
  <cp:revision>154</cp:revision>
  <dcterms:created xsi:type="dcterms:W3CDTF">2015-11-02T20:45:31Z</dcterms:created>
  <dcterms:modified xsi:type="dcterms:W3CDTF">2015-11-03T19:24:25Z</dcterms:modified>
</cp:coreProperties>
</file>