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3" r:id="rId11"/>
    <p:sldId id="264" r:id="rId12"/>
    <p:sldId id="265" r:id="rId13"/>
    <p:sldId id="266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-45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0A1-3848-4B4E-8804-62648DCB23EB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8CFC-4F3D-4F7F-BD08-A1E8FFB9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1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0A1-3848-4B4E-8804-62648DCB23EB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8CFC-4F3D-4F7F-BD08-A1E8FFB9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8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0A1-3848-4B4E-8804-62648DCB23EB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8CFC-4F3D-4F7F-BD08-A1E8FFB9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8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0A1-3848-4B4E-8804-62648DCB23EB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8CFC-4F3D-4F7F-BD08-A1E8FFB9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3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0A1-3848-4B4E-8804-62648DCB23EB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8CFC-4F3D-4F7F-BD08-A1E8FFB9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8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0A1-3848-4B4E-8804-62648DCB23EB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8CFC-4F3D-4F7F-BD08-A1E8FFB9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0A1-3848-4B4E-8804-62648DCB23EB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8CFC-4F3D-4F7F-BD08-A1E8FFB9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0A1-3848-4B4E-8804-62648DCB23EB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8CFC-4F3D-4F7F-BD08-A1E8FFB9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0A1-3848-4B4E-8804-62648DCB23EB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8CFC-4F3D-4F7F-BD08-A1E8FFB9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0A1-3848-4B4E-8804-62648DCB23EB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8CFC-4F3D-4F7F-BD08-A1E8FFB9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6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0A1-3848-4B4E-8804-62648DCB23EB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8CFC-4F3D-4F7F-BD08-A1E8FFB9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0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A40A1-3848-4B4E-8804-62648DCB23EB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8CFC-4F3D-4F7F-BD08-A1E8FFB9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8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shantprakash/KDDDataResearch/blob/master/Code/PCALabelWithNormalData/src/main/scala/PCA.scala" TargetMode="External"/><Relationship Id="rId2" Type="http://schemas.openxmlformats.org/officeDocument/2006/relationships/hyperlink" Target="https://github.com/prashantprakash/KDDDataResearch/blob/master/Code/PCALabel1/src/main/scala/PCA.scal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latest/mllib-dimensionality-reduction.html" TargetMode="External"/><Relationship Id="rId2" Type="http://schemas.openxmlformats.org/officeDocument/2006/relationships/hyperlink" Target="https://spark.apache.org/docs/0.8.1/api/mllib/org/apache/spark/mllib/regression/LabeledPoin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Anomaly Detection on KDDCUP 1999 Data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97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Approach 1 Results ( Categorical Features Included) </a:t>
            </a:r>
            <a:endParaRPr lang="en-US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773060"/>
              </p:ext>
            </p:extLst>
          </p:nvPr>
        </p:nvGraphicFramePr>
        <p:xfrm>
          <a:off x="1077097" y="2039809"/>
          <a:ext cx="10515601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119"/>
                <a:gridCol w="1475397"/>
                <a:gridCol w="1010165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</a:t>
                      </a:r>
                      <a:r>
                        <a:rPr lang="en-US" sz="1400" baseline="0" dirty="0" smtClean="0"/>
                        <a:t> of Clusters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Precision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Recall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Accuracy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F-Measure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250436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0.805191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250434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0.666667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0.805197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0.00013202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250430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0.901639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0.805348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0.001813625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249311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0.952052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0.368669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0.873394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0.531515454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248171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0.947811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0.678896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0.930164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0.791126155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225859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0.707507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0.981152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0.917309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0.822157838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59160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193938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0.511508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0.976383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0.813749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0.671322958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261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Approach 1 Results ( Categorical Features Included) </a:t>
            </a:r>
            <a:endParaRPr lang="en-US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709766"/>
              </p:ext>
            </p:extLst>
          </p:nvPr>
        </p:nvGraphicFramePr>
        <p:xfrm>
          <a:off x="970005" y="1690688"/>
          <a:ext cx="10515601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119"/>
                <a:gridCol w="1475397"/>
                <a:gridCol w="1010165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</a:t>
                      </a:r>
                      <a:r>
                        <a:rPr lang="en-US" sz="1400" baseline="0" dirty="0" smtClean="0"/>
                        <a:t> of Clusters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Precision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Recall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Accuracy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F-Measure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248613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0.957564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0.681161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0.932187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0.796052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248145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0.947247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0.681307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0.930718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0.792563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227297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0.713552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0.951296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0.916117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0.815449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198316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0.532925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0.981466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0.828816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0.690769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243371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0.856116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0.693783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0.917631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0.766448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0.956799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0.516859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0.901333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0.67116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0.515178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0.829628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0.814714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0.63564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194371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0.512745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0.973709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0.814621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0.671752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835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Approach 1 Results ( Categorical Features excluded) </a:t>
            </a:r>
            <a:endParaRPr lang="en-US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869228"/>
              </p:ext>
            </p:extLst>
          </p:nvPr>
        </p:nvGraphicFramePr>
        <p:xfrm>
          <a:off x="1077097" y="2039809"/>
          <a:ext cx="10515601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119"/>
                <a:gridCol w="1475397"/>
                <a:gridCol w="1010165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</a:t>
                      </a:r>
                      <a:r>
                        <a:rPr lang="en-US" sz="1400" baseline="0" dirty="0" smtClean="0"/>
                        <a:t> of Clusters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Precision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Recall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Accuracy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F-Measure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218291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0.506274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0.546425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0.808514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0.525584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226594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0.712954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0.977308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0.918924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0.824459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226599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0.712973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0.977192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0.918918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0.82443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59149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193984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0.511665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0.976169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0.813857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0.671408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0.956542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0.510009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0.900029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0.665296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228784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0.72643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0.948855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0.920422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0.822877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228990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0.667473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0.710445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0.874639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0.688289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191468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0.503586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0.987243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0.807925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0.66696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378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Approach 1 Results ( Categorical Features Excluded) </a:t>
            </a:r>
            <a:endParaRPr lang="en-US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269821"/>
              </p:ext>
            </p:extLst>
          </p:nvPr>
        </p:nvGraphicFramePr>
        <p:xfrm>
          <a:off x="1077097" y="2039809"/>
          <a:ext cx="10515601" cy="3488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119"/>
                <a:gridCol w="1475397"/>
                <a:gridCol w="1010165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</a:t>
                      </a:r>
                      <a:r>
                        <a:rPr lang="en-US" sz="1400" baseline="0" dirty="0" smtClean="0"/>
                        <a:t> of Clusters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Precision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Recall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Accuracy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F-Measure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241589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0.782928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0.526612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0.879333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0.629686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210818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0.473263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0.587461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0.792254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0.524215</a:t>
                      </a:r>
                    </a:p>
                  </a:txBody>
                  <a:tcPr marL="9525" marR="9525" marT="9525" marB="0" anchor="b"/>
                </a:tc>
              </a:tr>
              <a:tr h="37442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209567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0.590942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0.974386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0.863611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0.7357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193350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0.510063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0.980823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0.812725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0.67112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231666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0.750624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0.932418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0.926486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0.831703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210624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0.517067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0.703481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0.814233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0.596039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194963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0.516718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0.978842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0.817525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0.676383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193331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0.510068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0.981169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0.812731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0.671205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401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Approach 1 Conclusion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With Categorical Features we have total 122 features and it given best results with PCA value as 20 and Number of clusters from 100 to 120.</a:t>
            </a:r>
          </a:p>
          <a:p>
            <a:r>
              <a:rPr lang="en-US" sz="1600" dirty="0" smtClean="0"/>
              <a:t>If we exclude categorical features there are 40 features and it gives best results with PCA value as 10 and Number of clusters from 80 to 120. </a:t>
            </a:r>
          </a:p>
          <a:p>
            <a:r>
              <a:rPr lang="en-US" sz="1600" dirty="0" smtClean="0"/>
              <a:t>Overall both the solutions are comparative enough and we can used any between them.</a:t>
            </a:r>
          </a:p>
          <a:p>
            <a:r>
              <a:rPr lang="en-US" sz="1600" dirty="0" smtClean="0"/>
              <a:t>Number of clusters value should be around 80 to 120.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67206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PCA with </a:t>
            </a:r>
            <a:r>
              <a:rPr lang="en-US" sz="3600" b="1" dirty="0" err="1" smtClean="0"/>
              <a:t>LabeledPoint</a:t>
            </a:r>
            <a:r>
              <a:rPr lang="en-US" sz="3600" b="1" dirty="0" smtClean="0"/>
              <a:t> Approach 2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1263" y="3253946"/>
            <a:ext cx="599279" cy="1021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Training Data (Only Normal Labeled Data)</a:t>
            </a:r>
            <a:endParaRPr lang="en-US" sz="800" dirty="0"/>
          </a:p>
        </p:txBody>
      </p:sp>
      <p:sp>
        <p:nvSpPr>
          <p:cNvPr id="6" name="Bent-Up Arrow 5"/>
          <p:cNvSpPr/>
          <p:nvPr/>
        </p:nvSpPr>
        <p:spPr>
          <a:xfrm>
            <a:off x="1582431" y="2861061"/>
            <a:ext cx="659027" cy="76611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-Up Arrow 6"/>
          <p:cNvSpPr/>
          <p:nvPr/>
        </p:nvSpPr>
        <p:spPr>
          <a:xfrm rot="10800000" flipH="1">
            <a:off x="1591962" y="3764692"/>
            <a:ext cx="639966" cy="810483"/>
          </a:xfrm>
          <a:prstGeom prst="bentUpArrow">
            <a:avLst>
              <a:gd name="adj1" fmla="val 25000"/>
              <a:gd name="adj2" fmla="val 2561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91962" y="4662616"/>
            <a:ext cx="920579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Labeled point: (label, vector) </a:t>
            </a:r>
            <a:endParaRPr lang="en-US" sz="800" dirty="0"/>
          </a:p>
        </p:txBody>
      </p:sp>
      <p:sp>
        <p:nvSpPr>
          <p:cNvPr id="9" name="Rectangle 8"/>
          <p:cNvSpPr/>
          <p:nvPr/>
        </p:nvSpPr>
        <p:spPr>
          <a:xfrm>
            <a:off x="1591962" y="2221685"/>
            <a:ext cx="920579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RDD Vector</a:t>
            </a:r>
            <a:endParaRPr lang="en-US" sz="800" dirty="0"/>
          </a:p>
        </p:txBody>
      </p:sp>
      <p:sp>
        <p:nvSpPr>
          <p:cNvPr id="11" name="Bent-Up Arrow 10"/>
          <p:cNvSpPr/>
          <p:nvPr/>
        </p:nvSpPr>
        <p:spPr>
          <a:xfrm rot="10800000" flipH="1">
            <a:off x="4038602" y="2386077"/>
            <a:ext cx="843293" cy="86786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96514" y="2221684"/>
            <a:ext cx="920579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PCA , with different Values of K</a:t>
            </a:r>
            <a:endParaRPr lang="en-US" sz="800" dirty="0"/>
          </a:p>
        </p:txBody>
      </p:sp>
      <p:sp>
        <p:nvSpPr>
          <p:cNvPr id="13" name="Rectangle 12"/>
          <p:cNvSpPr/>
          <p:nvPr/>
        </p:nvSpPr>
        <p:spPr>
          <a:xfrm>
            <a:off x="4149305" y="3388884"/>
            <a:ext cx="920579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KMeans</a:t>
            </a:r>
            <a:r>
              <a:rPr lang="en-US" sz="800" dirty="0" smtClean="0"/>
              <a:t> Clustering with different number of clusters</a:t>
            </a:r>
            <a:endParaRPr lang="en-US" sz="800" dirty="0"/>
          </a:p>
        </p:txBody>
      </p:sp>
      <p:sp>
        <p:nvSpPr>
          <p:cNvPr id="14" name="Right Arrow 13"/>
          <p:cNvSpPr/>
          <p:nvPr/>
        </p:nvSpPr>
        <p:spPr>
          <a:xfrm>
            <a:off x="2594919" y="2386077"/>
            <a:ext cx="280086" cy="250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594919" y="4813567"/>
            <a:ext cx="280086" cy="250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66536" y="4662614"/>
            <a:ext cx="920579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PCA , with different Values of K</a:t>
            </a:r>
            <a:endParaRPr lang="en-US" sz="800" dirty="0"/>
          </a:p>
        </p:txBody>
      </p:sp>
      <p:sp>
        <p:nvSpPr>
          <p:cNvPr id="17" name="Right Arrow 16"/>
          <p:cNvSpPr/>
          <p:nvPr/>
        </p:nvSpPr>
        <p:spPr>
          <a:xfrm>
            <a:off x="5216599" y="3539835"/>
            <a:ext cx="333633" cy="250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agnetic Disk 17"/>
          <p:cNvSpPr/>
          <p:nvPr/>
        </p:nvSpPr>
        <p:spPr>
          <a:xfrm>
            <a:off x="5696947" y="3271000"/>
            <a:ext cx="1148696" cy="7408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KMeans</a:t>
            </a:r>
            <a:r>
              <a:rPr lang="en-US" sz="1200" b="1" dirty="0" smtClean="0"/>
              <a:t> Model </a:t>
            </a:r>
            <a:endParaRPr lang="en-US" sz="1200" b="1" dirty="0"/>
          </a:p>
        </p:txBody>
      </p:sp>
      <p:sp>
        <p:nvSpPr>
          <p:cNvPr id="19" name="Bent-Up Arrow 18"/>
          <p:cNvSpPr/>
          <p:nvPr/>
        </p:nvSpPr>
        <p:spPr>
          <a:xfrm>
            <a:off x="5383415" y="4249777"/>
            <a:ext cx="1165666" cy="63792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21605" y="4662614"/>
            <a:ext cx="920579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After PCA , label is still intact with the row</a:t>
            </a:r>
            <a:endParaRPr lang="en-US" sz="800" dirty="0"/>
          </a:p>
        </p:txBody>
      </p:sp>
      <p:sp>
        <p:nvSpPr>
          <p:cNvPr id="22" name="Right Arrow 21"/>
          <p:cNvSpPr/>
          <p:nvPr/>
        </p:nvSpPr>
        <p:spPr>
          <a:xfrm>
            <a:off x="4064317" y="4814308"/>
            <a:ext cx="280086" cy="250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6990329" y="3539835"/>
            <a:ext cx="333633" cy="250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Magnetic Disk 24"/>
          <p:cNvSpPr/>
          <p:nvPr/>
        </p:nvSpPr>
        <p:spPr>
          <a:xfrm>
            <a:off x="7541323" y="3270999"/>
            <a:ext cx="1282449" cy="7408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/>
              <a:t>KMeans</a:t>
            </a:r>
            <a:r>
              <a:rPr lang="en-US" sz="800" b="1" dirty="0" smtClean="0"/>
              <a:t> Model with only Normal Labeled Cluster and everything outside the threshold is attack</a:t>
            </a:r>
            <a:endParaRPr lang="en-US" sz="800" b="1" dirty="0"/>
          </a:p>
        </p:txBody>
      </p:sp>
      <p:sp>
        <p:nvSpPr>
          <p:cNvPr id="26" name="Rectangle 25"/>
          <p:cNvSpPr/>
          <p:nvPr/>
        </p:nvSpPr>
        <p:spPr>
          <a:xfrm>
            <a:off x="9903327" y="2110108"/>
            <a:ext cx="920579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Labeled point: (label, vector) </a:t>
            </a:r>
            <a:endParaRPr lang="en-US" sz="800" dirty="0"/>
          </a:p>
        </p:txBody>
      </p:sp>
      <p:sp>
        <p:nvSpPr>
          <p:cNvPr id="27" name="Rectangle 26"/>
          <p:cNvSpPr/>
          <p:nvPr/>
        </p:nvSpPr>
        <p:spPr>
          <a:xfrm>
            <a:off x="10673695" y="3116433"/>
            <a:ext cx="599279" cy="1021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Testing Data (All data) </a:t>
            </a:r>
            <a:endParaRPr lang="en-US" sz="800" dirty="0"/>
          </a:p>
        </p:txBody>
      </p:sp>
      <p:sp>
        <p:nvSpPr>
          <p:cNvPr id="28" name="Bent-Up Arrow 27"/>
          <p:cNvSpPr/>
          <p:nvPr/>
        </p:nvSpPr>
        <p:spPr>
          <a:xfrm flipH="1">
            <a:off x="10186779" y="2773619"/>
            <a:ext cx="581134" cy="75788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828791" y="2110108"/>
            <a:ext cx="920579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PCA , with different Values of K</a:t>
            </a:r>
            <a:endParaRPr lang="en-US" sz="800" dirty="0"/>
          </a:p>
        </p:txBody>
      </p:sp>
      <p:sp>
        <p:nvSpPr>
          <p:cNvPr id="30" name="Rectangle 29"/>
          <p:cNvSpPr/>
          <p:nvPr/>
        </p:nvSpPr>
        <p:spPr>
          <a:xfrm>
            <a:off x="7741900" y="2110108"/>
            <a:ext cx="920579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After PCA , label is still intact with the row</a:t>
            </a:r>
            <a:endParaRPr lang="en-US" sz="800" dirty="0"/>
          </a:p>
        </p:txBody>
      </p:sp>
      <p:sp>
        <p:nvSpPr>
          <p:cNvPr id="31" name="Right Arrow 30"/>
          <p:cNvSpPr/>
          <p:nvPr/>
        </p:nvSpPr>
        <p:spPr>
          <a:xfrm rot="10800000">
            <a:off x="9734231" y="2261061"/>
            <a:ext cx="280086" cy="250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0800000">
            <a:off x="8644556" y="2247620"/>
            <a:ext cx="280086" cy="250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8049789" y="2722497"/>
            <a:ext cx="304800" cy="4705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669428" y="4568741"/>
            <a:ext cx="1115172" cy="645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Output : Confusion </a:t>
            </a:r>
            <a:r>
              <a:rPr lang="en-US" sz="800" dirty="0" err="1" smtClean="0"/>
              <a:t>Matrux</a:t>
            </a:r>
            <a:endParaRPr lang="en-US" sz="800" dirty="0"/>
          </a:p>
        </p:txBody>
      </p:sp>
      <p:sp>
        <p:nvSpPr>
          <p:cNvPr id="35" name="Down Arrow 34"/>
          <p:cNvSpPr/>
          <p:nvPr/>
        </p:nvSpPr>
        <p:spPr>
          <a:xfrm>
            <a:off x="7993546" y="4068763"/>
            <a:ext cx="304800" cy="4705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28538" y="3090507"/>
            <a:ext cx="749644" cy="272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Threshold Decision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650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Approach 2 (Training data : Used data with all only class label as normal)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Train Data </a:t>
            </a:r>
            <a:r>
              <a:rPr lang="en-US" sz="1600" dirty="0" smtClean="0"/>
              <a:t>Transformed </a:t>
            </a:r>
            <a:r>
              <a:rPr lang="en-US" sz="1600" dirty="0"/>
              <a:t>, class labels are changes to 0.0 and 1.0 , 0.0 if for normal and 1.0  for all others labels which is considered as attack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Training is done only with Normal Data </a:t>
            </a:r>
            <a:r>
              <a:rPr lang="en-US" sz="1600" dirty="0" err="1" smtClean="0"/>
              <a:t>i.e</a:t>
            </a:r>
            <a:r>
              <a:rPr lang="en-US" sz="1600" dirty="0" smtClean="0"/>
              <a:t> with class value as 0.0.</a:t>
            </a:r>
            <a:endParaRPr lang="en-US" sz="1600" dirty="0"/>
          </a:p>
          <a:p>
            <a:r>
              <a:rPr lang="en-US" sz="1600" dirty="0"/>
              <a:t>Parameters setup </a:t>
            </a:r>
          </a:p>
          <a:p>
            <a:pPr lvl="1"/>
            <a:r>
              <a:rPr lang="en-US" sz="1200" dirty="0"/>
              <a:t>Number of iterations :10 </a:t>
            </a:r>
          </a:p>
          <a:p>
            <a:pPr lvl="1"/>
            <a:r>
              <a:rPr lang="en-US" sz="1200" dirty="0"/>
              <a:t>Epsilon for convergence : 1.0e10-6</a:t>
            </a:r>
          </a:p>
          <a:p>
            <a:pPr lvl="1"/>
            <a:r>
              <a:rPr lang="en-US" sz="1200" dirty="0"/>
              <a:t>Different values of PCA are tried.</a:t>
            </a:r>
          </a:p>
          <a:p>
            <a:pPr lvl="1"/>
            <a:r>
              <a:rPr lang="en-US" sz="1200" dirty="0"/>
              <a:t>Different values of Number of Clusters are used</a:t>
            </a:r>
            <a:r>
              <a:rPr lang="en-US" sz="1200" dirty="0" smtClean="0"/>
              <a:t>.</a:t>
            </a:r>
            <a:endParaRPr lang="en-US" sz="1200" dirty="0"/>
          </a:p>
          <a:p>
            <a:r>
              <a:rPr lang="en-US" sz="1600" dirty="0"/>
              <a:t>We tried with Normalizing Data and without Normalization also , The results are almost same and even most of the times the normalized one perform worse than the normalized one. </a:t>
            </a:r>
            <a:endParaRPr lang="en-US" sz="1600" dirty="0" smtClean="0"/>
          </a:p>
          <a:p>
            <a:r>
              <a:rPr lang="en-US" sz="1600" dirty="0" smtClean="0"/>
              <a:t>Only distance gets reduced after normalization but this does not have a significant impact on our confusion matrix. As the ratio remains same.</a:t>
            </a:r>
            <a:endParaRPr lang="en-US" sz="1600" dirty="0"/>
          </a:p>
          <a:p>
            <a:r>
              <a:rPr lang="en-US" sz="1600" dirty="0"/>
              <a:t>For Normalization we used the same technique as we are following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The distance value is set as 70000 which is the best selected value of distance based on previous experiments.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62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Approach 2 Results ( Categorical Features Included) </a:t>
            </a:r>
            <a:endParaRPr lang="en-US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542951"/>
              </p:ext>
            </p:extLst>
          </p:nvPr>
        </p:nvGraphicFramePr>
        <p:xfrm>
          <a:off x="1077097" y="2039809"/>
          <a:ext cx="10515601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119"/>
                <a:gridCol w="1475397"/>
                <a:gridCol w="921179"/>
                <a:gridCol w="1140546"/>
                <a:gridCol w="1051560"/>
                <a:gridCol w="1051560"/>
                <a:gridCol w="1051560"/>
                <a:gridCol w="1051560"/>
                <a:gridCol w="1051560"/>
                <a:gridCol w="10515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</a:t>
                      </a:r>
                      <a:r>
                        <a:rPr lang="en-US" sz="1400" baseline="0" dirty="0" smtClean="0"/>
                        <a:t> of Clusters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Precision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Recall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Accuracy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F-Measure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250436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0.805191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238402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0.66452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0.843626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0.495165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234055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0.686446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0.595408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0.868831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0.637694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82883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167553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0.326182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0.662178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0.667707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0.437068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250436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0.805191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204893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0.424533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0.554505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0.766786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0.480892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235417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0.673358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0.510983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0.856447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0.58104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196920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0.405912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0.603472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0.75069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0.485359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563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Approach 2 Results ( Categorical Features Included) </a:t>
            </a:r>
            <a:endParaRPr lang="en-US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696276"/>
              </p:ext>
            </p:extLst>
          </p:nvPr>
        </p:nvGraphicFramePr>
        <p:xfrm>
          <a:off x="1077097" y="2039809"/>
          <a:ext cx="10515601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119"/>
                <a:gridCol w="1475397"/>
                <a:gridCol w="1010165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</a:t>
                      </a:r>
                      <a:r>
                        <a:rPr lang="en-US" sz="1400" baseline="0" dirty="0" smtClean="0"/>
                        <a:t> of Clusters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Precision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Recall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Accuracy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F-Measure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250436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0.805191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233908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0.455084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0.840705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0.526759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234887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0.665159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0.610543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0.882894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0.636682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0.442629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0.64201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0.772769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0.523994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250436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0.805191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235606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0.676998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0.512997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0.857446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0.583696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232041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0.656425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0.580037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0.859044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0.615871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0.448324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0.655922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0.775733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0.532609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437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Approach 2 Conclusion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The above results shown in table is only with categorical features included .</a:t>
            </a:r>
          </a:p>
          <a:p>
            <a:r>
              <a:rPr lang="en-US" sz="1600" dirty="0" smtClean="0"/>
              <a:t>This model performs good with values of PCA as 10 or 30 and number of clusters as 100.</a:t>
            </a:r>
          </a:p>
          <a:p>
            <a:r>
              <a:rPr lang="en-US" sz="1600" dirty="0" smtClean="0"/>
              <a:t> The results does not show a good pattern , the reason is selection of distance threshold is not that intelligent as we are picking a constant value for all clusters based on observation. This can be improved.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8972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SVD Idea of Dimensionality Reduction</a:t>
            </a:r>
            <a:endParaRPr lang="en-US" sz="3600" b="1" dirty="0"/>
          </a:p>
        </p:txBody>
      </p:sp>
      <p:sp>
        <p:nvSpPr>
          <p:cNvPr id="4" name="Flowchart: Multidocument 3"/>
          <p:cNvSpPr/>
          <p:nvPr/>
        </p:nvSpPr>
        <p:spPr>
          <a:xfrm>
            <a:off x="1491050" y="2323068"/>
            <a:ext cx="1301578" cy="104620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Training Data </a:t>
            </a:r>
            <a:r>
              <a:rPr lang="en-US" sz="900" dirty="0" err="1" smtClean="0"/>
              <a:t>Index,label,features</a:t>
            </a:r>
            <a:endParaRPr lang="en-US" sz="900" dirty="0"/>
          </a:p>
        </p:txBody>
      </p:sp>
      <p:sp>
        <p:nvSpPr>
          <p:cNvPr id="5" name="Right Arrow 4"/>
          <p:cNvSpPr/>
          <p:nvPr/>
        </p:nvSpPr>
        <p:spPr>
          <a:xfrm>
            <a:off x="3138616" y="2537252"/>
            <a:ext cx="1178011" cy="453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Parallelize it</a:t>
            </a:r>
            <a:endParaRPr lang="en-US" sz="900" dirty="0"/>
          </a:p>
        </p:txBody>
      </p:sp>
      <p:sp>
        <p:nvSpPr>
          <p:cNvPr id="6" name="Rectangle 5"/>
          <p:cNvSpPr/>
          <p:nvPr/>
        </p:nvSpPr>
        <p:spPr>
          <a:xfrm>
            <a:off x="4662615" y="2446636"/>
            <a:ext cx="1112108" cy="52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Index,features</a:t>
            </a:r>
            <a:endParaRPr lang="en-US" sz="900" dirty="0"/>
          </a:p>
        </p:txBody>
      </p:sp>
      <p:sp>
        <p:nvSpPr>
          <p:cNvPr id="7" name="Rectangle 6"/>
          <p:cNvSpPr/>
          <p:nvPr/>
        </p:nvSpPr>
        <p:spPr>
          <a:xfrm>
            <a:off x="4316627" y="2861659"/>
            <a:ext cx="1112108" cy="52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Index,labe</a:t>
            </a:r>
            <a:r>
              <a:rPr lang="en-US" sz="900" dirty="0" err="1"/>
              <a:t>l</a:t>
            </a:r>
            <a:endParaRPr lang="en-US" sz="900" dirty="0"/>
          </a:p>
        </p:txBody>
      </p:sp>
      <p:sp>
        <p:nvSpPr>
          <p:cNvPr id="8" name="Right Arrow 7"/>
          <p:cNvSpPr/>
          <p:nvPr/>
        </p:nvSpPr>
        <p:spPr>
          <a:xfrm>
            <a:off x="6147486" y="2483706"/>
            <a:ext cx="1178011" cy="453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Convert to indexed Row Matrix</a:t>
            </a:r>
            <a:endParaRPr lang="en-US" sz="800" dirty="0"/>
          </a:p>
        </p:txBody>
      </p:sp>
      <p:sp>
        <p:nvSpPr>
          <p:cNvPr id="9" name="Rectangle 8"/>
          <p:cNvSpPr/>
          <p:nvPr/>
        </p:nvSpPr>
        <p:spPr>
          <a:xfrm>
            <a:off x="7507758" y="2446636"/>
            <a:ext cx="1219200" cy="58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SVD 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4728520" y="3488893"/>
            <a:ext cx="428367" cy="8536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09302" y="4405311"/>
            <a:ext cx="1219200" cy="58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Convert to RDD(</a:t>
            </a:r>
            <a:r>
              <a:rPr lang="en-US" sz="800" dirty="0" err="1" smtClean="0"/>
              <a:t>index,label</a:t>
            </a:r>
            <a:r>
              <a:rPr lang="en-US" sz="800" dirty="0" smtClean="0"/>
              <a:t>) </a:t>
            </a:r>
            <a:endParaRPr lang="en-US" sz="800" dirty="0"/>
          </a:p>
        </p:txBody>
      </p:sp>
      <p:sp>
        <p:nvSpPr>
          <p:cNvPr id="12" name="Down Arrow 11"/>
          <p:cNvSpPr/>
          <p:nvPr/>
        </p:nvSpPr>
        <p:spPr>
          <a:xfrm>
            <a:off x="7884641" y="3092768"/>
            <a:ext cx="428367" cy="8536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507758" y="3981930"/>
            <a:ext cx="1219200" cy="58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Convert to RDD(</a:t>
            </a:r>
            <a:r>
              <a:rPr lang="en-US" sz="800" dirty="0" err="1" smtClean="0"/>
              <a:t>index,features</a:t>
            </a:r>
            <a:r>
              <a:rPr lang="en-US" sz="800" dirty="0" smtClean="0"/>
              <a:t>) </a:t>
            </a:r>
            <a:endParaRPr lang="en-US" sz="800" dirty="0"/>
          </a:p>
        </p:txBody>
      </p:sp>
      <p:sp>
        <p:nvSpPr>
          <p:cNvPr id="14" name="Rectangle 13"/>
          <p:cNvSpPr/>
          <p:nvPr/>
        </p:nvSpPr>
        <p:spPr>
          <a:xfrm>
            <a:off x="8427308" y="3218698"/>
            <a:ext cx="891747" cy="3871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Dimensionality Reduction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 rot="18304983">
            <a:off x="5966012" y="4699320"/>
            <a:ext cx="428367" cy="8536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943763">
            <a:off x="7644354" y="4644772"/>
            <a:ext cx="428367" cy="8536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6539016" y="5571615"/>
            <a:ext cx="1155125" cy="639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800" dirty="0" smtClean="0"/>
              <a:t>Join </a:t>
            </a:r>
            <a:r>
              <a:rPr lang="en-US" sz="800" dirty="0" err="1" smtClean="0"/>
              <a:t>Bykey</a:t>
            </a:r>
            <a:r>
              <a:rPr lang="en-US" sz="800" dirty="0" smtClean="0"/>
              <a:t> RDD(</a:t>
            </a:r>
            <a:r>
              <a:rPr lang="en-US" sz="800" dirty="0" err="1" smtClean="0"/>
              <a:t>index,label,features</a:t>
            </a:r>
            <a:r>
              <a:rPr lang="en-US" sz="800" dirty="0" smtClean="0"/>
              <a:t>)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55563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Overall Conclusion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Approach 1 performs better than Approach 2.</a:t>
            </a:r>
          </a:p>
          <a:p>
            <a:r>
              <a:rPr lang="en-US" sz="1600" dirty="0" smtClean="0"/>
              <a:t>Approach 2 we are only using Normal labeled data to train the model , which may or may not be a good approach.</a:t>
            </a:r>
          </a:p>
          <a:p>
            <a:r>
              <a:rPr lang="en-US" sz="1600" dirty="0" smtClean="0"/>
              <a:t>The number of clusters for better performance of this model is 80 to 120. 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6572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Code Repo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Code for Approach 1 including </a:t>
            </a:r>
            <a:r>
              <a:rPr lang="en-US" sz="1600" dirty="0"/>
              <a:t>categorical features :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github.com/prashantprakash/KDDDataResearch/blob/master/Code/PCALabel1/src/main/scala/PCA.scala</a:t>
            </a:r>
            <a:endParaRPr lang="en-US" sz="1600" dirty="0" smtClean="0"/>
          </a:p>
          <a:p>
            <a:r>
              <a:rPr lang="en-US" sz="1600" dirty="0" smtClean="0"/>
              <a:t>Code for Approach 1 excluding categorical features</a:t>
            </a:r>
            <a:r>
              <a:rPr lang="en-US" sz="1600" dirty="0"/>
              <a:t>: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github.com/prashantprakash/KDDDataResearch/blob/master/Code/PCALabelWithNormalData/src/main/scala/PCA.scala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7566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the normalizations in the MS thesis.</a:t>
            </a:r>
          </a:p>
          <a:p>
            <a:r>
              <a:rPr lang="en-US" dirty="0" smtClean="0"/>
              <a:t>Look into streaming k-</a:t>
            </a:r>
            <a:r>
              <a:rPr lang="en-US" dirty="0" err="1" smtClean="0"/>
              <a:t>nn</a:t>
            </a:r>
            <a:r>
              <a:rPr lang="en-US" dirty="0" smtClean="0"/>
              <a:t> option</a:t>
            </a:r>
          </a:p>
          <a:p>
            <a:r>
              <a:rPr lang="en-US" dirty="0" smtClean="0"/>
              <a:t>Better threshold finding for anomaly </a:t>
            </a:r>
            <a:r>
              <a:rPr lang="en-US" smtClean="0"/>
              <a:t>detection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4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Blocking Point in SVD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 smtClean="0"/>
                  <a:t> While going through SVD implementation we realized that issue of maintaining label with the row data still exists.</a:t>
                </a:r>
              </a:p>
              <a:p>
                <a:r>
                  <a:rPr lang="en-US" sz="1600" dirty="0" smtClean="0"/>
                  <a:t>How ? </a:t>
                </a:r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endParaRPr lang="en-US" sz="1600" dirty="0" smtClean="0"/>
              </a:p>
              <a:p>
                <a:r>
                  <a:rPr lang="en-US" sz="1600" dirty="0" smtClean="0"/>
                  <a:t>How to Project Data on V ? How to do the operation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Transpose</m:t>
                    </m:r>
                    <m:d>
                      <m:d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𝑇𝑟𝑎𝑛𝑠𝑝𝑜𝑠𝑒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/>
                  <a:t> : Looks simple is it a challenge ? </a:t>
                </a:r>
              </a:p>
              <a:p>
                <a:r>
                  <a:rPr lang="en-US" sz="1600" dirty="0" smtClean="0"/>
                  <a:t>Yes, The Indexed Row matrix does not have Transpose function also it does not have multiply function. </a:t>
                </a:r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r>
                  <a:rPr lang="en-US" sz="1600" dirty="0" smtClean="0"/>
                  <a:t>What’s next ? </a:t>
                </a:r>
              </a:p>
              <a:p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23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309817" y="2553729"/>
            <a:ext cx="790832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Data: (</a:t>
            </a:r>
            <a:r>
              <a:rPr lang="en-US" sz="800" dirty="0" err="1" smtClean="0"/>
              <a:t>index,label,Vecotr</a:t>
            </a:r>
            <a:r>
              <a:rPr lang="en-US" sz="800" dirty="0" smtClean="0"/>
              <a:t>)</a:t>
            </a:r>
            <a:endParaRPr lang="en-US" sz="800" dirty="0"/>
          </a:p>
        </p:txBody>
      </p:sp>
      <p:sp>
        <p:nvSpPr>
          <p:cNvPr id="5" name="Right Arrow 4"/>
          <p:cNvSpPr/>
          <p:nvPr/>
        </p:nvSpPr>
        <p:spPr>
          <a:xfrm>
            <a:off x="2191265" y="2650523"/>
            <a:ext cx="560173" cy="35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42054" y="2553729"/>
            <a:ext cx="790832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Indexed Row Matrix (index, Vector&lt;Array&gt;)</a:t>
            </a:r>
            <a:endParaRPr 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4374291" y="2553729"/>
            <a:ext cx="790832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Output: U*S*V</a:t>
            </a:r>
            <a:endParaRPr lang="en-US" sz="800" dirty="0"/>
          </a:p>
        </p:txBody>
      </p:sp>
      <p:sp>
        <p:nvSpPr>
          <p:cNvPr id="8" name="Right Arrow 7"/>
          <p:cNvSpPr/>
          <p:nvPr/>
        </p:nvSpPr>
        <p:spPr>
          <a:xfrm>
            <a:off x="3723502" y="2650523"/>
            <a:ext cx="560173" cy="35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SVD</a:t>
            </a:r>
            <a:endParaRPr lang="en-US" sz="800" dirty="0"/>
          </a:p>
        </p:txBody>
      </p:sp>
      <p:sp>
        <p:nvSpPr>
          <p:cNvPr id="9" name="Oval Callout 8"/>
          <p:cNvSpPr/>
          <p:nvPr/>
        </p:nvSpPr>
        <p:spPr>
          <a:xfrm>
            <a:off x="5255739" y="2067697"/>
            <a:ext cx="2224217" cy="774357"/>
          </a:xfrm>
          <a:prstGeom prst="wedgeEllipseCallout">
            <a:avLst>
              <a:gd name="adj1" fmla="val -51469"/>
              <a:gd name="adj2" fmla="val 566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 is a local dense Matrix (does not have index in this but then we assumed that it maintains the index)</a:t>
            </a:r>
            <a:endParaRPr 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1330409" y="4625564"/>
            <a:ext cx="790832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Data: (</a:t>
            </a:r>
            <a:r>
              <a:rPr lang="en-US" sz="800" dirty="0" err="1" smtClean="0"/>
              <a:t>index,label,Vecotr</a:t>
            </a:r>
            <a:r>
              <a:rPr lang="en-US" sz="800" dirty="0" smtClean="0"/>
              <a:t>)</a:t>
            </a:r>
            <a:endParaRPr lang="en-US" sz="800" dirty="0"/>
          </a:p>
        </p:txBody>
      </p:sp>
      <p:sp>
        <p:nvSpPr>
          <p:cNvPr id="11" name="Right Arrow 10"/>
          <p:cNvSpPr/>
          <p:nvPr/>
        </p:nvSpPr>
        <p:spPr>
          <a:xfrm>
            <a:off x="2211857" y="4722358"/>
            <a:ext cx="560173" cy="35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62646" y="4625564"/>
            <a:ext cx="790832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Indexed Row Matrix (index, Vector&lt;Array&gt;)</a:t>
            </a:r>
            <a:endParaRPr lang="en-US" sz="800" dirty="0"/>
          </a:p>
        </p:txBody>
      </p:sp>
      <p:sp>
        <p:nvSpPr>
          <p:cNvPr id="13" name="Right Arrow 12"/>
          <p:cNvSpPr/>
          <p:nvPr/>
        </p:nvSpPr>
        <p:spPr>
          <a:xfrm>
            <a:off x="3834710" y="4722357"/>
            <a:ext cx="560173" cy="35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" name="Rectangle 13"/>
          <p:cNvSpPr/>
          <p:nvPr/>
        </p:nvSpPr>
        <p:spPr>
          <a:xfrm>
            <a:off x="4576115" y="4633802"/>
            <a:ext cx="790832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Block Matrix</a:t>
            </a:r>
            <a:endParaRPr lang="en-US" sz="800" dirty="0"/>
          </a:p>
        </p:txBody>
      </p:sp>
      <p:sp>
        <p:nvSpPr>
          <p:cNvPr id="15" name="Oval Callout 14"/>
          <p:cNvSpPr/>
          <p:nvPr/>
        </p:nvSpPr>
        <p:spPr>
          <a:xfrm>
            <a:off x="5548180" y="4267200"/>
            <a:ext cx="2273642" cy="593124"/>
          </a:xfrm>
          <a:prstGeom prst="wedgeEllipseCallout">
            <a:avLst>
              <a:gd name="adj1" fmla="val -51469"/>
              <a:gd name="adj2" fmla="val 566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We converted to block matrix because it has multiply and transpose function but its again a distributed matrix and there is no guarantee of Index here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231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Back to PCA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PCA is a good solution for dimensionality reduction as it has all the API’s available currently in SPARK we don’t have to do projection of data. </a:t>
            </a:r>
          </a:p>
          <a:p>
            <a:r>
              <a:rPr lang="en-US" sz="1600" dirty="0" smtClean="0"/>
              <a:t>How can we solve the problem of attaching label back to feature data after doing PCA ? </a:t>
            </a:r>
          </a:p>
          <a:p>
            <a:r>
              <a:rPr lang="en-US" sz="1600" dirty="0" smtClean="0"/>
              <a:t>We found a new Datatype : LabeledPoint (</a:t>
            </a:r>
            <a:r>
              <a:rPr lang="en-US" sz="1600" dirty="0" smtClean="0">
                <a:hlinkClick r:id="rId2"/>
              </a:rPr>
              <a:t>https://spark.apache.org/docs/0.8.1/api/mllib/org/apache/spark/mllib/regression/LabeledPoint.html</a:t>
            </a:r>
            <a:r>
              <a:rPr lang="en-US" sz="1600" dirty="0" smtClean="0"/>
              <a:t>) </a:t>
            </a:r>
          </a:p>
          <a:p>
            <a:r>
              <a:rPr lang="en-US" sz="1600" dirty="0" smtClean="0"/>
              <a:t>PCA allows Dimensionality reduction with Label attached to the data point , this label should be double it can’t be string. (</a:t>
            </a:r>
            <a:r>
              <a:rPr lang="en-US" sz="1600" dirty="0" smtClean="0">
                <a:hlinkClick r:id="rId3"/>
              </a:rPr>
              <a:t>http://spark.apache.org/docs/latest/mllib-dimensionality-reduction.html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So using LabeledPoint we have the label intact with the row even after doing PCA.</a:t>
            </a:r>
          </a:p>
          <a:p>
            <a:r>
              <a:rPr lang="en-US" sz="1600" dirty="0" smtClean="0"/>
              <a:t>We transformed the data label as 0.0 and 1.0 . For all label type as Normal we assigned the value as 0.0 in input data and for others 1.0.</a:t>
            </a:r>
          </a:p>
        </p:txBody>
      </p:sp>
    </p:spTree>
    <p:extLst>
      <p:ext uri="{BB962C8B-B14F-4D97-AF65-F5344CB8AC3E}">
        <p14:creationId xmlns:p14="http://schemas.microsoft.com/office/powerpoint/2010/main" val="404600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PCA with </a:t>
            </a:r>
            <a:r>
              <a:rPr lang="en-US" sz="3600" b="1" dirty="0" err="1" smtClean="0"/>
              <a:t>LabeledPoint</a:t>
            </a:r>
            <a:r>
              <a:rPr lang="en-US" sz="3600" b="1" dirty="0" smtClean="0"/>
              <a:t> Approach 1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1263" y="3253946"/>
            <a:ext cx="599279" cy="1021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Training Data</a:t>
            </a:r>
            <a:endParaRPr lang="en-US" sz="800" dirty="0"/>
          </a:p>
        </p:txBody>
      </p:sp>
      <p:sp>
        <p:nvSpPr>
          <p:cNvPr id="6" name="Bent-Up Arrow 5"/>
          <p:cNvSpPr/>
          <p:nvPr/>
        </p:nvSpPr>
        <p:spPr>
          <a:xfrm>
            <a:off x="1582431" y="2861061"/>
            <a:ext cx="659027" cy="76611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-Up Arrow 6"/>
          <p:cNvSpPr/>
          <p:nvPr/>
        </p:nvSpPr>
        <p:spPr>
          <a:xfrm rot="10800000" flipH="1">
            <a:off x="1591962" y="3764692"/>
            <a:ext cx="639966" cy="810483"/>
          </a:xfrm>
          <a:prstGeom prst="bentUpArrow">
            <a:avLst>
              <a:gd name="adj1" fmla="val 25000"/>
              <a:gd name="adj2" fmla="val 2561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91962" y="4662616"/>
            <a:ext cx="920579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Labeled point: (label, vector) </a:t>
            </a:r>
            <a:endParaRPr lang="en-US" sz="800" dirty="0"/>
          </a:p>
        </p:txBody>
      </p:sp>
      <p:sp>
        <p:nvSpPr>
          <p:cNvPr id="9" name="Rectangle 8"/>
          <p:cNvSpPr/>
          <p:nvPr/>
        </p:nvSpPr>
        <p:spPr>
          <a:xfrm>
            <a:off x="1591962" y="2221685"/>
            <a:ext cx="920579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RDD Vector</a:t>
            </a:r>
            <a:endParaRPr lang="en-US" sz="800" dirty="0"/>
          </a:p>
        </p:txBody>
      </p:sp>
      <p:sp>
        <p:nvSpPr>
          <p:cNvPr id="11" name="Bent-Up Arrow 10"/>
          <p:cNvSpPr/>
          <p:nvPr/>
        </p:nvSpPr>
        <p:spPr>
          <a:xfrm rot="10800000" flipH="1">
            <a:off x="4038602" y="2386077"/>
            <a:ext cx="843293" cy="86786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96514" y="2221684"/>
            <a:ext cx="920579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PCA , with different Values of K</a:t>
            </a:r>
            <a:endParaRPr lang="en-US" sz="800" dirty="0"/>
          </a:p>
        </p:txBody>
      </p:sp>
      <p:sp>
        <p:nvSpPr>
          <p:cNvPr id="13" name="Rectangle 12"/>
          <p:cNvSpPr/>
          <p:nvPr/>
        </p:nvSpPr>
        <p:spPr>
          <a:xfrm>
            <a:off x="4149305" y="3388884"/>
            <a:ext cx="920579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KMeans</a:t>
            </a:r>
            <a:r>
              <a:rPr lang="en-US" sz="800" dirty="0" smtClean="0"/>
              <a:t> Clustering with different number of clusters</a:t>
            </a:r>
            <a:endParaRPr lang="en-US" sz="800" dirty="0"/>
          </a:p>
        </p:txBody>
      </p:sp>
      <p:sp>
        <p:nvSpPr>
          <p:cNvPr id="14" name="Right Arrow 13"/>
          <p:cNvSpPr/>
          <p:nvPr/>
        </p:nvSpPr>
        <p:spPr>
          <a:xfrm>
            <a:off x="2594919" y="2386077"/>
            <a:ext cx="280086" cy="250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594919" y="4813567"/>
            <a:ext cx="280086" cy="250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66536" y="4662614"/>
            <a:ext cx="920579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PCA , with different Values of K</a:t>
            </a:r>
            <a:endParaRPr lang="en-US" sz="800" dirty="0"/>
          </a:p>
        </p:txBody>
      </p:sp>
      <p:sp>
        <p:nvSpPr>
          <p:cNvPr id="17" name="Right Arrow 16"/>
          <p:cNvSpPr/>
          <p:nvPr/>
        </p:nvSpPr>
        <p:spPr>
          <a:xfrm>
            <a:off x="5216599" y="3539835"/>
            <a:ext cx="333633" cy="250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agnetic Disk 17"/>
          <p:cNvSpPr/>
          <p:nvPr/>
        </p:nvSpPr>
        <p:spPr>
          <a:xfrm>
            <a:off x="5696947" y="3271000"/>
            <a:ext cx="1148696" cy="7408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KMeans</a:t>
            </a:r>
            <a:r>
              <a:rPr lang="en-US" sz="1200" b="1" dirty="0" smtClean="0"/>
              <a:t> Model </a:t>
            </a:r>
            <a:endParaRPr lang="en-US" sz="1200" b="1" dirty="0"/>
          </a:p>
        </p:txBody>
      </p:sp>
      <p:sp>
        <p:nvSpPr>
          <p:cNvPr id="19" name="Bent-Up Arrow 18"/>
          <p:cNvSpPr/>
          <p:nvPr/>
        </p:nvSpPr>
        <p:spPr>
          <a:xfrm>
            <a:off x="5383415" y="4249777"/>
            <a:ext cx="1165666" cy="63792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21605" y="4662614"/>
            <a:ext cx="920579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After PCA , label is still intact with the row</a:t>
            </a:r>
            <a:endParaRPr lang="en-US" sz="800" dirty="0"/>
          </a:p>
        </p:txBody>
      </p:sp>
      <p:sp>
        <p:nvSpPr>
          <p:cNvPr id="22" name="Right Arrow 21"/>
          <p:cNvSpPr/>
          <p:nvPr/>
        </p:nvSpPr>
        <p:spPr>
          <a:xfrm>
            <a:off x="4064317" y="4814308"/>
            <a:ext cx="280086" cy="250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6990329" y="3539835"/>
            <a:ext cx="333633" cy="250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Magnetic Disk 24"/>
          <p:cNvSpPr/>
          <p:nvPr/>
        </p:nvSpPr>
        <p:spPr>
          <a:xfrm>
            <a:off x="7546342" y="3260467"/>
            <a:ext cx="1148696" cy="7408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/>
              <a:t>KMeans</a:t>
            </a:r>
            <a:r>
              <a:rPr lang="en-US" sz="1000" b="1" dirty="0" smtClean="0"/>
              <a:t> Model with labeled Cluster </a:t>
            </a:r>
            <a:endParaRPr lang="en-US" sz="1000" b="1" dirty="0"/>
          </a:p>
        </p:txBody>
      </p:sp>
      <p:sp>
        <p:nvSpPr>
          <p:cNvPr id="26" name="Rectangle 25"/>
          <p:cNvSpPr/>
          <p:nvPr/>
        </p:nvSpPr>
        <p:spPr>
          <a:xfrm>
            <a:off x="9903327" y="2110108"/>
            <a:ext cx="920579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Labeled point: (label, vector) </a:t>
            </a:r>
            <a:endParaRPr lang="en-US" sz="800" dirty="0"/>
          </a:p>
        </p:txBody>
      </p:sp>
      <p:sp>
        <p:nvSpPr>
          <p:cNvPr id="27" name="Rectangle 26"/>
          <p:cNvSpPr/>
          <p:nvPr/>
        </p:nvSpPr>
        <p:spPr>
          <a:xfrm>
            <a:off x="10673695" y="3116433"/>
            <a:ext cx="599279" cy="1021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Testing Data</a:t>
            </a:r>
            <a:endParaRPr lang="en-US" sz="800" dirty="0"/>
          </a:p>
        </p:txBody>
      </p:sp>
      <p:sp>
        <p:nvSpPr>
          <p:cNvPr id="28" name="Bent-Up Arrow 27"/>
          <p:cNvSpPr/>
          <p:nvPr/>
        </p:nvSpPr>
        <p:spPr>
          <a:xfrm flipH="1">
            <a:off x="10186779" y="2773619"/>
            <a:ext cx="581134" cy="75788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828791" y="2110108"/>
            <a:ext cx="920579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PCA , with different Values of K</a:t>
            </a:r>
            <a:endParaRPr lang="en-US" sz="800" dirty="0"/>
          </a:p>
        </p:txBody>
      </p:sp>
      <p:sp>
        <p:nvSpPr>
          <p:cNvPr id="30" name="Rectangle 29"/>
          <p:cNvSpPr/>
          <p:nvPr/>
        </p:nvSpPr>
        <p:spPr>
          <a:xfrm>
            <a:off x="7741900" y="2110108"/>
            <a:ext cx="920579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After PCA , label is still intact with the row</a:t>
            </a:r>
            <a:endParaRPr lang="en-US" sz="800" dirty="0"/>
          </a:p>
        </p:txBody>
      </p:sp>
      <p:sp>
        <p:nvSpPr>
          <p:cNvPr id="31" name="Right Arrow 30"/>
          <p:cNvSpPr/>
          <p:nvPr/>
        </p:nvSpPr>
        <p:spPr>
          <a:xfrm rot="10800000">
            <a:off x="9734231" y="2261061"/>
            <a:ext cx="280086" cy="250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0800000">
            <a:off x="8644556" y="2247620"/>
            <a:ext cx="280086" cy="250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8049789" y="2722497"/>
            <a:ext cx="304800" cy="4705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669428" y="4568741"/>
            <a:ext cx="1115172" cy="645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Output : Confusion </a:t>
            </a:r>
            <a:r>
              <a:rPr lang="en-US" sz="800" dirty="0" err="1" smtClean="0"/>
              <a:t>Matrux</a:t>
            </a:r>
            <a:endParaRPr lang="en-US" sz="800" dirty="0"/>
          </a:p>
        </p:txBody>
      </p:sp>
      <p:sp>
        <p:nvSpPr>
          <p:cNvPr id="35" name="Down Arrow 34"/>
          <p:cNvSpPr/>
          <p:nvPr/>
        </p:nvSpPr>
        <p:spPr>
          <a:xfrm>
            <a:off x="7993546" y="4068763"/>
            <a:ext cx="304800" cy="4705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1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Approach 1 (Training data : Used data with all class label available)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Train Data Transformed , class labels are changes to 0.0 and 1.0 , 0.0 if for normal and 1.0  for all others labels which is considered as attack.</a:t>
            </a:r>
          </a:p>
          <a:p>
            <a:r>
              <a:rPr lang="en-US" sz="1600" dirty="0" smtClean="0"/>
              <a:t>Parameters setup </a:t>
            </a:r>
          </a:p>
          <a:p>
            <a:pPr lvl="1"/>
            <a:r>
              <a:rPr lang="en-US" sz="1200" dirty="0" smtClean="0"/>
              <a:t>Number of iterations :10 </a:t>
            </a:r>
          </a:p>
          <a:p>
            <a:pPr lvl="1"/>
            <a:r>
              <a:rPr lang="en-US" sz="1200" dirty="0" smtClean="0"/>
              <a:t>Epsilon for convergence : 1.0e10-6</a:t>
            </a:r>
          </a:p>
          <a:p>
            <a:pPr lvl="1"/>
            <a:r>
              <a:rPr lang="en-US" sz="1200" dirty="0" smtClean="0"/>
              <a:t>Different values of PCA are tried.</a:t>
            </a:r>
          </a:p>
          <a:p>
            <a:pPr lvl="1"/>
            <a:r>
              <a:rPr lang="en-US" sz="1200" dirty="0" smtClean="0"/>
              <a:t>Different values of Number of Clusters are used.</a:t>
            </a:r>
            <a:endParaRPr lang="en-US" sz="1200" dirty="0"/>
          </a:p>
          <a:p>
            <a:r>
              <a:rPr lang="en-US" sz="1600" dirty="0" smtClean="0"/>
              <a:t>We tried with Normalizing Data and without Normalization also , The results are almost same and even most of the times the normalized one perform worse than the normalized one. </a:t>
            </a:r>
          </a:p>
          <a:p>
            <a:r>
              <a:rPr lang="en-US" sz="1600" dirty="0" smtClean="0"/>
              <a:t>For Normalization we used the same technique as we are following.</a:t>
            </a:r>
          </a:p>
        </p:txBody>
      </p:sp>
    </p:spTree>
    <p:extLst>
      <p:ext uri="{BB962C8B-B14F-4D97-AF65-F5344CB8AC3E}">
        <p14:creationId xmlns:p14="http://schemas.microsoft.com/office/powerpoint/2010/main" val="154333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Approach 1 Results ( Categorical Features Included) </a:t>
            </a:r>
            <a:endParaRPr lang="en-US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920289"/>
              </p:ext>
            </p:extLst>
          </p:nvPr>
        </p:nvGraphicFramePr>
        <p:xfrm>
          <a:off x="1077097" y="2039809"/>
          <a:ext cx="10515601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119"/>
                <a:gridCol w="1475397"/>
                <a:gridCol w="1010165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</a:t>
                      </a:r>
                      <a:r>
                        <a:rPr lang="en-US" sz="1400" baseline="0" dirty="0" smtClean="0"/>
                        <a:t> of Clusters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Precision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Recall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Accuracy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F-Measure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250436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0.805191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250434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0.805184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249900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0.041145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0.803541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0.000752249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249613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0.963735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0.360961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0.872863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0.525208621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249548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0.966099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0.417653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0.883698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0.583188339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243575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0.85588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0.67246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0.914133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0.753163212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243575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0.859457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0.67619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0.914572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0.756887562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81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Approach 1 Results ( Categorical Features Included) </a:t>
            </a:r>
            <a:endParaRPr lang="en-US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069890"/>
              </p:ext>
            </p:extLst>
          </p:nvPr>
        </p:nvGraphicFramePr>
        <p:xfrm>
          <a:off x="1077097" y="2039809"/>
          <a:ext cx="10515601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119"/>
                <a:gridCol w="1475397"/>
                <a:gridCol w="1010165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</a:t>
                      </a:r>
                      <a:r>
                        <a:rPr lang="en-US" sz="1400" baseline="0" dirty="0" smtClean="0"/>
                        <a:t> of Clusters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Precision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Recall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Accuracy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F-Measure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250436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0.805191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250434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0.666667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0.805197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0.00013202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0.100334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0.803654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0.001961137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249284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0.951593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0.373752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0.874297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0.536705021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0.482688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0.614761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0.540777143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914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Approach 1 Results ( Categorical Features Included) </a:t>
            </a:r>
            <a:endParaRPr lang="en-US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3732033"/>
              </p:ext>
            </p:extLst>
          </p:nvPr>
        </p:nvGraphicFramePr>
        <p:xfrm>
          <a:off x="1077097" y="2039809"/>
          <a:ext cx="10515601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119"/>
                <a:gridCol w="1475397"/>
                <a:gridCol w="1010165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</a:t>
                      </a:r>
                      <a:r>
                        <a:rPr lang="en-US" sz="1400" baseline="0" dirty="0" smtClean="0"/>
                        <a:t> of Clusters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Precision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Recall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Accuracy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F-Measure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 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250436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60591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0.805191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250434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60588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4.95E-05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0.805194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249898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60531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0.100334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0.803654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24187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249120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36404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0.948398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0.399185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0.878724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0.56187423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58033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18986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231450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0.753489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0.957783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0.930733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0.84344161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43028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20855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229581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17563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0.673544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0.710138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0.87648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0.691357231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59158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56456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193980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0.511685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0.97635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0.813878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0.671467893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667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1901</Words>
  <Application>Microsoft Office PowerPoint</Application>
  <PresentationFormat>Custom</PresentationFormat>
  <Paragraphs>869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Anomaly Detection on KDDCUP 1999 Data</vt:lpstr>
      <vt:lpstr>SVD Idea of Dimensionality Reduction</vt:lpstr>
      <vt:lpstr>Blocking Point in SVD</vt:lpstr>
      <vt:lpstr>Back to PCA </vt:lpstr>
      <vt:lpstr>PCA with LabeledPoint Approach 1</vt:lpstr>
      <vt:lpstr>Approach 1 (Training data : Used data with all class label available)</vt:lpstr>
      <vt:lpstr>Approach 1 Results ( Categorical Features Included) </vt:lpstr>
      <vt:lpstr>Approach 1 Results ( Categorical Features Included) </vt:lpstr>
      <vt:lpstr>Approach 1 Results ( Categorical Features Included) </vt:lpstr>
      <vt:lpstr>Approach 1 Results ( Categorical Features Included) </vt:lpstr>
      <vt:lpstr>Approach 1 Results ( Categorical Features Included) </vt:lpstr>
      <vt:lpstr>Approach 1 Results ( Categorical Features excluded) </vt:lpstr>
      <vt:lpstr>Approach 1 Results ( Categorical Features Excluded) </vt:lpstr>
      <vt:lpstr>Approach 1 Conclusion</vt:lpstr>
      <vt:lpstr>PCA with LabeledPoint Approach 2</vt:lpstr>
      <vt:lpstr>Approach 2 (Training data : Used data with all only class label as normal)</vt:lpstr>
      <vt:lpstr>Approach 2 Results ( Categorical Features Included) </vt:lpstr>
      <vt:lpstr>Approach 2 Results ( Categorical Features Included) </vt:lpstr>
      <vt:lpstr>Approach 2 Conclusion</vt:lpstr>
      <vt:lpstr>Overall Conclusion</vt:lpstr>
      <vt:lpstr>Code Repo</vt:lpstr>
      <vt:lpstr>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on KDDCUP 1999 Data</dc:title>
  <dc:creator>Prakash, Prashant</dc:creator>
  <cp:lastModifiedBy>Murat</cp:lastModifiedBy>
  <cp:revision>181</cp:revision>
  <dcterms:created xsi:type="dcterms:W3CDTF">2015-12-09T20:44:42Z</dcterms:created>
  <dcterms:modified xsi:type="dcterms:W3CDTF">2015-12-11T20:50:25Z</dcterms:modified>
</cp:coreProperties>
</file>