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D66E7-B6AE-4778-AC1B-DC887FF2ED2C}" type="doc">
      <dgm:prSet loTypeId="urn:microsoft.com/office/officeart/2005/8/layout/hProcess9" loCatId="process" qsTypeId="urn:microsoft.com/office/officeart/2005/8/quickstyle/simple1" qsCatId="simple" csTypeId="urn:microsoft.com/office/officeart/2005/8/colors/accent1_2" csCatId="accent1" phldr="1"/>
      <dgm:spPr/>
    </dgm:pt>
    <dgm:pt modelId="{518E6DF6-2984-4178-B9FD-CFD35073B70B}">
      <dgm:prSet phldrT="[Text]"/>
      <dgm:spPr/>
      <dgm:t>
        <a:bodyPr/>
        <a:lstStyle/>
        <a:p>
          <a:r>
            <a:rPr lang="en-US" dirty="0" err="1" smtClean="0"/>
            <a:t>KMeans</a:t>
          </a:r>
          <a:r>
            <a:rPr lang="en-US" dirty="0" smtClean="0"/>
            <a:t> Clustering</a:t>
          </a:r>
          <a:endParaRPr lang="en-US" dirty="0"/>
        </a:p>
      </dgm:t>
    </dgm:pt>
    <dgm:pt modelId="{47EE7E7A-21F8-4D09-B9A4-2FCAB430904C}" type="parTrans" cxnId="{8FBF0CE6-A7B3-4255-99E3-34BAD052BE80}">
      <dgm:prSet/>
      <dgm:spPr/>
      <dgm:t>
        <a:bodyPr/>
        <a:lstStyle/>
        <a:p>
          <a:endParaRPr lang="en-US"/>
        </a:p>
      </dgm:t>
    </dgm:pt>
    <dgm:pt modelId="{CE870D75-4A37-4102-98BB-F90B25632C44}" type="sibTrans" cxnId="{8FBF0CE6-A7B3-4255-99E3-34BAD052BE80}">
      <dgm:prSet/>
      <dgm:spPr/>
      <dgm:t>
        <a:bodyPr/>
        <a:lstStyle/>
        <a:p>
          <a:endParaRPr lang="en-US"/>
        </a:p>
      </dgm:t>
    </dgm:pt>
    <dgm:pt modelId="{68AB4879-D16E-4D9D-8381-923077DC4F6B}">
      <dgm:prSet phldrT="[Text]"/>
      <dgm:spPr/>
      <dgm:t>
        <a:bodyPr/>
        <a:lstStyle/>
        <a:p>
          <a:r>
            <a:rPr lang="en-US" dirty="0" smtClean="0"/>
            <a:t>SVM Mode based on Distances</a:t>
          </a:r>
          <a:endParaRPr lang="en-US" dirty="0"/>
        </a:p>
      </dgm:t>
    </dgm:pt>
    <dgm:pt modelId="{8B336586-B523-40DD-BAF7-7A4A914533B6}" type="parTrans" cxnId="{F0FC3489-BD87-489C-BACB-54A0B4280D2B}">
      <dgm:prSet/>
      <dgm:spPr/>
      <dgm:t>
        <a:bodyPr/>
        <a:lstStyle/>
        <a:p>
          <a:endParaRPr lang="en-US"/>
        </a:p>
      </dgm:t>
    </dgm:pt>
    <dgm:pt modelId="{51512F2F-0226-440C-B747-EFC404F05BBB}" type="sibTrans" cxnId="{F0FC3489-BD87-489C-BACB-54A0B4280D2B}">
      <dgm:prSet/>
      <dgm:spPr/>
      <dgm:t>
        <a:bodyPr/>
        <a:lstStyle/>
        <a:p>
          <a:endParaRPr lang="en-US"/>
        </a:p>
      </dgm:t>
    </dgm:pt>
    <dgm:pt modelId="{E954FF7B-14DF-4697-B270-478D49C66FD2}">
      <dgm:prSet phldrT="[Text]"/>
      <dgm:spPr/>
      <dgm:t>
        <a:bodyPr/>
        <a:lstStyle/>
        <a:p>
          <a:r>
            <a:rPr lang="en-US" dirty="0" smtClean="0"/>
            <a:t>SVM model based on initial features provided in data set</a:t>
          </a:r>
          <a:endParaRPr lang="en-US" dirty="0"/>
        </a:p>
      </dgm:t>
    </dgm:pt>
    <dgm:pt modelId="{58B64F07-5047-4AE5-AE15-2465320F9975}" type="parTrans" cxnId="{6D5F3487-9633-4BE9-89F4-D648E222E31B}">
      <dgm:prSet/>
      <dgm:spPr/>
      <dgm:t>
        <a:bodyPr/>
        <a:lstStyle/>
        <a:p>
          <a:endParaRPr lang="en-US"/>
        </a:p>
      </dgm:t>
    </dgm:pt>
    <dgm:pt modelId="{3ABC56CE-5E66-4E2E-BE04-B27E214D0548}" type="sibTrans" cxnId="{6D5F3487-9633-4BE9-89F4-D648E222E31B}">
      <dgm:prSet/>
      <dgm:spPr/>
      <dgm:t>
        <a:bodyPr/>
        <a:lstStyle/>
        <a:p>
          <a:endParaRPr lang="en-US"/>
        </a:p>
      </dgm:t>
    </dgm:pt>
    <dgm:pt modelId="{FF13FA0E-52AC-4A97-8654-CA47188C75D4}" type="pres">
      <dgm:prSet presAssocID="{906D66E7-B6AE-4778-AC1B-DC887FF2ED2C}" presName="CompostProcess" presStyleCnt="0">
        <dgm:presLayoutVars>
          <dgm:dir/>
          <dgm:resizeHandles val="exact"/>
        </dgm:presLayoutVars>
      </dgm:prSet>
      <dgm:spPr/>
    </dgm:pt>
    <dgm:pt modelId="{1EAE9A1A-CA70-40CB-84BC-045D371345F0}" type="pres">
      <dgm:prSet presAssocID="{906D66E7-B6AE-4778-AC1B-DC887FF2ED2C}" presName="arrow" presStyleLbl="bgShp" presStyleIdx="0" presStyleCnt="1"/>
      <dgm:spPr/>
    </dgm:pt>
    <dgm:pt modelId="{3A96AEFC-8E88-4C0F-9F7E-5DDCD9F53D7E}" type="pres">
      <dgm:prSet presAssocID="{906D66E7-B6AE-4778-AC1B-DC887FF2ED2C}" presName="linearProcess" presStyleCnt="0"/>
      <dgm:spPr/>
    </dgm:pt>
    <dgm:pt modelId="{E6FBAE8C-E154-4B85-8307-0DD14E969E0D}" type="pres">
      <dgm:prSet presAssocID="{518E6DF6-2984-4178-B9FD-CFD35073B70B}" presName="textNode" presStyleLbl="node1" presStyleIdx="0" presStyleCnt="3">
        <dgm:presLayoutVars>
          <dgm:bulletEnabled val="1"/>
        </dgm:presLayoutVars>
      </dgm:prSet>
      <dgm:spPr/>
      <dgm:t>
        <a:bodyPr/>
        <a:lstStyle/>
        <a:p>
          <a:endParaRPr lang="en-US"/>
        </a:p>
      </dgm:t>
    </dgm:pt>
    <dgm:pt modelId="{4DF3CF94-EA72-43EF-A167-9AE541BD14C2}" type="pres">
      <dgm:prSet presAssocID="{CE870D75-4A37-4102-98BB-F90B25632C44}" presName="sibTrans" presStyleCnt="0"/>
      <dgm:spPr/>
    </dgm:pt>
    <dgm:pt modelId="{8EFA0AEF-2F2F-40A9-B1DC-FEE042914E27}" type="pres">
      <dgm:prSet presAssocID="{68AB4879-D16E-4D9D-8381-923077DC4F6B}" presName="textNode" presStyleLbl="node1" presStyleIdx="1" presStyleCnt="3">
        <dgm:presLayoutVars>
          <dgm:bulletEnabled val="1"/>
        </dgm:presLayoutVars>
      </dgm:prSet>
      <dgm:spPr/>
      <dgm:t>
        <a:bodyPr/>
        <a:lstStyle/>
        <a:p>
          <a:endParaRPr lang="en-US"/>
        </a:p>
      </dgm:t>
    </dgm:pt>
    <dgm:pt modelId="{2C56EE68-D6AA-43DD-A363-1BC2A0A26C7C}" type="pres">
      <dgm:prSet presAssocID="{51512F2F-0226-440C-B747-EFC404F05BBB}" presName="sibTrans" presStyleCnt="0"/>
      <dgm:spPr/>
    </dgm:pt>
    <dgm:pt modelId="{A17511B0-156D-4D28-88C8-1E4E307D24B6}" type="pres">
      <dgm:prSet presAssocID="{E954FF7B-14DF-4697-B270-478D49C66FD2}" presName="textNode" presStyleLbl="node1" presStyleIdx="2" presStyleCnt="3">
        <dgm:presLayoutVars>
          <dgm:bulletEnabled val="1"/>
        </dgm:presLayoutVars>
      </dgm:prSet>
      <dgm:spPr/>
      <dgm:t>
        <a:bodyPr/>
        <a:lstStyle/>
        <a:p>
          <a:endParaRPr lang="en-US"/>
        </a:p>
      </dgm:t>
    </dgm:pt>
  </dgm:ptLst>
  <dgm:cxnLst>
    <dgm:cxn modelId="{8FBF0CE6-A7B3-4255-99E3-34BAD052BE80}" srcId="{906D66E7-B6AE-4778-AC1B-DC887FF2ED2C}" destId="{518E6DF6-2984-4178-B9FD-CFD35073B70B}" srcOrd="0" destOrd="0" parTransId="{47EE7E7A-21F8-4D09-B9A4-2FCAB430904C}" sibTransId="{CE870D75-4A37-4102-98BB-F90B25632C44}"/>
    <dgm:cxn modelId="{C9AF75AE-BBBC-46EC-9EAD-DC6C7456F24D}" type="presOf" srcId="{906D66E7-B6AE-4778-AC1B-DC887FF2ED2C}" destId="{FF13FA0E-52AC-4A97-8654-CA47188C75D4}" srcOrd="0" destOrd="0" presId="urn:microsoft.com/office/officeart/2005/8/layout/hProcess9"/>
    <dgm:cxn modelId="{795A70A5-B703-436A-A411-BE9BEA7D8B92}" type="presOf" srcId="{518E6DF6-2984-4178-B9FD-CFD35073B70B}" destId="{E6FBAE8C-E154-4B85-8307-0DD14E969E0D}" srcOrd="0" destOrd="0" presId="urn:microsoft.com/office/officeart/2005/8/layout/hProcess9"/>
    <dgm:cxn modelId="{F0FC3489-BD87-489C-BACB-54A0B4280D2B}" srcId="{906D66E7-B6AE-4778-AC1B-DC887FF2ED2C}" destId="{68AB4879-D16E-4D9D-8381-923077DC4F6B}" srcOrd="1" destOrd="0" parTransId="{8B336586-B523-40DD-BAF7-7A4A914533B6}" sibTransId="{51512F2F-0226-440C-B747-EFC404F05BBB}"/>
    <dgm:cxn modelId="{1A4C0BB3-482E-45F3-91AB-566EA345CCE2}" type="presOf" srcId="{68AB4879-D16E-4D9D-8381-923077DC4F6B}" destId="{8EFA0AEF-2F2F-40A9-B1DC-FEE042914E27}" srcOrd="0" destOrd="0" presId="urn:microsoft.com/office/officeart/2005/8/layout/hProcess9"/>
    <dgm:cxn modelId="{6D5F3487-9633-4BE9-89F4-D648E222E31B}" srcId="{906D66E7-B6AE-4778-AC1B-DC887FF2ED2C}" destId="{E954FF7B-14DF-4697-B270-478D49C66FD2}" srcOrd="2" destOrd="0" parTransId="{58B64F07-5047-4AE5-AE15-2465320F9975}" sibTransId="{3ABC56CE-5E66-4E2E-BE04-B27E214D0548}"/>
    <dgm:cxn modelId="{E9214465-F885-4249-8062-9808DD088291}" type="presOf" srcId="{E954FF7B-14DF-4697-B270-478D49C66FD2}" destId="{A17511B0-156D-4D28-88C8-1E4E307D24B6}" srcOrd="0" destOrd="0" presId="urn:microsoft.com/office/officeart/2005/8/layout/hProcess9"/>
    <dgm:cxn modelId="{CAB7241F-2E14-4990-B202-000C9737881C}" type="presParOf" srcId="{FF13FA0E-52AC-4A97-8654-CA47188C75D4}" destId="{1EAE9A1A-CA70-40CB-84BC-045D371345F0}" srcOrd="0" destOrd="0" presId="urn:microsoft.com/office/officeart/2005/8/layout/hProcess9"/>
    <dgm:cxn modelId="{C1AA6BCE-3CA2-4734-9BDD-2BA638773E3F}" type="presParOf" srcId="{FF13FA0E-52AC-4A97-8654-CA47188C75D4}" destId="{3A96AEFC-8E88-4C0F-9F7E-5DDCD9F53D7E}" srcOrd="1" destOrd="0" presId="urn:microsoft.com/office/officeart/2005/8/layout/hProcess9"/>
    <dgm:cxn modelId="{3A82614A-B2D6-4456-AFA6-5C46FA59F183}" type="presParOf" srcId="{3A96AEFC-8E88-4C0F-9F7E-5DDCD9F53D7E}" destId="{E6FBAE8C-E154-4B85-8307-0DD14E969E0D}" srcOrd="0" destOrd="0" presId="urn:microsoft.com/office/officeart/2005/8/layout/hProcess9"/>
    <dgm:cxn modelId="{D33D0E68-0D46-4890-A0CC-408DB62D76A6}" type="presParOf" srcId="{3A96AEFC-8E88-4C0F-9F7E-5DDCD9F53D7E}" destId="{4DF3CF94-EA72-43EF-A167-9AE541BD14C2}" srcOrd="1" destOrd="0" presId="urn:microsoft.com/office/officeart/2005/8/layout/hProcess9"/>
    <dgm:cxn modelId="{87F3B397-C3CE-4C3A-AE10-D608A5D58D81}" type="presParOf" srcId="{3A96AEFC-8E88-4C0F-9F7E-5DDCD9F53D7E}" destId="{8EFA0AEF-2F2F-40A9-B1DC-FEE042914E27}" srcOrd="2" destOrd="0" presId="urn:microsoft.com/office/officeart/2005/8/layout/hProcess9"/>
    <dgm:cxn modelId="{BB8AC933-9B19-41D3-9638-A785C0FDBBAB}" type="presParOf" srcId="{3A96AEFC-8E88-4C0F-9F7E-5DDCD9F53D7E}" destId="{2C56EE68-D6AA-43DD-A363-1BC2A0A26C7C}" srcOrd="3" destOrd="0" presId="urn:microsoft.com/office/officeart/2005/8/layout/hProcess9"/>
    <dgm:cxn modelId="{8DFADEDA-D33E-4658-BAD1-6236691EF9A3}" type="presParOf" srcId="{3A96AEFC-8E88-4C0F-9F7E-5DDCD9F53D7E}" destId="{A17511B0-156D-4D28-88C8-1E4E307D24B6}"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765A75-847B-438E-9438-231A9C474A7E}"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28C2D-7991-4FBA-854B-7F9E1AD8196C}" type="slidenum">
              <a:rPr lang="en-US" smtClean="0"/>
              <a:t>‹#›</a:t>
            </a:fld>
            <a:endParaRPr lang="en-US"/>
          </a:p>
        </p:txBody>
      </p:sp>
    </p:spTree>
    <p:extLst>
      <p:ext uri="{BB962C8B-B14F-4D97-AF65-F5344CB8AC3E}">
        <p14:creationId xmlns:p14="http://schemas.microsoft.com/office/powerpoint/2010/main" val="189722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765A75-847B-438E-9438-231A9C474A7E}"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28C2D-7991-4FBA-854B-7F9E1AD8196C}" type="slidenum">
              <a:rPr lang="en-US" smtClean="0"/>
              <a:t>‹#›</a:t>
            </a:fld>
            <a:endParaRPr lang="en-US"/>
          </a:p>
        </p:txBody>
      </p:sp>
    </p:spTree>
    <p:extLst>
      <p:ext uri="{BB962C8B-B14F-4D97-AF65-F5344CB8AC3E}">
        <p14:creationId xmlns:p14="http://schemas.microsoft.com/office/powerpoint/2010/main" val="424909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765A75-847B-438E-9438-231A9C474A7E}"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28C2D-7991-4FBA-854B-7F9E1AD8196C}" type="slidenum">
              <a:rPr lang="en-US" smtClean="0"/>
              <a:t>‹#›</a:t>
            </a:fld>
            <a:endParaRPr lang="en-US"/>
          </a:p>
        </p:txBody>
      </p:sp>
    </p:spTree>
    <p:extLst>
      <p:ext uri="{BB962C8B-B14F-4D97-AF65-F5344CB8AC3E}">
        <p14:creationId xmlns:p14="http://schemas.microsoft.com/office/powerpoint/2010/main" val="343802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765A75-847B-438E-9438-231A9C474A7E}"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28C2D-7991-4FBA-854B-7F9E1AD8196C}" type="slidenum">
              <a:rPr lang="en-US" smtClean="0"/>
              <a:t>‹#›</a:t>
            </a:fld>
            <a:endParaRPr lang="en-US"/>
          </a:p>
        </p:txBody>
      </p:sp>
    </p:spTree>
    <p:extLst>
      <p:ext uri="{BB962C8B-B14F-4D97-AF65-F5344CB8AC3E}">
        <p14:creationId xmlns:p14="http://schemas.microsoft.com/office/powerpoint/2010/main" val="317844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765A75-847B-438E-9438-231A9C474A7E}"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28C2D-7991-4FBA-854B-7F9E1AD8196C}" type="slidenum">
              <a:rPr lang="en-US" smtClean="0"/>
              <a:t>‹#›</a:t>
            </a:fld>
            <a:endParaRPr lang="en-US"/>
          </a:p>
        </p:txBody>
      </p:sp>
    </p:spTree>
    <p:extLst>
      <p:ext uri="{BB962C8B-B14F-4D97-AF65-F5344CB8AC3E}">
        <p14:creationId xmlns:p14="http://schemas.microsoft.com/office/powerpoint/2010/main" val="80182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765A75-847B-438E-9438-231A9C474A7E}"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28C2D-7991-4FBA-854B-7F9E1AD8196C}" type="slidenum">
              <a:rPr lang="en-US" smtClean="0"/>
              <a:t>‹#›</a:t>
            </a:fld>
            <a:endParaRPr lang="en-US"/>
          </a:p>
        </p:txBody>
      </p:sp>
    </p:spTree>
    <p:extLst>
      <p:ext uri="{BB962C8B-B14F-4D97-AF65-F5344CB8AC3E}">
        <p14:creationId xmlns:p14="http://schemas.microsoft.com/office/powerpoint/2010/main" val="405911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765A75-847B-438E-9438-231A9C474A7E}" type="datetimeFigureOut">
              <a:rPr lang="en-US" smtClean="0"/>
              <a:t>2/25/2016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28C2D-7991-4FBA-854B-7F9E1AD8196C}" type="slidenum">
              <a:rPr lang="en-US" smtClean="0"/>
              <a:t>‹#›</a:t>
            </a:fld>
            <a:endParaRPr lang="en-US"/>
          </a:p>
        </p:txBody>
      </p:sp>
    </p:spTree>
    <p:extLst>
      <p:ext uri="{BB962C8B-B14F-4D97-AF65-F5344CB8AC3E}">
        <p14:creationId xmlns:p14="http://schemas.microsoft.com/office/powerpoint/2010/main" val="985561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765A75-847B-438E-9438-231A9C474A7E}" type="datetimeFigureOut">
              <a:rPr lang="en-US" smtClean="0"/>
              <a:t>2/25/2016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28C2D-7991-4FBA-854B-7F9E1AD8196C}" type="slidenum">
              <a:rPr lang="en-US" smtClean="0"/>
              <a:t>‹#›</a:t>
            </a:fld>
            <a:endParaRPr lang="en-US"/>
          </a:p>
        </p:txBody>
      </p:sp>
    </p:spTree>
    <p:extLst>
      <p:ext uri="{BB962C8B-B14F-4D97-AF65-F5344CB8AC3E}">
        <p14:creationId xmlns:p14="http://schemas.microsoft.com/office/powerpoint/2010/main" val="367990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65A75-847B-438E-9438-231A9C474A7E}" type="datetimeFigureOut">
              <a:rPr lang="en-US" smtClean="0"/>
              <a:t>2/25/2016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28C2D-7991-4FBA-854B-7F9E1AD8196C}" type="slidenum">
              <a:rPr lang="en-US" smtClean="0"/>
              <a:t>‹#›</a:t>
            </a:fld>
            <a:endParaRPr lang="en-US"/>
          </a:p>
        </p:txBody>
      </p:sp>
    </p:spTree>
    <p:extLst>
      <p:ext uri="{BB962C8B-B14F-4D97-AF65-F5344CB8AC3E}">
        <p14:creationId xmlns:p14="http://schemas.microsoft.com/office/powerpoint/2010/main" val="22989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765A75-847B-438E-9438-231A9C474A7E}"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28C2D-7991-4FBA-854B-7F9E1AD8196C}" type="slidenum">
              <a:rPr lang="en-US" smtClean="0"/>
              <a:t>‹#›</a:t>
            </a:fld>
            <a:endParaRPr lang="en-US"/>
          </a:p>
        </p:txBody>
      </p:sp>
    </p:spTree>
    <p:extLst>
      <p:ext uri="{BB962C8B-B14F-4D97-AF65-F5344CB8AC3E}">
        <p14:creationId xmlns:p14="http://schemas.microsoft.com/office/powerpoint/2010/main" val="337585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765A75-847B-438E-9438-231A9C474A7E}"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28C2D-7991-4FBA-854B-7F9E1AD8196C}" type="slidenum">
              <a:rPr lang="en-US" smtClean="0"/>
              <a:t>‹#›</a:t>
            </a:fld>
            <a:endParaRPr lang="en-US"/>
          </a:p>
        </p:txBody>
      </p:sp>
    </p:spTree>
    <p:extLst>
      <p:ext uri="{BB962C8B-B14F-4D97-AF65-F5344CB8AC3E}">
        <p14:creationId xmlns:p14="http://schemas.microsoft.com/office/powerpoint/2010/main" val="48506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65A75-847B-438E-9438-231A9C474A7E}" type="datetimeFigureOut">
              <a:rPr lang="en-US" smtClean="0"/>
              <a:t>2/25/2016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28C2D-7991-4FBA-854B-7F9E1AD8196C}" type="slidenum">
              <a:rPr lang="en-US" smtClean="0"/>
              <a:t>‹#›</a:t>
            </a:fld>
            <a:endParaRPr lang="en-US"/>
          </a:p>
        </p:txBody>
      </p:sp>
    </p:spTree>
    <p:extLst>
      <p:ext uri="{BB962C8B-B14F-4D97-AF65-F5344CB8AC3E}">
        <p14:creationId xmlns:p14="http://schemas.microsoft.com/office/powerpoint/2010/main" val="90863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rashantprakash/KDDDataResearch/blob/master/Code/RCode/anomalyDetection.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solidFill>
                  <a:srgbClr val="FF0000"/>
                </a:solidFill>
              </a:rPr>
              <a:t>Anomaly Detection on KDDCup Data</a:t>
            </a:r>
            <a:endParaRPr lang="en-US" sz="4800" dirty="0">
              <a:solidFill>
                <a:srgbClr val="FF0000"/>
              </a:solidFill>
            </a:endParaRPr>
          </a:p>
        </p:txBody>
      </p:sp>
      <p:sp>
        <p:nvSpPr>
          <p:cNvPr id="3" name="Subtitle 2"/>
          <p:cNvSpPr>
            <a:spLocks noGrp="1"/>
          </p:cNvSpPr>
          <p:nvPr>
            <p:ph type="subTitle" idx="1"/>
          </p:nvPr>
        </p:nvSpPr>
        <p:spPr/>
        <p:txBody>
          <a:bodyPr/>
          <a:lstStyle/>
          <a:p>
            <a:r>
              <a:rPr lang="en-US" dirty="0" smtClean="0"/>
              <a:t>Date: 25</a:t>
            </a:r>
            <a:r>
              <a:rPr lang="en-US" baseline="30000" dirty="0" smtClean="0"/>
              <a:t>th</a:t>
            </a:r>
            <a:r>
              <a:rPr lang="en-US" dirty="0" smtClean="0"/>
              <a:t> Feb 2016</a:t>
            </a:r>
            <a:endParaRPr lang="en-US" dirty="0"/>
          </a:p>
        </p:txBody>
      </p:sp>
    </p:spTree>
    <p:extLst>
      <p:ext uri="{BB962C8B-B14F-4D97-AF65-F5344CB8AC3E}">
        <p14:creationId xmlns:p14="http://schemas.microsoft.com/office/powerpoint/2010/main" val="1046761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Comparison of Results</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21974667"/>
              </p:ext>
            </p:extLst>
          </p:nvPr>
        </p:nvGraphicFramePr>
        <p:xfrm>
          <a:off x="1699739" y="4223327"/>
          <a:ext cx="6461210" cy="518160"/>
        </p:xfrm>
        <a:graphic>
          <a:graphicData uri="http://schemas.openxmlformats.org/drawingml/2006/table">
            <a:tbl>
              <a:tblPr firstRow="1" bandRow="1">
                <a:tableStyleId>{5C22544A-7EE6-4342-B048-85BDC9FD1C3A}</a:tableStyleId>
              </a:tblPr>
              <a:tblGrid>
                <a:gridCol w="923030"/>
                <a:gridCol w="923030"/>
                <a:gridCol w="923030"/>
                <a:gridCol w="923030"/>
                <a:gridCol w="923030"/>
                <a:gridCol w="923030"/>
                <a:gridCol w="923030"/>
              </a:tblGrid>
              <a:tr h="221090">
                <a:tc>
                  <a:txBody>
                    <a:bodyPr/>
                    <a:lstStyle/>
                    <a:p>
                      <a:r>
                        <a:rPr lang="en-US" sz="1100" dirty="0" smtClean="0"/>
                        <a:t>TP</a:t>
                      </a:r>
                      <a:endParaRPr lang="en-US" sz="1100" dirty="0"/>
                    </a:p>
                  </a:txBody>
                  <a:tcPr/>
                </a:tc>
                <a:tc>
                  <a:txBody>
                    <a:bodyPr/>
                    <a:lstStyle/>
                    <a:p>
                      <a:r>
                        <a:rPr lang="en-US" sz="1100" dirty="0" smtClean="0"/>
                        <a:t>FP</a:t>
                      </a:r>
                      <a:endParaRPr lang="en-US" sz="1100" dirty="0"/>
                    </a:p>
                  </a:txBody>
                  <a:tcPr/>
                </a:tc>
                <a:tc>
                  <a:txBody>
                    <a:bodyPr/>
                    <a:lstStyle/>
                    <a:p>
                      <a:r>
                        <a:rPr lang="en-US" sz="1100" dirty="0" smtClean="0"/>
                        <a:t>TN</a:t>
                      </a:r>
                      <a:endParaRPr lang="en-US" sz="1100" dirty="0"/>
                    </a:p>
                  </a:txBody>
                  <a:tcPr/>
                </a:tc>
                <a:tc>
                  <a:txBody>
                    <a:bodyPr/>
                    <a:lstStyle/>
                    <a:p>
                      <a:r>
                        <a:rPr lang="en-US" sz="1100" dirty="0" smtClean="0"/>
                        <a:t>FN</a:t>
                      </a:r>
                      <a:endParaRPr lang="en-US" sz="1100" dirty="0"/>
                    </a:p>
                  </a:txBody>
                  <a:tcPr/>
                </a:tc>
                <a:tc>
                  <a:txBody>
                    <a:bodyPr/>
                    <a:lstStyle/>
                    <a:p>
                      <a:r>
                        <a:rPr lang="en-US" sz="1100" dirty="0" smtClean="0"/>
                        <a:t>Precision</a:t>
                      </a:r>
                      <a:endParaRPr lang="en-US" sz="1100" dirty="0"/>
                    </a:p>
                  </a:txBody>
                  <a:tcPr/>
                </a:tc>
                <a:tc>
                  <a:txBody>
                    <a:bodyPr/>
                    <a:lstStyle/>
                    <a:p>
                      <a:r>
                        <a:rPr lang="en-US" sz="1100" dirty="0" smtClean="0"/>
                        <a:t>Recall</a:t>
                      </a:r>
                      <a:endParaRPr lang="en-US" sz="1100" dirty="0"/>
                    </a:p>
                  </a:txBody>
                  <a:tcPr/>
                </a:tc>
                <a:tc>
                  <a:txBody>
                    <a:bodyPr/>
                    <a:lstStyle/>
                    <a:p>
                      <a:r>
                        <a:rPr lang="en-US" sz="1100" dirty="0" smtClean="0"/>
                        <a:t>Accuracy</a:t>
                      </a:r>
                      <a:endParaRPr lang="en-US" sz="1100" dirty="0"/>
                    </a:p>
                  </a:txBody>
                  <a:tcPr/>
                </a:tc>
              </a:tr>
              <a:tr h="221090">
                <a:tc>
                  <a:txBody>
                    <a:bodyPr/>
                    <a:lstStyle/>
                    <a:p>
                      <a:r>
                        <a:rPr lang="en-US" sz="1100" dirty="0" smtClean="0"/>
                        <a:t>49953</a:t>
                      </a:r>
                      <a:endParaRPr lang="en-US" sz="1100" dirty="0"/>
                    </a:p>
                  </a:txBody>
                  <a:tcPr/>
                </a:tc>
                <a:tc>
                  <a:txBody>
                    <a:bodyPr/>
                    <a:lstStyle/>
                    <a:p>
                      <a:r>
                        <a:rPr lang="en-US" sz="1100" dirty="0" smtClean="0"/>
                        <a:t>15648</a:t>
                      </a:r>
                      <a:endParaRPr lang="en-US" sz="1100" dirty="0"/>
                    </a:p>
                  </a:txBody>
                  <a:tcPr/>
                </a:tc>
                <a:tc>
                  <a:txBody>
                    <a:bodyPr/>
                    <a:lstStyle/>
                    <a:p>
                      <a:r>
                        <a:rPr lang="en-US" sz="1100" dirty="0" smtClean="0"/>
                        <a:t>234788</a:t>
                      </a:r>
                      <a:endParaRPr lang="en-US" sz="1100" dirty="0"/>
                    </a:p>
                  </a:txBody>
                  <a:tcPr/>
                </a:tc>
                <a:tc>
                  <a:txBody>
                    <a:bodyPr/>
                    <a:lstStyle/>
                    <a:p>
                      <a:r>
                        <a:rPr lang="en-US" sz="1100" dirty="0" smtClean="0"/>
                        <a:t>10640</a:t>
                      </a:r>
                      <a:endParaRPr lang="en-US" sz="1100" dirty="0"/>
                    </a:p>
                  </a:txBody>
                  <a:tcPr/>
                </a:tc>
                <a:tc>
                  <a:txBody>
                    <a:bodyPr/>
                    <a:lstStyle/>
                    <a:p>
                      <a:r>
                        <a:rPr lang="en-US" sz="1100" dirty="0" smtClean="0"/>
                        <a:t>0.7614</a:t>
                      </a:r>
                      <a:endParaRPr lang="en-US" sz="1100" dirty="0"/>
                    </a:p>
                  </a:txBody>
                  <a:tcPr/>
                </a:tc>
                <a:tc>
                  <a:txBody>
                    <a:bodyPr/>
                    <a:lstStyle/>
                    <a:p>
                      <a:r>
                        <a:rPr lang="en-US" sz="1100" dirty="0" smtClean="0"/>
                        <a:t>0.8244</a:t>
                      </a:r>
                      <a:endParaRPr lang="en-US" sz="1100" dirty="0"/>
                    </a:p>
                  </a:txBody>
                  <a:tcPr/>
                </a:tc>
                <a:tc>
                  <a:txBody>
                    <a:bodyPr/>
                    <a:lstStyle/>
                    <a:p>
                      <a:r>
                        <a:rPr lang="en-US" sz="1100" dirty="0" smtClean="0"/>
                        <a:t>91.5%</a:t>
                      </a:r>
                      <a:endParaRPr lang="en-US" sz="1100" dirty="0"/>
                    </a:p>
                  </a:txBody>
                  <a:tcPr/>
                </a:tc>
              </a:tr>
            </a:tbl>
          </a:graphicData>
        </a:graphic>
      </p:graphicFrame>
      <p:sp>
        <p:nvSpPr>
          <p:cNvPr id="7" name="Rectangle 6"/>
          <p:cNvSpPr/>
          <p:nvPr/>
        </p:nvSpPr>
        <p:spPr>
          <a:xfrm>
            <a:off x="1495168" y="2740940"/>
            <a:ext cx="1230184" cy="26506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smtClean="0">
                <a:solidFill>
                  <a:schemeClr val="tx1"/>
                </a:solidFill>
              </a:rPr>
              <a:t>Master Thesis</a:t>
            </a:r>
            <a:endParaRPr lang="en-US" sz="1100" b="1" dirty="0">
              <a:solidFill>
                <a:schemeClr val="tx1"/>
              </a:solidFill>
            </a:endParaRPr>
          </a:p>
        </p:txBody>
      </p:sp>
      <p:sp>
        <p:nvSpPr>
          <p:cNvPr id="8" name="Rectangle 7"/>
          <p:cNvSpPr/>
          <p:nvPr/>
        </p:nvSpPr>
        <p:spPr>
          <a:xfrm>
            <a:off x="1331784" y="3853806"/>
            <a:ext cx="2045730" cy="24713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smtClean="0"/>
              <a:t>Master Thesis Replicated</a:t>
            </a:r>
            <a:endParaRPr lang="en-US" sz="1000" b="1" dirty="0"/>
          </a:p>
        </p:txBody>
      </p:sp>
      <p:sp>
        <p:nvSpPr>
          <p:cNvPr id="9" name="Rectangle 8"/>
          <p:cNvSpPr/>
          <p:nvPr/>
        </p:nvSpPr>
        <p:spPr>
          <a:xfrm>
            <a:off x="1495167" y="4910615"/>
            <a:ext cx="1997676" cy="24713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err="1" smtClean="0">
                <a:solidFill>
                  <a:schemeClr val="tx1"/>
                </a:solidFill>
              </a:rPr>
              <a:t>KMeans</a:t>
            </a:r>
            <a:r>
              <a:rPr lang="en-US" sz="1000" b="1" dirty="0" smtClean="0">
                <a:solidFill>
                  <a:schemeClr val="tx1"/>
                </a:solidFill>
              </a:rPr>
              <a:t> Best (K =80 ,</a:t>
            </a:r>
            <a:r>
              <a:rPr lang="en-US" sz="1000" b="1" dirty="0" err="1" smtClean="0">
                <a:solidFill>
                  <a:schemeClr val="tx1"/>
                </a:solidFill>
              </a:rPr>
              <a:t>pca</a:t>
            </a:r>
            <a:r>
              <a:rPr lang="en-US" sz="1000" b="1" dirty="0" smtClean="0">
                <a:solidFill>
                  <a:schemeClr val="tx1"/>
                </a:solidFill>
              </a:rPr>
              <a:t> =20)</a:t>
            </a:r>
            <a:endParaRPr lang="en-US" sz="1000" b="1" dirty="0">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534196310"/>
              </p:ext>
            </p:extLst>
          </p:nvPr>
        </p:nvGraphicFramePr>
        <p:xfrm>
          <a:off x="1699739" y="3150703"/>
          <a:ext cx="6461210" cy="518160"/>
        </p:xfrm>
        <a:graphic>
          <a:graphicData uri="http://schemas.openxmlformats.org/drawingml/2006/table">
            <a:tbl>
              <a:tblPr firstRow="1" bandRow="1">
                <a:tableStyleId>{5C22544A-7EE6-4342-B048-85BDC9FD1C3A}</a:tableStyleId>
              </a:tblPr>
              <a:tblGrid>
                <a:gridCol w="923030"/>
                <a:gridCol w="923030"/>
                <a:gridCol w="923030"/>
                <a:gridCol w="923030"/>
                <a:gridCol w="923030"/>
                <a:gridCol w="923030"/>
                <a:gridCol w="923030"/>
              </a:tblGrid>
              <a:tr h="221090">
                <a:tc>
                  <a:txBody>
                    <a:bodyPr/>
                    <a:lstStyle/>
                    <a:p>
                      <a:r>
                        <a:rPr lang="en-US" sz="1100" dirty="0" smtClean="0"/>
                        <a:t>TP</a:t>
                      </a:r>
                      <a:endParaRPr lang="en-US" sz="1100" dirty="0"/>
                    </a:p>
                  </a:txBody>
                  <a:tcPr/>
                </a:tc>
                <a:tc>
                  <a:txBody>
                    <a:bodyPr/>
                    <a:lstStyle/>
                    <a:p>
                      <a:r>
                        <a:rPr lang="en-US" sz="1100" dirty="0" smtClean="0"/>
                        <a:t>FP</a:t>
                      </a:r>
                      <a:endParaRPr lang="en-US" sz="1100" dirty="0"/>
                    </a:p>
                  </a:txBody>
                  <a:tcPr/>
                </a:tc>
                <a:tc>
                  <a:txBody>
                    <a:bodyPr/>
                    <a:lstStyle/>
                    <a:p>
                      <a:r>
                        <a:rPr lang="en-US" sz="1100" dirty="0" smtClean="0"/>
                        <a:t>TN</a:t>
                      </a:r>
                      <a:endParaRPr lang="en-US" sz="1100" dirty="0"/>
                    </a:p>
                  </a:txBody>
                  <a:tcPr/>
                </a:tc>
                <a:tc>
                  <a:txBody>
                    <a:bodyPr/>
                    <a:lstStyle/>
                    <a:p>
                      <a:r>
                        <a:rPr lang="en-US" sz="1100" dirty="0" smtClean="0"/>
                        <a:t>FN</a:t>
                      </a:r>
                      <a:endParaRPr lang="en-US" sz="1100" dirty="0"/>
                    </a:p>
                  </a:txBody>
                  <a:tcPr/>
                </a:tc>
                <a:tc>
                  <a:txBody>
                    <a:bodyPr/>
                    <a:lstStyle/>
                    <a:p>
                      <a:r>
                        <a:rPr lang="en-US" sz="1100" dirty="0" smtClean="0"/>
                        <a:t>Precision</a:t>
                      </a:r>
                      <a:endParaRPr lang="en-US" sz="1100" dirty="0"/>
                    </a:p>
                  </a:txBody>
                  <a:tcPr/>
                </a:tc>
                <a:tc>
                  <a:txBody>
                    <a:bodyPr/>
                    <a:lstStyle/>
                    <a:p>
                      <a:r>
                        <a:rPr lang="en-US" sz="1100" dirty="0" smtClean="0"/>
                        <a:t>Recall</a:t>
                      </a:r>
                      <a:endParaRPr lang="en-US" sz="1100" dirty="0"/>
                    </a:p>
                  </a:txBody>
                  <a:tcPr/>
                </a:tc>
                <a:tc>
                  <a:txBody>
                    <a:bodyPr/>
                    <a:lstStyle/>
                    <a:p>
                      <a:r>
                        <a:rPr lang="en-US" sz="1100" dirty="0" smtClean="0"/>
                        <a:t>Accuracy</a:t>
                      </a:r>
                      <a:endParaRPr lang="en-US" sz="1100" dirty="0"/>
                    </a:p>
                  </a:txBody>
                  <a:tcPr/>
                </a:tc>
              </a:tr>
              <a:tr h="221090">
                <a:tc>
                  <a:txBody>
                    <a:bodyPr/>
                    <a:lstStyle/>
                    <a:p>
                      <a:r>
                        <a:rPr lang="en-US" sz="1100" dirty="0" smtClean="0"/>
                        <a:t>40111</a:t>
                      </a:r>
                      <a:endParaRPr lang="en-US" sz="1100" dirty="0"/>
                    </a:p>
                  </a:txBody>
                  <a:tcPr/>
                </a:tc>
                <a:tc>
                  <a:txBody>
                    <a:bodyPr/>
                    <a:lstStyle/>
                    <a:p>
                      <a:r>
                        <a:rPr lang="en-US" sz="1100" dirty="0" smtClean="0"/>
                        <a:t>7765</a:t>
                      </a:r>
                      <a:endParaRPr lang="en-US" sz="1100" dirty="0"/>
                    </a:p>
                  </a:txBody>
                  <a:tcPr/>
                </a:tc>
                <a:tc>
                  <a:txBody>
                    <a:bodyPr/>
                    <a:lstStyle/>
                    <a:p>
                      <a:r>
                        <a:rPr lang="en-US" sz="1100" dirty="0" smtClean="0"/>
                        <a:t>28954</a:t>
                      </a:r>
                      <a:endParaRPr lang="en-US" sz="1100" dirty="0"/>
                    </a:p>
                  </a:txBody>
                  <a:tcPr/>
                </a:tc>
                <a:tc>
                  <a:txBody>
                    <a:bodyPr/>
                    <a:lstStyle/>
                    <a:p>
                      <a:r>
                        <a:rPr lang="en-US" sz="1100" dirty="0" smtClean="0"/>
                        <a:t>395</a:t>
                      </a:r>
                      <a:endParaRPr lang="en-US" sz="1100" dirty="0"/>
                    </a:p>
                  </a:txBody>
                  <a:tcPr/>
                </a:tc>
                <a:tc>
                  <a:txBody>
                    <a:bodyPr/>
                    <a:lstStyle/>
                    <a:p>
                      <a:r>
                        <a:rPr lang="en-US" sz="1100" dirty="0" smtClean="0"/>
                        <a:t>0.7885</a:t>
                      </a:r>
                      <a:endParaRPr lang="en-US" sz="1100" dirty="0"/>
                    </a:p>
                  </a:txBody>
                  <a:tcPr/>
                </a:tc>
                <a:tc>
                  <a:txBody>
                    <a:bodyPr/>
                    <a:lstStyle/>
                    <a:p>
                      <a:r>
                        <a:rPr lang="en-US" sz="1100" dirty="0" smtClean="0"/>
                        <a:t>0.9865</a:t>
                      </a:r>
                      <a:endParaRPr lang="en-US" sz="1100" dirty="0"/>
                    </a:p>
                  </a:txBody>
                  <a:tcPr/>
                </a:tc>
                <a:tc>
                  <a:txBody>
                    <a:bodyPr/>
                    <a:lstStyle/>
                    <a:p>
                      <a:r>
                        <a:rPr lang="en-US" sz="1100" dirty="0" smtClean="0"/>
                        <a:t>89.43%</a:t>
                      </a:r>
                      <a:endParaRPr lang="en-US" sz="11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88710650"/>
              </p:ext>
            </p:extLst>
          </p:nvPr>
        </p:nvGraphicFramePr>
        <p:xfrm>
          <a:off x="1694248" y="5414031"/>
          <a:ext cx="6461210" cy="518160"/>
        </p:xfrm>
        <a:graphic>
          <a:graphicData uri="http://schemas.openxmlformats.org/drawingml/2006/table">
            <a:tbl>
              <a:tblPr firstRow="1" bandRow="1">
                <a:tableStyleId>{5C22544A-7EE6-4342-B048-85BDC9FD1C3A}</a:tableStyleId>
              </a:tblPr>
              <a:tblGrid>
                <a:gridCol w="923030"/>
                <a:gridCol w="923030"/>
                <a:gridCol w="923030"/>
                <a:gridCol w="923030"/>
                <a:gridCol w="923030"/>
                <a:gridCol w="923030"/>
                <a:gridCol w="923030"/>
              </a:tblGrid>
              <a:tr h="221090">
                <a:tc>
                  <a:txBody>
                    <a:bodyPr/>
                    <a:lstStyle/>
                    <a:p>
                      <a:r>
                        <a:rPr lang="en-US" sz="1100" dirty="0" smtClean="0"/>
                        <a:t>TP</a:t>
                      </a:r>
                      <a:endParaRPr lang="en-US" sz="1100" dirty="0"/>
                    </a:p>
                  </a:txBody>
                  <a:tcPr/>
                </a:tc>
                <a:tc>
                  <a:txBody>
                    <a:bodyPr/>
                    <a:lstStyle/>
                    <a:p>
                      <a:r>
                        <a:rPr lang="en-US" sz="1100" dirty="0" smtClean="0"/>
                        <a:t>FP</a:t>
                      </a:r>
                      <a:endParaRPr lang="en-US" sz="1100" dirty="0"/>
                    </a:p>
                  </a:txBody>
                  <a:tcPr/>
                </a:tc>
                <a:tc>
                  <a:txBody>
                    <a:bodyPr/>
                    <a:lstStyle/>
                    <a:p>
                      <a:r>
                        <a:rPr lang="en-US" sz="1100" dirty="0" smtClean="0"/>
                        <a:t>TN</a:t>
                      </a:r>
                      <a:endParaRPr lang="en-US" sz="1100" dirty="0"/>
                    </a:p>
                  </a:txBody>
                  <a:tcPr/>
                </a:tc>
                <a:tc>
                  <a:txBody>
                    <a:bodyPr/>
                    <a:lstStyle/>
                    <a:p>
                      <a:r>
                        <a:rPr lang="en-US" sz="1100" dirty="0" smtClean="0"/>
                        <a:t>FN</a:t>
                      </a:r>
                      <a:endParaRPr lang="en-US" sz="1100" dirty="0"/>
                    </a:p>
                  </a:txBody>
                  <a:tcPr/>
                </a:tc>
                <a:tc>
                  <a:txBody>
                    <a:bodyPr/>
                    <a:lstStyle/>
                    <a:p>
                      <a:r>
                        <a:rPr lang="en-US" sz="1100" dirty="0" smtClean="0"/>
                        <a:t>Precision</a:t>
                      </a:r>
                      <a:endParaRPr lang="en-US" sz="1100" dirty="0"/>
                    </a:p>
                  </a:txBody>
                  <a:tcPr/>
                </a:tc>
                <a:tc>
                  <a:txBody>
                    <a:bodyPr/>
                    <a:lstStyle/>
                    <a:p>
                      <a:r>
                        <a:rPr lang="en-US" sz="1100" dirty="0" smtClean="0"/>
                        <a:t>Recall</a:t>
                      </a:r>
                      <a:endParaRPr lang="en-US" sz="1100" dirty="0"/>
                    </a:p>
                  </a:txBody>
                  <a:tcPr/>
                </a:tc>
                <a:tc>
                  <a:txBody>
                    <a:bodyPr/>
                    <a:lstStyle/>
                    <a:p>
                      <a:r>
                        <a:rPr lang="en-US" sz="1100" dirty="0" smtClean="0"/>
                        <a:t>Accuracy</a:t>
                      </a:r>
                      <a:endParaRPr lang="en-US" sz="1100" dirty="0"/>
                    </a:p>
                  </a:txBody>
                  <a:tcPr/>
                </a:tc>
              </a:tr>
              <a:tr h="221090">
                <a:tc>
                  <a:txBody>
                    <a:bodyPr/>
                    <a:lstStyle/>
                    <a:p>
                      <a:r>
                        <a:rPr lang="en-US" sz="1100" dirty="0" smtClean="0"/>
                        <a:t>56498</a:t>
                      </a:r>
                      <a:endParaRPr lang="en-US" sz="1100" dirty="0"/>
                    </a:p>
                  </a:txBody>
                  <a:tcPr/>
                </a:tc>
                <a:tc>
                  <a:txBody>
                    <a:bodyPr/>
                    <a:lstStyle/>
                    <a:p>
                      <a:r>
                        <a:rPr lang="en-US" sz="1100" dirty="0" smtClean="0"/>
                        <a:t>18770</a:t>
                      </a:r>
                      <a:endParaRPr lang="en-US" sz="1100" dirty="0"/>
                    </a:p>
                  </a:txBody>
                  <a:tcPr/>
                </a:tc>
                <a:tc>
                  <a:txBody>
                    <a:bodyPr/>
                    <a:lstStyle/>
                    <a:p>
                      <a:r>
                        <a:rPr lang="en-US" sz="1100" dirty="0" smtClean="0"/>
                        <a:t>231666</a:t>
                      </a:r>
                      <a:endParaRPr lang="en-US" sz="1100" dirty="0"/>
                    </a:p>
                  </a:txBody>
                  <a:tcPr/>
                </a:tc>
                <a:tc>
                  <a:txBody>
                    <a:bodyPr/>
                    <a:lstStyle/>
                    <a:p>
                      <a:r>
                        <a:rPr lang="en-US" sz="1100" dirty="0" smtClean="0"/>
                        <a:t>4095</a:t>
                      </a:r>
                      <a:endParaRPr lang="en-US" sz="1100" dirty="0"/>
                    </a:p>
                  </a:txBody>
                  <a:tcPr/>
                </a:tc>
                <a:tc>
                  <a:txBody>
                    <a:bodyPr/>
                    <a:lstStyle/>
                    <a:p>
                      <a:r>
                        <a:rPr lang="en-US" sz="1100" dirty="0" smtClean="0"/>
                        <a:t>0.7506</a:t>
                      </a:r>
                      <a:endParaRPr lang="en-US" sz="1100" dirty="0"/>
                    </a:p>
                  </a:txBody>
                  <a:tcPr/>
                </a:tc>
                <a:tc>
                  <a:txBody>
                    <a:bodyPr/>
                    <a:lstStyle/>
                    <a:p>
                      <a:r>
                        <a:rPr lang="en-US" sz="1100" dirty="0" smtClean="0"/>
                        <a:t>0.9324</a:t>
                      </a:r>
                      <a:endParaRPr lang="en-US" sz="1100" dirty="0"/>
                    </a:p>
                  </a:txBody>
                  <a:tcPr/>
                </a:tc>
                <a:tc>
                  <a:txBody>
                    <a:bodyPr/>
                    <a:lstStyle/>
                    <a:p>
                      <a:r>
                        <a:rPr lang="en-US" sz="1100" dirty="0" smtClean="0"/>
                        <a:t>92.6%</a:t>
                      </a:r>
                      <a:endParaRPr lang="en-US" sz="1100" dirty="0"/>
                    </a:p>
                  </a:txBody>
                  <a:tcPr/>
                </a:tc>
              </a:tr>
            </a:tbl>
          </a:graphicData>
        </a:graphic>
      </p:graphicFrame>
    </p:spTree>
    <p:extLst>
      <p:ext uri="{BB962C8B-B14F-4D97-AF65-F5344CB8AC3E}">
        <p14:creationId xmlns:p14="http://schemas.microsoft.com/office/powerpoint/2010/main" val="415524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rgbClr val="FF0000"/>
                </a:solidFill>
              </a:rPr>
              <a:t>Code Repo:</a:t>
            </a:r>
            <a:endParaRPr lang="en-US" sz="2800" dirty="0">
              <a:solidFill>
                <a:srgbClr val="FF0000"/>
              </a:solidFill>
            </a:endParaRPr>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github.com/prashantprakash/KDDDataResearch/blob/master/Code/RCode/anomalyDetection.R</a:t>
            </a:r>
            <a:endParaRPr lang="en-US" sz="1600" dirty="0" smtClean="0"/>
          </a:p>
          <a:p>
            <a:endParaRPr lang="en-US" sz="1600" dirty="0"/>
          </a:p>
        </p:txBody>
      </p:sp>
    </p:spTree>
    <p:extLst>
      <p:ext uri="{BB962C8B-B14F-4D97-AF65-F5344CB8AC3E}">
        <p14:creationId xmlns:p14="http://schemas.microsoft.com/office/powerpoint/2010/main" val="149972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Our vision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We believe that anomaly detection system must be:</a:t>
            </a:r>
          </a:p>
          <a:p>
            <a:pPr marL="457200" lvl="1" indent="0">
              <a:buNone/>
            </a:pPr>
            <a:r>
              <a:rPr lang="en-US" dirty="0" smtClean="0">
                <a:solidFill>
                  <a:srgbClr val="FF0000"/>
                </a:solidFill>
              </a:rPr>
              <a:t>1. Scalable:  </a:t>
            </a:r>
            <a:r>
              <a:rPr lang="en-US" dirty="0"/>
              <a:t>A</a:t>
            </a:r>
            <a:r>
              <a:rPr lang="en-US" dirty="0" smtClean="0"/>
              <a:t>ny algorithm must be able to run in a distributed big data architecture like Spark or Hadoop etc.</a:t>
            </a:r>
          </a:p>
          <a:p>
            <a:pPr marL="457200" lvl="1" indent="0">
              <a:buNone/>
            </a:pPr>
            <a:r>
              <a:rPr lang="en-US" dirty="0" smtClean="0">
                <a:solidFill>
                  <a:srgbClr val="FF0000"/>
                </a:solidFill>
              </a:rPr>
              <a:t>2. Easily updatable: </a:t>
            </a:r>
            <a:r>
              <a:rPr lang="en-US" dirty="0" smtClean="0"/>
              <a:t>Normal data will be changing over time, so models need to be updated efficiently and scalable manner.</a:t>
            </a:r>
          </a:p>
          <a:p>
            <a:pPr marL="457200" lvl="1" indent="0">
              <a:buNone/>
            </a:pPr>
            <a:r>
              <a:rPr lang="en-US" dirty="0" smtClean="0">
                <a:solidFill>
                  <a:srgbClr val="FF0000"/>
                </a:solidFill>
              </a:rPr>
              <a:t>3. Needs to produce few human understandable alerts with alert priorities: </a:t>
            </a:r>
            <a:r>
              <a:rPr lang="en-US" dirty="0" smtClean="0"/>
              <a:t>Human analysts cannot process more than certain number of alerts per day. If possible, some human understandable explanation of why alert is raised needed.</a:t>
            </a:r>
          </a:p>
          <a:p>
            <a:pPr marL="457200" lvl="1" indent="0">
              <a:buNone/>
            </a:pPr>
            <a:r>
              <a:rPr lang="en-US" dirty="0" smtClean="0">
                <a:solidFill>
                  <a:srgbClr val="FF0000"/>
                </a:solidFill>
              </a:rPr>
              <a:t>4. Need to be resistant to adversarial attacks:  </a:t>
            </a:r>
            <a:r>
              <a:rPr lang="en-US" dirty="0" smtClean="0"/>
              <a:t>Choose distance functions based on potential manipulations</a:t>
            </a:r>
          </a:p>
          <a:p>
            <a:r>
              <a:rPr lang="en-US" dirty="0" smtClean="0"/>
              <a:t>Our focus in this project is  requirements 1, 2, and 4.</a:t>
            </a:r>
            <a:endParaRPr lang="en-US" dirty="0" smtClean="0">
              <a:solidFill>
                <a:srgbClr val="FF0000"/>
              </a:solidFill>
            </a:endParaRPr>
          </a:p>
          <a:p>
            <a:pPr lvl="2"/>
            <a:endParaRPr lang="en-US" dirty="0"/>
          </a:p>
        </p:txBody>
      </p:sp>
    </p:spTree>
    <p:extLst>
      <p:ext uri="{BB962C8B-B14F-4D97-AF65-F5344CB8AC3E}">
        <p14:creationId xmlns:p14="http://schemas.microsoft.com/office/powerpoint/2010/main" val="4221406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Our Vision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Due to scalability, one class SVM based solution is not feasible in this task according to us.</a:t>
            </a:r>
          </a:p>
          <a:p>
            <a:pPr lvl="1"/>
            <a:r>
              <a:rPr lang="en-US" dirty="0" smtClean="0"/>
              <a:t>If distributed version of one class SVM exists in Spark, than it is a different situation.</a:t>
            </a:r>
          </a:p>
          <a:p>
            <a:r>
              <a:rPr lang="en-US" dirty="0" smtClean="0"/>
              <a:t>If tools that run on single machine is  </a:t>
            </a:r>
            <a:r>
              <a:rPr lang="en-US" dirty="0" smtClean="0">
                <a:solidFill>
                  <a:srgbClr val="FF0000"/>
                </a:solidFill>
              </a:rPr>
              <a:t>really needed</a:t>
            </a:r>
            <a:r>
              <a:rPr lang="en-US" dirty="0" smtClean="0"/>
              <a:t>, than their use must be minimized</a:t>
            </a:r>
          </a:p>
          <a:p>
            <a:pPr lvl="1"/>
            <a:r>
              <a:rPr lang="en-US" dirty="0" smtClean="0"/>
              <a:t>E.g., if one-class SVM is needed for some reason (e.g., accuracy), just build it in some other platform and bring it back to Spark to at least scale in classification/deployment phase. That is the reason we tried to leverage Spark as much as possible.  Therefore, our goal was not replicate the master thesis directly but to bring it to Spark type distributed environment.</a:t>
            </a:r>
            <a:endParaRPr lang="en-US" dirty="0"/>
          </a:p>
        </p:txBody>
      </p:sp>
    </p:spTree>
    <p:extLst>
      <p:ext uri="{BB962C8B-B14F-4D97-AF65-F5344CB8AC3E}">
        <p14:creationId xmlns:p14="http://schemas.microsoft.com/office/powerpoint/2010/main" val="3677726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Next Steps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Due to medical issues, project funding arrival time, etc.  we assume that project started at Nov. 15. (i.e., 3 months ago </a:t>
            </a:r>
            <a:r>
              <a:rPr lang="en-US" dirty="0" smtClean="0">
                <a:sym typeface="Wingdings" panose="05000000000000000000" pitchFamily="2" charset="2"/>
              </a:rPr>
              <a:t> )</a:t>
            </a:r>
          </a:p>
          <a:p>
            <a:r>
              <a:rPr lang="en-US" dirty="0" smtClean="0">
                <a:sym typeface="Wingdings" panose="05000000000000000000" pitchFamily="2" charset="2"/>
              </a:rPr>
              <a:t>So we plan to continue till the 2016 November.</a:t>
            </a:r>
          </a:p>
          <a:p>
            <a:r>
              <a:rPr lang="en-US" dirty="0" smtClean="0">
                <a:sym typeface="Wingdings" panose="05000000000000000000" pitchFamily="2" charset="2"/>
              </a:rPr>
              <a:t>Since Prashant is joining Amazon Consumer Marketing Analytics team to develop data science tools starting May 15</a:t>
            </a:r>
            <a:r>
              <a:rPr lang="en-US" baseline="30000" dirty="0" smtClean="0">
                <a:sym typeface="Wingdings" panose="05000000000000000000" pitchFamily="2" charset="2"/>
              </a:rPr>
              <a:t>th</a:t>
            </a:r>
            <a:r>
              <a:rPr lang="en-US" dirty="0" smtClean="0">
                <a:sym typeface="Wingdings" panose="05000000000000000000" pitchFamily="2" charset="2"/>
              </a:rPr>
              <a:t>, I will bring a new student starting mid-March so student can learn and continue once Prashant leaves.</a:t>
            </a:r>
          </a:p>
          <a:p>
            <a:r>
              <a:rPr lang="en-US" dirty="0" smtClean="0">
                <a:sym typeface="Wingdings" panose="05000000000000000000" pitchFamily="2" charset="2"/>
              </a:rPr>
              <a:t>Develop efficient clustering based anomaly detection using efficient approximations of the SDM paper suitable for Spark.</a:t>
            </a:r>
          </a:p>
          <a:p>
            <a:endParaRPr lang="en-US" dirty="0"/>
          </a:p>
        </p:txBody>
      </p:sp>
    </p:spTree>
    <p:extLst>
      <p:ext uri="{BB962C8B-B14F-4D97-AF65-F5344CB8AC3E}">
        <p14:creationId xmlns:p14="http://schemas.microsoft.com/office/powerpoint/2010/main" val="210961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rgbClr val="FF0000"/>
                </a:solidFill>
              </a:rPr>
              <a:t>What’s in the Master thesis ? </a:t>
            </a:r>
            <a:endParaRPr lang="en-US" sz="2800" dirty="0">
              <a:solidFill>
                <a:srgbClr val="FF0000"/>
              </a:solidFill>
            </a:endParaRPr>
          </a:p>
        </p:txBody>
      </p:sp>
      <p:sp>
        <p:nvSpPr>
          <p:cNvPr id="3" name="Content Placeholder 2"/>
          <p:cNvSpPr>
            <a:spLocks noGrp="1"/>
          </p:cNvSpPr>
          <p:nvPr>
            <p:ph idx="1"/>
          </p:nvPr>
        </p:nvSpPr>
        <p:spPr/>
        <p:txBody>
          <a:bodyPr>
            <a:normAutofit/>
          </a:bodyPr>
          <a:lstStyle/>
          <a:p>
            <a:r>
              <a:rPr lang="en-US" sz="2000" dirty="0" err="1" smtClean="0"/>
              <a:t>KMeans</a:t>
            </a:r>
            <a:r>
              <a:rPr lang="en-US" sz="2000" dirty="0" smtClean="0"/>
              <a:t> Clustering on train data </a:t>
            </a:r>
          </a:p>
          <a:p>
            <a:r>
              <a:rPr lang="en-US" sz="2000" dirty="0" smtClean="0"/>
              <a:t>Take Distance of each Train data point from all the cluster centers and treat these as new features for our SVM model.</a:t>
            </a:r>
          </a:p>
          <a:p>
            <a:r>
              <a:rPr lang="en-US" sz="2000" dirty="0" smtClean="0"/>
              <a:t>Take Distance of each validation data point from all the cluster centers and treat these as new features for SVM model .</a:t>
            </a:r>
          </a:p>
          <a:p>
            <a:r>
              <a:rPr lang="en-US" sz="2000" dirty="0" smtClean="0"/>
              <a:t>Build SVM model with Distances as features from train data . </a:t>
            </a:r>
          </a:p>
          <a:p>
            <a:r>
              <a:rPr lang="en-US" sz="2000" dirty="0" smtClean="0"/>
              <a:t>Run validation data on SVM model as test data and remove outliers from validation data.</a:t>
            </a:r>
          </a:p>
          <a:p>
            <a:r>
              <a:rPr lang="en-US" sz="2000" dirty="0" smtClean="0"/>
              <a:t>Build second SVM model from validation data with no outliers and having features as provided in dataset.</a:t>
            </a:r>
          </a:p>
          <a:p>
            <a:r>
              <a:rPr lang="en-US" sz="2000" dirty="0" smtClean="0"/>
              <a:t>Pass Test data to SVM model and get confusion Matrix.</a:t>
            </a:r>
            <a:endParaRPr lang="en-US" sz="2000" dirty="0"/>
          </a:p>
        </p:txBody>
      </p:sp>
    </p:spTree>
    <p:extLst>
      <p:ext uri="{BB962C8B-B14F-4D97-AF65-F5344CB8AC3E}">
        <p14:creationId xmlns:p14="http://schemas.microsoft.com/office/powerpoint/2010/main" val="2180221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rgbClr val="FF0000"/>
                </a:solidFill>
              </a:rPr>
              <a:t>What’s in the Master thesis ?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8412124"/>
              </p:ext>
            </p:extLst>
          </p:nvPr>
        </p:nvGraphicFramePr>
        <p:xfrm>
          <a:off x="2268494" y="1924479"/>
          <a:ext cx="7655011" cy="2738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6364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rgbClr val="FF0000"/>
                </a:solidFill>
              </a:rPr>
              <a:t>Data Preprocessing Step</a:t>
            </a:r>
            <a:endParaRPr lang="en-US" sz="2800" dirty="0">
              <a:solidFill>
                <a:srgbClr val="FF0000"/>
              </a:solidFill>
            </a:endParaRPr>
          </a:p>
        </p:txBody>
      </p:sp>
      <p:sp>
        <p:nvSpPr>
          <p:cNvPr id="3" name="Content Placeholder 2"/>
          <p:cNvSpPr>
            <a:spLocks noGrp="1"/>
          </p:cNvSpPr>
          <p:nvPr>
            <p:ph idx="1"/>
          </p:nvPr>
        </p:nvSpPr>
        <p:spPr/>
        <p:txBody>
          <a:bodyPr>
            <a:normAutofit/>
          </a:bodyPr>
          <a:lstStyle/>
          <a:p>
            <a:r>
              <a:rPr lang="en-US" sz="2000" dirty="0" smtClean="0"/>
              <a:t>The data is transformed using log transformation. </a:t>
            </a:r>
          </a:p>
          <a:p>
            <a:pPr lvl="1"/>
            <a:r>
              <a:rPr lang="en-US" sz="2000" dirty="0" smtClean="0"/>
              <a:t>Log(1+x)</a:t>
            </a:r>
          </a:p>
          <a:p>
            <a:r>
              <a:rPr lang="en-US" sz="2000" dirty="0" smtClean="0"/>
              <a:t>The data set has 41 features but based on </a:t>
            </a:r>
            <a:r>
              <a:rPr lang="en-US" sz="2000" dirty="0"/>
              <a:t>G</a:t>
            </a:r>
            <a:r>
              <a:rPr lang="en-US" sz="2000" dirty="0" smtClean="0"/>
              <a:t>ini score and merit of features top 28 features are picked to perform the experiment.</a:t>
            </a:r>
          </a:p>
          <a:p>
            <a:r>
              <a:rPr lang="en-US" sz="2000" dirty="0" smtClean="0"/>
              <a:t>Duplicate records are removed from data set. </a:t>
            </a:r>
          </a:p>
          <a:p>
            <a:r>
              <a:rPr lang="en-US" sz="2000" dirty="0" smtClean="0"/>
              <a:t>PCA (Principal Component Analysis ) is used to do dimensionality reduction.</a:t>
            </a:r>
            <a:endParaRPr lang="en-US" sz="2000" dirty="0"/>
          </a:p>
        </p:txBody>
      </p:sp>
    </p:spTree>
    <p:extLst>
      <p:ext uri="{BB962C8B-B14F-4D97-AF65-F5344CB8AC3E}">
        <p14:creationId xmlns:p14="http://schemas.microsoft.com/office/powerpoint/2010/main" val="1307006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rgbClr val="FF0000"/>
                </a:solidFill>
              </a:rPr>
              <a:t>Parameters Setting </a:t>
            </a:r>
            <a:endParaRPr lang="en-US" sz="2800" dirty="0">
              <a:solidFill>
                <a:srgbClr val="FF0000"/>
              </a:solidFill>
            </a:endParaRPr>
          </a:p>
        </p:txBody>
      </p:sp>
      <p:sp>
        <p:nvSpPr>
          <p:cNvPr id="3" name="Content Placeholder 2"/>
          <p:cNvSpPr>
            <a:spLocks noGrp="1"/>
          </p:cNvSpPr>
          <p:nvPr>
            <p:ph idx="1"/>
          </p:nvPr>
        </p:nvSpPr>
        <p:spPr/>
        <p:txBody>
          <a:bodyPr>
            <a:normAutofit/>
          </a:bodyPr>
          <a:lstStyle/>
          <a:p>
            <a:r>
              <a:rPr lang="en-US" sz="2000" dirty="0" err="1" smtClean="0"/>
              <a:t>KMeans</a:t>
            </a:r>
            <a:r>
              <a:rPr lang="en-US" sz="2000" dirty="0" smtClean="0"/>
              <a:t> Clustering</a:t>
            </a:r>
          </a:p>
          <a:p>
            <a:pPr lvl="1"/>
            <a:r>
              <a:rPr lang="en-US" sz="2000" dirty="0" smtClean="0"/>
              <a:t>K =5 (Number of Clusters)</a:t>
            </a:r>
          </a:p>
          <a:p>
            <a:pPr lvl="1"/>
            <a:r>
              <a:rPr lang="en-US" sz="2000" dirty="0" smtClean="0"/>
              <a:t>Max Iterations = 10 </a:t>
            </a:r>
          </a:p>
          <a:p>
            <a:pPr lvl="1"/>
            <a:r>
              <a:rPr lang="en-US" sz="2000" dirty="0" smtClean="0"/>
              <a:t>PCA =8 for dimensionality reduction</a:t>
            </a:r>
          </a:p>
          <a:p>
            <a:r>
              <a:rPr lang="en-US" sz="2000" dirty="0" smtClean="0"/>
              <a:t>SVM Model1 (Distances as features)</a:t>
            </a:r>
          </a:p>
          <a:p>
            <a:pPr lvl="1"/>
            <a:r>
              <a:rPr lang="en-US" sz="2000" dirty="0" smtClean="0"/>
              <a:t>Nu = 0.1</a:t>
            </a:r>
          </a:p>
          <a:p>
            <a:r>
              <a:rPr lang="en-US" sz="2000" dirty="0" smtClean="0"/>
              <a:t>SVM Model2 ( features after PCA or 28 features)</a:t>
            </a:r>
          </a:p>
          <a:p>
            <a:pPr lvl="1"/>
            <a:r>
              <a:rPr lang="en-US" sz="2000" dirty="0" smtClean="0"/>
              <a:t>Nu = 0.1   </a:t>
            </a:r>
            <a:endParaRPr lang="en-US" sz="2000" dirty="0"/>
          </a:p>
        </p:txBody>
      </p:sp>
    </p:spTree>
    <p:extLst>
      <p:ext uri="{BB962C8B-B14F-4D97-AF65-F5344CB8AC3E}">
        <p14:creationId xmlns:p14="http://schemas.microsoft.com/office/powerpoint/2010/main" val="144661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rgbClr val="FF0000"/>
                </a:solidFill>
              </a:rPr>
              <a:t>Data Information </a:t>
            </a:r>
            <a:endParaRPr lang="en-US" sz="2800"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6717547"/>
              </p:ext>
            </p:extLst>
          </p:nvPr>
        </p:nvGraphicFramePr>
        <p:xfrm>
          <a:off x="838200" y="1825625"/>
          <a:ext cx="2045043" cy="741680"/>
        </p:xfrm>
        <a:graphic>
          <a:graphicData uri="http://schemas.openxmlformats.org/drawingml/2006/table">
            <a:tbl>
              <a:tblPr firstRow="1" bandRow="1">
                <a:tableStyleId>{5C22544A-7EE6-4342-B048-85BDC9FD1C3A}</a:tableStyleId>
              </a:tblPr>
              <a:tblGrid>
                <a:gridCol w="2045043"/>
              </a:tblGrid>
              <a:tr h="370840">
                <a:tc>
                  <a:txBody>
                    <a:bodyPr/>
                    <a:lstStyle/>
                    <a:p>
                      <a:r>
                        <a:rPr lang="en-US" dirty="0" smtClean="0"/>
                        <a:t>Normal</a:t>
                      </a:r>
                      <a:endParaRPr lang="en-US" dirty="0"/>
                    </a:p>
                  </a:txBody>
                  <a:tcPr/>
                </a:tc>
              </a:tr>
              <a:tr h="370840">
                <a:tc>
                  <a:txBody>
                    <a:bodyPr/>
                    <a:lstStyle/>
                    <a:p>
                      <a:r>
                        <a:rPr lang="en-US" dirty="0" smtClean="0"/>
                        <a:t>972781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87018904"/>
              </p:ext>
            </p:extLst>
          </p:nvPr>
        </p:nvGraphicFramePr>
        <p:xfrm>
          <a:off x="4712043" y="1835785"/>
          <a:ext cx="6115222" cy="731520"/>
        </p:xfrm>
        <a:graphic>
          <a:graphicData uri="http://schemas.openxmlformats.org/drawingml/2006/table">
            <a:tbl>
              <a:tblPr firstRow="1" bandRow="1">
                <a:tableStyleId>{5C22544A-7EE6-4342-B048-85BDC9FD1C3A}</a:tableStyleId>
              </a:tblPr>
              <a:tblGrid>
                <a:gridCol w="3057611"/>
                <a:gridCol w="3057611"/>
              </a:tblGrid>
              <a:tr h="0">
                <a:tc>
                  <a:txBody>
                    <a:bodyPr/>
                    <a:lstStyle/>
                    <a:p>
                      <a:r>
                        <a:rPr lang="en-US" dirty="0" smtClean="0"/>
                        <a:t>Normal</a:t>
                      </a:r>
                      <a:endParaRPr lang="en-US" dirty="0"/>
                    </a:p>
                  </a:txBody>
                  <a:tcPr/>
                </a:tc>
                <a:tc>
                  <a:txBody>
                    <a:bodyPr/>
                    <a:lstStyle/>
                    <a:p>
                      <a:r>
                        <a:rPr lang="en-US" dirty="0" smtClean="0"/>
                        <a:t>Attack</a:t>
                      </a:r>
                      <a:endParaRPr lang="en-US" dirty="0"/>
                    </a:p>
                  </a:txBody>
                  <a:tcPr/>
                </a:tc>
              </a:tr>
              <a:tr h="0">
                <a:tc>
                  <a:txBody>
                    <a:bodyPr/>
                    <a:lstStyle/>
                    <a:p>
                      <a:r>
                        <a:rPr lang="en-US" dirty="0" smtClean="0"/>
                        <a:t>972781</a:t>
                      </a:r>
                      <a:endParaRPr lang="en-US" dirty="0"/>
                    </a:p>
                  </a:txBody>
                  <a:tcPr/>
                </a:tc>
                <a:tc>
                  <a:txBody>
                    <a:bodyPr/>
                    <a:lstStyle/>
                    <a:p>
                      <a:r>
                        <a:rPr lang="en-US" dirty="0" smtClean="0"/>
                        <a:t>3925650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86225454"/>
              </p:ext>
            </p:extLst>
          </p:nvPr>
        </p:nvGraphicFramePr>
        <p:xfrm>
          <a:off x="3554627" y="4031169"/>
          <a:ext cx="6115222" cy="731520"/>
        </p:xfrm>
        <a:graphic>
          <a:graphicData uri="http://schemas.openxmlformats.org/drawingml/2006/table">
            <a:tbl>
              <a:tblPr firstRow="1" bandRow="1">
                <a:tableStyleId>{5C22544A-7EE6-4342-B048-85BDC9FD1C3A}</a:tableStyleId>
              </a:tblPr>
              <a:tblGrid>
                <a:gridCol w="3057611"/>
                <a:gridCol w="3057611"/>
              </a:tblGrid>
              <a:tr h="0">
                <a:tc>
                  <a:txBody>
                    <a:bodyPr/>
                    <a:lstStyle/>
                    <a:p>
                      <a:r>
                        <a:rPr lang="en-US" dirty="0" smtClean="0"/>
                        <a:t>Normal</a:t>
                      </a:r>
                      <a:endParaRPr lang="en-US" dirty="0"/>
                    </a:p>
                  </a:txBody>
                  <a:tcPr/>
                </a:tc>
                <a:tc>
                  <a:txBody>
                    <a:bodyPr/>
                    <a:lstStyle/>
                    <a:p>
                      <a:r>
                        <a:rPr lang="en-US" dirty="0" smtClean="0"/>
                        <a:t>Attack</a:t>
                      </a:r>
                      <a:endParaRPr lang="en-US" dirty="0"/>
                    </a:p>
                  </a:txBody>
                  <a:tcPr/>
                </a:tc>
              </a:tr>
              <a:tr h="0">
                <a:tc>
                  <a:txBody>
                    <a:bodyPr/>
                    <a:lstStyle/>
                    <a:p>
                      <a:r>
                        <a:rPr lang="en-US" dirty="0" smtClean="0"/>
                        <a:t>60593</a:t>
                      </a:r>
                      <a:endParaRPr lang="en-US" dirty="0"/>
                    </a:p>
                  </a:txBody>
                  <a:tcPr/>
                </a:tc>
                <a:tc>
                  <a:txBody>
                    <a:bodyPr/>
                    <a:lstStyle/>
                    <a:p>
                      <a:r>
                        <a:rPr lang="en-US" dirty="0" smtClean="0"/>
                        <a:t>250436</a:t>
                      </a:r>
                      <a:endParaRPr lang="en-US" dirty="0"/>
                    </a:p>
                  </a:txBody>
                  <a:tcPr/>
                </a:tc>
              </a:tr>
            </a:tbl>
          </a:graphicData>
        </a:graphic>
      </p:graphicFrame>
      <p:sp>
        <p:nvSpPr>
          <p:cNvPr id="7" name="Rectangle 6"/>
          <p:cNvSpPr/>
          <p:nvPr/>
        </p:nvSpPr>
        <p:spPr>
          <a:xfrm>
            <a:off x="1326291" y="2907957"/>
            <a:ext cx="1186249" cy="4201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Train Data</a:t>
            </a:r>
            <a:endParaRPr lang="en-US" dirty="0">
              <a:solidFill>
                <a:schemeClr val="tx1"/>
              </a:solidFill>
            </a:endParaRPr>
          </a:p>
        </p:txBody>
      </p:sp>
      <p:sp>
        <p:nvSpPr>
          <p:cNvPr id="8" name="Rectangle 7"/>
          <p:cNvSpPr/>
          <p:nvPr/>
        </p:nvSpPr>
        <p:spPr>
          <a:xfrm>
            <a:off x="7121611" y="2944487"/>
            <a:ext cx="1561070" cy="5483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Validation Data</a:t>
            </a:r>
            <a:endParaRPr lang="en-US" dirty="0"/>
          </a:p>
        </p:txBody>
      </p:sp>
      <p:sp>
        <p:nvSpPr>
          <p:cNvPr id="9" name="Rectangle 8"/>
          <p:cNvSpPr/>
          <p:nvPr/>
        </p:nvSpPr>
        <p:spPr>
          <a:xfrm>
            <a:off x="5894173" y="5219177"/>
            <a:ext cx="1095632" cy="42012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 data</a:t>
            </a:r>
            <a:endParaRPr lang="en-US" dirty="0"/>
          </a:p>
        </p:txBody>
      </p:sp>
    </p:spTree>
    <p:extLst>
      <p:ext uri="{BB962C8B-B14F-4D97-AF65-F5344CB8AC3E}">
        <p14:creationId xmlns:p14="http://schemas.microsoft.com/office/powerpoint/2010/main" val="256569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rgbClr val="FF0000"/>
                </a:solidFill>
              </a:rPr>
              <a:t>Our Implementation </a:t>
            </a:r>
            <a:endParaRPr lang="en-US" sz="2800" dirty="0">
              <a:solidFill>
                <a:srgbClr val="FF0000"/>
              </a:solidFill>
            </a:endParaRPr>
          </a:p>
        </p:txBody>
      </p:sp>
      <p:sp>
        <p:nvSpPr>
          <p:cNvPr id="3" name="Content Placeholder 2"/>
          <p:cNvSpPr>
            <a:spLocks noGrp="1"/>
          </p:cNvSpPr>
          <p:nvPr>
            <p:ph idx="1"/>
          </p:nvPr>
        </p:nvSpPr>
        <p:spPr/>
        <p:txBody>
          <a:bodyPr/>
          <a:lstStyle/>
          <a:p>
            <a:r>
              <a:rPr lang="en-US" sz="2000" dirty="0" smtClean="0"/>
              <a:t>No SPARK this time. (No distributed environment) </a:t>
            </a:r>
          </a:p>
          <a:p>
            <a:r>
              <a:rPr lang="en-US" sz="2000" dirty="0" smtClean="0"/>
              <a:t>Everything is coded in R. (R Scripts) </a:t>
            </a:r>
          </a:p>
          <a:p>
            <a:r>
              <a:rPr lang="en-US" sz="2000" dirty="0" smtClean="0"/>
              <a:t>Algorithm mentioned in master thesis does not clear the point of using PCA data or 28 features data for SVM model 2. </a:t>
            </a:r>
          </a:p>
          <a:p>
            <a:r>
              <a:rPr lang="en-US" sz="2000" dirty="0" smtClean="0"/>
              <a:t>We have different types of experiments running on different systems.</a:t>
            </a:r>
          </a:p>
          <a:p>
            <a:r>
              <a:rPr lang="en-US" sz="2000" dirty="0" smtClean="0"/>
              <a:t>The master thesis does not talk anything about categorical features , so to handle this case we are running two experiments one including categorical features and other excluding it.</a:t>
            </a:r>
          </a:p>
          <a:p>
            <a:r>
              <a:rPr lang="en-US" sz="2000" dirty="0" smtClean="0"/>
              <a:t>We are following exactly same settings with no Distributed environment.</a:t>
            </a:r>
          </a:p>
          <a:p>
            <a:endParaRPr lang="en-US" dirty="0"/>
          </a:p>
        </p:txBody>
      </p:sp>
    </p:spTree>
    <p:extLst>
      <p:ext uri="{BB962C8B-B14F-4D97-AF65-F5344CB8AC3E}">
        <p14:creationId xmlns:p14="http://schemas.microsoft.com/office/powerpoint/2010/main" val="140434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rgbClr val="FF0000"/>
                </a:solidFill>
              </a:rPr>
              <a:t>What are the experiments running ? </a:t>
            </a:r>
            <a:endParaRPr lang="en-US" sz="2800" dirty="0">
              <a:solidFill>
                <a:srgbClr val="FF0000"/>
              </a:solidFill>
            </a:endParaRPr>
          </a:p>
        </p:txBody>
      </p:sp>
      <p:sp>
        <p:nvSpPr>
          <p:cNvPr id="3" name="Content Placeholder 2"/>
          <p:cNvSpPr>
            <a:spLocks noGrp="1"/>
          </p:cNvSpPr>
          <p:nvPr>
            <p:ph idx="1"/>
          </p:nvPr>
        </p:nvSpPr>
        <p:spPr>
          <a:xfrm>
            <a:off x="386937" y="1516867"/>
            <a:ext cx="11167753" cy="4836432"/>
          </a:xfrm>
        </p:spPr>
        <p:txBody>
          <a:bodyPr>
            <a:normAutofit fontScale="62500" lnSpcReduction="20000"/>
          </a:bodyPr>
          <a:lstStyle/>
          <a:p>
            <a:r>
              <a:rPr lang="en-US" sz="3100" b="1" dirty="0" smtClean="0">
                <a:solidFill>
                  <a:srgbClr val="FF0000"/>
                </a:solidFill>
              </a:rPr>
              <a:t>Experiment 1: </a:t>
            </a:r>
            <a:r>
              <a:rPr lang="en-US" sz="3100" dirty="0" smtClean="0"/>
              <a:t>25 features with PCA (reduced features dimension) as train data for </a:t>
            </a:r>
            <a:r>
              <a:rPr lang="en-US" sz="3100" dirty="0" err="1" smtClean="0"/>
              <a:t>svm</a:t>
            </a:r>
            <a:r>
              <a:rPr lang="en-US" sz="3100" dirty="0" smtClean="0"/>
              <a:t> model 2 </a:t>
            </a:r>
          </a:p>
          <a:p>
            <a:pPr lvl="1"/>
            <a:r>
              <a:rPr lang="pt-BR" sz="3100" dirty="0" smtClean="0"/>
              <a:t>Running on Server 1 with RAM </a:t>
            </a:r>
            <a:r>
              <a:rPr lang="pt-BR" sz="3100" dirty="0"/>
              <a:t>- 32 gb , 64 bit </a:t>
            </a:r>
            <a:r>
              <a:rPr lang="pt-BR" sz="3100" dirty="0" smtClean="0"/>
              <a:t>System  </a:t>
            </a:r>
            <a:r>
              <a:rPr lang="pt-BR" sz="3100" dirty="0"/>
              <a:t>No of </a:t>
            </a:r>
            <a:r>
              <a:rPr lang="pt-BR" sz="3100" dirty="0" smtClean="0"/>
              <a:t>Cores </a:t>
            </a:r>
            <a:r>
              <a:rPr lang="pt-BR" sz="3100" dirty="0"/>
              <a:t>: 8 </a:t>
            </a:r>
            <a:r>
              <a:rPr lang="pt-BR" sz="3100" dirty="0" smtClean="0"/>
              <a:t>, Intel(R</a:t>
            </a:r>
            <a:r>
              <a:rPr lang="pt-BR" sz="3100" dirty="0"/>
              <a:t>) Xeon(R) CPU E5-2603 0 @ </a:t>
            </a:r>
            <a:r>
              <a:rPr lang="pt-BR" sz="3100" dirty="0" smtClean="0"/>
              <a:t>1.80GHz since Monday night.</a:t>
            </a:r>
            <a:endParaRPr lang="en-US" sz="3100" dirty="0" smtClean="0"/>
          </a:p>
          <a:p>
            <a:r>
              <a:rPr lang="en-US" sz="3100" b="1" dirty="0">
                <a:solidFill>
                  <a:srgbClr val="FF0000"/>
                </a:solidFill>
              </a:rPr>
              <a:t>Experiment </a:t>
            </a:r>
            <a:r>
              <a:rPr lang="en-US" sz="3100" b="1" dirty="0" smtClean="0">
                <a:solidFill>
                  <a:srgbClr val="FF0000"/>
                </a:solidFill>
              </a:rPr>
              <a:t>2: </a:t>
            </a:r>
            <a:r>
              <a:rPr lang="en-US" sz="3100" dirty="0" smtClean="0"/>
              <a:t>28 features with PCA (reduced features dimensions) data as train data for </a:t>
            </a:r>
            <a:r>
              <a:rPr lang="en-US" sz="3100" dirty="0" err="1" smtClean="0"/>
              <a:t>svm</a:t>
            </a:r>
            <a:r>
              <a:rPr lang="en-US" sz="3100" dirty="0" smtClean="0"/>
              <a:t> model  2</a:t>
            </a:r>
          </a:p>
          <a:p>
            <a:pPr lvl="1"/>
            <a:r>
              <a:rPr lang="pt-BR" sz="3100" dirty="0"/>
              <a:t>Running on Server 3, RAM - 16 gb , 64 bit System, No of Cores : 12, Intel(R) Xeon(R) CPU E5-2420 0 @ 1.90GHz since Tuesday </a:t>
            </a:r>
            <a:r>
              <a:rPr lang="pt-BR" sz="3100" dirty="0" smtClean="0"/>
              <a:t>night.</a:t>
            </a:r>
            <a:endParaRPr lang="en-US" sz="3100" dirty="0" smtClean="0"/>
          </a:p>
          <a:p>
            <a:r>
              <a:rPr lang="en-US" sz="3100" b="1" dirty="0" smtClean="0">
                <a:solidFill>
                  <a:srgbClr val="FF0000"/>
                </a:solidFill>
              </a:rPr>
              <a:t>Experiment 3: </a:t>
            </a:r>
            <a:r>
              <a:rPr lang="en-US" sz="3100" dirty="0" smtClean="0"/>
              <a:t>28 features with all features as train data for </a:t>
            </a:r>
            <a:r>
              <a:rPr lang="en-US" sz="3100" dirty="0" err="1" smtClean="0"/>
              <a:t>svm</a:t>
            </a:r>
            <a:r>
              <a:rPr lang="en-US" sz="3100" dirty="0" smtClean="0"/>
              <a:t> model2 </a:t>
            </a:r>
          </a:p>
          <a:p>
            <a:pPr lvl="1"/>
            <a:r>
              <a:rPr lang="pt-BR" sz="3100" dirty="0"/>
              <a:t>Running on Server 3, RAM - 16 gb , 64 bit System, No of Cores : 12, Intel(R) Xeon(R) CPU E5-2420 0 @ 1.90GHz since Tuesday afternoon</a:t>
            </a:r>
            <a:r>
              <a:rPr lang="pt-BR" sz="3100" dirty="0" smtClean="0"/>
              <a:t>.</a:t>
            </a:r>
            <a:endParaRPr lang="en-US" sz="3100" dirty="0" smtClean="0"/>
          </a:p>
          <a:p>
            <a:pPr marL="228600" lvl="1">
              <a:spcBef>
                <a:spcPts val="1000"/>
              </a:spcBef>
            </a:pPr>
            <a:r>
              <a:rPr lang="en-US" sz="3100" b="1" dirty="0">
                <a:solidFill>
                  <a:srgbClr val="FF0000"/>
                </a:solidFill>
              </a:rPr>
              <a:t>Experiment </a:t>
            </a:r>
            <a:r>
              <a:rPr lang="en-US" sz="3100" b="1" dirty="0" smtClean="0">
                <a:solidFill>
                  <a:srgbClr val="FF0000"/>
                </a:solidFill>
              </a:rPr>
              <a:t>4: </a:t>
            </a:r>
            <a:r>
              <a:rPr lang="en-US" sz="3100" dirty="0" smtClean="0"/>
              <a:t>25 features with 50% of train data and 50% of validation data and 100% test data with PCA( reduced features dimension) </a:t>
            </a:r>
            <a:r>
              <a:rPr lang="en-US" sz="3100" dirty="0" smtClean="0">
                <a:sym typeface="Wingdings" panose="05000000000000000000" pitchFamily="2" charset="2"/>
              </a:rPr>
              <a:t> (Completed) on Server 2, </a:t>
            </a:r>
            <a:r>
              <a:rPr lang="pt-BR" sz="3100" dirty="0"/>
              <a:t>RAM - 16 gb , 64 bit System, No of Cores : 12, Intel(R) Xeon(R) CPU E5-2420 0 @ 1.90GHz since </a:t>
            </a:r>
            <a:r>
              <a:rPr lang="pt-BR" sz="3100" dirty="0" smtClean="0"/>
              <a:t>Monday night, finished  Wednesday afternoon</a:t>
            </a:r>
            <a:endParaRPr lang="en-US" sz="3100" dirty="0" smtClean="0">
              <a:sym typeface="Wingdings" panose="05000000000000000000" pitchFamily="2" charset="2"/>
            </a:endParaRPr>
          </a:p>
          <a:p>
            <a:r>
              <a:rPr lang="en-US" sz="3100" b="1" dirty="0">
                <a:solidFill>
                  <a:srgbClr val="FF0000"/>
                </a:solidFill>
              </a:rPr>
              <a:t>Experiment </a:t>
            </a:r>
            <a:r>
              <a:rPr lang="en-US" sz="3100" b="1" dirty="0" smtClean="0">
                <a:solidFill>
                  <a:srgbClr val="FF0000"/>
                </a:solidFill>
              </a:rPr>
              <a:t>5: </a:t>
            </a:r>
            <a:r>
              <a:rPr lang="en-US" sz="3100" dirty="0" smtClean="0">
                <a:sym typeface="Wingdings" panose="05000000000000000000" pitchFamily="2" charset="2"/>
              </a:rPr>
              <a:t>28 features with 20% of training data and 20% of validation data and 100% test data with no features reduction for </a:t>
            </a:r>
            <a:r>
              <a:rPr lang="en-US" sz="3100" dirty="0" err="1" smtClean="0">
                <a:sym typeface="Wingdings" panose="05000000000000000000" pitchFamily="2" charset="2"/>
              </a:rPr>
              <a:t>svm</a:t>
            </a:r>
            <a:r>
              <a:rPr lang="en-US" sz="3100" dirty="0" smtClean="0">
                <a:sym typeface="Wingdings" panose="05000000000000000000" pitchFamily="2" charset="2"/>
              </a:rPr>
              <a:t> model 2.  </a:t>
            </a:r>
            <a:endParaRPr lang="en-US" sz="3100" dirty="0">
              <a:sym typeface="Wingdings" panose="05000000000000000000" pitchFamily="2" charset="2"/>
            </a:endParaRPr>
          </a:p>
          <a:p>
            <a:pPr lvl="1"/>
            <a:r>
              <a:rPr lang="en-US" sz="3100" dirty="0" smtClean="0">
                <a:sym typeface="Wingdings" panose="05000000000000000000" pitchFamily="2" charset="2"/>
              </a:rPr>
              <a:t>Running on Mac Laptop with 8gb Ram, Intel i5 dual core.</a:t>
            </a:r>
            <a:endParaRPr lang="en-US" sz="3100" dirty="0" smtClean="0"/>
          </a:p>
          <a:p>
            <a:endParaRPr lang="en-US" dirty="0"/>
          </a:p>
        </p:txBody>
      </p:sp>
    </p:spTree>
    <p:extLst>
      <p:ext uri="{BB962C8B-B14F-4D97-AF65-F5344CB8AC3E}">
        <p14:creationId xmlns:p14="http://schemas.microsoft.com/office/powerpoint/2010/main" val="1524761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Experiment 4: Results</a:t>
            </a:r>
            <a:r>
              <a:rPr lang="en-US" dirty="0" smtClean="0"/>
              <a:t> </a:t>
            </a:r>
            <a:endParaRPr lang="en-US" dirty="0"/>
          </a:p>
        </p:txBody>
      </p:sp>
      <p:sp>
        <p:nvSpPr>
          <p:cNvPr id="3" name="Content Placeholder 2"/>
          <p:cNvSpPr>
            <a:spLocks noGrp="1"/>
          </p:cNvSpPr>
          <p:nvPr>
            <p:ph idx="1"/>
          </p:nvPr>
        </p:nvSpPr>
        <p:spPr/>
        <p:txBody>
          <a:bodyPr>
            <a:normAutofit/>
          </a:bodyPr>
          <a:lstStyle/>
          <a:p>
            <a:r>
              <a:rPr lang="en-US" sz="2000" dirty="0"/>
              <a:t>D</a:t>
            </a:r>
            <a:r>
              <a:rPr lang="en-US" sz="2000" dirty="0" smtClean="0"/>
              <a:t>ata Information used for experiment </a:t>
            </a:r>
          </a:p>
          <a:p>
            <a:pPr lvl="1"/>
            <a:r>
              <a:rPr lang="en-US" sz="2000" dirty="0" smtClean="0"/>
              <a:t> Train data </a:t>
            </a:r>
          </a:p>
          <a:p>
            <a:pPr lvl="2"/>
            <a:r>
              <a:rPr lang="en-US" dirty="0" smtClean="0"/>
              <a:t>Normal: 472781</a:t>
            </a:r>
          </a:p>
          <a:p>
            <a:pPr lvl="1"/>
            <a:r>
              <a:rPr lang="en-US" sz="2000" dirty="0"/>
              <a:t> </a:t>
            </a:r>
            <a:r>
              <a:rPr lang="en-US" sz="2000" dirty="0" smtClean="0"/>
              <a:t>Validation data</a:t>
            </a:r>
          </a:p>
          <a:p>
            <a:pPr lvl="2"/>
            <a:r>
              <a:rPr lang="en-US" dirty="0" smtClean="0"/>
              <a:t>Normal : 568278</a:t>
            </a:r>
          </a:p>
          <a:p>
            <a:pPr lvl="2"/>
            <a:r>
              <a:rPr lang="en-US" dirty="0" smtClean="0"/>
              <a:t>Attack : 404503</a:t>
            </a:r>
          </a:p>
          <a:p>
            <a:pPr lvl="1"/>
            <a:r>
              <a:rPr lang="en-US" sz="2000" dirty="0" smtClean="0"/>
              <a:t> </a:t>
            </a:r>
            <a:r>
              <a:rPr lang="en-US" sz="2000" dirty="0"/>
              <a:t>Test Data </a:t>
            </a:r>
          </a:p>
          <a:p>
            <a:pPr lvl="2"/>
            <a:r>
              <a:rPr lang="en-US" dirty="0"/>
              <a:t>Normal : 60593 </a:t>
            </a:r>
          </a:p>
          <a:p>
            <a:pPr lvl="2"/>
            <a:r>
              <a:rPr lang="en-US" dirty="0"/>
              <a:t>Attack : 250436</a:t>
            </a:r>
          </a:p>
          <a:p>
            <a:pPr lvl="2"/>
            <a:endParaRPr lang="en-US" dirty="0" smtClean="0"/>
          </a:p>
          <a:p>
            <a:r>
              <a:rPr lang="en-US" sz="2000" dirty="0" smtClean="0"/>
              <a:t>Results </a:t>
            </a:r>
          </a:p>
          <a:p>
            <a:pPr marL="0" indent="0">
              <a:buNone/>
            </a:pP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279411458"/>
              </p:ext>
            </p:extLst>
          </p:nvPr>
        </p:nvGraphicFramePr>
        <p:xfrm>
          <a:off x="2163805" y="5570220"/>
          <a:ext cx="8128001" cy="741680"/>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r>
                        <a:rPr lang="en-US" dirty="0" smtClean="0"/>
                        <a:t>TP</a:t>
                      </a:r>
                      <a:endParaRPr lang="en-US" dirty="0"/>
                    </a:p>
                  </a:txBody>
                  <a:tcPr/>
                </a:tc>
                <a:tc>
                  <a:txBody>
                    <a:bodyPr/>
                    <a:lstStyle/>
                    <a:p>
                      <a:r>
                        <a:rPr lang="en-US" dirty="0" smtClean="0"/>
                        <a:t>FP</a:t>
                      </a:r>
                      <a:endParaRPr lang="en-US" dirty="0"/>
                    </a:p>
                  </a:txBody>
                  <a:tcPr/>
                </a:tc>
                <a:tc>
                  <a:txBody>
                    <a:bodyPr/>
                    <a:lstStyle/>
                    <a:p>
                      <a:r>
                        <a:rPr lang="en-US" dirty="0" smtClean="0"/>
                        <a:t>TN</a:t>
                      </a:r>
                      <a:endParaRPr lang="en-US" dirty="0"/>
                    </a:p>
                  </a:txBody>
                  <a:tcPr/>
                </a:tc>
                <a:tc>
                  <a:txBody>
                    <a:bodyPr/>
                    <a:lstStyle/>
                    <a:p>
                      <a:r>
                        <a:rPr lang="en-US" dirty="0" smtClean="0"/>
                        <a:t>FN</a:t>
                      </a:r>
                      <a:endParaRPr lang="en-US" dirty="0"/>
                    </a:p>
                  </a:txBody>
                  <a:tcPr/>
                </a:tc>
                <a:tc>
                  <a:txBody>
                    <a:bodyPr/>
                    <a:lstStyle/>
                    <a:p>
                      <a:r>
                        <a:rPr lang="en-US" dirty="0" smtClean="0"/>
                        <a:t>Precision</a:t>
                      </a:r>
                      <a:r>
                        <a:rPr lang="en-US" baseline="0" dirty="0" smtClean="0"/>
                        <a:t> </a:t>
                      </a:r>
                      <a:endParaRPr lang="en-US" dirty="0"/>
                    </a:p>
                  </a:txBody>
                  <a:tcPr/>
                </a:tc>
                <a:tc>
                  <a:txBody>
                    <a:bodyPr/>
                    <a:lstStyle/>
                    <a:p>
                      <a:r>
                        <a:rPr lang="en-US" dirty="0" smtClean="0"/>
                        <a:t>Recall </a:t>
                      </a:r>
                      <a:endParaRPr lang="en-US" dirty="0"/>
                    </a:p>
                  </a:txBody>
                  <a:tcPr/>
                </a:tc>
                <a:tc>
                  <a:txBody>
                    <a:bodyPr/>
                    <a:lstStyle/>
                    <a:p>
                      <a:r>
                        <a:rPr lang="en-US" dirty="0" smtClean="0"/>
                        <a:t>Accuracy</a:t>
                      </a:r>
                      <a:endParaRPr lang="en-US" dirty="0"/>
                    </a:p>
                  </a:txBody>
                  <a:tcPr/>
                </a:tc>
              </a:tr>
              <a:tr h="370840">
                <a:tc>
                  <a:txBody>
                    <a:bodyPr/>
                    <a:lstStyle/>
                    <a:p>
                      <a:r>
                        <a:rPr lang="en-US" dirty="0" smtClean="0"/>
                        <a:t>49953</a:t>
                      </a:r>
                      <a:endParaRPr lang="en-US" dirty="0"/>
                    </a:p>
                  </a:txBody>
                  <a:tcPr/>
                </a:tc>
                <a:tc>
                  <a:txBody>
                    <a:bodyPr/>
                    <a:lstStyle/>
                    <a:p>
                      <a:r>
                        <a:rPr lang="en-US" dirty="0" smtClean="0"/>
                        <a:t>15648</a:t>
                      </a:r>
                      <a:endParaRPr lang="en-US" dirty="0"/>
                    </a:p>
                  </a:txBody>
                  <a:tcPr/>
                </a:tc>
                <a:tc>
                  <a:txBody>
                    <a:bodyPr/>
                    <a:lstStyle/>
                    <a:p>
                      <a:r>
                        <a:rPr lang="en-US" dirty="0" smtClean="0"/>
                        <a:t>234788</a:t>
                      </a:r>
                      <a:endParaRPr lang="en-US" dirty="0"/>
                    </a:p>
                  </a:txBody>
                  <a:tcPr/>
                </a:tc>
                <a:tc>
                  <a:txBody>
                    <a:bodyPr/>
                    <a:lstStyle/>
                    <a:p>
                      <a:r>
                        <a:rPr lang="en-US" dirty="0" smtClean="0"/>
                        <a:t>10640</a:t>
                      </a:r>
                      <a:endParaRPr lang="en-US" dirty="0"/>
                    </a:p>
                  </a:txBody>
                  <a:tcPr/>
                </a:tc>
                <a:tc>
                  <a:txBody>
                    <a:bodyPr/>
                    <a:lstStyle/>
                    <a:p>
                      <a:r>
                        <a:rPr lang="en-US" dirty="0" smtClean="0"/>
                        <a:t>0.7614</a:t>
                      </a:r>
                      <a:endParaRPr lang="en-US" dirty="0"/>
                    </a:p>
                  </a:txBody>
                  <a:tcPr/>
                </a:tc>
                <a:tc>
                  <a:txBody>
                    <a:bodyPr/>
                    <a:lstStyle/>
                    <a:p>
                      <a:r>
                        <a:rPr lang="en-US" dirty="0" smtClean="0"/>
                        <a:t>0.8244</a:t>
                      </a:r>
                      <a:endParaRPr lang="en-US" dirty="0"/>
                    </a:p>
                  </a:txBody>
                  <a:tcPr/>
                </a:tc>
                <a:tc>
                  <a:txBody>
                    <a:bodyPr/>
                    <a:lstStyle/>
                    <a:p>
                      <a:r>
                        <a:rPr lang="en-US" dirty="0" smtClean="0"/>
                        <a:t>91.5%</a:t>
                      </a:r>
                      <a:endParaRPr lang="en-US" dirty="0"/>
                    </a:p>
                  </a:txBody>
                  <a:tcPr/>
                </a:tc>
              </a:tr>
            </a:tbl>
          </a:graphicData>
        </a:graphic>
      </p:graphicFrame>
      <p:sp>
        <p:nvSpPr>
          <p:cNvPr id="7" name="Right Arrow 6"/>
          <p:cNvSpPr/>
          <p:nvPr/>
        </p:nvSpPr>
        <p:spPr>
          <a:xfrm>
            <a:off x="4267201" y="3104797"/>
            <a:ext cx="1145059" cy="799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Outlier Removal</a:t>
            </a:r>
            <a:endParaRPr lang="en-US" sz="800" dirty="0"/>
          </a:p>
        </p:txBody>
      </p:sp>
      <p:sp>
        <p:nvSpPr>
          <p:cNvPr id="8" name="Rectangle 7"/>
          <p:cNvSpPr/>
          <p:nvPr/>
        </p:nvSpPr>
        <p:spPr>
          <a:xfrm>
            <a:off x="5865341" y="3220995"/>
            <a:ext cx="1383956" cy="560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 : 493204</a:t>
            </a:r>
            <a:endParaRPr lang="en-US" dirty="0"/>
          </a:p>
        </p:txBody>
      </p:sp>
    </p:spTree>
    <p:extLst>
      <p:ext uri="{BB962C8B-B14F-4D97-AF65-F5344CB8AC3E}">
        <p14:creationId xmlns:p14="http://schemas.microsoft.com/office/powerpoint/2010/main" val="2698405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1108</Words>
  <Application>Microsoft Office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Anomaly Detection on KDDCup Data</vt:lpstr>
      <vt:lpstr>What’s in the Master thesis ? </vt:lpstr>
      <vt:lpstr>What’s in the Master thesis ? </vt:lpstr>
      <vt:lpstr>Data Preprocessing Step</vt:lpstr>
      <vt:lpstr>Parameters Setting </vt:lpstr>
      <vt:lpstr>Data Information </vt:lpstr>
      <vt:lpstr>Our Implementation </vt:lpstr>
      <vt:lpstr>What are the experiments running ? </vt:lpstr>
      <vt:lpstr>Experiment 4: Results </vt:lpstr>
      <vt:lpstr>Comparison of Results</vt:lpstr>
      <vt:lpstr>Code Repo:</vt:lpstr>
      <vt:lpstr>Our vision</vt:lpstr>
      <vt:lpstr>Our Vision</vt:lpstr>
      <vt:lpstr>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Prashant</dc:creator>
  <cp:lastModifiedBy>Prakash, Prashant</cp:lastModifiedBy>
  <cp:revision>95</cp:revision>
  <dcterms:created xsi:type="dcterms:W3CDTF">2016-02-24T20:39:29Z</dcterms:created>
  <dcterms:modified xsi:type="dcterms:W3CDTF">2016-02-25T18:36:17Z</dcterms:modified>
</cp:coreProperties>
</file>