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12F9E2F-A92E-41F6-9236-E38C1E7CEA04}" type="datetimeFigureOut">
              <a:rPr lang="en-US" smtClean="0"/>
              <a:t>3/9/2016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24579-A95C-44A0-8907-15B4D8D1D1CF}" type="slidenum">
              <a:rPr lang="en-US" smtClean="0"/>
              <a:t>‹#›</a:t>
            </a:fld>
            <a:endParaRPr lang="en-US"/>
          </a:p>
        </p:txBody>
      </p:sp>
    </p:spTree>
    <p:extLst>
      <p:ext uri="{BB962C8B-B14F-4D97-AF65-F5344CB8AC3E}">
        <p14:creationId xmlns:p14="http://schemas.microsoft.com/office/powerpoint/2010/main" val="2572194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2F9E2F-A92E-41F6-9236-E38C1E7CEA04}" type="datetimeFigureOut">
              <a:rPr lang="en-US" smtClean="0"/>
              <a:t>3/9/2016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24579-A95C-44A0-8907-15B4D8D1D1CF}" type="slidenum">
              <a:rPr lang="en-US" smtClean="0"/>
              <a:t>‹#›</a:t>
            </a:fld>
            <a:endParaRPr lang="en-US"/>
          </a:p>
        </p:txBody>
      </p:sp>
    </p:spTree>
    <p:extLst>
      <p:ext uri="{BB962C8B-B14F-4D97-AF65-F5344CB8AC3E}">
        <p14:creationId xmlns:p14="http://schemas.microsoft.com/office/powerpoint/2010/main" val="1575271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2F9E2F-A92E-41F6-9236-E38C1E7CEA04}" type="datetimeFigureOut">
              <a:rPr lang="en-US" smtClean="0"/>
              <a:t>3/9/2016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24579-A95C-44A0-8907-15B4D8D1D1CF}" type="slidenum">
              <a:rPr lang="en-US" smtClean="0"/>
              <a:t>‹#›</a:t>
            </a:fld>
            <a:endParaRPr lang="en-US"/>
          </a:p>
        </p:txBody>
      </p:sp>
    </p:spTree>
    <p:extLst>
      <p:ext uri="{BB962C8B-B14F-4D97-AF65-F5344CB8AC3E}">
        <p14:creationId xmlns:p14="http://schemas.microsoft.com/office/powerpoint/2010/main" val="2229099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2F9E2F-A92E-41F6-9236-E38C1E7CEA04}" type="datetimeFigureOut">
              <a:rPr lang="en-US" smtClean="0"/>
              <a:t>3/9/2016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24579-A95C-44A0-8907-15B4D8D1D1CF}" type="slidenum">
              <a:rPr lang="en-US" smtClean="0"/>
              <a:t>‹#›</a:t>
            </a:fld>
            <a:endParaRPr lang="en-US"/>
          </a:p>
        </p:txBody>
      </p:sp>
    </p:spTree>
    <p:extLst>
      <p:ext uri="{BB962C8B-B14F-4D97-AF65-F5344CB8AC3E}">
        <p14:creationId xmlns:p14="http://schemas.microsoft.com/office/powerpoint/2010/main" val="196587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2F9E2F-A92E-41F6-9236-E38C1E7CEA04}" type="datetimeFigureOut">
              <a:rPr lang="en-US" smtClean="0"/>
              <a:t>3/9/2016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24579-A95C-44A0-8907-15B4D8D1D1CF}" type="slidenum">
              <a:rPr lang="en-US" smtClean="0"/>
              <a:t>‹#›</a:t>
            </a:fld>
            <a:endParaRPr lang="en-US"/>
          </a:p>
        </p:txBody>
      </p:sp>
    </p:spTree>
    <p:extLst>
      <p:ext uri="{BB962C8B-B14F-4D97-AF65-F5344CB8AC3E}">
        <p14:creationId xmlns:p14="http://schemas.microsoft.com/office/powerpoint/2010/main" val="2809479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2F9E2F-A92E-41F6-9236-E38C1E7CEA04}" type="datetimeFigureOut">
              <a:rPr lang="en-US" smtClean="0"/>
              <a:t>3/9/2016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C24579-A95C-44A0-8907-15B4D8D1D1CF}" type="slidenum">
              <a:rPr lang="en-US" smtClean="0"/>
              <a:t>‹#›</a:t>
            </a:fld>
            <a:endParaRPr lang="en-US"/>
          </a:p>
        </p:txBody>
      </p:sp>
    </p:spTree>
    <p:extLst>
      <p:ext uri="{BB962C8B-B14F-4D97-AF65-F5344CB8AC3E}">
        <p14:creationId xmlns:p14="http://schemas.microsoft.com/office/powerpoint/2010/main" val="251059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12F9E2F-A92E-41F6-9236-E38C1E7CEA04}" type="datetimeFigureOut">
              <a:rPr lang="en-US" smtClean="0"/>
              <a:t>3/9/2016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C24579-A95C-44A0-8907-15B4D8D1D1CF}" type="slidenum">
              <a:rPr lang="en-US" smtClean="0"/>
              <a:t>‹#›</a:t>
            </a:fld>
            <a:endParaRPr lang="en-US"/>
          </a:p>
        </p:txBody>
      </p:sp>
    </p:spTree>
    <p:extLst>
      <p:ext uri="{BB962C8B-B14F-4D97-AF65-F5344CB8AC3E}">
        <p14:creationId xmlns:p14="http://schemas.microsoft.com/office/powerpoint/2010/main" val="831389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2F9E2F-A92E-41F6-9236-E38C1E7CEA04}" type="datetimeFigureOut">
              <a:rPr lang="en-US" smtClean="0"/>
              <a:t>3/9/2016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C24579-A95C-44A0-8907-15B4D8D1D1CF}" type="slidenum">
              <a:rPr lang="en-US" smtClean="0"/>
              <a:t>‹#›</a:t>
            </a:fld>
            <a:endParaRPr lang="en-US"/>
          </a:p>
        </p:txBody>
      </p:sp>
    </p:spTree>
    <p:extLst>
      <p:ext uri="{BB962C8B-B14F-4D97-AF65-F5344CB8AC3E}">
        <p14:creationId xmlns:p14="http://schemas.microsoft.com/office/powerpoint/2010/main" val="302162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2F9E2F-A92E-41F6-9236-E38C1E7CEA04}" type="datetimeFigureOut">
              <a:rPr lang="en-US" smtClean="0"/>
              <a:t>3/9/2016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C24579-A95C-44A0-8907-15B4D8D1D1CF}" type="slidenum">
              <a:rPr lang="en-US" smtClean="0"/>
              <a:t>‹#›</a:t>
            </a:fld>
            <a:endParaRPr lang="en-US"/>
          </a:p>
        </p:txBody>
      </p:sp>
    </p:spTree>
    <p:extLst>
      <p:ext uri="{BB962C8B-B14F-4D97-AF65-F5344CB8AC3E}">
        <p14:creationId xmlns:p14="http://schemas.microsoft.com/office/powerpoint/2010/main" val="2710461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2F9E2F-A92E-41F6-9236-E38C1E7CEA04}" type="datetimeFigureOut">
              <a:rPr lang="en-US" smtClean="0"/>
              <a:t>3/9/2016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C24579-A95C-44A0-8907-15B4D8D1D1CF}" type="slidenum">
              <a:rPr lang="en-US" smtClean="0"/>
              <a:t>‹#›</a:t>
            </a:fld>
            <a:endParaRPr lang="en-US"/>
          </a:p>
        </p:txBody>
      </p:sp>
    </p:spTree>
    <p:extLst>
      <p:ext uri="{BB962C8B-B14F-4D97-AF65-F5344CB8AC3E}">
        <p14:creationId xmlns:p14="http://schemas.microsoft.com/office/powerpoint/2010/main" val="1245805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2F9E2F-A92E-41F6-9236-E38C1E7CEA04}" type="datetimeFigureOut">
              <a:rPr lang="en-US" smtClean="0"/>
              <a:t>3/9/2016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C24579-A95C-44A0-8907-15B4D8D1D1CF}" type="slidenum">
              <a:rPr lang="en-US" smtClean="0"/>
              <a:t>‹#›</a:t>
            </a:fld>
            <a:endParaRPr lang="en-US"/>
          </a:p>
        </p:txBody>
      </p:sp>
    </p:spTree>
    <p:extLst>
      <p:ext uri="{BB962C8B-B14F-4D97-AF65-F5344CB8AC3E}">
        <p14:creationId xmlns:p14="http://schemas.microsoft.com/office/powerpoint/2010/main" val="2782029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2F9E2F-A92E-41F6-9236-E38C1E7CEA04}" type="datetimeFigureOut">
              <a:rPr lang="en-US" smtClean="0"/>
              <a:t>3/9/2016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C24579-A95C-44A0-8907-15B4D8D1D1CF}" type="slidenum">
              <a:rPr lang="en-US" smtClean="0"/>
              <a:t>‹#›</a:t>
            </a:fld>
            <a:endParaRPr lang="en-US"/>
          </a:p>
        </p:txBody>
      </p:sp>
    </p:spTree>
    <p:extLst>
      <p:ext uri="{BB962C8B-B14F-4D97-AF65-F5344CB8AC3E}">
        <p14:creationId xmlns:p14="http://schemas.microsoft.com/office/powerpoint/2010/main" val="8813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solidFill>
                  <a:srgbClr val="FF0000"/>
                </a:solidFill>
              </a:rPr>
              <a:t>Anomaly Detection on KDDCup 1999 Data</a:t>
            </a:r>
            <a:endParaRPr lang="en-US" sz="3600" dirty="0">
              <a:solidFill>
                <a:srgbClr val="FF0000"/>
              </a:solidFill>
            </a:endParaRPr>
          </a:p>
        </p:txBody>
      </p:sp>
      <p:sp>
        <p:nvSpPr>
          <p:cNvPr id="3" name="Subtitle 2"/>
          <p:cNvSpPr>
            <a:spLocks noGrp="1"/>
          </p:cNvSpPr>
          <p:nvPr>
            <p:ph type="subTitle" idx="1"/>
          </p:nvPr>
        </p:nvSpPr>
        <p:spPr/>
        <p:txBody>
          <a:bodyPr/>
          <a:lstStyle/>
          <a:p>
            <a:r>
              <a:rPr lang="en-US" dirty="0" smtClean="0"/>
              <a:t>Date : 10</a:t>
            </a:r>
            <a:r>
              <a:rPr lang="en-US" baseline="30000" dirty="0" smtClean="0"/>
              <a:t>th</a:t>
            </a:r>
            <a:r>
              <a:rPr lang="en-US" dirty="0" smtClean="0"/>
              <a:t> March 2016</a:t>
            </a:r>
            <a:endParaRPr lang="en-US" dirty="0"/>
          </a:p>
        </p:txBody>
      </p:sp>
    </p:spTree>
    <p:extLst>
      <p:ext uri="{BB962C8B-B14F-4D97-AF65-F5344CB8AC3E}">
        <p14:creationId xmlns:p14="http://schemas.microsoft.com/office/powerpoint/2010/main" val="2937868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rgbClr val="FF0000"/>
                </a:solidFill>
              </a:rPr>
              <a:t>Density Based Local Outlier Factor Approach</a:t>
            </a:r>
            <a:endParaRPr lang="en-US" sz="2800"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1800" dirty="0" smtClean="0"/>
                  <a:t>Every point’s (test point) density is compared to it’s k-nearest neighborhood (local) points. </a:t>
                </a:r>
              </a:p>
              <a:p>
                <a:r>
                  <a:rPr lang="en-US" sz="1800" dirty="0" smtClean="0"/>
                  <a:t>k-distance </a:t>
                </a:r>
              </a:p>
              <a:p>
                <a:pPr lvl="1"/>
                <a:r>
                  <a:rPr lang="en-US" sz="1800" dirty="0" smtClean="0"/>
                  <a:t>Distance between p and object o.</a:t>
                </a:r>
              </a:p>
              <a:p>
                <a:pPr lvl="1"/>
                <a:r>
                  <a:rPr lang="en-US" sz="1800" dirty="0" smtClean="0"/>
                  <a:t>For at least k objects  o’ </a:t>
                </a:r>
                <a14:m>
                  <m:oMath xmlns:m="http://schemas.openxmlformats.org/officeDocument/2006/math">
                    <m:r>
                      <a:rPr lang="en-US" sz="1800" i="1" smtClean="0">
                        <a:latin typeface="Cambria Math" panose="02040503050406030204" pitchFamily="18" charset="0"/>
                      </a:rPr>
                      <m:t>€</m:t>
                    </m:r>
                    <m:r>
                      <a:rPr lang="en-US" sz="1800" b="0" i="1" smtClean="0">
                        <a:latin typeface="Cambria Math" panose="02040503050406030204" pitchFamily="18" charset="0"/>
                      </a:rPr>
                      <m:t> </m:t>
                    </m:r>
                    <m:r>
                      <a:rPr lang="en-US" sz="1800" b="0" i="1" smtClean="0">
                        <a:latin typeface="Cambria Math" panose="02040503050406030204" pitchFamily="18" charset="0"/>
                      </a:rPr>
                      <m:t>𝐷</m:t>
                    </m:r>
                    <m:r>
                      <a:rPr lang="en-US" sz="1800" b="0" i="1" smtClean="0">
                        <a:latin typeface="Cambria Math" panose="02040503050406030204" pitchFamily="18" charset="0"/>
                      </a:rPr>
                      <m:t> </m:t>
                    </m:r>
                    <m:r>
                      <m:rPr>
                        <m:lit/>
                      </m:rPr>
                      <a:rPr lang="en-US" sz="1800" b="0" i="1" smtClean="0">
                        <a:latin typeface="Cambria Math" panose="02040503050406030204" pitchFamily="18" charset="0"/>
                      </a:rPr>
                      <m:t> </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𝑝</m:t>
                        </m:r>
                      </m:e>
                    </m:d>
                  </m:oMath>
                </a14:m>
                <a:r>
                  <a:rPr lang="en-US" sz="1800" dirty="0" smtClean="0"/>
                  <a:t>  it holds that </a:t>
                </a:r>
                <a14:m>
                  <m:oMath xmlns:m="http://schemas.openxmlformats.org/officeDocument/2006/math">
                    <m:r>
                      <a:rPr lang="en-US" sz="1800" b="0" i="1" smtClean="0">
                        <a:latin typeface="Cambria Math" panose="02040503050406030204" pitchFamily="18" charset="0"/>
                      </a:rPr>
                      <m:t>𝑑</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𝑝</m:t>
                        </m:r>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𝑜</m:t>
                            </m:r>
                          </m:e>
                          <m:sup>
                            <m:r>
                              <a:rPr lang="en-US" sz="1800" b="0" i="1" smtClean="0">
                                <a:latin typeface="Cambria Math" panose="02040503050406030204" pitchFamily="18" charset="0"/>
                              </a:rPr>
                              <m:t>′</m:t>
                            </m:r>
                          </m:sup>
                        </m:sSup>
                      </m:e>
                    </m:d>
                    <m:r>
                      <a:rPr lang="en-US" sz="1800" b="0" i="1" smtClean="0">
                        <a:latin typeface="Cambria Math" panose="02040503050406030204" pitchFamily="18" charset="0"/>
                      </a:rPr>
                      <m:t>≤</m:t>
                    </m:r>
                    <m:r>
                      <a:rPr lang="en-US" sz="1800" b="0" i="1" smtClean="0">
                        <a:latin typeface="Cambria Math" panose="02040503050406030204" pitchFamily="18" charset="0"/>
                      </a:rPr>
                      <m:t>𝑑</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𝑝</m:t>
                        </m:r>
                        <m:r>
                          <a:rPr lang="en-US" sz="1800" b="0" i="1" smtClean="0">
                            <a:latin typeface="Cambria Math" panose="02040503050406030204" pitchFamily="18" charset="0"/>
                          </a:rPr>
                          <m:t>,</m:t>
                        </m:r>
                        <m:r>
                          <a:rPr lang="en-US" sz="1800" b="0" i="1" smtClean="0">
                            <a:latin typeface="Cambria Math" panose="02040503050406030204" pitchFamily="18" charset="0"/>
                          </a:rPr>
                          <m:t>𝑜</m:t>
                        </m:r>
                      </m:e>
                    </m:d>
                  </m:oMath>
                </a14:m>
                <a:endParaRPr lang="en-US" sz="1800" b="0" dirty="0" smtClean="0"/>
              </a:p>
              <a:p>
                <a:pPr lvl="1"/>
                <a:r>
                  <a:rPr lang="en-US" sz="1800" dirty="0" smtClean="0"/>
                  <a:t>For at most k-1 objects  o’ </a:t>
                </a:r>
                <a14:m>
                  <m:oMath xmlns:m="http://schemas.openxmlformats.org/officeDocument/2006/math">
                    <m:r>
                      <a:rPr lang="en-US" sz="1800" i="1" smtClean="0">
                        <a:latin typeface="Cambria Math" panose="02040503050406030204" pitchFamily="18" charset="0"/>
                      </a:rPr>
                      <m:t>€</m:t>
                    </m:r>
                    <m:r>
                      <a:rPr lang="en-US" sz="1800" b="0" i="1" smtClean="0">
                        <a:latin typeface="Cambria Math" panose="02040503050406030204" pitchFamily="18" charset="0"/>
                      </a:rPr>
                      <m:t> </m:t>
                    </m:r>
                    <m:r>
                      <a:rPr lang="en-US" sz="1800" b="0" i="1" smtClean="0">
                        <a:latin typeface="Cambria Math" panose="02040503050406030204" pitchFamily="18" charset="0"/>
                      </a:rPr>
                      <m:t>𝐷</m:t>
                    </m:r>
                    <m:r>
                      <a:rPr lang="en-US" sz="1800" b="0" i="1" smtClean="0">
                        <a:latin typeface="Cambria Math" panose="02040503050406030204" pitchFamily="18" charset="0"/>
                      </a:rPr>
                      <m:t> </m:t>
                    </m:r>
                    <m:r>
                      <m:rPr>
                        <m:lit/>
                      </m:rPr>
                      <a:rPr lang="en-US" sz="1800" b="0" i="1" smtClean="0">
                        <a:latin typeface="Cambria Math" panose="02040503050406030204" pitchFamily="18" charset="0"/>
                      </a:rPr>
                      <m:t> </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𝑝</m:t>
                        </m:r>
                      </m:e>
                    </m:d>
                  </m:oMath>
                </a14:m>
                <a:r>
                  <a:rPr lang="en-US" sz="1800" dirty="0" smtClean="0"/>
                  <a:t>  it holds that </a:t>
                </a:r>
                <a14:m>
                  <m:oMath xmlns:m="http://schemas.openxmlformats.org/officeDocument/2006/math">
                    <m:r>
                      <a:rPr lang="en-US" sz="1800" b="0" i="1" smtClean="0">
                        <a:latin typeface="Cambria Math" panose="02040503050406030204" pitchFamily="18" charset="0"/>
                      </a:rPr>
                      <m:t>𝑑</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𝑝</m:t>
                        </m:r>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𝑜</m:t>
                            </m:r>
                          </m:e>
                          <m:sup>
                            <m:r>
                              <a:rPr lang="en-US" sz="1800" b="0" i="1" smtClean="0">
                                <a:latin typeface="Cambria Math" panose="02040503050406030204" pitchFamily="18" charset="0"/>
                              </a:rPr>
                              <m:t>′</m:t>
                            </m:r>
                          </m:sup>
                        </m:sSup>
                      </m:e>
                    </m:d>
                    <m:r>
                      <a:rPr lang="en-US" sz="1800" b="0" i="1" smtClean="0">
                        <a:latin typeface="Cambria Math" panose="02040503050406030204" pitchFamily="18" charset="0"/>
                      </a:rPr>
                      <m:t>&lt;</m:t>
                    </m:r>
                    <m:r>
                      <a:rPr lang="en-US" sz="1800" b="0" i="1" smtClean="0">
                        <a:latin typeface="Cambria Math" panose="02040503050406030204" pitchFamily="18" charset="0"/>
                      </a:rPr>
                      <m:t>𝑑</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𝑝</m:t>
                        </m:r>
                        <m:r>
                          <a:rPr lang="en-US" sz="1800" b="0" i="1" smtClean="0">
                            <a:latin typeface="Cambria Math" panose="02040503050406030204" pitchFamily="18" charset="0"/>
                          </a:rPr>
                          <m:t>,</m:t>
                        </m:r>
                        <m:r>
                          <a:rPr lang="en-US" sz="1800" b="0" i="1" smtClean="0">
                            <a:latin typeface="Cambria Math" panose="02040503050406030204" pitchFamily="18" charset="0"/>
                          </a:rPr>
                          <m:t>𝑜</m:t>
                        </m:r>
                      </m:e>
                    </m:d>
                  </m:oMath>
                </a14:m>
                <a:endParaRPr lang="en-US" sz="1800" dirty="0" smtClean="0"/>
              </a:p>
              <a:p>
                <a:r>
                  <a:rPr lang="en-US" sz="1800" dirty="0" smtClean="0"/>
                  <a:t>k-distance neighborhood </a:t>
                </a:r>
              </a:p>
              <a:p>
                <a:pPr lvl="1"/>
                <a:r>
                  <a:rPr lang="en-US" sz="1800" dirty="0" smtClean="0"/>
                  <a:t>The k-distance neighborhood of p contains every object whose distance from p is not greater than k-distance </a:t>
                </a:r>
                <a14:m>
                  <m:oMath xmlns:m="http://schemas.openxmlformats.org/officeDocument/2006/math">
                    <m:r>
                      <a:rPr lang="en-US" sz="1800" b="0" i="1" smtClean="0">
                        <a:latin typeface="Cambria Math" panose="02040503050406030204" pitchFamily="18" charset="0"/>
                      </a:rPr>
                      <m:t>𝑁</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𝑝</m:t>
                        </m:r>
                      </m:e>
                    </m:d>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 </m:t>
                        </m:r>
                        <m:r>
                          <a:rPr lang="en-US" sz="1800" b="0" i="1" smtClean="0">
                            <a:latin typeface="Cambria Math" panose="02040503050406030204" pitchFamily="18" charset="0"/>
                          </a:rPr>
                          <m:t>𝑞</m:t>
                        </m:r>
                        <m:r>
                          <a:rPr lang="en-US" sz="1800" b="0" i="1" smtClean="0">
                            <a:latin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𝜖</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𝐷</m:t>
                        </m:r>
                        <m:r>
                          <m:rPr>
                            <m:lit/>
                          </m:rP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𝑝</m:t>
                        </m:r>
                      </m:e>
                    </m:d>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𝑑</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𝑝</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𝑞</m:t>
                        </m:r>
                      </m:e>
                    </m:d>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𝑘</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𝑑𝑖𝑠𝑡𝑎𝑛𝑐𝑒</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𝑝</m:t>
                        </m:r>
                      </m:e>
                    </m:d>
                    <m:r>
                      <a:rPr lang="en-US" sz="1800" b="0" i="1" smtClean="0">
                        <a:latin typeface="Cambria Math" panose="02040503050406030204" pitchFamily="18" charset="0"/>
                        <a:ea typeface="Cambria Math" panose="02040503050406030204" pitchFamily="18" charset="0"/>
                      </a:rPr>
                      <m:t>}</m:t>
                    </m:r>
                  </m:oMath>
                </a14:m>
                <a:endParaRPr lang="en-US" sz="1800" dirty="0" smtClean="0"/>
              </a:p>
              <a:p>
                <a:r>
                  <a:rPr lang="en-US" sz="1800" dirty="0" smtClean="0"/>
                  <a:t>Reachability Distance</a:t>
                </a:r>
              </a:p>
              <a:p>
                <a:pPr lvl="1"/>
                <a14:m>
                  <m:oMath xmlns:m="http://schemas.openxmlformats.org/officeDocument/2006/math">
                    <m:r>
                      <a:rPr lang="en-US" sz="1400" b="0" i="1" smtClean="0">
                        <a:latin typeface="Cambria Math" panose="02040503050406030204" pitchFamily="18" charset="0"/>
                      </a:rPr>
                      <m:t>𝑟𝑒𝑎𝑐h</m:t>
                    </m:r>
                    <m:r>
                      <a:rPr lang="en-US" sz="1400" b="0" i="1" smtClean="0">
                        <a:latin typeface="Cambria Math" panose="02040503050406030204" pitchFamily="18" charset="0"/>
                      </a:rPr>
                      <m:t>−</m:t>
                    </m:r>
                    <m:r>
                      <a:rPr lang="en-US" sz="1400" b="0" i="1" smtClean="0">
                        <a:latin typeface="Cambria Math" panose="02040503050406030204" pitchFamily="18" charset="0"/>
                      </a:rPr>
                      <m:t>𝑑𝑖𝑠𝑡</m:t>
                    </m:r>
                    <m:r>
                      <a:rPr lang="en-US" sz="1400" b="0" i="1" smtClean="0">
                        <a:latin typeface="Cambria Math" panose="02040503050406030204" pitchFamily="18" charset="0"/>
                      </a:rPr>
                      <m:t> </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𝑝</m:t>
                        </m:r>
                        <m:r>
                          <a:rPr lang="en-US" sz="1400" b="0" i="1" smtClean="0">
                            <a:latin typeface="Cambria Math" panose="02040503050406030204" pitchFamily="18" charset="0"/>
                          </a:rPr>
                          <m:t>,</m:t>
                        </m:r>
                        <m:r>
                          <a:rPr lang="en-US" sz="1400" b="0" i="1" smtClean="0">
                            <a:latin typeface="Cambria Math" panose="02040503050406030204" pitchFamily="18" charset="0"/>
                          </a:rPr>
                          <m:t>𝑜</m:t>
                        </m:r>
                      </m:e>
                    </m:d>
                    <m:r>
                      <a:rPr lang="en-US" sz="1400" b="0" i="1" smtClean="0">
                        <a:latin typeface="Cambria Math" panose="02040503050406030204" pitchFamily="18" charset="0"/>
                      </a:rPr>
                      <m:t>=</m:t>
                    </m:r>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max</m:t>
                        </m:r>
                      </m:fName>
                      <m:e>
                        <m:r>
                          <a:rPr lang="en-US" sz="1400" b="0" i="1" smtClean="0">
                            <a:latin typeface="Cambria Math" panose="02040503050406030204" pitchFamily="18" charset="0"/>
                          </a:rPr>
                          <m:t>{ </m:t>
                        </m:r>
                        <m:r>
                          <a:rPr lang="en-US" sz="1400" b="0" i="1" smtClean="0">
                            <a:latin typeface="Cambria Math" panose="02040503050406030204" pitchFamily="18" charset="0"/>
                          </a:rPr>
                          <m:t>𝑘</m:t>
                        </m:r>
                        <m:r>
                          <a:rPr lang="en-US" sz="1400" b="0" i="1" smtClean="0">
                            <a:latin typeface="Cambria Math" panose="02040503050406030204" pitchFamily="18" charset="0"/>
                          </a:rPr>
                          <m:t>−</m:t>
                        </m:r>
                        <m:r>
                          <a:rPr lang="en-US" sz="1400" b="0" i="1" smtClean="0">
                            <a:latin typeface="Cambria Math" panose="02040503050406030204" pitchFamily="18" charset="0"/>
                          </a:rPr>
                          <m:t>𝑑𝑖𝑠𝑡𝑎𝑐𝑛𝑒</m:t>
                        </m:r>
                        <m:r>
                          <a:rPr lang="en-US" sz="1400" b="0" i="1" smtClean="0">
                            <a:latin typeface="Cambria Math" panose="02040503050406030204" pitchFamily="18" charset="0"/>
                          </a:rPr>
                          <m:t> , </m:t>
                        </m:r>
                        <m:r>
                          <a:rPr lang="en-US" sz="1400" b="0" i="1" smtClean="0">
                            <a:latin typeface="Cambria Math" panose="02040503050406030204" pitchFamily="18" charset="0"/>
                          </a:rPr>
                          <m:t>𝑒𝑢𝑙𝑖𝑑𝑒𝑎𝑛</m:t>
                        </m:r>
                        <m:r>
                          <a:rPr lang="en-US" sz="1400" b="0" i="1" smtClean="0">
                            <a:latin typeface="Cambria Math" panose="02040503050406030204" pitchFamily="18" charset="0"/>
                          </a:rPr>
                          <m:t> </m:t>
                        </m:r>
                        <m:r>
                          <a:rPr lang="en-US" sz="1400" b="0" i="1" smtClean="0">
                            <a:latin typeface="Cambria Math" panose="02040503050406030204" pitchFamily="18" charset="0"/>
                          </a:rPr>
                          <m:t>𝑑𝑖𝑠𝑡𝑎𝑛𝑐𝑒</m:t>
                        </m:r>
                        <m:r>
                          <a:rPr lang="en-US" sz="1400" b="0" i="1" smtClean="0">
                            <a:latin typeface="Cambria Math" panose="02040503050406030204" pitchFamily="18" charset="0"/>
                          </a:rPr>
                          <m:t> </m:t>
                        </m:r>
                        <m:r>
                          <a:rPr lang="en-US" sz="1400" b="0" i="1" smtClean="0">
                            <a:latin typeface="Cambria Math" panose="02040503050406030204" pitchFamily="18" charset="0"/>
                          </a:rPr>
                          <m:t>𝑏𝑒𝑡𝑤𝑒𝑒𝑛</m:t>
                        </m:r>
                        <m:r>
                          <a:rPr lang="en-US" sz="1400" b="0" i="1" smtClean="0">
                            <a:latin typeface="Cambria Math" panose="02040503050406030204" pitchFamily="18" charset="0"/>
                          </a:rPr>
                          <m:t> </m:t>
                        </m:r>
                        <m:r>
                          <a:rPr lang="en-US" sz="1400" b="0" i="1" smtClean="0">
                            <a:latin typeface="Cambria Math" panose="02040503050406030204" pitchFamily="18" charset="0"/>
                          </a:rPr>
                          <m:t>𝑝</m:t>
                        </m:r>
                        <m:r>
                          <a:rPr lang="en-US" sz="1400" b="0" i="1" smtClean="0">
                            <a:latin typeface="Cambria Math" panose="02040503050406030204" pitchFamily="18" charset="0"/>
                          </a:rPr>
                          <m:t> </m:t>
                        </m:r>
                        <m:r>
                          <a:rPr lang="en-US" sz="1400" b="0" i="1" smtClean="0">
                            <a:latin typeface="Cambria Math" panose="02040503050406030204" pitchFamily="18" charset="0"/>
                          </a:rPr>
                          <m:t>𝑎𝑛𝑑</m:t>
                        </m:r>
                        <m:r>
                          <a:rPr lang="en-US" sz="1400" b="0" i="1" smtClean="0">
                            <a:latin typeface="Cambria Math" panose="02040503050406030204" pitchFamily="18" charset="0"/>
                          </a:rPr>
                          <m:t> </m:t>
                        </m:r>
                        <m:r>
                          <a:rPr lang="en-US" sz="1400" b="0" i="1" smtClean="0">
                            <a:latin typeface="Cambria Math" panose="02040503050406030204" pitchFamily="18" charset="0"/>
                          </a:rPr>
                          <m:t>𝑜</m:t>
                        </m:r>
                        <m:r>
                          <a:rPr lang="en-US" sz="1400" b="0" i="1" smtClean="0">
                            <a:latin typeface="Cambria Math" panose="02040503050406030204" pitchFamily="18" charset="0"/>
                          </a:rPr>
                          <m:t>)</m:t>
                        </m:r>
                      </m:e>
                    </m:func>
                  </m:oMath>
                </a14:m>
                <a:endParaRPr lang="en-US" sz="1800"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06" t="-1261"/>
                </a:stretch>
              </a:blipFill>
            </p:spPr>
            <p:txBody>
              <a:bodyPr/>
              <a:lstStyle/>
              <a:p>
                <a:r>
                  <a:rPr lang="en-US">
                    <a:noFill/>
                  </a:rPr>
                  <a:t> </a:t>
                </a:r>
              </a:p>
            </p:txBody>
          </p:sp>
        </mc:Fallback>
      </mc:AlternateContent>
    </p:spTree>
    <p:extLst>
      <p:ext uri="{BB962C8B-B14F-4D97-AF65-F5344CB8AC3E}">
        <p14:creationId xmlns:p14="http://schemas.microsoft.com/office/powerpoint/2010/main" val="81796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rgbClr val="FF0000"/>
                </a:solidFill>
              </a:rPr>
              <a:t>Density Based Local Outlier Factor Approach</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2948" y="1911204"/>
            <a:ext cx="4115011" cy="3175163"/>
          </a:xfrm>
        </p:spPr>
      </p:pic>
    </p:spTree>
    <p:extLst>
      <p:ext uri="{BB962C8B-B14F-4D97-AF65-F5344CB8AC3E}">
        <p14:creationId xmlns:p14="http://schemas.microsoft.com/office/powerpoint/2010/main" val="3542053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FF0000"/>
                </a:solidFill>
              </a:rPr>
              <a:t>Density Based Local Outlier Factor Approach</a:t>
            </a:r>
            <a:endParaRPr lang="en-US" sz="2800" dirty="0"/>
          </a:p>
        </p:txBody>
      </p:sp>
      <p:sp>
        <p:nvSpPr>
          <p:cNvPr id="3" name="Content Placeholder 2"/>
          <p:cNvSpPr>
            <a:spLocks noGrp="1"/>
          </p:cNvSpPr>
          <p:nvPr>
            <p:ph idx="1"/>
          </p:nvPr>
        </p:nvSpPr>
        <p:spPr/>
        <p:txBody>
          <a:bodyPr/>
          <a:lstStyle/>
          <a:p>
            <a:r>
              <a:rPr lang="en-US" dirty="0" smtClean="0"/>
              <a:t>Local reachability density of point p is defined as :</a:t>
            </a:r>
          </a:p>
          <a:p>
            <a:pPr marL="0" indent="0">
              <a:buNone/>
            </a:pPr>
            <a:r>
              <a:rPr lang="en-US" dirty="0" smtClean="0"/>
              <a:t>	</a:t>
            </a:r>
            <a:r>
              <a:rPr lang="en-US" dirty="0"/>
              <a:t>	</a:t>
            </a:r>
            <a:endParaRPr lang="en-US" dirty="0" smtClean="0"/>
          </a:p>
          <a:p>
            <a:pPr marL="0" indent="0">
              <a:buNone/>
            </a:pPr>
            <a:endParaRPr lang="en-US" dirty="0"/>
          </a:p>
          <a:p>
            <a:pPr marL="0" indent="0">
              <a:buNone/>
            </a:pPr>
            <a:endParaRPr lang="en-US" dirty="0" smtClean="0"/>
          </a:p>
          <a:p>
            <a:r>
              <a:rPr lang="en-US" dirty="0" smtClean="0"/>
              <a:t>Local Outlier factor of p is defined as:</a:t>
            </a:r>
          </a:p>
          <a:p>
            <a:pPr marL="0" indent="0">
              <a:buNone/>
            </a:pPr>
            <a:r>
              <a:rPr lang="en-US" dirty="0"/>
              <a:t>	</a:t>
            </a:r>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2283" y="2493118"/>
            <a:ext cx="3784795" cy="113035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0544" y="4563567"/>
            <a:ext cx="3657788" cy="927148"/>
          </a:xfrm>
          <a:prstGeom prst="rect">
            <a:avLst/>
          </a:prstGeom>
        </p:spPr>
      </p:pic>
      <p:sp>
        <p:nvSpPr>
          <p:cNvPr id="6" name="Oval Callout 5"/>
          <p:cNvSpPr/>
          <p:nvPr/>
        </p:nvSpPr>
        <p:spPr>
          <a:xfrm>
            <a:off x="8204886" y="1825625"/>
            <a:ext cx="2669059" cy="214183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Here N(</a:t>
            </a:r>
            <a:r>
              <a:rPr lang="en-US" dirty="0" err="1" smtClean="0">
                <a:solidFill>
                  <a:schemeClr val="tx1"/>
                </a:solidFill>
              </a:rPr>
              <a:t>minpts</a:t>
            </a:r>
            <a:r>
              <a:rPr lang="en-US" dirty="0" smtClean="0">
                <a:solidFill>
                  <a:schemeClr val="tx1"/>
                </a:solidFill>
              </a:rPr>
              <a:t>) is the same as value of k for k-nearest neighbors </a:t>
            </a:r>
            <a:endParaRPr lang="en-US" dirty="0">
              <a:solidFill>
                <a:schemeClr val="tx1"/>
              </a:solidFill>
            </a:endParaRPr>
          </a:p>
        </p:txBody>
      </p:sp>
    </p:spTree>
    <p:extLst>
      <p:ext uri="{BB962C8B-B14F-4D97-AF65-F5344CB8AC3E}">
        <p14:creationId xmlns:p14="http://schemas.microsoft.com/office/powerpoint/2010/main" val="3824551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rgbClr val="FF0000"/>
                </a:solidFill>
              </a:rPr>
              <a:t>Our Implementation of Density based LOF</a:t>
            </a:r>
            <a:endParaRPr lang="en-US" sz="2800"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If we go with the approach then scalability is going to be an issue here as we have to compute distance or every point to other points in train data and then closest k . </a:t>
            </a:r>
          </a:p>
          <a:p>
            <a:r>
              <a:rPr lang="en-US" dirty="0" smtClean="0"/>
              <a:t>We have decided to go with the cluster centers as representative of all the points in that cluster to assign outlier factor value for a data point. So instead of distance calculation among all the points we reduce our set and k-distance calculation will be done only with cluster centers.</a:t>
            </a:r>
          </a:p>
          <a:p>
            <a:r>
              <a:rPr lang="en-US" dirty="0" smtClean="0"/>
              <a:t>The rest of the calculations are same as explained in the paper.</a:t>
            </a:r>
            <a:endParaRPr lang="en-US" dirty="0"/>
          </a:p>
        </p:txBody>
      </p:sp>
    </p:spTree>
    <p:extLst>
      <p:ext uri="{BB962C8B-B14F-4D97-AF65-F5344CB8AC3E}">
        <p14:creationId xmlns:p14="http://schemas.microsoft.com/office/powerpoint/2010/main" val="3692186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FF0000"/>
                </a:solidFill>
              </a:rPr>
              <a:t>Our Implementation of Density based LOF</a:t>
            </a:r>
            <a:endParaRPr lang="en-US" sz="2800"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2998574" y="2331308"/>
            <a:ext cx="1738184" cy="10544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KMeans</a:t>
            </a:r>
            <a:r>
              <a:rPr lang="en-US" dirty="0" smtClean="0"/>
              <a:t> Clustering </a:t>
            </a:r>
            <a:endParaRPr lang="en-US" dirty="0"/>
          </a:p>
        </p:txBody>
      </p:sp>
      <p:sp>
        <p:nvSpPr>
          <p:cNvPr id="5" name="Rectangle 4"/>
          <p:cNvSpPr/>
          <p:nvPr/>
        </p:nvSpPr>
        <p:spPr>
          <a:xfrm>
            <a:off x="1186248" y="2611393"/>
            <a:ext cx="864974" cy="584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 Data</a:t>
            </a:r>
            <a:endParaRPr lang="en-US" dirty="0"/>
          </a:p>
        </p:txBody>
      </p:sp>
      <p:sp>
        <p:nvSpPr>
          <p:cNvPr id="6" name="Right Arrow 5"/>
          <p:cNvSpPr/>
          <p:nvPr/>
        </p:nvSpPr>
        <p:spPr>
          <a:xfrm>
            <a:off x="2281881" y="2759677"/>
            <a:ext cx="576649"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857102" y="3976109"/>
            <a:ext cx="1655805" cy="9967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LOF Model</a:t>
            </a:r>
            <a:endParaRPr lang="en-US" dirty="0"/>
          </a:p>
        </p:txBody>
      </p:sp>
      <p:sp>
        <p:nvSpPr>
          <p:cNvPr id="8" name="Right Arrow 7"/>
          <p:cNvSpPr/>
          <p:nvPr/>
        </p:nvSpPr>
        <p:spPr>
          <a:xfrm>
            <a:off x="5018904" y="2759677"/>
            <a:ext cx="576649"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096000" y="2619633"/>
            <a:ext cx="996778" cy="584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Cluster Centers</a:t>
            </a:r>
            <a:endParaRPr lang="en-US" dirty="0"/>
          </a:p>
        </p:txBody>
      </p:sp>
      <p:sp>
        <p:nvSpPr>
          <p:cNvPr id="10" name="Right Arrow 9"/>
          <p:cNvSpPr/>
          <p:nvPr/>
        </p:nvSpPr>
        <p:spPr>
          <a:xfrm rot="5400000">
            <a:off x="6306064" y="3400449"/>
            <a:ext cx="576649"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998574" y="4306970"/>
            <a:ext cx="1449857" cy="584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Any Data Point </a:t>
            </a:r>
            <a:endParaRPr lang="en-US" dirty="0"/>
          </a:p>
        </p:txBody>
      </p:sp>
      <p:sp>
        <p:nvSpPr>
          <p:cNvPr id="12" name="Right Arrow 11"/>
          <p:cNvSpPr/>
          <p:nvPr/>
        </p:nvSpPr>
        <p:spPr>
          <a:xfrm>
            <a:off x="5018903" y="4447013"/>
            <a:ext cx="576649"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Callout 12"/>
          <p:cNvSpPr/>
          <p:nvPr/>
        </p:nvSpPr>
        <p:spPr>
          <a:xfrm>
            <a:off x="7489225" y="2224217"/>
            <a:ext cx="1185218" cy="1616956"/>
          </a:xfrm>
          <a:prstGeom prst="wedgeEllipseCallout">
            <a:avLst>
              <a:gd name="adj1" fmla="val -97870"/>
              <a:gd name="adj2" fmla="val 682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This LOF model is going to use all the cluster centers as its base points for identifying LOF </a:t>
            </a:r>
            <a:endParaRPr lang="en-US" sz="800" dirty="0"/>
          </a:p>
        </p:txBody>
      </p:sp>
      <p:sp>
        <p:nvSpPr>
          <p:cNvPr id="14" name="Right Arrow 13"/>
          <p:cNvSpPr/>
          <p:nvPr/>
        </p:nvSpPr>
        <p:spPr>
          <a:xfrm>
            <a:off x="8211066" y="4396167"/>
            <a:ext cx="576649"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164597" y="4256123"/>
            <a:ext cx="1449857" cy="584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Data Point with an outlier factor value </a:t>
            </a:r>
            <a:endParaRPr lang="en-US" sz="1000" dirty="0"/>
          </a:p>
        </p:txBody>
      </p:sp>
    </p:spTree>
    <p:extLst>
      <p:ext uri="{BB962C8B-B14F-4D97-AF65-F5344CB8AC3E}">
        <p14:creationId xmlns:p14="http://schemas.microsoft.com/office/powerpoint/2010/main" val="2168002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rgbClr val="FF0000"/>
                </a:solidFill>
              </a:rPr>
              <a:t>Why we are Introducing Clustering in LOF ? </a:t>
            </a:r>
            <a:endParaRPr lang="en-US" sz="2800" dirty="0">
              <a:solidFill>
                <a:srgbClr val="FF0000"/>
              </a:solidFill>
            </a:endParaRPr>
          </a:p>
        </p:txBody>
      </p:sp>
      <p:sp>
        <p:nvSpPr>
          <p:cNvPr id="3" name="Content Placeholder 2"/>
          <p:cNvSpPr>
            <a:spLocks noGrp="1"/>
          </p:cNvSpPr>
          <p:nvPr>
            <p:ph idx="1"/>
          </p:nvPr>
        </p:nvSpPr>
        <p:spPr/>
        <p:txBody>
          <a:bodyPr/>
          <a:lstStyle/>
          <a:p>
            <a:r>
              <a:rPr lang="en-US" dirty="0" smtClean="0"/>
              <a:t>One of the main reason is scalability . We can go with KNN approach as well but in general </a:t>
            </a:r>
            <a:r>
              <a:rPr lang="en-US" dirty="0"/>
              <a:t>K</a:t>
            </a:r>
            <a:r>
              <a:rPr lang="en-US" dirty="0" smtClean="0"/>
              <a:t>NN is not scalable. </a:t>
            </a:r>
          </a:p>
          <a:p>
            <a:r>
              <a:rPr lang="en-US" dirty="0" smtClean="0"/>
              <a:t>One of the futuristic vision for this implementation is right now in our implementation we are not considering weight while calculating the outlier factor but in our next implementation we are going to devise some technique to assign weight to clusters so that based on density of clusters it can contribute significant part in the outlier factor of a point.</a:t>
            </a:r>
          </a:p>
          <a:p>
            <a:r>
              <a:rPr lang="en-US" dirty="0" smtClean="0"/>
              <a:t>With Clustering approach we can update our model easily in less time.</a:t>
            </a:r>
          </a:p>
          <a:p>
            <a:endParaRPr lang="en-US" dirty="0"/>
          </a:p>
        </p:txBody>
      </p:sp>
    </p:spTree>
    <p:extLst>
      <p:ext uri="{BB962C8B-B14F-4D97-AF65-F5344CB8AC3E}">
        <p14:creationId xmlns:p14="http://schemas.microsoft.com/office/powerpoint/2010/main" val="605246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341</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 Math</vt:lpstr>
      <vt:lpstr>Office Theme</vt:lpstr>
      <vt:lpstr>Anomaly Detection on KDDCup 1999 Data</vt:lpstr>
      <vt:lpstr>Density Based Local Outlier Factor Approach</vt:lpstr>
      <vt:lpstr>Density Based Local Outlier Factor Approach</vt:lpstr>
      <vt:lpstr>Density Based Local Outlier Factor Approach</vt:lpstr>
      <vt:lpstr>Our Implementation of Density based LOF</vt:lpstr>
      <vt:lpstr>Our Implementation of Density based LOF</vt:lpstr>
      <vt:lpstr>Why we are Introducing Clustering in LOF ?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Detection on KDDCup 1999 Data</dc:title>
  <dc:creator>Prakash, Prashant</dc:creator>
  <cp:lastModifiedBy>Prakash, Prashant</cp:lastModifiedBy>
  <cp:revision>54</cp:revision>
  <dcterms:created xsi:type="dcterms:W3CDTF">2016-03-09T19:44:41Z</dcterms:created>
  <dcterms:modified xsi:type="dcterms:W3CDTF">2016-03-09T21:46:32Z</dcterms:modified>
</cp:coreProperties>
</file>