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sz="4000"/>
            </a:lvl1pPr>
          </a:lstStyle>
          <a:p>
            <a:pPr/>
            <a:r>
              <a:t>Anomaly Detection in KDDCup 1999 Data</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sz="3000"/>
            </a:lvl1pPr>
          </a:lstStyle>
          <a:p>
            <a:pPr>
              <a:defRPr sz="8000"/>
            </a:pPr>
            <a:r>
              <a:rPr sz="3000"/>
              <a:t>How is it done in Thesis </a:t>
            </a:r>
          </a:p>
        </p:txBody>
      </p:sp>
      <p:sp>
        <p:nvSpPr>
          <p:cNvPr id="123" name="Shape 123"/>
          <p:cNvSpPr/>
          <p:nvPr>
            <p:ph type="body" idx="1"/>
          </p:nvPr>
        </p:nvSpPr>
        <p:spPr>
          <a:prstGeom prst="rect">
            <a:avLst/>
          </a:prstGeom>
        </p:spPr>
        <p:txBody>
          <a:bodyPr/>
          <a:lstStyle/>
          <a:p>
            <a:pPr>
              <a:defRPr sz="2000"/>
            </a:pPr>
            <a:r>
              <a:t>We went through the paper completely and tried to get the full understanding of how and where one-class SVM is used.</a:t>
            </a:r>
          </a:p>
          <a:p>
            <a:pPr>
              <a:lnSpc>
                <a:spcPct val="20000"/>
              </a:lnSpc>
              <a:defRPr sz="2000"/>
            </a:pPr>
            <a:r>
              <a:t>The Whole process is done in three steps.</a:t>
            </a:r>
          </a:p>
          <a:p>
            <a:pPr>
              <a:defRPr sz="2000"/>
            </a:pPr>
            <a:r>
              <a:t>Step1 is cluster Analysis , cluster formation and capturing distances of all data points from cluster centers. </a:t>
            </a:r>
          </a:p>
          <a:p>
            <a:pPr>
              <a:defRPr sz="2000"/>
            </a:pPr>
            <a:r>
              <a:t>Step2 is Modeling Normal instances , from validation set only normal instances are chosen which are normal predicted from model as well as normal in actual. </a:t>
            </a:r>
          </a:p>
          <a:p>
            <a:pPr>
              <a:defRPr sz="2000"/>
            </a:pPr>
            <a:r>
              <a:t>Step3 is predict final output , what is anomaly and what is not.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sz="3000"/>
            </a:lvl1pPr>
          </a:lstStyle>
          <a:p>
            <a:pPr/>
            <a:r>
              <a:t>Initial Setting</a:t>
            </a:r>
          </a:p>
        </p:txBody>
      </p:sp>
      <p:sp>
        <p:nvSpPr>
          <p:cNvPr id="126" name="Shape 126"/>
          <p:cNvSpPr/>
          <p:nvPr>
            <p:ph type="body" idx="1"/>
          </p:nvPr>
        </p:nvSpPr>
        <p:spPr>
          <a:prstGeom prst="rect">
            <a:avLst/>
          </a:prstGeom>
        </p:spPr>
        <p:txBody>
          <a:bodyPr/>
          <a:lstStyle/>
          <a:p>
            <a:pPr marL="246944" indent="-246944"/>
            <a:r>
              <a:rPr sz="2000"/>
              <a:t>The data is divided into three parts : Train Data , Validation Data and Test Data. </a:t>
            </a:r>
            <a:endParaRPr sz="2000"/>
          </a:p>
          <a:p>
            <a:pPr marL="246944" indent="-246944"/>
            <a:r>
              <a:rPr sz="2000"/>
              <a:t>The number of clusters for K-means clustering is chosen from 3 to 5 and PCA value for dimensionality reduction is 8. </a:t>
            </a:r>
            <a:endParaRPr sz="2000"/>
          </a:p>
          <a:p>
            <a:pPr marL="246944" indent="-246944"/>
            <a:r>
              <a:rPr sz="2000"/>
              <a:t>One-Class SVM is used for outliers detection as well as for final classification of Anomalies.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sz="3000"/>
            </a:lvl1pPr>
          </a:lstStyle>
          <a:p>
            <a:pPr/>
            <a:r>
              <a:t>Block Diagram Of the Experiment</a:t>
            </a:r>
          </a:p>
        </p:txBody>
      </p:sp>
      <p:sp>
        <p:nvSpPr>
          <p:cNvPr id="129" name="Shape 129"/>
          <p:cNvSpPr/>
          <p:nvPr/>
        </p:nvSpPr>
        <p:spPr>
          <a:xfrm>
            <a:off x="2603500" y="3632200"/>
            <a:ext cx="1270000" cy="12700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Cluster Analysis</a:t>
            </a:r>
          </a:p>
        </p:txBody>
      </p:sp>
      <p:sp>
        <p:nvSpPr>
          <p:cNvPr id="130" name="Shape 130"/>
          <p:cNvSpPr/>
          <p:nvPr/>
        </p:nvSpPr>
        <p:spPr>
          <a:xfrm>
            <a:off x="4036069" y="4025775"/>
            <a:ext cx="1054349" cy="482850"/>
          </a:xfrm>
          <a:prstGeom prst="rightArrow">
            <a:avLst>
              <a:gd name="adj1" fmla="val 32000"/>
              <a:gd name="adj2" fmla="val 16833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1" name="Shape 131"/>
          <p:cNvSpPr/>
          <p:nvPr/>
        </p:nvSpPr>
        <p:spPr>
          <a:xfrm>
            <a:off x="1117600" y="3000399"/>
            <a:ext cx="821085" cy="82495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Train Data</a:t>
            </a:r>
          </a:p>
        </p:txBody>
      </p:sp>
      <p:sp>
        <p:nvSpPr>
          <p:cNvPr id="132" name="Shape 132"/>
          <p:cNvSpPr/>
          <p:nvPr/>
        </p:nvSpPr>
        <p:spPr>
          <a:xfrm>
            <a:off x="1117600" y="4731022"/>
            <a:ext cx="821085" cy="82495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defRPr sz="2400"/>
            </a:pPr>
            <a:r>
              <a:rPr sz="1400"/>
              <a:t>Validation data</a:t>
            </a:r>
          </a:p>
        </p:txBody>
      </p:sp>
      <p:sp>
        <p:nvSpPr>
          <p:cNvPr id="133" name="Shape 133"/>
          <p:cNvSpPr/>
          <p:nvPr/>
        </p:nvSpPr>
        <p:spPr>
          <a:xfrm>
            <a:off x="1960066" y="3183532"/>
            <a:ext cx="1054349" cy="1007468"/>
          </a:xfrm>
          <a:prstGeom prst="rightArrow">
            <a:avLst>
              <a:gd name="adj1" fmla="val 24000"/>
              <a:gd name="adj2" fmla="val 52319"/>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4" name="Shape 134"/>
          <p:cNvSpPr/>
          <p:nvPr/>
        </p:nvSpPr>
        <p:spPr>
          <a:xfrm>
            <a:off x="1960066" y="4373066"/>
            <a:ext cx="1054349" cy="1007468"/>
          </a:xfrm>
          <a:prstGeom prst="rightArrow">
            <a:avLst>
              <a:gd name="adj1" fmla="val 24000"/>
              <a:gd name="adj2" fmla="val 52319"/>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5" name="Shape 135"/>
          <p:cNvSpPr/>
          <p:nvPr/>
        </p:nvSpPr>
        <p:spPr>
          <a:xfrm>
            <a:off x="5252987" y="3632200"/>
            <a:ext cx="1270001" cy="12700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Modeling Normal Instances</a:t>
            </a:r>
          </a:p>
        </p:txBody>
      </p:sp>
      <p:sp>
        <p:nvSpPr>
          <p:cNvPr id="136" name="Shape 136"/>
          <p:cNvSpPr/>
          <p:nvPr/>
        </p:nvSpPr>
        <p:spPr>
          <a:xfrm>
            <a:off x="5360813" y="1933599"/>
            <a:ext cx="1054349" cy="82495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Train Data distances</a:t>
            </a:r>
          </a:p>
        </p:txBody>
      </p:sp>
      <p:sp>
        <p:nvSpPr>
          <p:cNvPr id="137" name="Shape 137"/>
          <p:cNvSpPr/>
          <p:nvPr/>
        </p:nvSpPr>
        <p:spPr>
          <a:xfrm>
            <a:off x="5360813" y="5658122"/>
            <a:ext cx="1054349" cy="82495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defRPr sz="2400"/>
            </a:pPr>
            <a:r>
              <a:rPr sz="1400"/>
              <a:t>Validation data distances</a:t>
            </a:r>
          </a:p>
        </p:txBody>
      </p:sp>
      <p:sp>
        <p:nvSpPr>
          <p:cNvPr id="138" name="Shape 138"/>
          <p:cNvSpPr/>
          <p:nvPr/>
        </p:nvSpPr>
        <p:spPr>
          <a:xfrm rot="5400000">
            <a:off x="5384254" y="2723207"/>
            <a:ext cx="1007468" cy="1091407"/>
          </a:xfrm>
          <a:prstGeom prst="rightArrow">
            <a:avLst>
              <a:gd name="adj1" fmla="val 32000"/>
              <a:gd name="adj2" fmla="val 6692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9" name="Shape 139"/>
          <p:cNvSpPr/>
          <p:nvPr/>
        </p:nvSpPr>
        <p:spPr>
          <a:xfrm rot="16200000">
            <a:off x="5384254" y="4597796"/>
            <a:ext cx="1007468" cy="1091408"/>
          </a:xfrm>
          <a:prstGeom prst="rightArrow">
            <a:avLst>
              <a:gd name="adj1" fmla="val 32000"/>
              <a:gd name="adj2" fmla="val 6692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0" name="Shape 140"/>
          <p:cNvSpPr/>
          <p:nvPr/>
        </p:nvSpPr>
        <p:spPr>
          <a:xfrm>
            <a:off x="8085087" y="3632200"/>
            <a:ext cx="1270001" cy="12700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Final One-Class SVM Model</a:t>
            </a:r>
          </a:p>
        </p:txBody>
      </p:sp>
      <p:sp>
        <p:nvSpPr>
          <p:cNvPr id="141" name="Shape 141"/>
          <p:cNvSpPr/>
          <p:nvPr/>
        </p:nvSpPr>
        <p:spPr>
          <a:xfrm>
            <a:off x="8294513" y="5658122"/>
            <a:ext cx="1054349" cy="82495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defRPr sz="2400"/>
            </a:pPr>
            <a:r>
              <a:rPr sz="1400"/>
              <a:t>Test data </a:t>
            </a:r>
          </a:p>
        </p:txBody>
      </p:sp>
      <p:sp>
        <p:nvSpPr>
          <p:cNvPr id="142" name="Shape 142"/>
          <p:cNvSpPr/>
          <p:nvPr/>
        </p:nvSpPr>
        <p:spPr>
          <a:xfrm>
            <a:off x="6776863" y="4025775"/>
            <a:ext cx="1185120" cy="482850"/>
          </a:xfrm>
          <a:prstGeom prst="rightArrow">
            <a:avLst>
              <a:gd name="adj1" fmla="val 32000"/>
              <a:gd name="adj2" fmla="val 16833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3" name="Shape 143"/>
          <p:cNvSpPr/>
          <p:nvPr/>
        </p:nvSpPr>
        <p:spPr>
          <a:xfrm>
            <a:off x="8483600" y="2781151"/>
            <a:ext cx="1651000" cy="812801"/>
          </a:xfrm>
          <a:prstGeom prst="wedgeEllipseCallout">
            <a:avLst>
              <a:gd name="adj1" fmla="val -49385"/>
              <a:gd name="adj2" fmla="val 7000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000">
                <a:solidFill>
                  <a:srgbClr val="FFFFFF"/>
                </a:solidFill>
              </a:defRPr>
            </a:lvl1pPr>
          </a:lstStyle>
          <a:p>
            <a:pPr>
              <a:defRPr sz="2400"/>
            </a:pPr>
            <a:r>
              <a:rPr sz="1000"/>
              <a:t>Trained with only normal instances from validation Set</a:t>
            </a:r>
          </a:p>
        </p:txBody>
      </p:sp>
      <p:sp>
        <p:nvSpPr>
          <p:cNvPr id="144" name="Shape 144"/>
          <p:cNvSpPr/>
          <p:nvPr/>
        </p:nvSpPr>
        <p:spPr>
          <a:xfrm rot="16200000">
            <a:off x="8317954" y="4699396"/>
            <a:ext cx="1007468" cy="1091408"/>
          </a:xfrm>
          <a:prstGeom prst="rightArrow">
            <a:avLst>
              <a:gd name="adj1" fmla="val 32000"/>
              <a:gd name="adj2" fmla="val 6692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5" name="Shape 145"/>
          <p:cNvSpPr/>
          <p:nvPr/>
        </p:nvSpPr>
        <p:spPr>
          <a:xfrm>
            <a:off x="9478193" y="4025775"/>
            <a:ext cx="1066702" cy="482850"/>
          </a:xfrm>
          <a:prstGeom prst="rightArrow">
            <a:avLst>
              <a:gd name="adj1" fmla="val 32000"/>
              <a:gd name="adj2" fmla="val 168335"/>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6" name="Shape 146"/>
          <p:cNvSpPr/>
          <p:nvPr/>
        </p:nvSpPr>
        <p:spPr>
          <a:xfrm>
            <a:off x="10553700" y="3632200"/>
            <a:ext cx="1270000" cy="12700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Confusion Matrix</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a:defRPr sz="3000"/>
            </a:lvl1pPr>
          </a:lstStyle>
          <a:p>
            <a:pPr/>
            <a:r>
              <a:t>Step 1:  Cluster Analysis</a:t>
            </a:r>
          </a:p>
        </p:txBody>
      </p:sp>
      <p:sp>
        <p:nvSpPr>
          <p:cNvPr id="149" name="Shape 149"/>
          <p:cNvSpPr/>
          <p:nvPr>
            <p:ph type="body" idx="1"/>
          </p:nvPr>
        </p:nvSpPr>
        <p:spPr>
          <a:prstGeom prst="rect">
            <a:avLst/>
          </a:prstGeom>
        </p:spPr>
        <p:txBody>
          <a:bodyPr/>
          <a:lstStyle/>
          <a:p>
            <a:pPr>
              <a:defRPr sz="2000"/>
            </a:pPr>
            <a:r>
              <a:t>Clusters are built using the initial settings for clusters. The training data is used for building clusters.</a:t>
            </a:r>
          </a:p>
          <a:p>
            <a:pPr>
              <a:defRPr sz="2000"/>
            </a:pPr>
            <a:r>
              <a:t>The euclidean distances are stored for all the training data points from nearest cluster centers. (Does this data set contains normal as well as attack class label data or only normal label data) </a:t>
            </a:r>
          </a:p>
          <a:p>
            <a:pPr>
              <a:defRPr sz="2000"/>
            </a:pPr>
            <a:r>
              <a:t>The euclidean distances are stored for all the validation data points from nearest cluster centers.(This data set contains normal as well as attack class label data)</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sz="3000"/>
            </a:lvl1pPr>
          </a:lstStyle>
          <a:p>
            <a:pPr/>
            <a:r>
              <a:t>Step 2: Modeling Normal Instances</a:t>
            </a:r>
          </a:p>
        </p:txBody>
      </p:sp>
      <p:sp>
        <p:nvSpPr>
          <p:cNvPr id="152" name="Shape 152"/>
          <p:cNvSpPr/>
          <p:nvPr>
            <p:ph type="body" idx="1"/>
          </p:nvPr>
        </p:nvSpPr>
        <p:spPr>
          <a:prstGeom prst="rect">
            <a:avLst/>
          </a:prstGeom>
        </p:spPr>
        <p:txBody>
          <a:bodyPr/>
          <a:lstStyle/>
          <a:p>
            <a:pPr marL="246944" indent="-246944"/>
            <a:r>
              <a:rPr sz="2000"/>
              <a:t>One-Class SVM model is built using the distances obtained from train data in cluster analysis  step.</a:t>
            </a:r>
            <a:endParaRPr sz="2000"/>
          </a:p>
          <a:p>
            <a:pPr marL="246944" indent="-246944"/>
            <a:r>
              <a:rPr sz="2000"/>
              <a:t>The validation data set is passed through the model. </a:t>
            </a:r>
            <a:endParaRPr sz="2000"/>
          </a:p>
          <a:p>
            <a:pPr marL="246944" indent="-246944"/>
            <a:r>
              <a:rPr sz="2000"/>
              <a:t>We consider only those data points from validation set which are predicted normal from one-class SVM model and labeled normal in actual also. </a:t>
            </a:r>
            <a:endParaRPr sz="2000"/>
          </a:p>
          <a:p>
            <a:pPr marL="246944" indent="-246944"/>
            <a:r>
              <a:rPr sz="2000"/>
              <a:t>Save the data points obtained in above step from validation data set.      </a:t>
            </a:r>
            <a:r>
              <a: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sz="3000"/>
            </a:lvl1pPr>
          </a:lstStyle>
          <a:p>
            <a:pPr/>
            <a:r>
              <a:t>Step 3 : Predict Output</a:t>
            </a:r>
          </a:p>
        </p:txBody>
      </p:sp>
      <p:sp>
        <p:nvSpPr>
          <p:cNvPr id="155" name="Shape 155"/>
          <p:cNvSpPr/>
          <p:nvPr>
            <p:ph type="body" idx="1"/>
          </p:nvPr>
        </p:nvSpPr>
        <p:spPr>
          <a:prstGeom prst="rect">
            <a:avLst/>
          </a:prstGeom>
        </p:spPr>
        <p:txBody>
          <a:bodyPr/>
          <a:lstStyle/>
          <a:p>
            <a:pPr>
              <a:defRPr sz="2000"/>
            </a:pPr>
            <a:r>
              <a:t>Build One-class SVM model again using the data point obtained after doing filtering from validation data set.</a:t>
            </a:r>
          </a:p>
          <a:p>
            <a:pPr>
              <a:defRPr sz="2000"/>
            </a:pPr>
            <a:r>
              <a:t>Pass test data set to the SVM model built to predict what is anomaly and what is not.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rPr sz="3000"/>
              <a:t>What are we trying to do?</a:t>
            </a:r>
            <a:r>
              <a:t> </a:t>
            </a:r>
          </a:p>
        </p:txBody>
      </p:sp>
      <p:sp>
        <p:nvSpPr>
          <p:cNvPr id="158" name="Shape 158"/>
          <p:cNvSpPr/>
          <p:nvPr>
            <p:ph type="body" idx="1"/>
          </p:nvPr>
        </p:nvSpPr>
        <p:spPr>
          <a:prstGeom prst="rect">
            <a:avLst/>
          </a:prstGeom>
        </p:spPr>
        <p:txBody>
          <a:bodyPr/>
          <a:lstStyle/>
          <a:p>
            <a:pPr>
              <a:defRPr sz="2000"/>
            </a:pPr>
            <a:r>
              <a:t>We don’t have One-class SVM in Spark.</a:t>
            </a:r>
          </a:p>
          <a:p>
            <a:pPr>
              <a:defRPr sz="2000"/>
            </a:pPr>
            <a:r>
              <a:t>We are trying to run One - Class SVM in R using as many data points possible.</a:t>
            </a:r>
          </a:p>
          <a:p>
            <a:pPr>
              <a:defRPr sz="2000"/>
            </a:pPr>
            <a:r>
              <a:t>We will gather all the parameters required for solving all the equations.</a:t>
            </a:r>
          </a:p>
        </p:txBody>
      </p:sp>
      <p:pic>
        <p:nvPicPr>
          <p:cNvPr id="159" name="Screen Shot 2016-01-12 at 12.36.07 AM.png"/>
          <p:cNvPicPr>
            <a:picLocks noChangeAspect="1"/>
          </p:cNvPicPr>
          <p:nvPr/>
        </p:nvPicPr>
        <p:blipFill>
          <a:blip r:embed="rId2">
            <a:extLst/>
          </a:blip>
          <a:stretch>
            <a:fillRect/>
          </a:stretch>
        </p:blipFill>
        <p:spPr>
          <a:xfrm>
            <a:off x="3241199" y="7439404"/>
            <a:ext cx="5048225" cy="1873569"/>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rPr sz="3000"/>
              <a:t>What are we trying to do?</a:t>
            </a:r>
            <a:r>
              <a:t> </a:t>
            </a:r>
          </a:p>
        </p:txBody>
      </p:sp>
      <p:sp>
        <p:nvSpPr>
          <p:cNvPr id="162" name="Shape 162"/>
          <p:cNvSpPr/>
          <p:nvPr>
            <p:ph type="body" idx="1"/>
          </p:nvPr>
        </p:nvSpPr>
        <p:spPr>
          <a:prstGeom prst="rect">
            <a:avLst/>
          </a:prstGeom>
        </p:spPr>
        <p:txBody>
          <a:bodyPr/>
          <a:lstStyle/>
          <a:p>
            <a:pPr>
              <a:defRPr sz="2000"/>
            </a:pPr>
            <a:r>
              <a:t>The parameters obtained in the previous step can be used back to identify the function back in spark. </a:t>
            </a:r>
          </a:p>
          <a:p>
            <a:pPr>
              <a:defRPr sz="2000"/>
            </a:pPr>
            <a:r>
              <a:t>After function identification we run the test data to this function and identify the data points as normal and Anomaly.</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