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5000">
                <a:solidFill>
                  <a:srgbClr val="3079F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Anomaly Detection on KDDCup 1999 Data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27 th May 2016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Techniques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xfrm>
            <a:off x="952500" y="17335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We tried Hierarchical clustering experiments , with different second level clustering rules.</a:t>
            </a:r>
          </a:p>
          <a:p>
            <a:pPr/>
            <a:r>
              <a:t>80- 20 and 90 - 10</a:t>
            </a:r>
          </a:p>
          <a:p>
            <a:pPr/>
            <a:r>
              <a:t>Re-clustering Big Clusters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4824591" y="1212850"/>
            <a:ext cx="3111779" cy="1270000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20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Input Data</a:t>
            </a:r>
          </a:p>
        </p:txBody>
      </p:sp>
      <p:sp>
        <p:nvSpPr>
          <p:cNvPr id="126" name="Shape 126"/>
          <p:cNvSpPr/>
          <p:nvPr/>
        </p:nvSpPr>
        <p:spPr>
          <a:xfrm>
            <a:off x="3044210" y="3319819"/>
            <a:ext cx="805141" cy="81526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Cluster1</a:t>
            </a:r>
          </a:p>
        </p:txBody>
      </p:sp>
      <p:sp>
        <p:nvSpPr>
          <p:cNvPr id="127" name="Shape 127"/>
          <p:cNvSpPr/>
          <p:nvPr/>
        </p:nvSpPr>
        <p:spPr>
          <a:xfrm>
            <a:off x="4335542" y="3319819"/>
            <a:ext cx="805141" cy="81526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C2</a:t>
            </a:r>
          </a:p>
        </p:txBody>
      </p:sp>
      <p:sp>
        <p:nvSpPr>
          <p:cNvPr id="128" name="Shape 128"/>
          <p:cNvSpPr/>
          <p:nvPr/>
        </p:nvSpPr>
        <p:spPr>
          <a:xfrm>
            <a:off x="5614690" y="3319819"/>
            <a:ext cx="805141" cy="81526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C3</a:t>
            </a:r>
          </a:p>
        </p:txBody>
      </p:sp>
      <p:sp>
        <p:nvSpPr>
          <p:cNvPr id="129" name="Shape 129"/>
          <p:cNvSpPr/>
          <p:nvPr/>
        </p:nvSpPr>
        <p:spPr>
          <a:xfrm>
            <a:off x="7044749" y="3319819"/>
            <a:ext cx="805142" cy="81526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C4</a:t>
            </a:r>
          </a:p>
        </p:txBody>
      </p:sp>
      <p:sp>
        <p:nvSpPr>
          <p:cNvPr id="130" name="Shape 130"/>
          <p:cNvSpPr/>
          <p:nvPr/>
        </p:nvSpPr>
        <p:spPr>
          <a:xfrm>
            <a:off x="9419610" y="3319819"/>
            <a:ext cx="805141" cy="81526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C80</a:t>
            </a:r>
          </a:p>
        </p:txBody>
      </p:sp>
      <p:sp>
        <p:nvSpPr>
          <p:cNvPr id="131" name="Shape 131"/>
          <p:cNvSpPr/>
          <p:nvPr/>
        </p:nvSpPr>
        <p:spPr>
          <a:xfrm flipH="1">
            <a:off x="3525064" y="2341008"/>
            <a:ext cx="1323654" cy="105648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2" name="Shape 132"/>
          <p:cNvSpPr/>
          <p:nvPr/>
        </p:nvSpPr>
        <p:spPr>
          <a:xfrm flipH="1">
            <a:off x="4827261" y="2465385"/>
            <a:ext cx="806281" cy="80628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3" name="Shape 133"/>
          <p:cNvSpPr/>
          <p:nvPr/>
        </p:nvSpPr>
        <p:spPr>
          <a:xfrm flipH="1">
            <a:off x="5924571" y="2339574"/>
            <a:ext cx="310881" cy="10525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4" name="Shape 134"/>
          <p:cNvSpPr/>
          <p:nvPr/>
        </p:nvSpPr>
        <p:spPr>
          <a:xfrm>
            <a:off x="7173877" y="2470632"/>
            <a:ext cx="200954" cy="7904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5" name="Shape 135"/>
          <p:cNvSpPr/>
          <p:nvPr/>
        </p:nvSpPr>
        <p:spPr>
          <a:xfrm>
            <a:off x="7880363" y="2346949"/>
            <a:ext cx="1693304" cy="10450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6" name="Shape 136"/>
          <p:cNvSpPr/>
          <p:nvPr/>
        </p:nvSpPr>
        <p:spPr>
          <a:xfrm>
            <a:off x="7412348" y="2465341"/>
            <a:ext cx="737330" cy="73733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7" name="Shape 137"/>
          <p:cNvSpPr/>
          <p:nvPr/>
        </p:nvSpPr>
        <p:spPr>
          <a:xfrm>
            <a:off x="8120400" y="3403600"/>
            <a:ext cx="10287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……</a:t>
            </a:r>
          </a:p>
        </p:txBody>
      </p:sp>
      <p:sp>
        <p:nvSpPr>
          <p:cNvPr id="138" name="Shape 138"/>
          <p:cNvSpPr/>
          <p:nvPr/>
        </p:nvSpPr>
        <p:spPr>
          <a:xfrm>
            <a:off x="4597648" y="5940573"/>
            <a:ext cx="805141" cy="81526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c30</a:t>
            </a:r>
          </a:p>
        </p:txBody>
      </p:sp>
      <p:sp>
        <p:nvSpPr>
          <p:cNvPr id="139" name="Shape 139"/>
          <p:cNvSpPr/>
          <p:nvPr/>
        </p:nvSpPr>
        <p:spPr>
          <a:xfrm>
            <a:off x="5509061" y="5940573"/>
            <a:ext cx="805142" cy="81526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c31</a:t>
            </a:r>
          </a:p>
        </p:txBody>
      </p:sp>
      <p:sp>
        <p:nvSpPr>
          <p:cNvPr id="140" name="Shape 140"/>
          <p:cNvSpPr/>
          <p:nvPr/>
        </p:nvSpPr>
        <p:spPr>
          <a:xfrm>
            <a:off x="6420475" y="5940573"/>
            <a:ext cx="805141" cy="81526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c32</a:t>
            </a:r>
          </a:p>
        </p:txBody>
      </p:sp>
      <p:sp>
        <p:nvSpPr>
          <p:cNvPr id="141" name="Shape 141"/>
          <p:cNvSpPr/>
          <p:nvPr/>
        </p:nvSpPr>
        <p:spPr>
          <a:xfrm flipH="1">
            <a:off x="4946248" y="4170369"/>
            <a:ext cx="1017645" cy="182006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2" name="Shape 142"/>
          <p:cNvSpPr/>
          <p:nvPr/>
        </p:nvSpPr>
        <p:spPr>
          <a:xfrm flipH="1">
            <a:off x="5829195" y="4176683"/>
            <a:ext cx="376133" cy="18038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3" name="Shape 143"/>
          <p:cNvSpPr/>
          <p:nvPr/>
        </p:nvSpPr>
        <p:spPr>
          <a:xfrm>
            <a:off x="6430387" y="4011981"/>
            <a:ext cx="302375" cy="19421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4" name="Shape 144"/>
          <p:cNvSpPr/>
          <p:nvPr/>
        </p:nvSpPr>
        <p:spPr>
          <a:xfrm>
            <a:off x="1211746" y="7036281"/>
            <a:ext cx="11222599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500"/>
            </a:pPr>
            <a:r>
              <a:t>Here C3 is either a cluster not satisfying 80 - 20, i.e. its not pure enough</a:t>
            </a:r>
          </a:p>
          <a:p>
            <a:pPr>
              <a:defRPr sz="2500"/>
            </a:pPr>
            <a:r>
              <a:t> or </a:t>
            </a:r>
          </a:p>
          <a:p>
            <a:pPr>
              <a:defRPr sz="2500"/>
            </a:pPr>
            <a:r>
              <a:t>It is a cluster with large number of data points in it.</a:t>
            </a:r>
          </a:p>
        </p:txBody>
      </p:sp>
      <p:sp>
        <p:nvSpPr>
          <p:cNvPr id="145" name="Shape 145"/>
          <p:cNvSpPr/>
          <p:nvPr/>
        </p:nvSpPr>
        <p:spPr>
          <a:xfrm flipH="1">
            <a:off x="8166303" y="4075140"/>
            <a:ext cx="256697" cy="20050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6" name="Shape 146"/>
          <p:cNvSpPr/>
          <p:nvPr/>
        </p:nvSpPr>
        <p:spPr>
          <a:xfrm>
            <a:off x="8550000" y="4075140"/>
            <a:ext cx="571157" cy="200755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7" name="Shape 147"/>
          <p:cNvSpPr/>
          <p:nvPr/>
        </p:nvSpPr>
        <p:spPr>
          <a:xfrm>
            <a:off x="8657988" y="4080770"/>
            <a:ext cx="1184610" cy="199944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8" name="Shape 148"/>
          <p:cNvSpPr/>
          <p:nvPr/>
        </p:nvSpPr>
        <p:spPr>
          <a:xfrm>
            <a:off x="9614148" y="6054080"/>
            <a:ext cx="805141" cy="81526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ci2</a:t>
            </a:r>
          </a:p>
        </p:txBody>
      </p:sp>
      <p:sp>
        <p:nvSpPr>
          <p:cNvPr id="149" name="Shape 149"/>
          <p:cNvSpPr/>
          <p:nvPr/>
        </p:nvSpPr>
        <p:spPr>
          <a:xfrm>
            <a:off x="8649545" y="6054080"/>
            <a:ext cx="805142" cy="81526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ci1</a:t>
            </a:r>
          </a:p>
        </p:txBody>
      </p:sp>
      <p:sp>
        <p:nvSpPr>
          <p:cNvPr id="150" name="Shape 150"/>
          <p:cNvSpPr/>
          <p:nvPr/>
        </p:nvSpPr>
        <p:spPr>
          <a:xfrm>
            <a:off x="7785348" y="6054080"/>
            <a:ext cx="805141" cy="81526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ci0</a:t>
            </a:r>
          </a:p>
        </p:txBody>
      </p:sp>
      <p:sp>
        <p:nvSpPr>
          <p:cNvPr id="151" name="Shape 151"/>
          <p:cNvSpPr/>
          <p:nvPr/>
        </p:nvSpPr>
        <p:spPr>
          <a:xfrm>
            <a:off x="1310121" y="8561325"/>
            <a:ext cx="10571837" cy="50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700"/>
            </a:pPr>
            <a:r>
              <a:t>The k-values considered for second level clusters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 2,3,4,5,6,10,20,30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2635937" y="1022349"/>
            <a:ext cx="7732925" cy="709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600"/>
            </a:pPr>
            <a:r>
              <a:t>12:238,1</a:t>
            </a:r>
          </a:p>
          <a:p>
            <a:pPr algn="l">
              <a:defRPr sz="1600"/>
            </a:pPr>
            <a:r>
              <a:t>13:1,0</a:t>
            </a:r>
          </a:p>
          <a:p>
            <a:pPr algn="l">
              <a:defRPr sz="1600"/>
            </a:pPr>
            <a:r>
              <a:t>14:8,0</a:t>
            </a:r>
          </a:p>
          <a:p>
            <a:pPr algn="l">
              <a:defRPr sz="1600"/>
            </a:pPr>
            <a:r>
              <a:t>15:36,0</a:t>
            </a:r>
          </a:p>
          <a:p>
            <a:pPr algn="l">
              <a:defRPr sz="1600"/>
            </a:pPr>
            <a:r>
              <a:t>16:1,0</a:t>
            </a:r>
          </a:p>
          <a:p>
            <a:pPr algn="l">
              <a:defRPr sz="1600"/>
            </a:pPr>
            <a:r>
              <a:t>17:4631,0</a:t>
            </a:r>
          </a:p>
          <a:p>
            <a:pPr algn="l">
              <a:defRPr sz="1600"/>
            </a:pPr>
            <a:r>
              <a:t>18:129,0</a:t>
            </a:r>
          </a:p>
          <a:p>
            <a:pPr algn="l">
              <a:defRPr sz="1600"/>
            </a:pPr>
            <a:r>
              <a:t>19:291,0</a:t>
            </a:r>
          </a:p>
          <a:p>
            <a:pPr algn="l">
              <a:defRPr sz="1600"/>
            </a:pPr>
            <a:r>
              <a:t>20:378150,1114006 </a:t>
            </a:r>
            <a:r>
              <a:rPr>
                <a:solidFill>
                  <a:schemeClr val="accent5"/>
                </a:solidFill>
              </a:rPr>
              <a:t>(Has to be Re - Clustered)</a:t>
            </a:r>
          </a:p>
          <a:p>
            <a:pPr algn="l">
              <a:defRPr sz="1600"/>
            </a:pPr>
            <a:r>
              <a:t>21:1,59</a:t>
            </a:r>
          </a:p>
          <a:p>
            <a:pPr algn="l">
              <a:defRPr sz="1600"/>
            </a:pPr>
            <a:r>
              <a:t>22:34,1</a:t>
            </a:r>
          </a:p>
          <a:p>
            <a:pPr algn="l">
              <a:defRPr sz="1600"/>
            </a:pPr>
            <a:r>
              <a:t>23:13621,1</a:t>
            </a:r>
          </a:p>
          <a:p>
            <a:pPr algn="l">
              <a:defRPr sz="1600"/>
            </a:pPr>
            <a:r>
              <a:t>24:78,0</a:t>
            </a:r>
          </a:p>
          <a:p>
            <a:pPr algn="l">
              <a:defRPr sz="1600"/>
            </a:pPr>
            <a:r>
              <a:t>25:2,0</a:t>
            </a:r>
          </a:p>
          <a:p>
            <a:pPr algn="l">
              <a:defRPr sz="1600"/>
            </a:pPr>
            <a:r>
              <a:t>26:5,15</a:t>
            </a:r>
          </a:p>
          <a:p>
            <a:pPr algn="l">
              <a:defRPr sz="1600"/>
            </a:pPr>
            <a:r>
              <a:t>27:3370,298</a:t>
            </a:r>
          </a:p>
          <a:p>
            <a:pPr algn="l">
              <a:defRPr sz="1600"/>
            </a:pPr>
            <a:r>
              <a:t>28:1,0</a:t>
            </a:r>
          </a:p>
          <a:p>
            <a:pPr algn="l">
              <a:defRPr sz="1600"/>
            </a:pPr>
            <a:r>
              <a:t>29:359,2173</a:t>
            </a:r>
          </a:p>
          <a:p>
            <a:pPr algn="l">
              <a:defRPr sz="1600"/>
            </a:pPr>
            <a:r>
              <a:t>30:12,0</a:t>
            </a:r>
          </a:p>
          <a:p>
            <a:pPr algn="l">
              <a:defRPr sz="1600"/>
            </a:pPr>
            <a:r>
              <a:t>31:2,0</a:t>
            </a:r>
          </a:p>
          <a:p>
            <a:pPr algn="l">
              <a:defRPr sz="1600"/>
            </a:pPr>
            <a:r>
              <a:t>32:19,1</a:t>
            </a:r>
          </a:p>
          <a:p>
            <a:pPr algn="l">
              <a:defRPr sz="1600"/>
            </a:pPr>
            <a:r>
              <a:t>33:1,0</a:t>
            </a:r>
          </a:p>
          <a:p>
            <a:pPr algn="l">
              <a:defRPr sz="1600"/>
            </a:pPr>
            <a:r>
              <a:t>34:1,0</a:t>
            </a:r>
          </a:p>
          <a:p>
            <a:pPr algn="l">
              <a:defRPr sz="1600"/>
            </a:pPr>
            <a:r>
              <a:t>35:83806,2807959 </a:t>
            </a:r>
            <a:r>
              <a:rPr>
                <a:solidFill>
                  <a:schemeClr val="accent5"/>
                </a:solidFill>
              </a:rPr>
              <a:t>(Has to be Re - Clustered)</a:t>
            </a:r>
          </a:p>
          <a:p>
            <a:pPr algn="l">
              <a:defRPr sz="1600"/>
            </a:pPr>
            <a:r>
              <a:t>36:2,0</a:t>
            </a:r>
          </a:p>
          <a:p>
            <a:pPr algn="l">
              <a:defRPr sz="1600"/>
            </a:pPr>
            <a:r>
              <a:t>37:1,0</a:t>
            </a:r>
          </a:p>
          <a:p>
            <a:pPr algn="l">
              <a:defRPr sz="1600"/>
            </a:pPr>
            <a:r>
              <a:t>38:1,0</a:t>
            </a:r>
          </a:p>
          <a:p>
            <a:pPr algn="l">
              <a:defRPr sz="1600"/>
            </a:pPr>
            <a:r>
              <a:t>39:2,0</a:t>
            </a:r>
          </a:p>
          <a:p>
            <a:pPr algn="l">
              <a:defRPr sz="1600"/>
            </a:pPr>
            <a:r>
              <a:t>40:6,0</a:t>
            </a:r>
          </a:p>
        </p:txBody>
      </p:sp>
      <p:sp>
        <p:nvSpPr>
          <p:cNvPr id="154" name="Shape 154"/>
          <p:cNvSpPr/>
          <p:nvPr/>
        </p:nvSpPr>
        <p:spPr>
          <a:xfrm>
            <a:off x="1105458" y="279400"/>
            <a:ext cx="9574684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Subset of Clusters: NormalCount, AttackCount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5500" y="394543"/>
            <a:ext cx="8813800" cy="7239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57"/>
          <p:cNvSpPr/>
          <p:nvPr/>
        </p:nvSpPr>
        <p:spPr>
          <a:xfrm>
            <a:off x="5590636" y="7689850"/>
            <a:ext cx="451928" cy="193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'2', '3', '4', '5', '6', '10','20','30'</a:t>
            </a:r>
          </a:p>
        </p:txBody>
      </p:sp>
      <p:sp>
        <p:nvSpPr>
          <p:cNvPr id="158" name="Shape 158"/>
          <p:cNvSpPr/>
          <p:nvPr/>
        </p:nvSpPr>
        <p:spPr>
          <a:xfrm>
            <a:off x="6605944" y="7689849"/>
            <a:ext cx="1177658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0.9296685, 0.8888135, 0.80711967, 0.77198124, 0.930633, 0.9287522,0.82988614,0.93157357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7298" y="663723"/>
            <a:ext cx="8813801" cy="723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5500" y="1537096"/>
            <a:ext cx="8813800" cy="723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454672" y="469899"/>
            <a:ext cx="3357856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200"/>
            </a:pPr>
            <a:r>
              <a:t>Second level clusters = 2</a:t>
            </a:r>
          </a:p>
          <a:p>
            <a:pPr algn="l">
              <a:defRPr sz="2200"/>
            </a:pPr>
            <a:r>
              <a:t>TP is : 57685</a:t>
            </a:r>
          </a:p>
          <a:p>
            <a:pPr algn="l">
              <a:defRPr sz="2200"/>
            </a:pPr>
            <a:r>
              <a:t>FP is : 18969</a:t>
            </a:r>
          </a:p>
          <a:p>
            <a:pPr algn="l">
              <a:defRPr sz="2200"/>
            </a:pPr>
            <a:r>
              <a:t>TN is : 231467</a:t>
            </a:r>
          </a:p>
          <a:p>
            <a:pPr algn="l">
              <a:defRPr sz="2200"/>
            </a:pPr>
            <a:r>
              <a:t>FN is : 2906</a:t>
            </a:r>
          </a:p>
          <a:p>
            <a:pPr algn="l">
              <a:defRPr sz="2200"/>
            </a:pPr>
            <a:r>
              <a:t>precision is : 0.75253737</a:t>
            </a:r>
          </a:p>
          <a:p>
            <a:pPr algn="l">
              <a:defRPr sz="2200"/>
            </a:pPr>
            <a:r>
              <a:t>recall is : 0.95203906</a:t>
            </a:r>
          </a:p>
          <a:p>
            <a:pPr algn="l">
              <a:defRPr sz="2200"/>
            </a:pPr>
            <a:r>
              <a:t>Accuracy is :0.9296685</a:t>
            </a:r>
          </a:p>
        </p:txBody>
      </p:sp>
      <p:sp>
        <p:nvSpPr>
          <p:cNvPr id="169" name="Shape 169"/>
          <p:cNvSpPr/>
          <p:nvPr/>
        </p:nvSpPr>
        <p:spPr>
          <a:xfrm>
            <a:off x="4823472" y="584199"/>
            <a:ext cx="3357856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200"/>
            </a:pPr>
            <a:r>
              <a:t>Second level clusters = 3</a:t>
            </a:r>
          </a:p>
          <a:p>
            <a:pPr algn="l">
              <a:defRPr sz="2200"/>
            </a:pPr>
            <a:r>
              <a:t>TP is : 27395</a:t>
            </a:r>
          </a:p>
          <a:p>
            <a:pPr algn="l">
              <a:defRPr sz="2200"/>
            </a:pPr>
            <a:r>
              <a:t>FP is : 1386</a:t>
            </a:r>
          </a:p>
          <a:p>
            <a:pPr algn="l">
              <a:defRPr sz="2200"/>
            </a:pPr>
            <a:r>
              <a:t>TN is : 249050</a:t>
            </a:r>
          </a:p>
          <a:p>
            <a:pPr algn="l">
              <a:defRPr sz="2200"/>
            </a:pPr>
            <a:r>
              <a:t>FN is : 33196</a:t>
            </a:r>
          </a:p>
          <a:p>
            <a:pPr algn="l">
              <a:defRPr sz="2200"/>
            </a:pPr>
            <a:r>
              <a:t>precision is : 0.9518432</a:t>
            </a:r>
          </a:p>
          <a:p>
            <a:pPr algn="l">
              <a:defRPr sz="2200"/>
            </a:pPr>
            <a:r>
              <a:t>recall is : 0.45212984</a:t>
            </a:r>
          </a:p>
          <a:p>
            <a:pPr algn="l">
              <a:defRPr sz="2200"/>
            </a:pPr>
            <a:r>
              <a:t>Accuracy is :0.8888135</a:t>
            </a:r>
          </a:p>
        </p:txBody>
      </p:sp>
      <p:sp>
        <p:nvSpPr>
          <p:cNvPr id="170" name="Shape 170"/>
          <p:cNvSpPr/>
          <p:nvPr/>
        </p:nvSpPr>
        <p:spPr>
          <a:xfrm>
            <a:off x="9014472" y="584199"/>
            <a:ext cx="3357856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200"/>
            </a:pPr>
            <a:r>
              <a:t>Second level clusters = 4</a:t>
            </a:r>
          </a:p>
          <a:p>
            <a:pPr algn="l">
              <a:defRPr sz="2200"/>
            </a:pPr>
            <a:r>
              <a:t>TP is : 33234</a:t>
            </a:r>
          </a:p>
          <a:p>
            <a:pPr algn="l">
              <a:defRPr sz="2200"/>
            </a:pPr>
            <a:r>
              <a:t>FP is : 32634</a:t>
            </a:r>
          </a:p>
          <a:p>
            <a:pPr algn="l">
              <a:defRPr sz="2200"/>
            </a:pPr>
            <a:r>
              <a:t>TN is : 217802</a:t>
            </a:r>
          </a:p>
          <a:p>
            <a:pPr algn="l">
              <a:defRPr sz="2200"/>
            </a:pPr>
            <a:r>
              <a:t>FN is : 27357</a:t>
            </a:r>
          </a:p>
          <a:p>
            <a:pPr algn="l">
              <a:defRPr sz="2200"/>
            </a:pPr>
            <a:r>
              <a:t>precision is : 0.50455457</a:t>
            </a:r>
          </a:p>
          <a:p>
            <a:pPr algn="l">
              <a:defRPr sz="2200"/>
            </a:pPr>
            <a:r>
              <a:t>recall is : 0.5484973</a:t>
            </a:r>
          </a:p>
          <a:p>
            <a:pPr algn="l">
              <a:defRPr sz="2200"/>
            </a:pPr>
            <a:r>
              <a:t>Accuracy is :0.80711967</a:t>
            </a:r>
          </a:p>
        </p:txBody>
      </p:sp>
      <p:sp>
        <p:nvSpPr>
          <p:cNvPr id="171" name="Shape 171"/>
          <p:cNvSpPr/>
          <p:nvPr/>
        </p:nvSpPr>
        <p:spPr>
          <a:xfrm>
            <a:off x="276872" y="3733799"/>
            <a:ext cx="3357856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200"/>
            </a:pPr>
            <a:r>
              <a:t>Second level clusters = 5</a:t>
            </a:r>
          </a:p>
          <a:p>
            <a:pPr algn="l">
              <a:defRPr sz="2200"/>
            </a:pPr>
            <a:r>
              <a:t>TP is : 28556</a:t>
            </a:r>
          </a:p>
          <a:p>
            <a:pPr algn="l">
              <a:defRPr sz="2200"/>
            </a:pPr>
            <a:r>
              <a:t>FP is : 38885</a:t>
            </a:r>
          </a:p>
          <a:p>
            <a:pPr algn="l">
              <a:defRPr sz="2200"/>
            </a:pPr>
            <a:r>
              <a:t>TN is : 211551</a:t>
            </a:r>
          </a:p>
          <a:p>
            <a:pPr algn="l">
              <a:defRPr sz="2200"/>
            </a:pPr>
            <a:r>
              <a:t>FN is : 32035</a:t>
            </a:r>
          </a:p>
          <a:p>
            <a:pPr algn="l">
              <a:defRPr sz="2200"/>
            </a:pPr>
            <a:r>
              <a:t>precision is : 0.42342195</a:t>
            </a:r>
          </a:p>
          <a:p>
            <a:pPr algn="l">
              <a:defRPr sz="2200"/>
            </a:pPr>
            <a:r>
              <a:t>recall is : 0.47129112</a:t>
            </a:r>
          </a:p>
          <a:p>
            <a:pPr algn="l">
              <a:defRPr sz="2200"/>
            </a:pPr>
            <a:r>
              <a:t>Accuracy is :0.77198124</a:t>
            </a:r>
          </a:p>
        </p:txBody>
      </p:sp>
      <p:sp>
        <p:nvSpPr>
          <p:cNvPr id="172" name="Shape 172"/>
          <p:cNvSpPr/>
          <p:nvPr/>
        </p:nvSpPr>
        <p:spPr>
          <a:xfrm>
            <a:off x="4823472" y="3733799"/>
            <a:ext cx="3357856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200"/>
            </a:pPr>
            <a:r>
              <a:t>Second level clusters = 6</a:t>
            </a:r>
          </a:p>
          <a:p>
            <a:pPr algn="l">
              <a:defRPr sz="2200"/>
            </a:pPr>
            <a:r>
              <a:t>TP is : 57776</a:t>
            </a:r>
          </a:p>
          <a:p>
            <a:pPr algn="l">
              <a:defRPr sz="2200"/>
            </a:pPr>
            <a:r>
              <a:t>FP is : 18760</a:t>
            </a:r>
          </a:p>
          <a:p>
            <a:pPr algn="l">
              <a:defRPr sz="2200"/>
            </a:pPr>
            <a:r>
              <a:t>TN is : 231676</a:t>
            </a:r>
          </a:p>
          <a:p>
            <a:pPr algn="l">
              <a:defRPr sz="2200"/>
            </a:pPr>
            <a:r>
              <a:t>FN is : 2815</a:t>
            </a:r>
          </a:p>
          <a:p>
            <a:pPr algn="l">
              <a:defRPr sz="2200"/>
            </a:pPr>
            <a:r>
              <a:t>precision is : 0.75488657</a:t>
            </a:r>
          </a:p>
          <a:p>
            <a:pPr algn="l">
              <a:defRPr sz="2200"/>
            </a:pPr>
            <a:r>
              <a:t>recall is : 0.953541</a:t>
            </a:r>
          </a:p>
          <a:p>
            <a:pPr algn="l">
              <a:defRPr sz="2200"/>
            </a:pPr>
            <a:r>
              <a:t>Accuracy is :0.930633</a:t>
            </a:r>
          </a:p>
        </p:txBody>
      </p:sp>
      <p:sp>
        <p:nvSpPr>
          <p:cNvPr id="173" name="Shape 173"/>
          <p:cNvSpPr/>
          <p:nvPr/>
        </p:nvSpPr>
        <p:spPr>
          <a:xfrm>
            <a:off x="8822499" y="3733799"/>
            <a:ext cx="3513202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200"/>
            </a:pPr>
            <a:r>
              <a:t>Second level clusters = 10</a:t>
            </a:r>
          </a:p>
          <a:p>
            <a:pPr algn="l">
              <a:defRPr sz="2200"/>
            </a:pPr>
            <a:r>
              <a:t>TP is : 57043</a:t>
            </a:r>
          </a:p>
          <a:p>
            <a:pPr algn="l">
              <a:defRPr sz="2200"/>
            </a:pPr>
            <a:r>
              <a:t>FP is : 18612</a:t>
            </a:r>
          </a:p>
          <a:p>
            <a:pPr algn="l">
              <a:defRPr sz="2200"/>
            </a:pPr>
            <a:r>
              <a:t>TN is : 231824</a:t>
            </a:r>
          </a:p>
          <a:p>
            <a:pPr algn="l">
              <a:defRPr sz="2200"/>
            </a:pPr>
            <a:r>
              <a:t>FN is : 3548</a:t>
            </a:r>
          </a:p>
          <a:p>
            <a:pPr algn="l">
              <a:defRPr sz="2200"/>
            </a:pPr>
            <a:r>
              <a:t>precision is : 0.7539885</a:t>
            </a:r>
          </a:p>
          <a:p>
            <a:pPr algn="l">
              <a:defRPr sz="2200"/>
            </a:pPr>
            <a:r>
              <a:t>recall is : 0.94144344</a:t>
            </a:r>
          </a:p>
          <a:p>
            <a:pPr algn="l">
              <a:defRPr sz="2200"/>
            </a:pPr>
            <a:r>
              <a:t>Accuracy is :0.9287522</a:t>
            </a:r>
          </a:p>
        </p:txBody>
      </p:sp>
      <p:sp>
        <p:nvSpPr>
          <p:cNvPr id="174" name="Shape 174"/>
          <p:cNvSpPr/>
          <p:nvPr/>
        </p:nvSpPr>
        <p:spPr>
          <a:xfrm>
            <a:off x="4745799" y="6597649"/>
            <a:ext cx="3513202" cy="307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200"/>
            </a:pPr>
            <a:r>
              <a:t>Second level clusters = 30</a:t>
            </a:r>
          </a:p>
          <a:p>
            <a:pPr algn="l">
              <a:defRPr sz="2200"/>
            </a:pPr>
            <a:r>
              <a:t>TP is : 41298</a:t>
            </a:r>
          </a:p>
          <a:p>
            <a:pPr algn="l">
              <a:defRPr sz="2200"/>
            </a:pPr>
            <a:r>
              <a:t>FP is : 2000</a:t>
            </a:r>
          </a:p>
          <a:p>
            <a:pPr algn="l">
              <a:defRPr sz="2200"/>
            </a:pPr>
            <a:r>
              <a:t>TN is : 248413</a:t>
            </a:r>
          </a:p>
          <a:p>
            <a:pPr algn="l">
              <a:defRPr sz="2200"/>
            </a:pPr>
            <a:r>
              <a:t>FN is : 19280</a:t>
            </a:r>
          </a:p>
          <a:p>
            <a:pPr algn="l">
              <a:defRPr sz="2200"/>
            </a:pPr>
            <a:r>
              <a:t>precision is : 0.9538085</a:t>
            </a:r>
          </a:p>
          <a:p>
            <a:pPr algn="l">
              <a:defRPr sz="2200"/>
            </a:pPr>
            <a:r>
              <a:t>recall is : 0.68173265</a:t>
            </a:r>
          </a:p>
          <a:p>
            <a:pPr algn="l">
              <a:defRPr sz="2200"/>
            </a:pPr>
            <a:r>
              <a:t>Accuracy is :0.93157357</a:t>
            </a:r>
          </a:p>
        </p:txBody>
      </p:sp>
      <p:sp>
        <p:nvSpPr>
          <p:cNvPr id="175" name="Shape 175"/>
          <p:cNvSpPr/>
          <p:nvPr/>
        </p:nvSpPr>
        <p:spPr>
          <a:xfrm>
            <a:off x="199199" y="6559549"/>
            <a:ext cx="3513202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200"/>
            </a:pPr>
            <a:r>
              <a:t>Second level clusters = 20</a:t>
            </a:r>
          </a:p>
          <a:p>
            <a:pPr algn="l">
              <a:defRPr sz="2200"/>
            </a:pPr>
            <a:r>
              <a:t>TP is : 42086</a:t>
            </a:r>
          </a:p>
          <a:p>
            <a:pPr algn="l">
              <a:defRPr sz="2200"/>
            </a:pPr>
            <a:r>
              <a:t>FP is : 34405</a:t>
            </a:r>
          </a:p>
          <a:p>
            <a:pPr algn="l">
              <a:defRPr sz="2200"/>
            </a:pPr>
            <a:r>
              <a:t>TN is : 216031</a:t>
            </a:r>
          </a:p>
          <a:p>
            <a:pPr algn="l">
              <a:defRPr sz="2200"/>
            </a:pPr>
            <a:r>
              <a:t>FN is : 18505</a:t>
            </a:r>
          </a:p>
          <a:p>
            <a:pPr algn="l">
              <a:defRPr sz="2200"/>
            </a:pPr>
            <a:r>
              <a:t>precision is : 0.5502085</a:t>
            </a:r>
          </a:p>
          <a:p>
            <a:pPr algn="l">
              <a:defRPr sz="2200"/>
            </a:pPr>
            <a:r>
              <a:t>recall is : 0.6945916</a:t>
            </a:r>
          </a:p>
          <a:p>
            <a:pPr algn="l">
              <a:defRPr sz="2200"/>
            </a:pPr>
            <a:r>
              <a:t>Accuracy is :0.82988614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Next steps</a:t>
            </a:r>
          </a:p>
        </p:txBody>
      </p:sp>
      <p:sp>
        <p:nvSpPr>
          <p:cNvPr id="178" name="Shape 1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Try to combine K- Means approaches into one model.</a:t>
            </a:r>
          </a:p>
          <a:p>
            <a:pPr/>
            <a:r>
              <a:t>Make the K- Means Streaming so that it can adapt to the data on the fly.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