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5" r:id="rId3"/>
    <p:sldId id="268" r:id="rId4"/>
    <p:sldId id="270" r:id="rId5"/>
    <p:sldId id="269" r:id="rId6"/>
    <p:sldId id="271" r:id="rId7"/>
    <p:sldId id="272" r:id="rId8"/>
    <p:sldId id="286" r:id="rId9"/>
    <p:sldId id="287" r:id="rId10"/>
    <p:sldId id="274" r:id="rId11"/>
    <p:sldId id="275" r:id="rId12"/>
    <p:sldId id="276" r:id="rId13"/>
    <p:sldId id="291" r:id="rId14"/>
    <p:sldId id="292" r:id="rId15"/>
    <p:sldId id="281" r:id="rId16"/>
    <p:sldId id="283" r:id="rId17"/>
    <p:sldId id="290" r:id="rId18"/>
    <p:sldId id="288" r:id="rId19"/>
    <p:sldId id="289" r:id="rId20"/>
    <p:sldId id="282" r:id="rId21"/>
    <p:sldId id="29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69" d="100"/>
          <a:sy n="69" d="100"/>
        </p:scale>
        <p:origin x="84"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10/3/2023</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10/3/2023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p:cNvPicPr>
          <p:nvPr/>
        </p:nvPicPr>
        <p:blipFill>
          <a:blip r:embed="rId13"/>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10/3/2023</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1475" y="307340"/>
            <a:ext cx="11155680" cy="1315085"/>
          </a:xfrm>
        </p:spPr>
        <p:txBody>
          <a:bodyPr>
            <a:noAutofit/>
          </a:bodyPr>
          <a:lstStyle/>
          <a:p>
            <a:pPr algn="ctr"/>
            <a:r>
              <a:rPr lang="en-IN" altLang="en-US" sz="3200" b="1" dirty="0">
                <a:latin typeface="Times New Roman" panose="02020603050405020304" charset="0"/>
                <a:cs typeface="Times New Roman" panose="02020603050405020304" charset="0"/>
              </a:rPr>
              <a:t> Clustering Prediction Model for Global Development Measurement Data using </a:t>
            </a:r>
            <a:r>
              <a:rPr lang="en-IN" altLang="en-US" sz="3200" b="1">
                <a:latin typeface="Times New Roman" panose="02020603050405020304" charset="0"/>
                <a:cs typeface="Times New Roman" panose="02020603050405020304" charset="0"/>
              </a:rPr>
              <a:t>Machine Learning</a:t>
            </a:r>
            <a:endParaRPr lang="en-IN" altLang="en-US" sz="3200" b="1" dirty="0">
              <a:latin typeface="Times New Roman" panose="02020603050405020304" charset="0"/>
              <a:cs typeface="Times New Roman" panose="02020603050405020304" charset="0"/>
            </a:endParaRPr>
          </a:p>
        </p:txBody>
      </p:sp>
      <p:sp>
        <p:nvSpPr>
          <p:cNvPr id="4" name="Text Box 3"/>
          <p:cNvSpPr txBox="1"/>
          <p:nvPr/>
        </p:nvSpPr>
        <p:spPr>
          <a:xfrm>
            <a:off x="4267200" y="2258695"/>
            <a:ext cx="4153535" cy="2831544"/>
          </a:xfrm>
          <a:prstGeom prst="rect">
            <a:avLst/>
          </a:prstGeom>
          <a:noFill/>
        </p:spPr>
        <p:txBody>
          <a:bodyPr wrap="square" rtlCol="0">
            <a:spAutoFit/>
          </a:bodyPr>
          <a:lstStyle/>
          <a:p>
            <a:pPr algn="ctr"/>
            <a:r>
              <a:rPr lang="en-IN" altLang="en-US" b="1" u="sng" dirty="0">
                <a:latin typeface="Times New Roman" panose="02020603050405020304" charset="0"/>
                <a:cs typeface="Times New Roman" panose="02020603050405020304" charset="0"/>
              </a:rPr>
              <a:t>Group Members</a:t>
            </a:r>
          </a:p>
          <a:p>
            <a:pPr algn="ctr"/>
            <a:r>
              <a:rPr lang="en-IN" altLang="en-US" sz="2000" b="1" dirty="0" err="1">
                <a:latin typeface="Times New Roman" panose="02020603050405020304" charset="0"/>
                <a:cs typeface="Times New Roman" panose="02020603050405020304" charset="0"/>
              </a:rPr>
              <a:t>Mr.Rajendra</a:t>
            </a:r>
            <a:r>
              <a:rPr lang="en-IN" altLang="en-US" sz="2000" b="1" dirty="0">
                <a:latin typeface="Times New Roman" panose="02020603050405020304" charset="0"/>
                <a:cs typeface="Times New Roman" panose="02020603050405020304" charset="0"/>
              </a:rPr>
              <a:t> Kumar </a:t>
            </a:r>
            <a:r>
              <a:rPr lang="en-IN" altLang="en-US" sz="2000" b="1" dirty="0" err="1">
                <a:latin typeface="Times New Roman" panose="02020603050405020304" charset="0"/>
                <a:cs typeface="Times New Roman" panose="02020603050405020304" charset="0"/>
              </a:rPr>
              <a:t>Chekuri</a:t>
            </a:r>
            <a:r>
              <a:rPr lang="en-IN" altLang="en-US" sz="2000" b="1" dirty="0">
                <a:latin typeface="Times New Roman" panose="02020603050405020304" charset="0"/>
                <a:cs typeface="Times New Roman" panose="02020603050405020304" charset="0"/>
              </a:rPr>
              <a:t>.</a:t>
            </a:r>
          </a:p>
          <a:p>
            <a:pPr algn="ctr"/>
            <a:r>
              <a:rPr lang="en-IN" altLang="en-US" sz="2000" b="1" dirty="0" err="1">
                <a:latin typeface="Times New Roman" panose="02020603050405020304" charset="0"/>
                <a:cs typeface="Times New Roman" panose="02020603050405020304" charset="0"/>
              </a:rPr>
              <a:t>Mrs.Priyanka</a:t>
            </a:r>
            <a:r>
              <a:rPr lang="en-IN" altLang="en-US" sz="2000" b="1" dirty="0">
                <a:latin typeface="Times New Roman" panose="02020603050405020304" charset="0"/>
                <a:cs typeface="Times New Roman" panose="02020603050405020304" charset="0"/>
              </a:rPr>
              <a:t> Prashant Ranawade</a:t>
            </a:r>
          </a:p>
          <a:p>
            <a:pPr algn="ctr"/>
            <a:r>
              <a:rPr lang="en-IN" altLang="en-US" sz="2000" b="1" dirty="0" err="1">
                <a:latin typeface="Times New Roman" panose="02020603050405020304" charset="0"/>
                <a:cs typeface="Times New Roman" panose="02020603050405020304" charset="0"/>
              </a:rPr>
              <a:t>Mr.Rathan</a:t>
            </a:r>
            <a:r>
              <a:rPr lang="en-IN" altLang="en-US" sz="2000" b="1" dirty="0">
                <a:latin typeface="Times New Roman" panose="02020603050405020304" charset="0"/>
                <a:cs typeface="Times New Roman" panose="02020603050405020304" charset="0"/>
              </a:rPr>
              <a:t> Nayaka C.</a:t>
            </a:r>
          </a:p>
          <a:p>
            <a:pPr algn="ctr"/>
            <a:r>
              <a:rPr lang="en-IN" altLang="en-US" sz="2000" b="1" dirty="0" err="1">
                <a:latin typeface="Times New Roman" panose="02020603050405020304" charset="0"/>
                <a:cs typeface="Times New Roman" panose="02020603050405020304" charset="0"/>
              </a:rPr>
              <a:t>Mr.Sanath</a:t>
            </a:r>
            <a:r>
              <a:rPr lang="en-IN" altLang="en-US" sz="2000" b="1" dirty="0">
                <a:latin typeface="Times New Roman" panose="02020603050405020304" charset="0"/>
                <a:cs typeface="Times New Roman" panose="02020603050405020304" charset="0"/>
              </a:rPr>
              <a:t> N S</a:t>
            </a:r>
          </a:p>
          <a:p>
            <a:pPr algn="ctr"/>
            <a:r>
              <a:rPr lang="en-IN" altLang="en-US" sz="2000" b="1" dirty="0" err="1">
                <a:latin typeface="Times New Roman" panose="02020603050405020304" charset="0"/>
                <a:cs typeface="Times New Roman" panose="02020603050405020304" charset="0"/>
              </a:rPr>
              <a:t>Mr.Prajwal</a:t>
            </a:r>
            <a:r>
              <a:rPr lang="en-IN" altLang="en-US" sz="2000" b="1" dirty="0">
                <a:latin typeface="Times New Roman" panose="02020603050405020304" charset="0"/>
                <a:cs typeface="Times New Roman" panose="02020603050405020304" charset="0"/>
              </a:rPr>
              <a:t> babu</a:t>
            </a:r>
          </a:p>
          <a:p>
            <a:pPr algn="ctr"/>
            <a:r>
              <a:rPr lang="en-IN" altLang="en-US" sz="2000" b="1" dirty="0" err="1">
                <a:latin typeface="Times New Roman" panose="02020603050405020304" charset="0"/>
                <a:cs typeface="Times New Roman" panose="02020603050405020304" charset="0"/>
              </a:rPr>
              <a:t>Mr.Rakesh</a:t>
            </a:r>
            <a:r>
              <a:rPr lang="en-IN" altLang="en-US" sz="2000" b="1" dirty="0">
                <a:latin typeface="Times New Roman" panose="02020603050405020304" charset="0"/>
                <a:cs typeface="Times New Roman" panose="02020603050405020304" charset="0"/>
              </a:rPr>
              <a:t> A</a:t>
            </a:r>
          </a:p>
          <a:p>
            <a:pPr algn="ctr"/>
            <a:r>
              <a:rPr lang="en-IN" altLang="en-US" sz="2000" b="1" dirty="0" err="1">
                <a:latin typeface="Times New Roman" panose="02020603050405020304" charset="0"/>
                <a:cs typeface="Times New Roman" panose="02020603050405020304" charset="0"/>
              </a:rPr>
              <a:t>Mr.Abdulrahman</a:t>
            </a:r>
            <a:r>
              <a:rPr lang="en-IN" altLang="en-US" sz="2000" b="1" dirty="0">
                <a:latin typeface="Times New Roman" panose="02020603050405020304" charset="0"/>
                <a:cs typeface="Times New Roman" panose="02020603050405020304" charset="0"/>
              </a:rPr>
              <a:t> Shaik</a:t>
            </a:r>
          </a:p>
          <a:p>
            <a:pPr algn="ctr"/>
            <a:r>
              <a:rPr lang="en-IN" altLang="en-US" sz="2000" b="1" dirty="0">
                <a:latin typeface="Times New Roman" panose="02020603050405020304" charset="0"/>
                <a:cs typeface="Times New Roman" panose="02020603050405020304" charset="0"/>
                <a:sym typeface="+mn-ea"/>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0" y="0"/>
            <a:ext cx="10972800" cy="508000"/>
          </a:xfrm>
        </p:spPr>
        <p:txBody>
          <a:bodyPr/>
          <a:lstStyle/>
          <a:p>
            <a:pPr algn="l"/>
            <a:r>
              <a:rPr lang="en-IN" altLang="en-US" sz="3200" b="1"/>
              <a:t>Heatmap of Missing Values</a:t>
            </a:r>
          </a:p>
        </p:txBody>
      </p:sp>
      <p:pic>
        <p:nvPicPr>
          <p:cNvPr id="105" name="Content Placeholder 104"/>
          <p:cNvPicPr>
            <a:picLocks noGrp="1" noChangeAspect="1"/>
          </p:cNvPicPr>
          <p:nvPr>
            <p:ph idx="1"/>
          </p:nvPr>
        </p:nvPicPr>
        <p:blipFill>
          <a:blip r:embed="rId2"/>
          <a:stretch>
            <a:fillRect/>
          </a:stretch>
        </p:blipFill>
        <p:spPr>
          <a:xfrm>
            <a:off x="301625" y="773430"/>
            <a:ext cx="11090275" cy="591248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800" b="1"/>
              <a:t>Missing Values Details</a:t>
            </a:r>
          </a:p>
        </p:txBody>
      </p:sp>
      <p:sp>
        <p:nvSpPr>
          <p:cNvPr id="3" name="Content Placeholder 2"/>
          <p:cNvSpPr>
            <a:spLocks noGrp="1"/>
          </p:cNvSpPr>
          <p:nvPr>
            <p:ph idx="1"/>
          </p:nvPr>
        </p:nvSpPr>
        <p:spPr>
          <a:xfrm>
            <a:off x="609600" y="1174750"/>
            <a:ext cx="10972800" cy="5683250"/>
          </a:xfrm>
        </p:spPr>
        <p:txBody>
          <a:bodyPr/>
          <a:lstStyle/>
          <a:p>
            <a:pPr>
              <a:buFont typeface="Wingdings" panose="05000000000000000000" charset="0"/>
              <a:buChar char="ü"/>
            </a:pPr>
            <a:r>
              <a:rPr lang="en-US" sz="1800"/>
              <a:t>The data set has many missing values</a:t>
            </a:r>
          </a:p>
          <a:p>
            <a:pPr>
              <a:buFont typeface="Wingdings" panose="05000000000000000000" charset="0"/>
              <a:buChar char="ü"/>
            </a:pPr>
            <a:r>
              <a:rPr lang="en-US" sz="1800"/>
              <a:t>Ease of doing business has highest missing values, followed by Hours to do tax &amp; Business Tax Rate</a:t>
            </a:r>
          </a:p>
          <a:p>
            <a:pPr>
              <a:buFont typeface="Wingdings" panose="05000000000000000000" charset="0"/>
              <a:buChar char="ü"/>
            </a:pPr>
            <a:r>
              <a:rPr lang="en-US" sz="1800"/>
              <a:t>Country, Number of Records &amp; Total Population are the only features which doesnt have any missing values</a:t>
            </a:r>
          </a:p>
          <a:p>
            <a:pPr marL="0" indent="0">
              <a:buFont typeface="Wingdings" panose="05000000000000000000" charset="0"/>
              <a:buNone/>
            </a:pPr>
            <a:endParaRPr lang="en-US" sz="1800"/>
          </a:p>
          <a:p>
            <a:pPr marL="0" indent="0">
              <a:buFont typeface="Wingdings" panose="05000000000000000000" charset="0"/>
              <a:buNone/>
            </a:pPr>
            <a:r>
              <a:rPr lang="en-IN" altLang="en-US" sz="1800"/>
              <a:t> Birth_Rate : 	 	 4.4		Business_Tax_Rate : 		 47.37</a:t>
            </a:r>
          </a:p>
          <a:p>
            <a:pPr marL="0" indent="0">
              <a:buFont typeface="Wingdings" panose="05000000000000000000" charset="0"/>
              <a:buNone/>
            </a:pPr>
            <a:r>
              <a:rPr lang="en-IN" altLang="en-US" sz="1800"/>
              <a:t>CO2_Emissions : 	 21.41 		Days_to_Start_Business : 	 	 36.46</a:t>
            </a:r>
          </a:p>
          <a:p>
            <a:pPr marL="0" indent="0">
              <a:buFont typeface="Wingdings" panose="05000000000000000000" charset="0"/>
              <a:buNone/>
            </a:pPr>
            <a:r>
              <a:rPr lang="en-IN" altLang="en-US" sz="1800"/>
              <a:t>Ease_of_Business : 	 93.16 		Energy_Usage : 			 33.99</a:t>
            </a:r>
          </a:p>
          <a:p>
            <a:pPr marL="0" indent="0">
              <a:buFont typeface="Wingdings" panose="05000000000000000000" charset="0"/>
              <a:buNone/>
            </a:pPr>
            <a:r>
              <a:rPr lang="en-IN" altLang="en-US" sz="1800"/>
              <a:t>GDP : 			 7.77 		Health_Exp%GDP : 		 11.43 </a:t>
            </a:r>
          </a:p>
          <a:p>
            <a:pPr marL="0" indent="0">
              <a:buFont typeface="Wingdings" panose="05000000000000000000" charset="0"/>
              <a:buNone/>
            </a:pPr>
            <a:r>
              <a:rPr lang="en-IN" altLang="en-US" sz="1800"/>
              <a:t>Health_Exp/Capita : 	 11.43		Hours_to_do_Tax : 		  47.63</a:t>
            </a:r>
          </a:p>
          <a:p>
            <a:pPr marL="0" indent="0">
              <a:buFont typeface="Wingdings" panose="05000000000000000000" charset="0"/>
              <a:buNone/>
            </a:pPr>
            <a:r>
              <a:rPr lang="en-IN" altLang="en-US" sz="1800"/>
              <a:t>Infant_Mortality_Rate : 	 9.62 		Internet_Usage : 			  6.4</a:t>
            </a:r>
          </a:p>
          <a:p>
            <a:pPr marL="0" indent="0">
              <a:buFont typeface="Wingdings" panose="05000000000000000000" charset="0"/>
              <a:buNone/>
            </a:pPr>
            <a:r>
              <a:rPr lang="en-IN" altLang="en-US" sz="1800"/>
              <a:t>Lending_Interest : 	 30.47 		Life_Expectancy_Female : 	  5.03</a:t>
            </a:r>
          </a:p>
          <a:p>
            <a:pPr marL="0" indent="0">
              <a:buFont typeface="Wingdings" panose="05000000000000000000" charset="0"/>
              <a:buNone/>
            </a:pPr>
            <a:r>
              <a:rPr lang="en-IN" altLang="en-US" sz="1800"/>
              <a:t>Life_Expectancy_Male : 	 5.03 		Mobile_Phone_Usage : 	 	  6.18</a:t>
            </a:r>
          </a:p>
          <a:p>
            <a:pPr marL="0" indent="0">
              <a:buFont typeface="Wingdings" panose="05000000000000000000" charset="0"/>
              <a:buNone/>
            </a:pPr>
            <a:r>
              <a:rPr lang="en-IN" altLang="en-US" sz="1800"/>
              <a:t>Population_0to14 : 	 8.14 		Population_15to64 : 		  8.14</a:t>
            </a:r>
          </a:p>
          <a:p>
            <a:pPr marL="0" indent="0">
              <a:buFont typeface="Wingdings" panose="05000000000000000000" charset="0"/>
              <a:buNone/>
            </a:pPr>
            <a:r>
              <a:rPr lang="en-IN" altLang="en-US" sz="1800"/>
              <a:t>Population_65plus : 	 8.14 		Population_Total : 		  0.0</a:t>
            </a:r>
          </a:p>
          <a:p>
            <a:pPr marL="0" indent="0">
              <a:buFont typeface="Wingdings" panose="05000000000000000000" charset="0"/>
              <a:buNone/>
            </a:pPr>
            <a:r>
              <a:rPr lang="en-IN" altLang="en-US" sz="1800"/>
              <a:t>Population_Urban : 	 0.96         	Tourism_Inbound : 		  13.61</a:t>
            </a:r>
          </a:p>
          <a:p>
            <a:pPr marL="0" indent="0">
              <a:buFont typeface="Wingdings" panose="05000000000000000000" charset="0"/>
              <a:buNone/>
            </a:pPr>
            <a:r>
              <a:rPr lang="en-IN" altLang="en-US" sz="1800"/>
              <a:t>Tourism_Outbound : 	 17.42  		Country : 			  0.0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800" b="1" dirty="0"/>
              <a:t>Handling Missing Values </a:t>
            </a:r>
          </a:p>
        </p:txBody>
      </p:sp>
      <p:sp>
        <p:nvSpPr>
          <p:cNvPr id="3" name="Content Placeholder 2"/>
          <p:cNvSpPr>
            <a:spLocks noGrp="1"/>
          </p:cNvSpPr>
          <p:nvPr>
            <p:ph idx="1"/>
          </p:nvPr>
        </p:nvSpPr>
        <p:spPr/>
        <p:txBody>
          <a:bodyPr/>
          <a:lstStyle/>
          <a:p>
            <a:pPr>
              <a:buFont typeface="Wingdings" panose="05000000000000000000" charset="0"/>
              <a:buChar char="Ø"/>
            </a:pPr>
            <a:r>
              <a:rPr lang="en-IN" altLang="en-US" sz="2000"/>
              <a:t>Removed features which are haaving more than 30 % of missing values</a:t>
            </a:r>
          </a:p>
          <a:p>
            <a:pPr>
              <a:buFont typeface="Wingdings" panose="05000000000000000000" charset="0"/>
              <a:buChar char="Ø"/>
            </a:pPr>
            <a:r>
              <a:rPr lang="en-IN" altLang="en-US" sz="2000"/>
              <a:t>Imputed missing values by using KNN imputer</a:t>
            </a:r>
          </a:p>
          <a:p>
            <a:pPr marL="0" indent="0">
              <a:buNone/>
            </a:pPr>
            <a:endParaRPr lang="en-IN" altLang="en-US" sz="2000"/>
          </a:p>
          <a:p>
            <a:pPr marL="0" indent="0">
              <a:buNone/>
            </a:pPr>
            <a:r>
              <a:rPr lang="en-IN" altLang="en-US" sz="2000"/>
              <a:t>Removed Features are :</a:t>
            </a:r>
          </a:p>
          <a:p>
            <a:pPr>
              <a:buFont typeface="Arial" panose="020B0604020202020204" pitchFamily="34" charset="0"/>
              <a:buChar char="•"/>
            </a:pPr>
            <a:r>
              <a:rPr lang="en-IN" altLang="en-US" sz="2000"/>
              <a:t>Number of Records</a:t>
            </a:r>
          </a:p>
          <a:p>
            <a:pPr>
              <a:buFont typeface="Arial" panose="020B0604020202020204" pitchFamily="34" charset="0"/>
              <a:buChar char="•"/>
            </a:pPr>
            <a:r>
              <a:rPr lang="en-IN" altLang="en-US" sz="2000"/>
              <a:t>Ease of Business</a:t>
            </a:r>
          </a:p>
          <a:p>
            <a:pPr>
              <a:buFont typeface="Arial" panose="020B0604020202020204" pitchFamily="34" charset="0"/>
              <a:buChar char="•"/>
            </a:pPr>
            <a:r>
              <a:rPr lang="en-IN" altLang="en-US" sz="2000"/>
              <a:t>Business_Tax_Rate </a:t>
            </a:r>
          </a:p>
          <a:p>
            <a:pPr>
              <a:buFont typeface="Arial" panose="020B0604020202020204" pitchFamily="34" charset="0"/>
              <a:buChar char="•"/>
            </a:pPr>
            <a:r>
              <a:rPr lang="en-IN" altLang="en-US" sz="2000"/>
              <a:t>Hours_to_do_Tax</a:t>
            </a:r>
          </a:p>
          <a:p>
            <a:pPr>
              <a:buFont typeface="Arial" panose="020B0604020202020204" pitchFamily="34" charset="0"/>
              <a:buChar char="•"/>
            </a:pPr>
            <a:r>
              <a:rPr lang="en-IN" altLang="en-US" sz="2000"/>
              <a:t>Days_to_Start_Business</a:t>
            </a:r>
          </a:p>
          <a:p>
            <a:pPr>
              <a:buFont typeface="Arial" panose="020B0604020202020204" pitchFamily="34" charset="0"/>
              <a:buChar char="•"/>
            </a:pPr>
            <a:r>
              <a:rPr lang="en-IN" altLang="en-US" sz="2000"/>
              <a:t>Lending_Interest</a:t>
            </a:r>
          </a:p>
          <a:p>
            <a:pPr>
              <a:buFont typeface="Arial" panose="020B0604020202020204" pitchFamily="34" charset="0"/>
              <a:buChar char="•"/>
            </a:pPr>
            <a:r>
              <a:rPr lang="en-IN" altLang="en-US" sz="2000"/>
              <a:t>Health_Exp/Capita</a:t>
            </a:r>
          </a:p>
          <a:p>
            <a:pPr marL="0" indent="0">
              <a:buFont typeface="Arial" panose="020B0604020202020204" pitchFamily="34" charset="0"/>
              <a:buNone/>
            </a:pPr>
            <a:endParaRPr lang="en-IN" altLang="en-US" sz="2000"/>
          </a:p>
          <a:p>
            <a:pPr marL="0" indent="0">
              <a:buFont typeface="Arial" panose="020B0604020202020204" pitchFamily="34" charset="0"/>
              <a:buNone/>
            </a:pPr>
            <a:r>
              <a:rPr lang="en-IN" altLang="en-US" sz="2000"/>
              <a:t>Treated Outliers with IQR &amp; Scaled data by using MinMax Scaler</a:t>
            </a:r>
          </a:p>
          <a:p>
            <a:pPr marL="0" indent="0">
              <a:buFont typeface="Arial" panose="020B0604020202020204" pitchFamily="34" charset="0"/>
              <a:buNone/>
            </a:pPr>
            <a:endParaRPr lang="en-IN" alt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B1561-2B97-DDA0-7122-8EE10364DC89}"/>
              </a:ext>
            </a:extLst>
          </p:cNvPr>
          <p:cNvSpPr>
            <a:spLocks noGrp="1"/>
          </p:cNvSpPr>
          <p:nvPr>
            <p:ph type="title"/>
          </p:nvPr>
        </p:nvSpPr>
        <p:spPr/>
        <p:txBody>
          <a:bodyPr/>
          <a:lstStyle/>
          <a:p>
            <a:r>
              <a:rPr lang="en-US" sz="2800" b="1" dirty="0"/>
              <a:t>Outlier detection</a:t>
            </a:r>
            <a:endParaRPr lang="en-IN" sz="2800" b="1" dirty="0"/>
          </a:p>
        </p:txBody>
      </p:sp>
      <p:pic>
        <p:nvPicPr>
          <p:cNvPr id="4" name="Picture 3">
            <a:extLst>
              <a:ext uri="{FF2B5EF4-FFF2-40B4-BE49-F238E27FC236}">
                <a16:creationId xmlns:a16="http://schemas.microsoft.com/office/drawing/2014/main" id="{1C995F44-188D-5D4D-A740-595F41EC0945}"/>
              </a:ext>
            </a:extLst>
          </p:cNvPr>
          <p:cNvPicPr>
            <a:picLocks noChangeAspect="1"/>
          </p:cNvPicPr>
          <p:nvPr/>
        </p:nvPicPr>
        <p:blipFill>
          <a:blip r:embed="rId2"/>
          <a:stretch>
            <a:fillRect/>
          </a:stretch>
        </p:blipFill>
        <p:spPr>
          <a:xfrm>
            <a:off x="2209800" y="1055688"/>
            <a:ext cx="6439588" cy="5043487"/>
          </a:xfrm>
          <a:prstGeom prst="rect">
            <a:avLst/>
          </a:prstGeom>
        </p:spPr>
      </p:pic>
    </p:spTree>
    <p:extLst>
      <p:ext uri="{BB962C8B-B14F-4D97-AF65-F5344CB8AC3E}">
        <p14:creationId xmlns:p14="http://schemas.microsoft.com/office/powerpoint/2010/main" val="3917933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6DCD-010B-7467-561B-940C7B606B3D}"/>
              </a:ext>
            </a:extLst>
          </p:cNvPr>
          <p:cNvSpPr>
            <a:spLocks noGrp="1"/>
          </p:cNvSpPr>
          <p:nvPr>
            <p:ph type="title"/>
          </p:nvPr>
        </p:nvSpPr>
        <p:spPr/>
        <p:txBody>
          <a:bodyPr/>
          <a:lstStyle/>
          <a:p>
            <a:r>
              <a:rPr lang="en-US" sz="2800" b="1" dirty="0"/>
              <a:t>Removing outlier with IQR</a:t>
            </a:r>
            <a:endParaRPr lang="en-IN" sz="2800" b="1" dirty="0"/>
          </a:p>
        </p:txBody>
      </p:sp>
      <p:pic>
        <p:nvPicPr>
          <p:cNvPr id="1026" name="Picture 2">
            <a:extLst>
              <a:ext uri="{FF2B5EF4-FFF2-40B4-BE49-F238E27FC236}">
                <a16:creationId xmlns:a16="http://schemas.microsoft.com/office/drawing/2014/main" id="{450C9E39-B231-4393-321A-1BC0FA60E5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737" y="1028700"/>
            <a:ext cx="8415337" cy="5829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547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sz="3200" dirty="0" err="1"/>
              <a:t>Dendogram</a:t>
            </a:r>
            <a:r>
              <a:rPr lang="en-IN" altLang="en-US" sz="3200" dirty="0"/>
              <a:t> by average linkage</a:t>
            </a:r>
          </a:p>
        </p:txBody>
      </p:sp>
      <p:sp>
        <p:nvSpPr>
          <p:cNvPr id="5" name="Text Box 4"/>
          <p:cNvSpPr txBox="1"/>
          <p:nvPr/>
        </p:nvSpPr>
        <p:spPr>
          <a:xfrm>
            <a:off x="299720" y="6317615"/>
            <a:ext cx="10577195" cy="398780"/>
          </a:xfrm>
          <a:prstGeom prst="rect">
            <a:avLst/>
          </a:prstGeom>
          <a:noFill/>
        </p:spPr>
        <p:txBody>
          <a:bodyPr wrap="square" rtlCol="0">
            <a:spAutoFit/>
          </a:bodyPr>
          <a:lstStyle/>
          <a:p>
            <a:r>
              <a:rPr lang="en-IN" altLang="en-US" sz="2000"/>
              <a:t>From the above Dendogram we can observe that the clusters are overlapped</a:t>
            </a:r>
          </a:p>
        </p:txBody>
      </p:sp>
      <p:pic>
        <p:nvPicPr>
          <p:cNvPr id="2052" name="Picture 4">
            <a:extLst>
              <a:ext uri="{FF2B5EF4-FFF2-40B4-BE49-F238E27FC236}">
                <a16:creationId xmlns:a16="http://schemas.microsoft.com/office/drawing/2014/main" id="{AEA50E5C-F74D-73C7-D1B5-3684A8B9FD1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40247" y="1749294"/>
            <a:ext cx="5111506" cy="38039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4" name="Rectangle 3083">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86" name="Freeform: Shape 3085">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83" name="Freeform: Shape 3082">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p:cNvSpPr>
            <a:spLocks noGrp="1"/>
          </p:cNvSpPr>
          <p:nvPr>
            <p:ph type="title"/>
          </p:nvPr>
        </p:nvSpPr>
        <p:spPr>
          <a:xfrm>
            <a:off x="371094" y="1161288"/>
            <a:ext cx="3438144" cy="1239012"/>
          </a:xfrm>
        </p:spPr>
        <p:txBody>
          <a:bodyPr vert="horz" lIns="91440" tIns="45720" rIns="91440" bIns="45720" rtlCol="0" anchor="ctr">
            <a:normAutofit/>
          </a:bodyPr>
          <a:lstStyle/>
          <a:p>
            <a:pPr>
              <a:lnSpc>
                <a:spcPct val="90000"/>
              </a:lnSpc>
            </a:pPr>
            <a:r>
              <a:rPr lang="en-US" altLang="en-US" sz="2600" b="1" kern="1200" dirty="0">
                <a:solidFill>
                  <a:schemeClr val="tx1"/>
                </a:solidFill>
                <a:latin typeface="+mj-lt"/>
                <a:ea typeface="+mj-ea"/>
                <a:cs typeface="+mj-cs"/>
              </a:rPr>
              <a:t>Elbow Method(</a:t>
            </a:r>
            <a:r>
              <a:rPr lang="en-US" altLang="en-US" sz="2600" b="1" kern="1200" dirty="0" err="1">
                <a:solidFill>
                  <a:schemeClr val="tx1"/>
                </a:solidFill>
                <a:latin typeface="+mj-lt"/>
                <a:ea typeface="+mj-ea"/>
                <a:cs typeface="+mj-cs"/>
              </a:rPr>
              <a:t>KMeans</a:t>
            </a:r>
            <a:r>
              <a:rPr lang="en-US" altLang="en-US" sz="2600" b="1" kern="1200" dirty="0">
                <a:solidFill>
                  <a:schemeClr val="tx1"/>
                </a:solidFill>
                <a:latin typeface="+mj-lt"/>
                <a:ea typeface="+mj-ea"/>
                <a:cs typeface="+mj-cs"/>
              </a:rPr>
              <a:t>)  </a:t>
            </a:r>
          </a:p>
        </p:txBody>
      </p:sp>
      <p:sp>
        <p:nvSpPr>
          <p:cNvPr id="3085" name="Rectangle 308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87" name="Rectangle 308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 Box 4"/>
          <p:cNvSpPr txBox="1"/>
          <p:nvPr/>
        </p:nvSpPr>
        <p:spPr>
          <a:xfrm>
            <a:off x="371094" y="2718054"/>
            <a:ext cx="3438906" cy="320725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altLang="en-US" sz="1700" dirty="0"/>
              <a:t>From the plot we can observe that the line flattened after third cluster, so the optimum number of clusters k=3</a:t>
            </a:r>
          </a:p>
        </p:txBody>
      </p:sp>
      <p:pic>
        <p:nvPicPr>
          <p:cNvPr id="3074" name="Picture 2">
            <a:extLst>
              <a:ext uri="{FF2B5EF4-FFF2-40B4-BE49-F238E27FC236}">
                <a16:creationId xmlns:a16="http://schemas.microsoft.com/office/drawing/2014/main" id="{E55A0899-6EBB-D849-DC8D-9123F5F8F5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936158" y="841248"/>
            <a:ext cx="6852060" cy="52760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sz="2800" b="1"/>
              <a:t>Dendogram for Scaled Data with Complete method</a:t>
            </a:r>
          </a:p>
        </p:txBody>
      </p:sp>
      <p:pic>
        <p:nvPicPr>
          <p:cNvPr id="113" name="Content Placeholder 112"/>
          <p:cNvPicPr>
            <a:picLocks noGrp="1" noChangeAspect="1"/>
          </p:cNvPicPr>
          <p:nvPr>
            <p:ph idx="1"/>
          </p:nvPr>
        </p:nvPicPr>
        <p:blipFill>
          <a:blip r:embed="rId2"/>
          <a:stretch>
            <a:fillRect/>
          </a:stretch>
        </p:blipFill>
        <p:spPr>
          <a:xfrm>
            <a:off x="828040" y="813435"/>
            <a:ext cx="9901555" cy="586613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800" b="1"/>
              <a:t>Elbow Method( KMeans ) for Scaled Data</a:t>
            </a:r>
          </a:p>
        </p:txBody>
      </p:sp>
      <p:pic>
        <p:nvPicPr>
          <p:cNvPr id="112" name="Content Placeholder 111"/>
          <p:cNvPicPr>
            <a:picLocks noGrp="1" noChangeAspect="1"/>
          </p:cNvPicPr>
          <p:nvPr>
            <p:ph idx="1"/>
          </p:nvPr>
        </p:nvPicPr>
        <p:blipFill>
          <a:blip r:embed="rId2"/>
          <a:stretch>
            <a:fillRect/>
          </a:stretch>
        </p:blipFill>
        <p:spPr>
          <a:xfrm>
            <a:off x="2228215" y="995045"/>
            <a:ext cx="7735570" cy="4316095"/>
          </a:xfrm>
          <a:prstGeom prst="rect">
            <a:avLst/>
          </a:prstGeom>
          <a:noFill/>
          <a:ln w="9525">
            <a:noFill/>
          </a:ln>
        </p:spPr>
      </p:pic>
      <p:sp>
        <p:nvSpPr>
          <p:cNvPr id="4" name="Text Box 3"/>
          <p:cNvSpPr txBox="1"/>
          <p:nvPr/>
        </p:nvSpPr>
        <p:spPr>
          <a:xfrm>
            <a:off x="390525" y="5311775"/>
            <a:ext cx="11602720" cy="1198880"/>
          </a:xfrm>
          <a:prstGeom prst="rect">
            <a:avLst/>
          </a:prstGeom>
          <a:noFill/>
        </p:spPr>
        <p:txBody>
          <a:bodyPr wrap="square" rtlCol="0">
            <a:spAutoFit/>
          </a:bodyPr>
          <a:lstStyle/>
          <a:p>
            <a:r>
              <a:rPr lang="en-US" b="1"/>
              <a:t>Key Insights from the Above Plot:</a:t>
            </a:r>
            <a:endParaRPr lang="en-US"/>
          </a:p>
          <a:p>
            <a:pPr marL="285750" indent="-285750">
              <a:buFont typeface="Wingdings" panose="05000000000000000000" charset="0"/>
              <a:buChar char="ü"/>
            </a:pPr>
            <a:r>
              <a:rPr lang="en-US"/>
              <a:t>We can observe that the most of the variance is covered with 4 clusters</a:t>
            </a:r>
          </a:p>
          <a:p>
            <a:pPr marL="285750" indent="-285750">
              <a:buFont typeface="Wingdings" panose="05000000000000000000" charset="0"/>
              <a:buChar char="ü"/>
            </a:pPr>
            <a:r>
              <a:rPr lang="en-US"/>
              <a:t>There is not much variance in the plot after 4rth cluster, the line almost flattened through the all remaining clusters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charset="0"/>
                <a:cs typeface="Times New Roman" panose="02020603050405020304" charset="0"/>
                <a:sym typeface="+mn-ea"/>
              </a:rPr>
              <a:t>Model Selection:</a:t>
            </a:r>
            <a:endParaRPr lang="en-US"/>
          </a:p>
        </p:txBody>
      </p:sp>
      <p:sp>
        <p:nvSpPr>
          <p:cNvPr id="3" name="Content Placeholder 2"/>
          <p:cNvSpPr>
            <a:spLocks noGrp="1"/>
          </p:cNvSpPr>
          <p:nvPr>
            <p:ph idx="1"/>
          </p:nvPr>
        </p:nvSpPr>
        <p:spPr/>
        <p:txBody>
          <a:bodyPr/>
          <a:lstStyle/>
          <a:p>
            <a:pPr>
              <a:buFont typeface="Wingdings" panose="05000000000000000000" charset="0"/>
              <a:buChar char="Ø"/>
            </a:pPr>
            <a:r>
              <a:rPr lang="en-IN" altLang="en-US" sz="2400" dirty="0">
                <a:latin typeface="Times New Roman" panose="02020603050405020304" charset="0"/>
                <a:cs typeface="Times New Roman" panose="02020603050405020304" charset="0"/>
                <a:sym typeface="+mn-ea"/>
              </a:rPr>
              <a:t>I have selected </a:t>
            </a:r>
            <a:r>
              <a:rPr lang="en-IN" altLang="en-US" sz="2400" dirty="0" err="1">
                <a:latin typeface="Times New Roman" panose="02020603050405020304" charset="0"/>
                <a:cs typeface="Times New Roman" panose="02020603050405020304" charset="0"/>
                <a:sym typeface="+mn-ea"/>
              </a:rPr>
              <a:t>KMeans</a:t>
            </a:r>
            <a:r>
              <a:rPr lang="en-IN" altLang="en-US" sz="2400" dirty="0">
                <a:latin typeface="Times New Roman" panose="02020603050405020304" charset="0"/>
                <a:cs typeface="Times New Roman" panose="02020603050405020304" charset="0"/>
                <a:sym typeface="+mn-ea"/>
              </a:rPr>
              <a:t> clustering as the best model for the given data set.</a:t>
            </a:r>
          </a:p>
          <a:p>
            <a:pPr>
              <a:buFont typeface="Wingdings" panose="05000000000000000000" charset="0"/>
              <a:buChar char="Ø"/>
            </a:pPr>
            <a:r>
              <a:rPr lang="en-IN" altLang="en-US" sz="2400" dirty="0">
                <a:latin typeface="Times New Roman" panose="02020603050405020304" charset="0"/>
                <a:cs typeface="Times New Roman" panose="02020603050405020304" charset="0"/>
                <a:sym typeface="+mn-ea"/>
              </a:rPr>
              <a:t>The model divided the into 6 clusters</a:t>
            </a:r>
          </a:p>
          <a:p>
            <a:pPr marL="0" indent="0">
              <a:buFont typeface="Wingdings" panose="05000000000000000000" charset="0"/>
              <a:buNone/>
            </a:pPr>
            <a:r>
              <a:rPr lang="en-US" sz="2400" b="1" dirty="0">
                <a:latin typeface="Times New Roman" panose="02020603050405020304" charset="0"/>
                <a:cs typeface="Times New Roman" panose="02020603050405020304" charset="0"/>
                <a:sym typeface="+mn-ea"/>
              </a:rPr>
              <a:t>Model evaluation:</a:t>
            </a:r>
            <a:r>
              <a:rPr lang="en-US" sz="2400" dirty="0">
                <a:latin typeface="Times New Roman" panose="02020603050405020304" charset="0"/>
                <a:cs typeface="Times New Roman" panose="02020603050405020304" charset="0"/>
                <a:sym typeface="+mn-ea"/>
              </a:rPr>
              <a:t> </a:t>
            </a:r>
          </a:p>
          <a:p>
            <a:pPr>
              <a:buFont typeface="Wingdings" panose="05000000000000000000" charset="0"/>
              <a:buChar char="Ø"/>
            </a:pPr>
            <a:r>
              <a:rPr lang="en-US" sz="2400" dirty="0">
                <a:latin typeface="Times New Roman" panose="02020603050405020304" charset="0"/>
                <a:cs typeface="Times New Roman" panose="02020603050405020304" charset="0"/>
                <a:sym typeface="+mn-ea"/>
              </a:rPr>
              <a:t>Evaluate</a:t>
            </a:r>
            <a:r>
              <a:rPr lang="en-IN" altLang="en-US" sz="2400" dirty="0">
                <a:latin typeface="Times New Roman" panose="02020603050405020304" charset="0"/>
                <a:cs typeface="Times New Roman" panose="02020603050405020304" charset="0"/>
                <a:sym typeface="+mn-ea"/>
              </a:rPr>
              <a:t>d</a:t>
            </a:r>
            <a:r>
              <a:rPr lang="en-US" sz="2400" dirty="0">
                <a:latin typeface="Times New Roman" panose="02020603050405020304" charset="0"/>
                <a:cs typeface="Times New Roman" panose="02020603050405020304" charset="0"/>
                <a:sym typeface="+mn-ea"/>
              </a:rPr>
              <a:t> </a:t>
            </a:r>
            <a:r>
              <a:rPr lang="en-IN" altLang="en-US" sz="2400" dirty="0">
                <a:latin typeface="Times New Roman" panose="02020603050405020304" charset="0"/>
                <a:cs typeface="Times New Roman" panose="02020603050405020304" charset="0"/>
                <a:sym typeface="+mn-ea"/>
              </a:rPr>
              <a:t>the model &amp; </a:t>
            </a:r>
            <a:r>
              <a:rPr lang="en-US" sz="2400" dirty="0">
                <a:latin typeface="Times New Roman" panose="02020603050405020304" charset="0"/>
                <a:cs typeface="Times New Roman" panose="02020603050405020304" charset="0"/>
                <a:sym typeface="+mn-ea"/>
              </a:rPr>
              <a:t> measuring its </a:t>
            </a:r>
            <a:r>
              <a:rPr lang="en-IN" altLang="en-US" sz="2400" dirty="0">
                <a:latin typeface="Times New Roman" panose="02020603050405020304" charset="0"/>
                <a:cs typeface="Times New Roman" panose="02020603050405020304" charset="0"/>
                <a:sym typeface="+mn-ea"/>
              </a:rPr>
              <a:t>calculated Silhouette Score</a:t>
            </a:r>
          </a:p>
          <a:p>
            <a:pPr>
              <a:buFont typeface="Wingdings" panose="05000000000000000000" charset="0"/>
              <a:buChar char="Ø"/>
            </a:pPr>
            <a:r>
              <a:rPr lang="en-IN" altLang="en-US" sz="2400" dirty="0">
                <a:latin typeface="Times New Roman" panose="02020603050405020304" charset="0"/>
                <a:cs typeface="Times New Roman" panose="02020603050405020304" charset="0"/>
                <a:sym typeface="+mn-ea"/>
              </a:rPr>
              <a:t>The model has got Silhouette Score as 0.43</a:t>
            </a:r>
          </a:p>
          <a:p>
            <a:pPr>
              <a:buNone/>
            </a:pPr>
            <a:r>
              <a:rPr lang="en-IN" altLang="en-US" sz="2400" b="1" dirty="0">
                <a:latin typeface="Times New Roman" panose="02020603050405020304" charset="0"/>
                <a:cs typeface="Times New Roman" panose="02020603050405020304" charset="0"/>
              </a:rPr>
              <a:t>Code:</a:t>
            </a:r>
          </a:p>
          <a:p>
            <a:pPr marL="0" indent="0">
              <a:buNone/>
            </a:pPr>
            <a:r>
              <a:rPr lang="en-IN" altLang="en-US" sz="2400" dirty="0" err="1">
                <a:latin typeface="Times New Roman" panose="02020603050405020304" charset="0"/>
                <a:cs typeface="Times New Roman" panose="02020603050405020304" charset="0"/>
              </a:rPr>
              <a:t>Jupyter</a:t>
            </a:r>
            <a:r>
              <a:rPr lang="en-IN" altLang="en-US" sz="2400" dirty="0">
                <a:latin typeface="Times New Roman" panose="02020603050405020304" charset="0"/>
                <a:cs typeface="Times New Roman" panose="02020603050405020304" charset="0"/>
              </a:rPr>
              <a:t> Notebook: used for EDA &amp; data preprocessing and interpretation and data Visualizations &amp; </a:t>
            </a:r>
            <a:r>
              <a:rPr lang="en-IN" altLang="en-US" sz="2400" dirty="0" err="1">
                <a:latin typeface="Times New Roman" panose="02020603050405020304" charset="0"/>
                <a:cs typeface="Times New Roman" panose="02020603050405020304" charset="0"/>
              </a:rPr>
              <a:t>builidng</a:t>
            </a:r>
            <a:r>
              <a:rPr lang="en-IN" altLang="en-US" sz="2400" dirty="0">
                <a:latin typeface="Times New Roman" panose="02020603050405020304" charset="0"/>
                <a:cs typeface="Times New Roman" panose="02020603050405020304" charset="0"/>
              </a:rPr>
              <a:t> model</a:t>
            </a:r>
          </a:p>
          <a:p>
            <a:pPr marL="0" indent="0">
              <a:buNone/>
            </a:pPr>
            <a:r>
              <a:rPr lang="en-IN" altLang="en-US" sz="2400" dirty="0">
                <a:latin typeface="Times New Roman" panose="02020603050405020304" charset="0"/>
                <a:cs typeface="Times New Roman" panose="02020603050405020304" charset="0"/>
              </a:rPr>
              <a:t>Spyder: Used Spyder for building Final Model &amp; Model Deployment by using </a:t>
            </a:r>
            <a:r>
              <a:rPr lang="en-IN" altLang="en-US" sz="2400" dirty="0" err="1">
                <a:latin typeface="Times New Roman" panose="02020603050405020304" charset="0"/>
                <a:cs typeface="Times New Roman" panose="02020603050405020304" charset="0"/>
              </a:rPr>
              <a:t>streamlit</a:t>
            </a:r>
            <a:endParaRPr lang="en-IN" altLang="en-US" sz="2400" dirty="0">
              <a:latin typeface="Times New Roman" panose="02020603050405020304" charset="0"/>
              <a:cs typeface="Times New Roman" panose="02020603050405020304" charset="0"/>
            </a:endParaRPr>
          </a:p>
          <a:p>
            <a:pPr marL="0" indent="0">
              <a:buNone/>
            </a:pPr>
            <a:endParaRPr lang="en-IN" altLang="en-US" sz="2400" dirty="0">
              <a:latin typeface="Times New Roman" panose="02020603050405020304" charset="0"/>
              <a:cs typeface="Times New Roman" panose="02020603050405020304" charset="0"/>
              <a:sym typeface="+mn-ea"/>
            </a:endParaRPr>
          </a:p>
          <a:p>
            <a:pPr marL="0" indent="0">
              <a:buFont typeface="Wingdings" panose="05000000000000000000" charset="0"/>
              <a:buNone/>
            </a:pPr>
            <a:endParaRPr lang="en-IN" altLang="en-US" sz="2400" dirty="0">
              <a:latin typeface="Times New Roman" panose="02020603050405020304" charset="0"/>
              <a:cs typeface="Times New Roman" panose="02020603050405020304" charset="0"/>
              <a:sym typeface="+mn-ea"/>
            </a:endParaRPr>
          </a:p>
          <a:p>
            <a:pPr marL="0" indent="0">
              <a:buFont typeface="Wingdings" panose="05000000000000000000" charset="0"/>
              <a:buNone/>
            </a:pPr>
            <a:endParaRPr lang="en-IN" altLang="en-US" sz="2400" dirty="0">
              <a:latin typeface="Times New Roman" panose="02020603050405020304" charset="0"/>
              <a:cs typeface="Times New Roman" panose="02020603050405020304"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75590"/>
            <a:ext cx="10972800" cy="6582410"/>
          </a:xfrm>
        </p:spPr>
        <p:txBody>
          <a:bodyPr/>
          <a:lstStyle/>
          <a:p>
            <a:pPr marL="0" indent="0">
              <a:buFont typeface="Wingdings" panose="05000000000000000000" charset="0"/>
              <a:buNone/>
            </a:pPr>
            <a:r>
              <a:rPr lang="en-IN" altLang="en-US" sz="2400" b="1">
                <a:latin typeface="Times New Roman" panose="02020603050405020304" charset="0"/>
                <a:cs typeface="Times New Roman" panose="02020603050405020304" charset="0"/>
                <a:sym typeface="+mn-ea"/>
              </a:rPr>
              <a:t>Introduction:</a:t>
            </a:r>
            <a:endParaRPr lang="en-US" sz="2400">
              <a:latin typeface="Times New Roman" panose="02020603050405020304" charset="0"/>
              <a:cs typeface="Times New Roman" panose="02020603050405020304" charset="0"/>
            </a:endParaRPr>
          </a:p>
          <a:p>
            <a:pPr>
              <a:buFont typeface="Wingdings" panose="05000000000000000000" charset="0"/>
              <a:buChar char="Ø"/>
            </a:pPr>
            <a:r>
              <a:rPr lang="en-US" sz="2400">
                <a:latin typeface="Times New Roman" panose="02020603050405020304" charset="0"/>
                <a:cs typeface="Times New Roman" panose="02020603050405020304" charset="0"/>
              </a:rPr>
              <a:t>This report provides an overview of the process flow used to develop </a:t>
            </a:r>
            <a:r>
              <a:rPr lang="en-IN" altLang="en-US" sz="2400">
                <a:latin typeface="Times New Roman" panose="02020603050405020304" charset="0"/>
                <a:cs typeface="Times New Roman" panose="02020603050405020304" charset="0"/>
              </a:rPr>
              <a:t>a</a:t>
            </a:r>
            <a:r>
              <a:rPr lang="en-US" sz="2400">
                <a:latin typeface="Times New Roman" panose="02020603050405020304" charset="0"/>
                <a:cs typeface="Times New Roman" panose="02020603050405020304" charset="0"/>
              </a:rPr>
              <a:t> </a:t>
            </a:r>
            <a:r>
              <a:rPr lang="en-IN" altLang="en-US" sz="2400">
                <a:latin typeface="Times New Roman" panose="02020603050405020304" charset="0"/>
                <a:cs typeface="Times New Roman" panose="02020603050405020304" charset="0"/>
              </a:rPr>
              <a:t>clustering prediction model for global deveolopment measurement dataset</a:t>
            </a:r>
            <a:r>
              <a:rPr lang="en-US" sz="2400">
                <a:latin typeface="Times New Roman" panose="02020603050405020304" charset="0"/>
                <a:cs typeface="Times New Roman" panose="02020603050405020304" charset="0"/>
              </a:rPr>
              <a:t>.</a:t>
            </a:r>
          </a:p>
          <a:p>
            <a:pPr>
              <a:buFont typeface="Wingdings" panose="05000000000000000000" charset="0"/>
              <a:buChar char="Ø"/>
            </a:pPr>
            <a:r>
              <a:rPr lang="en-US" sz="2400">
                <a:latin typeface="Times New Roman" panose="02020603050405020304" charset="0"/>
                <a:cs typeface="Times New Roman" panose="02020603050405020304" charset="0"/>
              </a:rPr>
              <a:t>The purpose of this report is to outline the steps taken and the results obtained during the development of the model.</a:t>
            </a:r>
          </a:p>
          <a:p>
            <a:pPr marL="0" indent="0">
              <a:buFont typeface="Wingdings" panose="05000000000000000000" charset="0"/>
              <a:buNone/>
            </a:pPr>
            <a:endParaRPr lang="en-US" sz="2400">
              <a:latin typeface="Times New Roman" panose="02020603050405020304" charset="0"/>
              <a:cs typeface="Times New Roman" panose="02020603050405020304" charset="0"/>
            </a:endParaRPr>
          </a:p>
          <a:p>
            <a:pPr marL="0" indent="0">
              <a:buFont typeface="Wingdings" panose="05000000000000000000" charset="0"/>
              <a:buNone/>
            </a:pPr>
            <a:r>
              <a:rPr lang="en-IN" altLang="en-US" sz="2400" b="1">
                <a:latin typeface="Times New Roman" panose="02020603050405020304" charset="0"/>
                <a:cs typeface="Times New Roman" panose="02020603050405020304" charset="0"/>
                <a:sym typeface="+mn-ea"/>
              </a:rPr>
              <a:t>Objective of the Project : </a:t>
            </a:r>
            <a:r>
              <a:rPr lang="en-IN" altLang="en-US" sz="2400">
                <a:latin typeface="Times New Roman" panose="02020603050405020304" charset="0"/>
                <a:cs typeface="Times New Roman" panose="02020603050405020304" charset="0"/>
                <a:sym typeface="+mn-ea"/>
              </a:rPr>
              <a:t>Creating clusters on global development measurement dataset</a:t>
            </a:r>
          </a:p>
          <a:p>
            <a:pPr marL="0" indent="0">
              <a:buFont typeface="Wingdings" panose="05000000000000000000" charset="0"/>
              <a:buNone/>
            </a:pPr>
            <a:r>
              <a:rPr lang="en-IN" altLang="en-US" sz="2400" b="1">
                <a:latin typeface="Times New Roman" panose="02020603050405020304" charset="0"/>
                <a:cs typeface="Times New Roman" panose="02020603050405020304" charset="0"/>
                <a:sym typeface="+mn-ea"/>
              </a:rPr>
              <a:t>Dataset Details:</a:t>
            </a:r>
          </a:p>
          <a:p>
            <a:pPr marL="0" indent="0">
              <a:buFont typeface="Wingdings" panose="05000000000000000000" charset="0"/>
              <a:buNone/>
            </a:pPr>
            <a:r>
              <a:rPr lang="en-IN" altLang="en-US" sz="2400" b="1">
                <a:latin typeface="Times New Roman" panose="02020603050405020304" charset="0"/>
                <a:cs typeface="Times New Roman" panose="02020603050405020304" charset="0"/>
                <a:sym typeface="+mn-ea"/>
              </a:rPr>
              <a:t>Variable Description:</a:t>
            </a:r>
          </a:p>
          <a:p>
            <a:pPr marL="0" indent="0">
              <a:buFont typeface="Wingdings" panose="05000000000000000000" charset="0"/>
              <a:buNone/>
            </a:pPr>
            <a:r>
              <a:rPr lang="en-IN" altLang="en-US" sz="2400">
                <a:latin typeface="Times New Roman" panose="02020603050405020304" charset="0"/>
                <a:cs typeface="Times New Roman" panose="02020603050405020304" charset="0"/>
                <a:sym typeface="+mn-ea"/>
              </a:rPr>
              <a:t>Birth Rate, Business tax, CO2emissions, Country, Days to start business, Ease of business, energy usage, GDP, healthexp%GDP, healthexp/capita, hours to do tax, infant mortality, internet usage, lending rate, life expectancy female, etc.</a:t>
            </a:r>
          </a:p>
          <a:p>
            <a:pPr marL="0" indent="0">
              <a:buFont typeface="Wingdings" panose="05000000000000000000" charset="0"/>
              <a:buNone/>
            </a:pPr>
            <a:endParaRPr lang="en-IN" altLang="en-US" sz="2400">
              <a:latin typeface="Times New Roman" panose="02020603050405020304" charset="0"/>
              <a:cs typeface="Times New Roman" panose="02020603050405020304" charset="0"/>
              <a:sym typeface="+mn-ea"/>
            </a:endParaRPr>
          </a:p>
          <a:p>
            <a:pPr>
              <a:buFont typeface="Wingdings" panose="05000000000000000000" charset="0"/>
              <a:buChar char="Ø"/>
            </a:pPr>
            <a:r>
              <a:rPr lang="en-IN" altLang="en-US" sz="2400">
                <a:latin typeface="Times New Roman" panose="02020603050405020304" charset="0"/>
                <a:cs typeface="Times New Roman" panose="02020603050405020304" charset="0"/>
                <a:sym typeface="+mn-ea"/>
              </a:rPr>
              <a:t>The dataset consisted of 2704 rows and 25 features</a:t>
            </a:r>
            <a:endParaRPr lang="en-IN" altLang="en-US" sz="2400">
              <a:latin typeface="Times New Roman" panose="02020603050405020304" charset="0"/>
              <a:cs typeface="Times New Roman" panose="02020603050405020304" charset="0"/>
            </a:endParaRPr>
          </a:p>
          <a:p>
            <a:pPr marL="0" indent="0">
              <a:buFont typeface="Wingdings" panose="05000000000000000000" charset="0"/>
              <a:buNone/>
            </a:pPr>
            <a:endParaRPr lang="en-IN" altLang="en-US" sz="2400">
              <a:latin typeface="Times New Roman" panose="02020603050405020304" charset="0"/>
              <a:cs typeface="Times New Roman" panose="02020603050405020304" charset="0"/>
            </a:endParaRPr>
          </a:p>
          <a:p>
            <a:pPr>
              <a:buFont typeface="Wingdings" panose="05000000000000000000" charset="0"/>
              <a:buChar char="Ø"/>
            </a:pPr>
            <a:endParaRPr lang="en-IN" altLang="en-US" sz="2400">
              <a:latin typeface="Times New Roman" panose="02020603050405020304" charset="0"/>
              <a:cs typeface="Times New Roman" panose="02020603050405020304" charset="0"/>
            </a:endParaRPr>
          </a:p>
          <a:p>
            <a:pPr>
              <a:buFont typeface="Wingdings" panose="05000000000000000000" charset="0"/>
              <a:buChar char="Ø"/>
            </a:pPr>
            <a:endParaRPr lang="en-IN" altLang="en-US" sz="2400">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5760" y="2831465"/>
            <a:ext cx="10972800" cy="582613"/>
          </a:xfrm>
        </p:spPr>
        <p:txBody>
          <a:bodyPr/>
          <a:lstStyle/>
          <a:p>
            <a:r>
              <a:rPr lang="en-IN" altLang="en-US" sz="4800"/>
              <a:t>Thank You</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30267E-8C90-0D13-505A-ACDBB04F711C}"/>
              </a:ext>
            </a:extLst>
          </p:cNvPr>
          <p:cNvSpPr>
            <a:spLocks noGrp="1"/>
          </p:cNvSpPr>
          <p:nvPr>
            <p:ph type="title"/>
          </p:nvPr>
        </p:nvSpPr>
        <p:spPr>
          <a:xfrm>
            <a:off x="1008184" y="174032"/>
            <a:ext cx="10175631" cy="1111843"/>
          </a:xfrm>
        </p:spPr>
        <p:txBody>
          <a:bodyPr anchor="ctr">
            <a:normAutofit/>
          </a:bodyPr>
          <a:lstStyle/>
          <a:p>
            <a:pPr algn="ctr"/>
            <a:r>
              <a:rPr lang="en-US" sz="4000"/>
              <a:t>Project Deployment </a:t>
            </a:r>
            <a:endParaRPr lang="en-IN" sz="4000"/>
          </a:p>
        </p:txBody>
      </p:sp>
      <p:pic>
        <p:nvPicPr>
          <p:cNvPr id="7" name="Content Placeholder 6" descr="A screenshot of a computer">
            <a:extLst>
              <a:ext uri="{FF2B5EF4-FFF2-40B4-BE49-F238E27FC236}">
                <a16:creationId xmlns:a16="http://schemas.microsoft.com/office/drawing/2014/main" id="{BC10EC67-AC21-D100-DB66-D018596202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189" y="1100138"/>
            <a:ext cx="11329986" cy="5583830"/>
          </a:xfrm>
        </p:spPr>
      </p:pic>
    </p:spTree>
    <p:extLst>
      <p:ext uri="{BB962C8B-B14F-4D97-AF65-F5344CB8AC3E}">
        <p14:creationId xmlns:p14="http://schemas.microsoft.com/office/powerpoint/2010/main" val="651779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7365"/>
            <a:ext cx="10972800" cy="1080135"/>
          </a:xfrm>
        </p:spPr>
        <p:txBody>
          <a:bodyPr/>
          <a:lstStyle/>
          <a:p>
            <a:r>
              <a:rPr lang="en-IN" altLang="en-US" b="1">
                <a:latin typeface="Times New Roman" panose="02020603050405020304" charset="0"/>
                <a:cs typeface="Times New Roman" panose="02020603050405020304" charset="0"/>
                <a:sym typeface="+mn-ea"/>
              </a:rPr>
              <a:t>EDA &amp; Data Preprocessing</a:t>
            </a:r>
            <a:br>
              <a:rPr lang="en-IN" altLang="en-US" b="1">
                <a:latin typeface="Times New Roman" panose="02020603050405020304" charset="0"/>
                <a:cs typeface="Times New Roman" panose="02020603050405020304" charset="0"/>
                <a:sym typeface="+mn-ea"/>
              </a:rPr>
            </a:br>
            <a:endParaRPr lang="en-US"/>
          </a:p>
        </p:txBody>
      </p:sp>
      <p:sp>
        <p:nvSpPr>
          <p:cNvPr id="3" name="Content Placeholder 2"/>
          <p:cNvSpPr>
            <a:spLocks noGrp="1"/>
          </p:cNvSpPr>
          <p:nvPr>
            <p:ph idx="1"/>
          </p:nvPr>
        </p:nvSpPr>
        <p:spPr>
          <a:xfrm>
            <a:off x="609600" y="2019300"/>
            <a:ext cx="10972800" cy="4108450"/>
          </a:xfrm>
        </p:spPr>
        <p:txBody>
          <a:bodyPr/>
          <a:lstStyle/>
          <a:p>
            <a:pPr marL="0" indent="0">
              <a:buFont typeface="Wingdings" panose="05000000000000000000" charset="0"/>
              <a:buNone/>
            </a:pPr>
            <a:endParaRPr lang="en-US" sz="2800">
              <a:latin typeface="Times New Roman" panose="02020603050405020304" charset="0"/>
              <a:cs typeface="Times New Roman" panose="02020603050405020304" charset="0"/>
              <a:sym typeface="+mn-ea"/>
            </a:endParaRPr>
          </a:p>
          <a:p>
            <a:pPr>
              <a:buFont typeface="Wingdings" panose="05000000000000000000" charset="0"/>
              <a:buChar char="Ø"/>
            </a:pPr>
            <a:r>
              <a:rPr lang="en-US" sz="2800">
                <a:latin typeface="Times New Roman" panose="02020603050405020304" charset="0"/>
                <a:cs typeface="Times New Roman" panose="02020603050405020304" charset="0"/>
                <a:sym typeface="+mn-ea"/>
              </a:rPr>
              <a:t>The data was explored to get insights and f</a:t>
            </a:r>
            <a:r>
              <a:rPr lang="en-IN" altLang="en-US" sz="2800">
                <a:latin typeface="Times New Roman" panose="02020603050405020304" charset="0"/>
                <a:cs typeface="Times New Roman" panose="02020603050405020304" charset="0"/>
                <a:sym typeface="+mn-ea"/>
              </a:rPr>
              <a:t>ound different </a:t>
            </a:r>
            <a:r>
              <a:rPr lang="en-US" sz="2800">
                <a:latin typeface="Times New Roman" panose="02020603050405020304" charset="0"/>
                <a:cs typeface="Times New Roman" panose="02020603050405020304" charset="0"/>
                <a:sym typeface="+mn-ea"/>
              </a:rPr>
              <a:t> patterns.</a:t>
            </a:r>
            <a:r>
              <a:rPr lang="en-IN" altLang="en-US" sz="2800">
                <a:latin typeface="Times New Roman" panose="02020603050405020304" charset="0"/>
                <a:cs typeface="Times New Roman" panose="02020603050405020304" charset="0"/>
                <a:sym typeface="+mn-ea"/>
              </a:rPr>
              <a:t> </a:t>
            </a:r>
          </a:p>
          <a:p>
            <a:pPr>
              <a:buFont typeface="Wingdings" panose="05000000000000000000" charset="0"/>
              <a:buChar char="Ø"/>
            </a:pPr>
            <a:r>
              <a:rPr lang="en-IN" altLang="en-US" sz="2800">
                <a:latin typeface="Times New Roman" panose="02020603050405020304" charset="0"/>
                <a:cs typeface="Times New Roman" panose="02020603050405020304" charset="0"/>
                <a:sym typeface="+mn-ea"/>
              </a:rPr>
              <a:t>Cleaned data to handle strings &amp; special Characters in the data</a:t>
            </a:r>
          </a:p>
          <a:p>
            <a:pPr>
              <a:buFont typeface="Wingdings" panose="05000000000000000000" charset="0"/>
              <a:buChar char="Ø"/>
            </a:pPr>
            <a:r>
              <a:rPr lang="en-IN" altLang="en-US" sz="2800">
                <a:latin typeface="Times New Roman" panose="02020603050405020304" charset="0"/>
                <a:cs typeface="Times New Roman" panose="02020603050405020304" charset="0"/>
                <a:sym typeface="+mn-ea"/>
              </a:rPr>
              <a:t>Data types corrected, </a:t>
            </a:r>
          </a:p>
          <a:p>
            <a:pPr>
              <a:buFont typeface="Wingdings" panose="05000000000000000000" charset="0"/>
              <a:buChar char="Ø"/>
            </a:pPr>
            <a:r>
              <a:rPr lang="en-IN" altLang="en-US" sz="2800">
                <a:latin typeface="Times New Roman" panose="02020603050405020304" charset="0"/>
                <a:cs typeface="Times New Roman" panose="02020603050405020304" charset="0"/>
                <a:sym typeface="+mn-ea"/>
              </a:rPr>
              <a:t>The data was pre-processed to handle missing values by using KNN imputer</a:t>
            </a:r>
            <a:endParaRPr lang="en-IN" altLang="en-US" sz="2800">
              <a:latin typeface="Times New Roman" panose="02020603050405020304" charset="0"/>
              <a:cs typeface="Times New Roman" panose="02020603050405020304" charset="0"/>
            </a:endParaRPr>
          </a:p>
          <a:p>
            <a:endParaRPr lang="en-IN" altLang="en-US" sz="28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507365"/>
          </a:xfrm>
        </p:spPr>
        <p:txBody>
          <a:bodyPr/>
          <a:lstStyle/>
          <a:p>
            <a:r>
              <a:rPr lang="en-IN" altLang="en-US" sz="2400" b="1"/>
              <a:t>Correlation Matrix Heatmap</a:t>
            </a:r>
          </a:p>
        </p:txBody>
      </p:sp>
      <p:pic>
        <p:nvPicPr>
          <p:cNvPr id="101" name="Content Placeholder 100"/>
          <p:cNvPicPr>
            <a:picLocks noGrp="1" noChangeAspect="1"/>
          </p:cNvPicPr>
          <p:nvPr>
            <p:ph idx="1"/>
          </p:nvPr>
        </p:nvPicPr>
        <p:blipFill>
          <a:blip r:embed="rId2"/>
          <a:stretch>
            <a:fillRect/>
          </a:stretch>
        </p:blipFill>
        <p:spPr>
          <a:xfrm>
            <a:off x="721360" y="508000"/>
            <a:ext cx="9902190" cy="539750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610" y="190500"/>
            <a:ext cx="11273790" cy="1155065"/>
          </a:xfrm>
        </p:spPr>
        <p:txBody>
          <a:bodyPr/>
          <a:lstStyle/>
          <a:p>
            <a:r>
              <a:rPr lang="en-IN" altLang="en-US" sz="2400" b="1"/>
              <a:t>Key Insights and Patterns from Correlation matrix of Heatmap:</a:t>
            </a:r>
          </a:p>
        </p:txBody>
      </p:sp>
      <p:sp>
        <p:nvSpPr>
          <p:cNvPr id="3" name="Content Placeholder 2"/>
          <p:cNvSpPr>
            <a:spLocks noGrp="1"/>
          </p:cNvSpPr>
          <p:nvPr>
            <p:ph idx="1"/>
          </p:nvPr>
        </p:nvSpPr>
        <p:spPr>
          <a:xfrm>
            <a:off x="609600" y="1913255"/>
            <a:ext cx="10972800" cy="4214495"/>
          </a:xfrm>
        </p:spPr>
        <p:txBody>
          <a:bodyPr/>
          <a:lstStyle/>
          <a:p>
            <a:pPr>
              <a:buFont typeface="Wingdings" panose="05000000000000000000" charset="0"/>
              <a:buChar char="Ø"/>
            </a:pPr>
            <a:r>
              <a:rPr lang="en-US" sz="2200"/>
              <a:t> Energy Usage and CO2 Emissions are highly positively correlated(r=0.99), The Energy generated through coal, natural gas, petroleum &amp; fossil fuel causes high CO2 Emissions</a:t>
            </a:r>
          </a:p>
          <a:p>
            <a:pPr algn="l">
              <a:buFont typeface="Wingdings" panose="05000000000000000000" charset="0"/>
              <a:buChar char="Ø"/>
            </a:pPr>
            <a:r>
              <a:rPr lang="en-US" sz="2200"/>
              <a:t> Strong Positive correlation(r=0.96) between Population of 0 to 14 and the Birth Rate, in general the population from 0 to 14 directly depends on Birth Rate. If the Birth_Rate increases the Population from 0 to 14 increases, vice versa.</a:t>
            </a:r>
          </a:p>
          <a:p>
            <a:pPr algn="l">
              <a:buFont typeface="Wingdings" panose="05000000000000000000" charset="0"/>
              <a:buChar char="Ø"/>
            </a:pPr>
            <a:r>
              <a:rPr lang="en-US" sz="2200"/>
              <a:t>Highly Negative correlation(r=-0.93) between Life Expectancy Female and Infant Mortality Rate &amp; (r=-0.91) Life Expectancy Male and Infant Mortality Rate, Life expectancy of both male and female highly affected by infant mortality.</a:t>
            </a:r>
          </a:p>
          <a:p>
            <a:pPr algn="l">
              <a:buFont typeface="Wingdings" panose="05000000000000000000" charset="0"/>
              <a:buChar char="Ø"/>
            </a:pPr>
            <a:r>
              <a:rPr lang="en-US" sz="2200"/>
              <a:t>Tourism Inbound, Outbound are positively correlated with GDP respectively 0.88 &amp; 0.86.</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a:t>Scatterplot of Birth Rate vs Infant Mortality Rate</a:t>
            </a:r>
          </a:p>
        </p:txBody>
      </p:sp>
      <p:pic>
        <p:nvPicPr>
          <p:cNvPr id="102" name="Content Placeholder 101"/>
          <p:cNvPicPr>
            <a:picLocks noGrp="1" noChangeAspect="1"/>
          </p:cNvPicPr>
          <p:nvPr>
            <p:ph idx="1"/>
          </p:nvPr>
        </p:nvPicPr>
        <p:blipFill>
          <a:blip r:embed="rId2"/>
          <a:stretch>
            <a:fillRect/>
          </a:stretch>
        </p:blipFill>
        <p:spPr>
          <a:xfrm>
            <a:off x="2185035" y="1015365"/>
            <a:ext cx="6399530" cy="4900930"/>
          </a:xfrm>
          <a:prstGeom prst="rect">
            <a:avLst/>
          </a:prstGeom>
          <a:noFill/>
          <a:ln w="9525">
            <a:noFill/>
          </a:ln>
        </p:spPr>
      </p:pic>
      <p:sp>
        <p:nvSpPr>
          <p:cNvPr id="6" name="Text Box 5"/>
          <p:cNvSpPr txBox="1"/>
          <p:nvPr/>
        </p:nvSpPr>
        <p:spPr>
          <a:xfrm>
            <a:off x="360045" y="6091555"/>
            <a:ext cx="11467465" cy="645160"/>
          </a:xfrm>
          <a:prstGeom prst="rect">
            <a:avLst/>
          </a:prstGeom>
          <a:noFill/>
        </p:spPr>
        <p:txBody>
          <a:bodyPr wrap="square" rtlCol="0">
            <a:spAutoFit/>
          </a:bodyPr>
          <a:lstStyle/>
          <a:p>
            <a:r>
              <a:rPr lang="en-US"/>
              <a:t>The data points are overlapping and not s</a:t>
            </a:r>
            <a:r>
              <a:rPr lang="en-IN" altLang="en-US"/>
              <a:t>cattered much</a:t>
            </a:r>
            <a:r>
              <a:rPr lang="en-US"/>
              <a:t>, it means that there is a strong positive linear relationship between Birth Rate and Infant Mortality Rate</a:t>
            </a:r>
            <a:r>
              <a:rPr lang="en-IN" altLang="en-US"/>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IN" altLang="en-US" sz="2400"/>
              <a:t>Top 10 Countries GDP Globally</a:t>
            </a:r>
          </a:p>
        </p:txBody>
      </p:sp>
      <p:pic>
        <p:nvPicPr>
          <p:cNvPr id="103" name="Content Placeholder 102"/>
          <p:cNvPicPr>
            <a:picLocks noGrp="1" noChangeAspect="1"/>
          </p:cNvPicPr>
          <p:nvPr>
            <p:ph idx="1"/>
          </p:nvPr>
        </p:nvPicPr>
        <p:blipFill>
          <a:blip r:embed="rId2"/>
          <a:stretch>
            <a:fillRect/>
          </a:stretch>
        </p:blipFill>
        <p:spPr>
          <a:xfrm>
            <a:off x="1844675" y="873760"/>
            <a:ext cx="7808595" cy="581914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3555" y="457200"/>
            <a:ext cx="11078845" cy="603250"/>
          </a:xfrm>
        </p:spPr>
        <p:txBody>
          <a:bodyPr/>
          <a:lstStyle/>
          <a:p>
            <a:r>
              <a:rPr lang="en-US" sz="2800" b="1">
                <a:sym typeface="+mn-ea"/>
              </a:rPr>
              <a:t>Key Insights from </a:t>
            </a:r>
            <a:r>
              <a:rPr lang="en-IN" altLang="en-US" sz="2800" b="1">
                <a:sym typeface="+mn-ea"/>
              </a:rPr>
              <a:t>Top 10 GDP Countries Line Plot</a:t>
            </a:r>
            <a:br>
              <a:rPr lang="en-US" sz="2800" b="1"/>
            </a:br>
            <a:endParaRPr lang="en-US" sz="2800" b="1"/>
          </a:p>
        </p:txBody>
      </p:sp>
      <p:sp>
        <p:nvSpPr>
          <p:cNvPr id="5" name="Content Placeholder 4"/>
          <p:cNvSpPr>
            <a:spLocks noGrp="1"/>
          </p:cNvSpPr>
          <p:nvPr>
            <p:ph idx="1"/>
          </p:nvPr>
        </p:nvSpPr>
        <p:spPr>
          <a:xfrm>
            <a:off x="609600" y="1369695"/>
            <a:ext cx="10972800" cy="4772660"/>
          </a:xfrm>
        </p:spPr>
        <p:txBody>
          <a:bodyPr/>
          <a:lstStyle/>
          <a:p>
            <a:r>
              <a:rPr lang="en-US" sz="2800"/>
              <a:t>The countries GDP line plots are not constant, GDP for the countries has a clear trend</a:t>
            </a:r>
          </a:p>
          <a:p>
            <a:r>
              <a:rPr lang="en-US" sz="2800"/>
              <a:t>We can observe that the countries United States, China, Japan , Germany, United kingdom &amp; France are having clear increasing trend</a:t>
            </a:r>
          </a:p>
          <a:p>
            <a:r>
              <a:rPr lang="en-US" sz="2800"/>
              <a:t>Brazil, Italy, Russia and India are having decreasing Trend over a period of time</a:t>
            </a:r>
          </a:p>
          <a:p>
            <a:r>
              <a:rPr lang="en-US" sz="2800"/>
              <a:t>We can conclude that the data has a clear trend, its a time series data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sz="2800" b="1"/>
              <a:t>Total Population Percentage</a:t>
            </a:r>
          </a:p>
        </p:txBody>
      </p:sp>
      <p:pic>
        <p:nvPicPr>
          <p:cNvPr id="111" name="Content Placeholder 110"/>
          <p:cNvPicPr>
            <a:picLocks noGrp="1" noChangeAspect="1"/>
          </p:cNvPicPr>
          <p:nvPr>
            <p:ph idx="1"/>
          </p:nvPr>
        </p:nvPicPr>
        <p:blipFill>
          <a:blip r:embed="rId2"/>
          <a:stretch>
            <a:fillRect/>
          </a:stretch>
        </p:blipFill>
        <p:spPr>
          <a:xfrm>
            <a:off x="3413760" y="773430"/>
            <a:ext cx="5363845" cy="4004310"/>
          </a:xfrm>
          <a:prstGeom prst="rect">
            <a:avLst/>
          </a:prstGeom>
          <a:noFill/>
          <a:ln w="9525">
            <a:noFill/>
          </a:ln>
        </p:spPr>
      </p:pic>
      <p:sp>
        <p:nvSpPr>
          <p:cNvPr id="5" name="Text Box 4"/>
          <p:cNvSpPr txBox="1"/>
          <p:nvPr/>
        </p:nvSpPr>
        <p:spPr>
          <a:xfrm>
            <a:off x="99060" y="4919980"/>
            <a:ext cx="11951335" cy="1322070"/>
          </a:xfrm>
          <a:prstGeom prst="rect">
            <a:avLst/>
          </a:prstGeom>
          <a:noFill/>
        </p:spPr>
        <p:txBody>
          <a:bodyPr wrap="square" rtlCol="0">
            <a:spAutoFit/>
          </a:bodyPr>
          <a:lstStyle/>
          <a:p>
            <a:r>
              <a:rPr lang="en-US" sz="2000" b="1"/>
              <a:t>Key Insights from the above KDE plot:</a:t>
            </a:r>
            <a:endParaRPr lang="en-US" sz="2000"/>
          </a:p>
          <a:p>
            <a:pPr marL="342900" indent="-342900">
              <a:buFont typeface="Wingdings" panose="05000000000000000000" charset="0"/>
              <a:buChar char="ü"/>
            </a:pPr>
            <a:r>
              <a:rPr lang="en-US" sz="2000"/>
              <a:t>We have unveiled the pattern that the sum of the Population from 0-14 &amp; 15-64 &amp; 64+ are equals to 1</a:t>
            </a:r>
          </a:p>
          <a:p>
            <a:pPr marL="342900" indent="-342900">
              <a:buFont typeface="Wingdings" panose="05000000000000000000" charset="0"/>
              <a:buChar char="ü"/>
            </a:pPr>
            <a:r>
              <a:rPr lang="en-US" sz="2000"/>
              <a:t>After imputing the missing values we can observe that the data is lying in between 0.999 to 1.0010, hence we can say that we have imputed the missing data successfully without any deviation</a:t>
            </a:r>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1077</TotalTime>
  <Words>1107</Words>
  <Application>Microsoft Office PowerPoint</Application>
  <PresentationFormat>Widescreen</PresentationFormat>
  <Paragraphs>100</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Times New Roman</vt:lpstr>
      <vt:lpstr>Wingdings</vt:lpstr>
      <vt:lpstr>Gear Drives</vt:lpstr>
      <vt:lpstr> Clustering Prediction Model for Global Development Measurement Data using Machine Learning</vt:lpstr>
      <vt:lpstr>PowerPoint Presentation</vt:lpstr>
      <vt:lpstr>EDA &amp; Data Preprocessing </vt:lpstr>
      <vt:lpstr>Correlation Matrix Heatmap</vt:lpstr>
      <vt:lpstr>Key Insights and Patterns from Correlation matrix of Heatmap:</vt:lpstr>
      <vt:lpstr>Scatterplot of Birth Rate vs Infant Mortality Rate</vt:lpstr>
      <vt:lpstr>Top 10 Countries GDP Globally</vt:lpstr>
      <vt:lpstr>Key Insights from Top 10 GDP Countries Line Plot </vt:lpstr>
      <vt:lpstr>Total Population Percentage</vt:lpstr>
      <vt:lpstr>Heatmap of Missing Values</vt:lpstr>
      <vt:lpstr>Missing Values Details</vt:lpstr>
      <vt:lpstr>Handling Missing Values </vt:lpstr>
      <vt:lpstr>Outlier detection</vt:lpstr>
      <vt:lpstr>Removing outlier with IQR</vt:lpstr>
      <vt:lpstr>Dendogram by average linkage</vt:lpstr>
      <vt:lpstr>Elbow Method(KMeans)  </vt:lpstr>
      <vt:lpstr>Dendogram for Scaled Data with Complete method</vt:lpstr>
      <vt:lpstr>Elbow Method( KMeans ) for Scaled Data</vt:lpstr>
      <vt:lpstr>Model Selection:</vt:lpstr>
      <vt:lpstr>Thank You</vt:lpstr>
      <vt:lpstr>Project Deployment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Model Process Flow to Predict Customer Churn by Using classification models (Logistics Regression &amp; Random Forest Classifier)</dc:title>
  <dc:creator/>
  <cp:lastModifiedBy>priyanka ranawade</cp:lastModifiedBy>
  <cp:revision>9</cp:revision>
  <dcterms:created xsi:type="dcterms:W3CDTF">2023-02-03T18:16:00Z</dcterms:created>
  <dcterms:modified xsi:type="dcterms:W3CDTF">2023-10-04T07:25:40Z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3DDC7C772F3F415096717FE6CB09514E</vt:lpwstr>
  </property>
  <property fmtid="{D5CDD505-2E9C-101B-9397-08002B2CF9AE}" pid="3" name="KSOProductBuildVer">
    <vt:lpwstr>1033-11.2.0.11516</vt:lpwstr>
  </property>
</Properties>
</file>