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D0BB-5927-4ACB-B9D7-2F40DB236FF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1D8F-1F50-417A-8A79-0A35F320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5334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Artificial Intelligence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1242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Artificial Intelligence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1242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31242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Reinforcement Learning</a:t>
            </a:r>
            <a:endParaRPr lang="en-IN" sz="3200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1162050" y="1270573"/>
            <a:ext cx="3467100" cy="1853627"/>
          </a:xfrm>
          <a:prstGeom prst="bentConnector3">
            <a:avLst>
              <a:gd name="adj1" fmla="val 9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00" y="1194373"/>
            <a:ext cx="0" cy="1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3962400" y="1274747"/>
            <a:ext cx="4229100" cy="1625027"/>
          </a:xfrm>
          <a:prstGeom prst="bentConnector3">
            <a:avLst>
              <a:gd name="adj1" fmla="val 9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46482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Backtracking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Rule based knowledge items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6600" y="4648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Training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Aggregate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6950" y="4648200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Reward/ Penalty system</a:t>
            </a: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The output of the system is self-input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/>
              <a:t>The system evaluates itself</a:t>
            </a:r>
          </a:p>
        </p:txBody>
      </p:sp>
    </p:spTree>
    <p:extLst>
      <p:ext uri="{BB962C8B-B14F-4D97-AF65-F5344CB8AC3E}">
        <p14:creationId xmlns:p14="http://schemas.microsoft.com/office/powerpoint/2010/main" val="8283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495567" y="36496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521725" y="496784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429000" y="1676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466531" y="29638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476767" y="425132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476767" y="553878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629400" y="364283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219200" y="62245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3867" y="62986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6500" y="62245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layer</a:t>
            </a:r>
          </a:p>
        </p:txBody>
      </p:sp>
      <p:cxnSp>
        <p:nvCxnSpPr>
          <p:cNvPr id="20" name="Straight Arrow Connector 19"/>
          <p:cNvCxnSpPr>
            <a:stCxn id="4" idx="6"/>
            <a:endCxn id="7" idx="2"/>
          </p:cNvCxnSpPr>
          <p:nvPr/>
        </p:nvCxnSpPr>
        <p:spPr>
          <a:xfrm flipV="1">
            <a:off x="2209800" y="2019300"/>
            <a:ext cx="1219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8" idx="2"/>
          </p:cNvCxnSpPr>
          <p:nvPr/>
        </p:nvCxnSpPr>
        <p:spPr>
          <a:xfrm>
            <a:off x="2209800" y="2705100"/>
            <a:ext cx="1256731" cy="6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9" idx="2"/>
          </p:cNvCxnSpPr>
          <p:nvPr/>
        </p:nvCxnSpPr>
        <p:spPr>
          <a:xfrm>
            <a:off x="2209800" y="2705100"/>
            <a:ext cx="1266967" cy="188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0" idx="3"/>
          </p:cNvCxnSpPr>
          <p:nvPr/>
        </p:nvCxnSpPr>
        <p:spPr>
          <a:xfrm>
            <a:off x="2209800" y="2705100"/>
            <a:ext cx="1367400" cy="34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7" idx="2"/>
          </p:cNvCxnSpPr>
          <p:nvPr/>
        </p:nvCxnSpPr>
        <p:spPr>
          <a:xfrm flipV="1">
            <a:off x="2181367" y="2019300"/>
            <a:ext cx="1247633" cy="19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</p:cNvCxnSpPr>
          <p:nvPr/>
        </p:nvCxnSpPr>
        <p:spPr>
          <a:xfrm flipV="1">
            <a:off x="2181367" y="3276339"/>
            <a:ext cx="1235472" cy="71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9" idx="2"/>
          </p:cNvCxnSpPr>
          <p:nvPr/>
        </p:nvCxnSpPr>
        <p:spPr>
          <a:xfrm>
            <a:off x="2181367" y="3992562"/>
            <a:ext cx="1295400" cy="6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6"/>
            <a:endCxn id="10" idx="2"/>
          </p:cNvCxnSpPr>
          <p:nvPr/>
        </p:nvCxnSpPr>
        <p:spPr>
          <a:xfrm>
            <a:off x="2181367" y="3992562"/>
            <a:ext cx="1295400" cy="188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  <a:endCxn id="7" idx="2"/>
          </p:cNvCxnSpPr>
          <p:nvPr/>
        </p:nvCxnSpPr>
        <p:spPr>
          <a:xfrm flipV="1">
            <a:off x="2207525" y="2019300"/>
            <a:ext cx="1221475" cy="329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  <a:endCxn id="8" idx="2"/>
          </p:cNvCxnSpPr>
          <p:nvPr/>
        </p:nvCxnSpPr>
        <p:spPr>
          <a:xfrm flipV="1">
            <a:off x="2207525" y="3306762"/>
            <a:ext cx="1259006" cy="200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6"/>
            <a:endCxn id="9" idx="2"/>
          </p:cNvCxnSpPr>
          <p:nvPr/>
        </p:nvCxnSpPr>
        <p:spPr>
          <a:xfrm flipV="1">
            <a:off x="2207525" y="4594224"/>
            <a:ext cx="1269242" cy="71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6"/>
            <a:endCxn id="10" idx="2"/>
          </p:cNvCxnSpPr>
          <p:nvPr/>
        </p:nvCxnSpPr>
        <p:spPr>
          <a:xfrm>
            <a:off x="2207525" y="5310743"/>
            <a:ext cx="1269242" cy="57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11" idx="2"/>
          </p:cNvCxnSpPr>
          <p:nvPr/>
        </p:nvCxnSpPr>
        <p:spPr>
          <a:xfrm>
            <a:off x="4114800" y="2019300"/>
            <a:ext cx="2514600" cy="196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6"/>
            <a:endCxn id="11" idx="2"/>
          </p:cNvCxnSpPr>
          <p:nvPr/>
        </p:nvCxnSpPr>
        <p:spPr>
          <a:xfrm>
            <a:off x="4152331" y="3306762"/>
            <a:ext cx="2477069" cy="67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6"/>
            <a:endCxn id="11" idx="2"/>
          </p:cNvCxnSpPr>
          <p:nvPr/>
        </p:nvCxnSpPr>
        <p:spPr>
          <a:xfrm flipV="1">
            <a:off x="4162567" y="3985738"/>
            <a:ext cx="2466833" cy="60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6"/>
            <a:endCxn id="11" idx="2"/>
          </p:cNvCxnSpPr>
          <p:nvPr/>
        </p:nvCxnSpPr>
        <p:spPr>
          <a:xfrm flipV="1">
            <a:off x="4162567" y="3985738"/>
            <a:ext cx="2466833" cy="189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" idx="2"/>
          </p:cNvCxnSpPr>
          <p:nvPr/>
        </p:nvCxnSpPr>
        <p:spPr>
          <a:xfrm>
            <a:off x="685800" y="27051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" idx="2"/>
          </p:cNvCxnSpPr>
          <p:nvPr/>
        </p:nvCxnSpPr>
        <p:spPr>
          <a:xfrm>
            <a:off x="657367" y="3992562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5800" y="531074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2553" y="2337763"/>
            <a:ext cx="10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453" y="3610015"/>
            <a:ext cx="10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453" y="4933712"/>
            <a:ext cx="10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feature3</a:t>
            </a:r>
          </a:p>
        </p:txBody>
      </p:sp>
      <p:cxnSp>
        <p:nvCxnSpPr>
          <p:cNvPr id="85" name="Straight Arrow Connector 84"/>
          <p:cNvCxnSpPr>
            <a:endCxn id="7" idx="1"/>
          </p:cNvCxnSpPr>
          <p:nvPr/>
        </p:nvCxnSpPr>
        <p:spPr>
          <a:xfrm>
            <a:off x="2590800" y="1417638"/>
            <a:ext cx="938633" cy="359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390633" y="2385462"/>
            <a:ext cx="1157216" cy="71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52533" y="3526239"/>
            <a:ext cx="1219155" cy="87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207525" y="4768753"/>
            <a:ext cx="1349378" cy="91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038521" y="3048000"/>
            <a:ext cx="717295" cy="74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3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Euclidean Distance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81200" y="21336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39624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21336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(1,2)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246438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(2,1)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47244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Distance = </a:t>
            </a:r>
            <a:r>
              <a:rPr lang="en-IN" dirty="0" err="1" smtClean="0"/>
              <a:t>sqrt</a:t>
            </a:r>
            <a:r>
              <a:rPr lang="en-IN" dirty="0" smtClean="0"/>
              <a:t>((x1-x2)</a:t>
            </a:r>
            <a:r>
              <a:rPr lang="en-IN" dirty="0"/>
              <a:t> (x1-x2</a:t>
            </a:r>
            <a:r>
              <a:rPr lang="en-IN" dirty="0" smtClean="0"/>
              <a:t>) + (y1-y2)</a:t>
            </a:r>
            <a:r>
              <a:rPr lang="en-IN" dirty="0"/>
              <a:t> </a:t>
            </a:r>
            <a:r>
              <a:rPr lang="en-IN" dirty="0" smtClean="0"/>
              <a:t>(y1-y2))</a:t>
            </a:r>
          </a:p>
          <a:p>
            <a:endParaRPr lang="en-IN" dirty="0"/>
          </a:p>
          <a:p>
            <a:r>
              <a:rPr lang="en-IN" dirty="0" smtClean="0"/>
              <a:t>Distance = </a:t>
            </a:r>
            <a:r>
              <a:rPr lang="en-IN" dirty="0" err="1" smtClean="0"/>
              <a:t>sqrt</a:t>
            </a:r>
            <a:r>
              <a:rPr lang="en-IN" dirty="0" smtClean="0"/>
              <a:t>((1-2)(1-2) + (2-1)(2-1))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Distance = </a:t>
            </a:r>
            <a:r>
              <a:rPr lang="en-IN" dirty="0" err="1" smtClean="0"/>
              <a:t>sqrt</a:t>
            </a:r>
            <a:r>
              <a:rPr lang="en-IN" dirty="0" smtClean="0"/>
              <a:t>(1 + 1) = </a:t>
            </a:r>
            <a:r>
              <a:rPr lang="en-IN" dirty="0" err="1" smtClean="0"/>
              <a:t>sqrt</a:t>
            </a:r>
            <a:r>
              <a:rPr lang="en-IN" dirty="0" smtClean="0"/>
              <a:t>(2) = 1.414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98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margin classifier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05727"/>
            <a:ext cx="6949032" cy="39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81200" y="11430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4876800"/>
            <a:ext cx="579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28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259842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4634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281826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311168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2316" y="285408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316" y="248162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3758" y="2393476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6642" y="296867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2842" y="267169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8848" y="248119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4396" y="286077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9022" y="272564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396" y="258909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74910" y="262776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2900" y="247977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604" y="236326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308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0433" y="221438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5784" y="267837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01604" y="287453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6320" y="297193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7583" y="292118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1162" y="28444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6982" y="269501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9696" y="2645106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5343" y="2353866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5288" y="2503277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000" y="256187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5699" y="2711537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45699" y="245287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116" y="265688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116" y="2520736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269" y="247977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8596" y="30099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9205" y="2006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32309" y="19824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4185" y="1901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76668" y="1915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4493" y="21175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5242" y="160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65171" y="2036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7476" y="18299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25349" y="18440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3663" y="20349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4740" y="2351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65414" y="2184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1018" y="2433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3433" y="27170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65414" y="30175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8563" y="32892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92838" y="34544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76668" y="350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796" y="3386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6920" y="32502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65132" y="32350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33012" y="1802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1981" y="3358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60881" y="3386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63134" y="33071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76625" y="300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70143" y="31836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46570" y="27744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61782" y="2582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98013" y="21864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55242" y="160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39261" y="1899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16328" y="1775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07177" y="1720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74637" y="181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2016" y="2100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67153" y="16811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79707" y="1775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54358" y="1665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10075" y="1543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53713" y="1857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43231" y="1543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66388" y="16389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33304" y="15564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47098" y="1870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10938" y="1380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02842" y="144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55667" y="17384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55465" y="150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55465" y="150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67376" y="15873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10298" y="14498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43454" y="1449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66611" y="1545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33527" y="1462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1161" y="12867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3065" y="13540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7369" y="3636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47369" y="3636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9280" y="37175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02202" y="3580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35358" y="3579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58515" y="36754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25431" y="3592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03065" y="3417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94969" y="3484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147393" y="3552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47393" y="3552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59304" y="36336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402226" y="34962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5382" y="349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8539" y="3591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25455" y="3508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03089" y="3333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94993" y="34003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69763" y="3472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369763" y="3472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81674" y="35531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24596" y="34156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57752" y="3415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80909" y="351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47825" y="34284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25459" y="325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17363" y="3319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34074" y="3020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34074" y="3020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45985" y="31013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88907" y="29638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22063" y="2963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45220" y="3059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2136" y="297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9770" y="2800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81674" y="28680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62219" y="32795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62219" y="32795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174130" y="3360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17052" y="32230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50208" y="32227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273365" y="33183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640281" y="32358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17915" y="3059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09819" y="31271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54123" y="27204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54123" y="27204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66034" y="2801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08956" y="26639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42112" y="26636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65269" y="2759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832185" y="26766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09819" y="2500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901723" y="2568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17961" y="1698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017961" y="1698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329872" y="17793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272794" y="1641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605950" y="16415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429107" y="1737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96023" y="1654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673657" y="1478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865561" y="1546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63" name="Freeform 162"/>
          <p:cNvSpPr/>
          <p:nvPr/>
        </p:nvSpPr>
        <p:spPr>
          <a:xfrm>
            <a:off x="3125337" y="2238233"/>
            <a:ext cx="2142699" cy="1280312"/>
          </a:xfrm>
          <a:custGeom>
            <a:avLst/>
            <a:gdLst>
              <a:gd name="connsiteX0" fmla="*/ 313899 w 2142699"/>
              <a:gd name="connsiteY0" fmla="*/ 40943 h 1280312"/>
              <a:gd name="connsiteX1" fmla="*/ 382138 w 2142699"/>
              <a:gd name="connsiteY1" fmla="*/ 13648 h 1280312"/>
              <a:gd name="connsiteX2" fmla="*/ 423081 w 2142699"/>
              <a:gd name="connsiteY2" fmla="*/ 0 h 1280312"/>
              <a:gd name="connsiteX3" fmla="*/ 668741 w 2142699"/>
              <a:gd name="connsiteY3" fmla="*/ 13648 h 1280312"/>
              <a:gd name="connsiteX4" fmla="*/ 736979 w 2142699"/>
              <a:gd name="connsiteY4" fmla="*/ 68239 h 1280312"/>
              <a:gd name="connsiteX5" fmla="*/ 791570 w 2142699"/>
              <a:gd name="connsiteY5" fmla="*/ 95534 h 1280312"/>
              <a:gd name="connsiteX6" fmla="*/ 859809 w 2142699"/>
              <a:gd name="connsiteY6" fmla="*/ 191068 h 1280312"/>
              <a:gd name="connsiteX7" fmla="*/ 955344 w 2142699"/>
              <a:gd name="connsiteY7" fmla="*/ 300251 h 1280312"/>
              <a:gd name="connsiteX8" fmla="*/ 996287 w 2142699"/>
              <a:gd name="connsiteY8" fmla="*/ 313898 h 1280312"/>
              <a:gd name="connsiteX9" fmla="*/ 1078173 w 2142699"/>
              <a:gd name="connsiteY9" fmla="*/ 300251 h 1280312"/>
              <a:gd name="connsiteX10" fmla="*/ 1160060 w 2142699"/>
              <a:gd name="connsiteY10" fmla="*/ 272955 h 1280312"/>
              <a:gd name="connsiteX11" fmla="*/ 1241947 w 2142699"/>
              <a:gd name="connsiteY11" fmla="*/ 218364 h 1280312"/>
              <a:gd name="connsiteX12" fmla="*/ 1364776 w 2142699"/>
              <a:gd name="connsiteY12" fmla="*/ 136477 h 1280312"/>
              <a:gd name="connsiteX13" fmla="*/ 1405720 w 2142699"/>
              <a:gd name="connsiteY13" fmla="*/ 109182 h 1280312"/>
              <a:gd name="connsiteX14" fmla="*/ 1446663 w 2142699"/>
              <a:gd name="connsiteY14" fmla="*/ 95534 h 1280312"/>
              <a:gd name="connsiteX15" fmla="*/ 1487606 w 2142699"/>
              <a:gd name="connsiteY15" fmla="*/ 68239 h 1280312"/>
              <a:gd name="connsiteX16" fmla="*/ 1542197 w 2142699"/>
              <a:gd name="connsiteY16" fmla="*/ 54591 h 1280312"/>
              <a:gd name="connsiteX17" fmla="*/ 1624084 w 2142699"/>
              <a:gd name="connsiteY17" fmla="*/ 27295 h 1280312"/>
              <a:gd name="connsiteX18" fmla="*/ 1665027 w 2142699"/>
              <a:gd name="connsiteY18" fmla="*/ 13648 h 1280312"/>
              <a:gd name="connsiteX19" fmla="*/ 1705970 w 2142699"/>
              <a:gd name="connsiteY19" fmla="*/ 0 h 1280312"/>
              <a:gd name="connsiteX20" fmla="*/ 1883391 w 2142699"/>
              <a:gd name="connsiteY20" fmla="*/ 13648 h 1280312"/>
              <a:gd name="connsiteX21" fmla="*/ 1965278 w 2142699"/>
              <a:gd name="connsiteY21" fmla="*/ 40943 h 1280312"/>
              <a:gd name="connsiteX22" fmla="*/ 2019869 w 2142699"/>
              <a:gd name="connsiteY22" fmla="*/ 163773 h 1280312"/>
              <a:gd name="connsiteX23" fmla="*/ 2047164 w 2142699"/>
              <a:gd name="connsiteY23" fmla="*/ 245660 h 1280312"/>
              <a:gd name="connsiteX24" fmla="*/ 2060812 w 2142699"/>
              <a:gd name="connsiteY24" fmla="*/ 300251 h 1280312"/>
              <a:gd name="connsiteX25" fmla="*/ 2074460 w 2142699"/>
              <a:gd name="connsiteY25" fmla="*/ 368489 h 1280312"/>
              <a:gd name="connsiteX26" fmla="*/ 2115403 w 2142699"/>
              <a:gd name="connsiteY26" fmla="*/ 504967 h 1280312"/>
              <a:gd name="connsiteX27" fmla="*/ 2142699 w 2142699"/>
              <a:gd name="connsiteY27" fmla="*/ 641445 h 1280312"/>
              <a:gd name="connsiteX28" fmla="*/ 2115403 w 2142699"/>
              <a:gd name="connsiteY28" fmla="*/ 859809 h 1280312"/>
              <a:gd name="connsiteX29" fmla="*/ 2060812 w 2142699"/>
              <a:gd name="connsiteY29" fmla="*/ 941695 h 1280312"/>
              <a:gd name="connsiteX30" fmla="*/ 2019869 w 2142699"/>
              <a:gd name="connsiteY30" fmla="*/ 968991 h 1280312"/>
              <a:gd name="connsiteX31" fmla="*/ 1910687 w 2142699"/>
              <a:gd name="connsiteY31" fmla="*/ 1064525 h 1280312"/>
              <a:gd name="connsiteX32" fmla="*/ 1828800 w 2142699"/>
              <a:gd name="connsiteY32" fmla="*/ 1119116 h 1280312"/>
              <a:gd name="connsiteX33" fmla="*/ 1787857 w 2142699"/>
              <a:gd name="connsiteY33" fmla="*/ 1146412 h 1280312"/>
              <a:gd name="connsiteX34" fmla="*/ 1746914 w 2142699"/>
              <a:gd name="connsiteY34" fmla="*/ 1160060 h 1280312"/>
              <a:gd name="connsiteX35" fmla="*/ 1583141 w 2142699"/>
              <a:gd name="connsiteY35" fmla="*/ 1146412 h 1280312"/>
              <a:gd name="connsiteX36" fmla="*/ 1501254 w 2142699"/>
              <a:gd name="connsiteY36" fmla="*/ 1119116 h 1280312"/>
              <a:gd name="connsiteX37" fmla="*/ 1419367 w 2142699"/>
              <a:gd name="connsiteY37" fmla="*/ 1091821 h 1280312"/>
              <a:gd name="connsiteX38" fmla="*/ 1378424 w 2142699"/>
              <a:gd name="connsiteY38" fmla="*/ 1078173 h 1280312"/>
              <a:gd name="connsiteX39" fmla="*/ 1296538 w 2142699"/>
              <a:gd name="connsiteY39" fmla="*/ 1037230 h 1280312"/>
              <a:gd name="connsiteX40" fmla="*/ 1173708 w 2142699"/>
              <a:gd name="connsiteY40" fmla="*/ 982639 h 1280312"/>
              <a:gd name="connsiteX41" fmla="*/ 1132764 w 2142699"/>
              <a:gd name="connsiteY41" fmla="*/ 968991 h 1280312"/>
              <a:gd name="connsiteX42" fmla="*/ 1037230 w 2142699"/>
              <a:gd name="connsiteY42" fmla="*/ 982639 h 1280312"/>
              <a:gd name="connsiteX43" fmla="*/ 968991 w 2142699"/>
              <a:gd name="connsiteY43" fmla="*/ 1050877 h 1280312"/>
              <a:gd name="connsiteX44" fmla="*/ 887105 w 2142699"/>
              <a:gd name="connsiteY44" fmla="*/ 1105468 h 1280312"/>
              <a:gd name="connsiteX45" fmla="*/ 846162 w 2142699"/>
              <a:gd name="connsiteY45" fmla="*/ 1146412 h 1280312"/>
              <a:gd name="connsiteX46" fmla="*/ 723332 w 2142699"/>
              <a:gd name="connsiteY46" fmla="*/ 1201003 h 1280312"/>
              <a:gd name="connsiteX47" fmla="*/ 627797 w 2142699"/>
              <a:gd name="connsiteY47" fmla="*/ 1241946 h 1280312"/>
              <a:gd name="connsiteX48" fmla="*/ 423081 w 2142699"/>
              <a:gd name="connsiteY48" fmla="*/ 1255594 h 1280312"/>
              <a:gd name="connsiteX49" fmla="*/ 382138 w 2142699"/>
              <a:gd name="connsiteY49" fmla="*/ 1228298 h 1280312"/>
              <a:gd name="connsiteX50" fmla="*/ 341194 w 2142699"/>
              <a:gd name="connsiteY50" fmla="*/ 1214651 h 1280312"/>
              <a:gd name="connsiteX51" fmla="*/ 272956 w 2142699"/>
              <a:gd name="connsiteY51" fmla="*/ 1146412 h 1280312"/>
              <a:gd name="connsiteX52" fmla="*/ 245660 w 2142699"/>
              <a:gd name="connsiteY52" fmla="*/ 1105468 h 1280312"/>
              <a:gd name="connsiteX53" fmla="*/ 163773 w 2142699"/>
              <a:gd name="connsiteY53" fmla="*/ 1023582 h 1280312"/>
              <a:gd name="connsiteX54" fmla="*/ 122830 w 2142699"/>
              <a:gd name="connsiteY54" fmla="*/ 982639 h 1280312"/>
              <a:gd name="connsiteX55" fmla="*/ 81887 w 2142699"/>
              <a:gd name="connsiteY55" fmla="*/ 941695 h 1280312"/>
              <a:gd name="connsiteX56" fmla="*/ 54591 w 2142699"/>
              <a:gd name="connsiteY56" fmla="*/ 859809 h 1280312"/>
              <a:gd name="connsiteX57" fmla="*/ 27296 w 2142699"/>
              <a:gd name="connsiteY57" fmla="*/ 764274 h 1280312"/>
              <a:gd name="connsiteX58" fmla="*/ 13648 w 2142699"/>
              <a:gd name="connsiteY58" fmla="*/ 668740 h 1280312"/>
              <a:gd name="connsiteX59" fmla="*/ 0 w 2142699"/>
              <a:gd name="connsiteY59" fmla="*/ 600501 h 1280312"/>
              <a:gd name="connsiteX60" fmla="*/ 40944 w 2142699"/>
              <a:gd name="connsiteY60" fmla="*/ 272955 h 1280312"/>
              <a:gd name="connsiteX61" fmla="*/ 81887 w 2142699"/>
              <a:gd name="connsiteY61" fmla="*/ 191068 h 1280312"/>
              <a:gd name="connsiteX62" fmla="*/ 122830 w 2142699"/>
              <a:gd name="connsiteY62" fmla="*/ 163773 h 1280312"/>
              <a:gd name="connsiteX63" fmla="*/ 177421 w 2142699"/>
              <a:gd name="connsiteY63" fmla="*/ 109182 h 1280312"/>
              <a:gd name="connsiteX64" fmla="*/ 259308 w 2142699"/>
              <a:gd name="connsiteY64" fmla="*/ 54591 h 1280312"/>
              <a:gd name="connsiteX65" fmla="*/ 300251 w 2142699"/>
              <a:gd name="connsiteY65" fmla="*/ 27295 h 1280312"/>
              <a:gd name="connsiteX66" fmla="*/ 382138 w 2142699"/>
              <a:gd name="connsiteY66" fmla="*/ 13648 h 128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142699" h="1280312">
                <a:moveTo>
                  <a:pt x="313899" y="40943"/>
                </a:moveTo>
                <a:cubicBezTo>
                  <a:pt x="336645" y="31845"/>
                  <a:pt x="359199" y="22250"/>
                  <a:pt x="382138" y="13648"/>
                </a:cubicBezTo>
                <a:cubicBezTo>
                  <a:pt x="395608" y="8597"/>
                  <a:pt x="408695" y="0"/>
                  <a:pt x="423081" y="0"/>
                </a:cubicBezTo>
                <a:cubicBezTo>
                  <a:pt x="505094" y="0"/>
                  <a:pt x="586854" y="9099"/>
                  <a:pt x="668741" y="13648"/>
                </a:cubicBezTo>
                <a:cubicBezTo>
                  <a:pt x="766496" y="46231"/>
                  <a:pt x="654671" y="-352"/>
                  <a:pt x="736979" y="68239"/>
                </a:cubicBezTo>
                <a:cubicBezTo>
                  <a:pt x="752608" y="81263"/>
                  <a:pt x="773373" y="86436"/>
                  <a:pt x="791570" y="95534"/>
                </a:cubicBezTo>
                <a:cubicBezTo>
                  <a:pt x="880344" y="228691"/>
                  <a:pt x="741268" y="21723"/>
                  <a:pt x="859809" y="191068"/>
                </a:cubicBezTo>
                <a:cubicBezTo>
                  <a:pt x="903901" y="254057"/>
                  <a:pt x="896903" y="271031"/>
                  <a:pt x="955344" y="300251"/>
                </a:cubicBezTo>
                <a:cubicBezTo>
                  <a:pt x="968211" y="306684"/>
                  <a:pt x="982639" y="309349"/>
                  <a:pt x="996287" y="313898"/>
                </a:cubicBezTo>
                <a:cubicBezTo>
                  <a:pt x="1023582" y="309349"/>
                  <a:pt x="1051327" y="306962"/>
                  <a:pt x="1078173" y="300251"/>
                </a:cubicBezTo>
                <a:cubicBezTo>
                  <a:pt x="1106086" y="293273"/>
                  <a:pt x="1160060" y="272955"/>
                  <a:pt x="1160060" y="272955"/>
                </a:cubicBezTo>
                <a:cubicBezTo>
                  <a:pt x="1250924" y="182091"/>
                  <a:pt x="1153065" y="267743"/>
                  <a:pt x="1241947" y="218364"/>
                </a:cubicBezTo>
                <a:cubicBezTo>
                  <a:pt x="1241965" y="218354"/>
                  <a:pt x="1344296" y="150130"/>
                  <a:pt x="1364776" y="136477"/>
                </a:cubicBezTo>
                <a:cubicBezTo>
                  <a:pt x="1378424" y="127378"/>
                  <a:pt x="1390159" y="114369"/>
                  <a:pt x="1405720" y="109182"/>
                </a:cubicBezTo>
                <a:cubicBezTo>
                  <a:pt x="1419368" y="104633"/>
                  <a:pt x="1433796" y="101968"/>
                  <a:pt x="1446663" y="95534"/>
                </a:cubicBezTo>
                <a:cubicBezTo>
                  <a:pt x="1461334" y="88199"/>
                  <a:pt x="1472530" y="74700"/>
                  <a:pt x="1487606" y="68239"/>
                </a:cubicBezTo>
                <a:cubicBezTo>
                  <a:pt x="1504846" y="60850"/>
                  <a:pt x="1524231" y="59981"/>
                  <a:pt x="1542197" y="54591"/>
                </a:cubicBezTo>
                <a:cubicBezTo>
                  <a:pt x="1569756" y="46323"/>
                  <a:pt x="1596788" y="36393"/>
                  <a:pt x="1624084" y="27295"/>
                </a:cubicBezTo>
                <a:lnTo>
                  <a:pt x="1665027" y="13648"/>
                </a:lnTo>
                <a:lnTo>
                  <a:pt x="1705970" y="0"/>
                </a:lnTo>
                <a:cubicBezTo>
                  <a:pt x="1765110" y="4549"/>
                  <a:pt x="1824802" y="4397"/>
                  <a:pt x="1883391" y="13648"/>
                </a:cubicBezTo>
                <a:cubicBezTo>
                  <a:pt x="1911811" y="18135"/>
                  <a:pt x="1965278" y="40943"/>
                  <a:pt x="1965278" y="40943"/>
                </a:cubicBezTo>
                <a:cubicBezTo>
                  <a:pt x="2008533" y="105826"/>
                  <a:pt x="1987386" y="66325"/>
                  <a:pt x="2019869" y="163773"/>
                </a:cubicBezTo>
                <a:lnTo>
                  <a:pt x="2047164" y="245660"/>
                </a:lnTo>
                <a:cubicBezTo>
                  <a:pt x="2051713" y="263857"/>
                  <a:pt x="2056743" y="281941"/>
                  <a:pt x="2060812" y="300251"/>
                </a:cubicBezTo>
                <a:cubicBezTo>
                  <a:pt x="2065844" y="322895"/>
                  <a:pt x="2068356" y="346110"/>
                  <a:pt x="2074460" y="368489"/>
                </a:cubicBezTo>
                <a:cubicBezTo>
                  <a:pt x="2093888" y="439723"/>
                  <a:pt x="2103774" y="441008"/>
                  <a:pt x="2115403" y="504967"/>
                </a:cubicBezTo>
                <a:cubicBezTo>
                  <a:pt x="2140493" y="642966"/>
                  <a:pt x="2114671" y="557362"/>
                  <a:pt x="2142699" y="641445"/>
                </a:cubicBezTo>
                <a:cubicBezTo>
                  <a:pt x="2142263" y="647116"/>
                  <a:pt x="2144337" y="807729"/>
                  <a:pt x="2115403" y="859809"/>
                </a:cubicBezTo>
                <a:cubicBezTo>
                  <a:pt x="2099471" y="888486"/>
                  <a:pt x="2088107" y="923498"/>
                  <a:pt x="2060812" y="941695"/>
                </a:cubicBezTo>
                <a:lnTo>
                  <a:pt x="2019869" y="968991"/>
                </a:lnTo>
                <a:cubicBezTo>
                  <a:pt x="1974376" y="1037230"/>
                  <a:pt x="2006221" y="1000835"/>
                  <a:pt x="1910687" y="1064525"/>
                </a:cubicBezTo>
                <a:lnTo>
                  <a:pt x="1828800" y="1119116"/>
                </a:lnTo>
                <a:cubicBezTo>
                  <a:pt x="1815152" y="1128214"/>
                  <a:pt x="1803418" y="1141225"/>
                  <a:pt x="1787857" y="1146412"/>
                </a:cubicBezTo>
                <a:lnTo>
                  <a:pt x="1746914" y="1160060"/>
                </a:lnTo>
                <a:cubicBezTo>
                  <a:pt x="1692323" y="1155511"/>
                  <a:pt x="1637176" y="1155418"/>
                  <a:pt x="1583141" y="1146412"/>
                </a:cubicBezTo>
                <a:cubicBezTo>
                  <a:pt x="1554760" y="1141682"/>
                  <a:pt x="1528550" y="1128215"/>
                  <a:pt x="1501254" y="1119116"/>
                </a:cubicBezTo>
                <a:lnTo>
                  <a:pt x="1419367" y="1091821"/>
                </a:lnTo>
                <a:cubicBezTo>
                  <a:pt x="1405719" y="1087272"/>
                  <a:pt x="1390394" y="1086153"/>
                  <a:pt x="1378424" y="1078173"/>
                </a:cubicBezTo>
                <a:cubicBezTo>
                  <a:pt x="1325511" y="1042897"/>
                  <a:pt x="1353042" y="1056064"/>
                  <a:pt x="1296538" y="1037230"/>
                </a:cubicBezTo>
                <a:cubicBezTo>
                  <a:pt x="1231654" y="993974"/>
                  <a:pt x="1271156" y="1015121"/>
                  <a:pt x="1173708" y="982639"/>
                </a:cubicBezTo>
                <a:lnTo>
                  <a:pt x="1132764" y="968991"/>
                </a:lnTo>
                <a:cubicBezTo>
                  <a:pt x="1100919" y="973540"/>
                  <a:pt x="1068041" y="973396"/>
                  <a:pt x="1037230" y="982639"/>
                </a:cubicBezTo>
                <a:cubicBezTo>
                  <a:pt x="977893" y="1000440"/>
                  <a:pt x="1010131" y="1014879"/>
                  <a:pt x="968991" y="1050877"/>
                </a:cubicBezTo>
                <a:cubicBezTo>
                  <a:pt x="944303" y="1072479"/>
                  <a:pt x="910301" y="1082271"/>
                  <a:pt x="887105" y="1105468"/>
                </a:cubicBezTo>
                <a:cubicBezTo>
                  <a:pt x="873457" y="1119116"/>
                  <a:pt x="860989" y="1134056"/>
                  <a:pt x="846162" y="1146412"/>
                </a:cubicBezTo>
                <a:cubicBezTo>
                  <a:pt x="735080" y="1238980"/>
                  <a:pt x="901815" y="1082019"/>
                  <a:pt x="723332" y="1201003"/>
                </a:cubicBezTo>
                <a:cubicBezTo>
                  <a:pt x="666781" y="1238702"/>
                  <a:pt x="698301" y="1224320"/>
                  <a:pt x="627797" y="1241946"/>
                </a:cubicBezTo>
                <a:cubicBezTo>
                  <a:pt x="548535" y="1294789"/>
                  <a:pt x="578953" y="1286769"/>
                  <a:pt x="423081" y="1255594"/>
                </a:cubicBezTo>
                <a:cubicBezTo>
                  <a:pt x="406997" y="1252377"/>
                  <a:pt x="396809" y="1235633"/>
                  <a:pt x="382138" y="1228298"/>
                </a:cubicBezTo>
                <a:cubicBezTo>
                  <a:pt x="369271" y="1221864"/>
                  <a:pt x="354842" y="1219200"/>
                  <a:pt x="341194" y="1214651"/>
                </a:cubicBezTo>
                <a:cubicBezTo>
                  <a:pt x="268409" y="1105470"/>
                  <a:pt x="363938" y="1237394"/>
                  <a:pt x="272956" y="1146412"/>
                </a:cubicBezTo>
                <a:cubicBezTo>
                  <a:pt x="261357" y="1134813"/>
                  <a:pt x="256558" y="1117728"/>
                  <a:pt x="245660" y="1105468"/>
                </a:cubicBezTo>
                <a:cubicBezTo>
                  <a:pt x="220014" y="1076617"/>
                  <a:pt x="191069" y="1050877"/>
                  <a:pt x="163773" y="1023582"/>
                </a:cubicBezTo>
                <a:lnTo>
                  <a:pt x="122830" y="982639"/>
                </a:lnTo>
                <a:lnTo>
                  <a:pt x="81887" y="941695"/>
                </a:lnTo>
                <a:lnTo>
                  <a:pt x="54591" y="859809"/>
                </a:lnTo>
                <a:cubicBezTo>
                  <a:pt x="42900" y="824735"/>
                  <a:pt x="34150" y="801968"/>
                  <a:pt x="27296" y="764274"/>
                </a:cubicBezTo>
                <a:cubicBezTo>
                  <a:pt x="21542" y="732625"/>
                  <a:pt x="18936" y="700470"/>
                  <a:pt x="13648" y="668740"/>
                </a:cubicBezTo>
                <a:cubicBezTo>
                  <a:pt x="9834" y="645859"/>
                  <a:pt x="4549" y="623247"/>
                  <a:pt x="0" y="600501"/>
                </a:cubicBezTo>
                <a:cubicBezTo>
                  <a:pt x="9262" y="452308"/>
                  <a:pt x="-581" y="397535"/>
                  <a:pt x="40944" y="272955"/>
                </a:cubicBezTo>
                <a:cubicBezTo>
                  <a:pt x="52044" y="239654"/>
                  <a:pt x="55429" y="217526"/>
                  <a:pt x="81887" y="191068"/>
                </a:cubicBezTo>
                <a:cubicBezTo>
                  <a:pt x="93485" y="179470"/>
                  <a:pt x="109182" y="172871"/>
                  <a:pt x="122830" y="163773"/>
                </a:cubicBezTo>
                <a:cubicBezTo>
                  <a:pt x="148826" y="85786"/>
                  <a:pt x="115032" y="150775"/>
                  <a:pt x="177421" y="109182"/>
                </a:cubicBezTo>
                <a:cubicBezTo>
                  <a:pt x="279651" y="41028"/>
                  <a:pt x="161954" y="87042"/>
                  <a:pt x="259308" y="54591"/>
                </a:cubicBezTo>
                <a:cubicBezTo>
                  <a:pt x="272956" y="45492"/>
                  <a:pt x="284893" y="33054"/>
                  <a:pt x="300251" y="27295"/>
                </a:cubicBezTo>
                <a:cubicBezTo>
                  <a:pt x="339022" y="12756"/>
                  <a:pt x="351947" y="13648"/>
                  <a:pt x="382138" y="136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6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kernel : </a:t>
            </a:r>
            <a:br>
              <a:rPr lang="en-IN" dirty="0" smtClean="0"/>
            </a:br>
            <a:r>
              <a:rPr lang="en-IN" dirty="0" smtClean="0"/>
              <a:t>if m1x1 + m2x2 + m3x3 + … &gt;= 0 predict y’ = 1</a:t>
            </a:r>
            <a:br>
              <a:rPr lang="en-IN" dirty="0" smtClean="0"/>
            </a:br>
            <a:r>
              <a:rPr lang="en-IN" dirty="0" smtClean="0"/>
              <a:t>otherwise 0</a:t>
            </a:r>
          </a:p>
          <a:p>
            <a:r>
              <a:rPr lang="en-IN" dirty="0" smtClean="0"/>
              <a:t>Gaussian kernel</a:t>
            </a:r>
            <a:r>
              <a:rPr lang="en-IN" dirty="0" smtClean="0"/>
              <a:t>: Aka Radial Basis Function(RBF)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038600"/>
            <a:ext cx="1828800" cy="1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</a:t>
            </a:r>
            <a:r>
              <a:rPr lang="en-IN" dirty="0" err="1" smtClean="0"/>
              <a:t>Baye’s</a:t>
            </a:r>
            <a:r>
              <a:rPr lang="en-IN" dirty="0" smtClean="0"/>
              <a:t> Algorithm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657600"/>
            <a:ext cx="2084530" cy="4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895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Maximize,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648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X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age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youth, income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medium, student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yes, credit rating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fair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0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/>
              <a:t>) </a:t>
            </a:r>
            <a:r>
              <a:rPr lang="en-IN" dirty="0" smtClean="0"/>
              <a:t>= 9/14 = </a:t>
            </a:r>
            <a:r>
              <a:rPr lang="en-IN" dirty="0"/>
              <a:t>0.643</a:t>
            </a:r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no</a:t>
            </a:r>
            <a:r>
              <a:rPr lang="en-IN" dirty="0"/>
              <a:t>) </a:t>
            </a:r>
            <a:r>
              <a:rPr lang="en-IN" dirty="0" smtClean="0"/>
              <a:t>= 5/14 = 0.357</a:t>
            </a:r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age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youth </a:t>
            </a:r>
            <a:r>
              <a:rPr lang="en-IN" i="1" dirty="0" smtClean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/>
              <a:t>) </a:t>
            </a:r>
            <a:r>
              <a:rPr lang="en-IN" dirty="0" smtClean="0"/>
              <a:t>= 2/9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0.222</a:t>
            </a:r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age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youth </a:t>
            </a:r>
            <a:r>
              <a:rPr lang="en-IN" i="1" dirty="0" smtClean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no</a:t>
            </a:r>
            <a:r>
              <a:rPr lang="en-IN" dirty="0"/>
              <a:t>) </a:t>
            </a:r>
            <a:r>
              <a:rPr lang="en-IN" dirty="0" smtClean="0"/>
              <a:t>= 3/5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0.600</a:t>
            </a:r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income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medium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/>
              <a:t>) </a:t>
            </a:r>
            <a:r>
              <a:rPr lang="en-IN" dirty="0" smtClean="0"/>
              <a:t>= 4/9 = 0.444</a:t>
            </a:r>
            <a:endParaRPr lang="en-IN" dirty="0"/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income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medium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no</a:t>
            </a:r>
            <a:r>
              <a:rPr lang="en-IN" dirty="0"/>
              <a:t>) </a:t>
            </a:r>
            <a:r>
              <a:rPr lang="en-IN" dirty="0" smtClean="0"/>
              <a:t>= 2/5 = 0.400</a:t>
            </a:r>
            <a:endParaRPr lang="en-IN" dirty="0"/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student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/>
              <a:t>) </a:t>
            </a:r>
            <a:r>
              <a:rPr lang="en-IN" dirty="0" smtClean="0"/>
              <a:t>= 6/9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0.667</a:t>
            </a:r>
          </a:p>
        </p:txBody>
      </p:sp>
    </p:spTree>
    <p:extLst>
      <p:ext uri="{BB962C8B-B14F-4D97-AF65-F5344CB8AC3E}">
        <p14:creationId xmlns:p14="http://schemas.microsoft.com/office/powerpoint/2010/main" val="331779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student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no</a:t>
            </a:r>
            <a:r>
              <a:rPr lang="en-IN" dirty="0"/>
              <a:t>) </a:t>
            </a:r>
            <a:r>
              <a:rPr lang="en-IN" dirty="0" smtClean="0"/>
              <a:t>= 1/5 = </a:t>
            </a:r>
            <a:r>
              <a:rPr lang="en-IN" dirty="0"/>
              <a:t>0.200</a:t>
            </a:r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credit rating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fair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/>
              <a:t>) </a:t>
            </a:r>
            <a:r>
              <a:rPr lang="en-IN" dirty="0" smtClean="0"/>
              <a:t>= 6/9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0.667</a:t>
            </a:r>
          </a:p>
          <a:p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credit rating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fair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no</a:t>
            </a:r>
            <a:r>
              <a:rPr lang="en-IN" dirty="0"/>
              <a:t>) </a:t>
            </a:r>
            <a:r>
              <a:rPr lang="en-IN" dirty="0" smtClean="0"/>
              <a:t>= 2/5 = </a:t>
            </a:r>
            <a:r>
              <a:rPr lang="en-IN" dirty="0"/>
              <a:t>0.400</a:t>
            </a:r>
          </a:p>
        </p:txBody>
      </p:sp>
    </p:spTree>
    <p:extLst>
      <p:ext uri="{BB962C8B-B14F-4D97-AF65-F5344CB8AC3E}">
        <p14:creationId xmlns:p14="http://schemas.microsoft.com/office/powerpoint/2010/main" val="163299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Using these probabilities, we obtain</a:t>
            </a:r>
          </a:p>
          <a:p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b="1" i="1" dirty="0" err="1" smtClean="0"/>
              <a:t>X</a:t>
            </a:r>
            <a:r>
              <a:rPr lang="en-IN" dirty="0" err="1"/>
              <a:t>|</a:t>
            </a:r>
            <a:r>
              <a:rPr lang="en-IN" i="1" dirty="0" err="1" smtClean="0"/>
              <a:t>buys</a:t>
            </a:r>
            <a:r>
              <a:rPr lang="en-IN" i="1" dirty="0" smtClean="0"/>
              <a:t> </a:t>
            </a:r>
            <a:r>
              <a:rPr lang="en-IN" i="1" dirty="0"/>
              <a:t>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yes</a:t>
            </a:r>
            <a:r>
              <a:rPr lang="en-IN" dirty="0"/>
              <a:t>)</a:t>
            </a:r>
            <a:r>
              <a:rPr lang="en-IN" dirty="0" smtClean="0"/>
              <a:t> =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age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youth 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 smtClean="0"/>
              <a:t>) *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income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medium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 smtClean="0"/>
              <a:t>) *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student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yes </a:t>
            </a:r>
            <a:r>
              <a:rPr lang="en-IN" dirty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 smtClean="0"/>
              <a:t>) *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credit rating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fair </a:t>
            </a:r>
            <a:r>
              <a:rPr lang="en-IN" i="1" dirty="0" smtClean="0"/>
              <a:t>|</a:t>
            </a:r>
            <a:r>
              <a:rPr lang="en-IN" dirty="0" smtClean="0"/>
              <a:t> </a:t>
            </a:r>
            <a:r>
              <a:rPr lang="en-IN" i="1" dirty="0"/>
              <a:t>buys 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yes</a:t>
            </a:r>
            <a:r>
              <a:rPr lang="en-IN" dirty="0" smtClean="0"/>
              <a:t>) = 0.222*0.444*0.667*0.667 = 0.044.</a:t>
            </a:r>
          </a:p>
          <a:p>
            <a:r>
              <a:rPr lang="en-IN" dirty="0"/>
              <a:t>Similarly,</a:t>
            </a:r>
          </a:p>
          <a:p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b="1" i="1" dirty="0" err="1" smtClean="0"/>
              <a:t>X</a:t>
            </a:r>
            <a:r>
              <a:rPr lang="en-IN" dirty="0" err="1"/>
              <a:t>|</a:t>
            </a:r>
            <a:r>
              <a:rPr lang="en-IN" i="1" dirty="0" err="1" smtClean="0"/>
              <a:t>buys</a:t>
            </a:r>
            <a:r>
              <a:rPr lang="en-IN" i="1" dirty="0" smtClean="0"/>
              <a:t> </a:t>
            </a:r>
            <a:r>
              <a:rPr lang="en-IN" i="1" dirty="0"/>
              <a:t>computer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 smtClean="0"/>
              <a:t>no</a:t>
            </a:r>
            <a:r>
              <a:rPr lang="en-IN" dirty="0"/>
              <a:t>)</a:t>
            </a:r>
            <a:r>
              <a:rPr lang="en-IN" dirty="0" smtClean="0"/>
              <a:t> = 0.600*0.400*0.200*0.400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0.019.</a:t>
            </a:r>
          </a:p>
        </p:txBody>
      </p:sp>
    </p:spTree>
    <p:extLst>
      <p:ext uri="{BB962C8B-B14F-4D97-AF65-F5344CB8AC3E}">
        <p14:creationId xmlns:p14="http://schemas.microsoft.com/office/powerpoint/2010/main" val="260495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class, </a:t>
            </a:r>
            <a:r>
              <a:rPr lang="en-IN" i="1" dirty="0" err="1"/>
              <a:t>Ci</a:t>
            </a:r>
            <a:r>
              <a:rPr lang="en-IN" i="1" dirty="0"/>
              <a:t> </a:t>
            </a:r>
            <a:r>
              <a:rPr lang="en-IN" dirty="0"/>
              <a:t>, that maximizes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b="1" i="1" dirty="0" err="1" smtClean="0"/>
              <a:t>X|</a:t>
            </a:r>
            <a:r>
              <a:rPr lang="en-IN" i="1" dirty="0" err="1" smtClean="0"/>
              <a:t>Ci</a:t>
            </a:r>
            <a:r>
              <a:rPr lang="en-IN" dirty="0" smtClean="0"/>
              <a:t>)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err="1" smtClean="0"/>
              <a:t>Ci</a:t>
            </a:r>
            <a:r>
              <a:rPr lang="en-IN" dirty="0"/>
              <a:t>)</a:t>
            </a:r>
            <a:r>
              <a:rPr lang="en-IN" dirty="0" smtClean="0"/>
              <a:t>, </a:t>
            </a:r>
            <a:r>
              <a:rPr lang="en-IN" dirty="0"/>
              <a:t>we compute</a:t>
            </a:r>
          </a:p>
          <a:p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b="1" i="1" dirty="0" err="1" smtClean="0"/>
              <a:t>X</a:t>
            </a:r>
            <a:r>
              <a:rPr lang="en-IN" dirty="0" err="1" smtClean="0"/>
              <a:t>|</a:t>
            </a:r>
            <a:r>
              <a:rPr lang="en-IN" i="1" dirty="0" err="1" smtClean="0"/>
              <a:t>buys</a:t>
            </a:r>
            <a:r>
              <a:rPr lang="en-IN" i="1" dirty="0" smtClean="0"/>
              <a:t> </a:t>
            </a:r>
            <a:r>
              <a:rPr lang="en-IN" i="1" dirty="0"/>
              <a:t>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yes</a:t>
            </a:r>
            <a:r>
              <a:rPr lang="en-IN" dirty="0" smtClean="0"/>
              <a:t>)*</a:t>
            </a:r>
            <a:r>
              <a:rPr lang="en-IN" i="1" dirty="0" smtClean="0"/>
              <a:t>P</a:t>
            </a:r>
            <a:r>
              <a:rPr lang="en-IN" dirty="0"/>
              <a:t>(</a:t>
            </a:r>
            <a:r>
              <a:rPr lang="en-IN" i="1" dirty="0" smtClean="0"/>
              <a:t>buys </a:t>
            </a:r>
            <a:r>
              <a:rPr lang="en-IN" i="1" dirty="0"/>
              <a:t>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yes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0.044*0.643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0.028</a:t>
            </a:r>
          </a:p>
          <a:p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b="1" i="1" dirty="0" err="1" smtClean="0"/>
              <a:t>X</a:t>
            </a:r>
            <a:r>
              <a:rPr lang="en-IN" dirty="0" err="1"/>
              <a:t>|</a:t>
            </a:r>
            <a:r>
              <a:rPr lang="en-IN" i="1" dirty="0" err="1" smtClean="0"/>
              <a:t>buys</a:t>
            </a:r>
            <a:r>
              <a:rPr lang="en-IN" i="1" dirty="0" smtClean="0"/>
              <a:t> </a:t>
            </a:r>
            <a:r>
              <a:rPr lang="en-IN" i="1" dirty="0"/>
              <a:t>computer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no</a:t>
            </a:r>
            <a:r>
              <a:rPr lang="en-IN" dirty="0" smtClean="0"/>
              <a:t>)*</a:t>
            </a:r>
            <a:r>
              <a:rPr lang="en-IN" i="1" dirty="0" smtClean="0"/>
              <a:t>P</a:t>
            </a:r>
            <a:r>
              <a:rPr lang="en-IN" dirty="0"/>
              <a:t>(</a:t>
            </a:r>
            <a:r>
              <a:rPr lang="en-IN" i="1" dirty="0" smtClean="0"/>
              <a:t>buys </a:t>
            </a:r>
            <a:r>
              <a:rPr lang="en-IN" i="1" dirty="0"/>
              <a:t>computer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 smtClean="0"/>
              <a:t>no</a:t>
            </a:r>
            <a:r>
              <a:rPr lang="en-IN" dirty="0"/>
              <a:t>)</a:t>
            </a:r>
            <a:r>
              <a:rPr lang="en-IN" dirty="0" smtClean="0"/>
              <a:t> = 0.019*0.357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391158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ability of computers to learn without being explicitly programmed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 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2, 3, 4, 5, 6, 7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3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 means 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2 dimensional training set</a:t>
                </a:r>
              </a:p>
              <a:p>
                <a:r>
                  <a:rPr lang="en-IN" dirty="0" err="1" smtClean="0"/>
                  <a:t>Eg</a:t>
                </a:r>
                <a:r>
                  <a:rPr lang="en-IN" dirty="0" smtClean="0"/>
                  <a:t>: cluster1 = (2,3) (3, 4) (4, 5)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2+3+4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3+4+5</m:t>
                        </m:r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 smtClean="0"/>
                  <a:t>) = (3, 4)</a:t>
                </a:r>
              </a:p>
              <a:p>
                <a:r>
                  <a:rPr lang="en-IN" dirty="0" smtClean="0"/>
                  <a:t>Within-cluster-variation = sum of squares of Euclidean distances of each point from the centroid.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2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905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1905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1764" y="2743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Training data is labelled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93391" y="2743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Training data is not labelled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Automatic grouping required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05000" y="9906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1894764" y="990600"/>
            <a:ext cx="10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7236" y="990896"/>
            <a:ext cx="10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44958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Bayes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K-nearest </a:t>
            </a:r>
            <a:r>
              <a:rPr lang="en-IN" dirty="0" err="1" smtClean="0"/>
              <a:t>neighbors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181600" y="4495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Associative algorithms</a:t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Apriori</a:t>
            </a:r>
            <a:r>
              <a:rPr lang="en-IN" dirty="0" smtClean="0"/>
              <a:t> algorithm)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49471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</a:t>
                      </a:r>
                      <a:r>
                        <a:rPr lang="en-US" dirty="0" smtClean="0"/>
                        <a:t> feet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in thousand</a:t>
                      </a:r>
                      <a:r>
                        <a:rPr lang="en-US" baseline="0" dirty="0" smtClean="0"/>
                        <a:t> dollars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429000"/>
            <a:ext cx="8001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 = mx + c -------- hypothesis(prediction)</a:t>
            </a:r>
          </a:p>
          <a:p>
            <a:endParaRPr lang="en-US" dirty="0" smtClean="0"/>
          </a:p>
          <a:p>
            <a:r>
              <a:rPr lang="en-US" dirty="0" smtClean="0"/>
              <a:t>Cost function:</a:t>
            </a:r>
          </a:p>
          <a:p>
            <a:r>
              <a:rPr lang="en-US" dirty="0" smtClean="0"/>
              <a:t>(y - y’)</a:t>
            </a:r>
            <a:r>
              <a:rPr lang="en-US" baseline="30000" dirty="0" smtClean="0"/>
              <a:t>2</a:t>
            </a:r>
            <a:r>
              <a:rPr lang="en-US" dirty="0" smtClean="0"/>
              <a:t> / n --------- Mean squared error function</a:t>
            </a:r>
            <a:endParaRPr lang="en-US" baseline="30000" dirty="0" smtClean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convergence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m = m – LR*</a:t>
            </a:r>
            <a:r>
              <a:rPr lang="en-US" dirty="0" err="1" smtClean="0"/>
              <a:t>PartialGradient</a:t>
            </a:r>
            <a:r>
              <a:rPr lang="en-US" dirty="0" smtClean="0"/>
              <a:t>(Cost Function)</a:t>
            </a:r>
          </a:p>
          <a:p>
            <a:pPr marL="0" indent="0">
              <a:buNone/>
            </a:pPr>
            <a:r>
              <a:rPr lang="en-US" dirty="0" smtClean="0"/>
              <a:t>c = c – LR*</a:t>
            </a:r>
            <a:r>
              <a:rPr lang="en-US" dirty="0" err="1" smtClean="0"/>
              <a:t>PartialGradient</a:t>
            </a:r>
            <a:r>
              <a:rPr lang="en-US" dirty="0" smtClean="0"/>
              <a:t>(Cost Function)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27" y="2072231"/>
            <a:ext cx="5334745" cy="3581900"/>
          </a:xfrm>
        </p:spPr>
      </p:pic>
    </p:spTree>
    <p:extLst>
      <p:ext uri="{BB962C8B-B14F-4D97-AF65-F5344CB8AC3E}">
        <p14:creationId xmlns:p14="http://schemas.microsoft.com/office/powerpoint/2010/main" val="4000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9768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Tumor Size(units)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Cancerous?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86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 = mx + c  ?????</a:t>
            </a:r>
          </a:p>
          <a:p>
            <a:endParaRPr lang="en-US" dirty="0"/>
          </a:p>
          <a:p>
            <a:r>
              <a:rPr lang="en-US" dirty="0" smtClean="0"/>
              <a:t>The logistic function</a:t>
            </a:r>
          </a:p>
          <a:p>
            <a:r>
              <a:rPr lang="en-US" dirty="0" smtClean="0"/>
              <a:t>g(z) = 1/(1 + e</a:t>
            </a:r>
            <a:r>
              <a:rPr lang="en-US" baseline="30000" dirty="0" smtClean="0"/>
              <a:t>-z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Where</a:t>
            </a:r>
          </a:p>
          <a:p>
            <a:endParaRPr lang="en-US" dirty="0"/>
          </a:p>
          <a:p>
            <a:r>
              <a:rPr lang="en-US" dirty="0" smtClean="0"/>
              <a:t>z = mx +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Log(0) = -</a:t>
            </a:r>
            <a:r>
              <a:rPr lang="en-US" dirty="0" smtClean="0">
                <a:latin typeface="Informal Roman"/>
              </a:rPr>
              <a:t> </a:t>
            </a:r>
            <a:r>
              <a:rPr lang="en-US" dirty="0" smtClean="0">
                <a:latin typeface="+mj-lt"/>
              </a:rPr>
              <a:t>infinity</a:t>
            </a:r>
          </a:p>
          <a:p>
            <a:r>
              <a:rPr lang="en-US" dirty="0" smtClean="0">
                <a:latin typeface="+mj-lt"/>
              </a:rPr>
              <a:t>Log(1) = 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Cost(</a:t>
            </a:r>
            <a:r>
              <a:rPr lang="en-US" i="1" dirty="0" smtClean="0"/>
              <a:t>y’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/>
              <a:t>)=−</a:t>
            </a:r>
            <a:r>
              <a:rPr lang="en-US" dirty="0" smtClean="0"/>
              <a:t>log(y’)			if y = 1</a:t>
            </a:r>
          </a:p>
          <a:p>
            <a:r>
              <a:rPr lang="en-US" dirty="0" smtClean="0"/>
              <a:t>Cost(y’, </a:t>
            </a:r>
            <a:r>
              <a:rPr lang="en-US" i="1" dirty="0" smtClean="0"/>
              <a:t>y</a:t>
            </a:r>
            <a:r>
              <a:rPr lang="en-US" dirty="0"/>
              <a:t>)=−log(1</a:t>
            </a:r>
            <a:r>
              <a:rPr lang="en-US" dirty="0" smtClean="0"/>
              <a:t>−y’) 		if </a:t>
            </a:r>
            <a:r>
              <a:rPr lang="en-US" dirty="0"/>
              <a:t>y = 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Cost(</a:t>
            </a:r>
            <a:r>
              <a:rPr lang="en-US" i="1" dirty="0" smtClean="0"/>
              <a:t>y’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−</a:t>
            </a:r>
            <a:r>
              <a:rPr lang="en-US" i="1" dirty="0" smtClean="0"/>
              <a:t>y*</a:t>
            </a:r>
            <a:r>
              <a:rPr lang="en-US" dirty="0" smtClean="0"/>
              <a:t>log(y’) − (</a:t>
            </a:r>
            <a:r>
              <a:rPr lang="en-US" dirty="0"/>
              <a:t>1−</a:t>
            </a:r>
            <a:r>
              <a:rPr lang="en-US" i="1" dirty="0" smtClean="0"/>
              <a:t>y</a:t>
            </a:r>
            <a:r>
              <a:rPr lang="en-US" dirty="0" smtClean="0"/>
              <a:t>)*log(1 − y’)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743</Words>
  <Application>Microsoft Office PowerPoint</Application>
  <PresentationFormat>On-screen Show (4:3)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Informal Roman</vt:lpstr>
      <vt:lpstr>Office Theme</vt:lpstr>
      <vt:lpstr>PowerPoint Presentation</vt:lpstr>
      <vt:lpstr>Machine Learning</vt:lpstr>
      <vt:lpstr>PowerPoint Presentation</vt:lpstr>
      <vt:lpstr>Linear Regression</vt:lpstr>
      <vt:lpstr>Gradient Descent</vt:lpstr>
      <vt:lpstr>Gradient Descent</vt:lpstr>
      <vt:lpstr>Logistic Regression</vt:lpstr>
      <vt:lpstr>Cost function</vt:lpstr>
      <vt:lpstr>Simplified cost function</vt:lpstr>
      <vt:lpstr>Neural network</vt:lpstr>
      <vt:lpstr>Euclidean Distance</vt:lpstr>
      <vt:lpstr>Support Vector Machine</vt:lpstr>
      <vt:lpstr>PowerPoint Presentation</vt:lpstr>
      <vt:lpstr>Kernels</vt:lpstr>
      <vt:lpstr>Naïve Baye’s Algorithm</vt:lpstr>
      <vt:lpstr>Calculations</vt:lpstr>
      <vt:lpstr>Contd..</vt:lpstr>
      <vt:lpstr>Contd…</vt:lpstr>
      <vt:lpstr>Contd…</vt:lpstr>
      <vt:lpstr>K means clustering</vt:lpstr>
      <vt:lpstr>K means clustering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Prashant  Rajpal</dc:creator>
  <cp:lastModifiedBy>Prashant Rajpal</cp:lastModifiedBy>
  <cp:revision>31</cp:revision>
  <dcterms:created xsi:type="dcterms:W3CDTF">2017-09-08T07:37:37Z</dcterms:created>
  <dcterms:modified xsi:type="dcterms:W3CDTF">2017-12-28T07:28:00Z</dcterms:modified>
</cp:coreProperties>
</file>