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0" r:id="rId3"/>
    <p:sldId id="259" r:id="rId4"/>
    <p:sldId id="260" r:id="rId5"/>
    <p:sldId id="261" r:id="rId6"/>
    <p:sldId id="262" r:id="rId7"/>
    <p:sldId id="263" r:id="rId8"/>
    <p:sldId id="265" r:id="rId9"/>
    <p:sldId id="264" r:id="rId10"/>
    <p:sldId id="266" r:id="rId11"/>
    <p:sldId id="267" r:id="rId12"/>
    <p:sldId id="270" r:id="rId13"/>
    <p:sldId id="271" r:id="rId14"/>
    <p:sldId id="272" r:id="rId15"/>
    <p:sldId id="273" r:id="rId16"/>
    <p:sldId id="274" r:id="rId17"/>
    <p:sldId id="275" r:id="rId18"/>
    <p:sldId id="276" r:id="rId19"/>
    <p:sldId id="279" r:id="rId20"/>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4"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42"/>
    <p:restoredTop sz="96405"/>
  </p:normalViewPr>
  <p:slideViewPr>
    <p:cSldViewPr snapToGrid="0" snapToObjects="1">
      <p:cViewPr varScale="1">
        <p:scale>
          <a:sx n="138" d="100"/>
          <a:sy n="138" d="100"/>
        </p:scale>
        <p:origin x="192"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C1B72-2436-5A4B-B141-B1C9FB55AFD8}" type="datetimeFigureOut">
              <a:rPr lang="en-AE" smtClean="0"/>
              <a:t>26/04/2021</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FD164-7321-514A-B646-8792CC30A13E}" type="slidenum">
              <a:rPr lang="en-AE" smtClean="0"/>
              <a:t>‹#›</a:t>
            </a:fld>
            <a:endParaRPr lang="en-AE"/>
          </a:p>
        </p:txBody>
      </p:sp>
    </p:spTree>
    <p:extLst>
      <p:ext uri="{BB962C8B-B14F-4D97-AF65-F5344CB8AC3E}">
        <p14:creationId xmlns:p14="http://schemas.microsoft.com/office/powerpoint/2010/main" val="143863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6243-CC03-4143-996C-EB5821FAA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4B1CB023-CA9C-7042-9F1F-0637DCBF4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D2EFFE70-5C76-154D-BED5-107667AA1FB7}"/>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5" name="Footer Placeholder 4">
            <a:extLst>
              <a:ext uri="{FF2B5EF4-FFF2-40B4-BE49-F238E27FC236}">
                <a16:creationId xmlns:a16="http://schemas.microsoft.com/office/drawing/2014/main" id="{6C999E40-607D-5842-A54D-26AEBB43170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567902E-A2E8-4B42-B028-9B40155DFB92}"/>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314512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7410-BB69-E247-99FC-D3C314E930C5}"/>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132CCC8-3DEB-1344-B421-E8275146F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B0CF803-B4A8-8B47-BE30-525BBF25EF6C}"/>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5" name="Footer Placeholder 4">
            <a:extLst>
              <a:ext uri="{FF2B5EF4-FFF2-40B4-BE49-F238E27FC236}">
                <a16:creationId xmlns:a16="http://schemas.microsoft.com/office/drawing/2014/main" id="{230E3AE6-FF63-D342-BE65-C656E06B071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A631DF7-2857-804A-A53B-D827D0EF8FC7}"/>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18483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09A63-C812-7C4E-A4BF-D43700B22D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D5057FE-056B-5D4C-83F5-2E1B697FD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3A58491-9961-FC46-8B90-48D06E490021}"/>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5" name="Footer Placeholder 4">
            <a:extLst>
              <a:ext uri="{FF2B5EF4-FFF2-40B4-BE49-F238E27FC236}">
                <a16:creationId xmlns:a16="http://schemas.microsoft.com/office/drawing/2014/main" id="{C4AD3682-E9B6-9345-A445-C3388B05EBF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461FD30-82D9-6546-9343-A8EF3249EAB9}"/>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247665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F9DB-20E3-DB49-8A1A-591131FA7C08}"/>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AD09298B-16D5-4F42-88CA-6ABFAA00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9C7CC4-C934-144C-BBDF-9F2B2DCF68B8}"/>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5" name="Footer Placeholder 4">
            <a:extLst>
              <a:ext uri="{FF2B5EF4-FFF2-40B4-BE49-F238E27FC236}">
                <a16:creationId xmlns:a16="http://schemas.microsoft.com/office/drawing/2014/main" id="{12AD7DF8-82B1-534D-AEFA-233D6A913C1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19DABB9-EB41-3540-93BF-D7ADC0C5801D}"/>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138084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53C0-CCC0-0C49-B42C-FA17989FB0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6BB0F9AB-3880-E24E-AE34-A78F90CB5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92E06A-5763-DF41-AEEB-232D86A7B843}"/>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5" name="Footer Placeholder 4">
            <a:extLst>
              <a:ext uri="{FF2B5EF4-FFF2-40B4-BE49-F238E27FC236}">
                <a16:creationId xmlns:a16="http://schemas.microsoft.com/office/drawing/2014/main" id="{B796BC71-A285-0846-9E2B-5B8F164F5BA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790D834-903E-9F40-87DA-BC94B2653FB5}"/>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420057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FFD0-53D0-1E47-B655-5C72AE88895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40257A5-288D-2D40-8A91-263CBAB3D4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A15A6383-AF1B-934D-BB63-21D124527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4327248D-5ED0-5E49-9304-8B7C21B51AA6}"/>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6" name="Footer Placeholder 5">
            <a:extLst>
              <a:ext uri="{FF2B5EF4-FFF2-40B4-BE49-F238E27FC236}">
                <a16:creationId xmlns:a16="http://schemas.microsoft.com/office/drawing/2014/main" id="{63C1F39E-58E1-BE43-9FCA-BAFE75419EF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42462752-2A7A-B449-9B28-891789326AF5}"/>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62647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6DA6-9CCA-7441-9F75-A58DCA7111BC}"/>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81DF00D-2614-8A47-8E97-F635953CC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6A0272-80FF-F044-A6EE-819CB09DBE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A191777F-92A0-E84C-8C28-8B1F0975A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D97D97-6F96-6945-BF0D-17C636FEEF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83A43B98-7B7E-A547-8BF8-CC67D90CEF5F}"/>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8" name="Footer Placeholder 7">
            <a:extLst>
              <a:ext uri="{FF2B5EF4-FFF2-40B4-BE49-F238E27FC236}">
                <a16:creationId xmlns:a16="http://schemas.microsoft.com/office/drawing/2014/main" id="{7DAD3D02-8A4D-AE48-B0B4-48C3A3FCDC8D}"/>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1640550C-5A3E-B048-9741-37E9108C6E99}"/>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47789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D988-73B4-E24E-A827-C9CC41F2144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C42D361A-B494-104C-888C-E99EA29BADCC}"/>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4" name="Footer Placeholder 3">
            <a:extLst>
              <a:ext uri="{FF2B5EF4-FFF2-40B4-BE49-F238E27FC236}">
                <a16:creationId xmlns:a16="http://schemas.microsoft.com/office/drawing/2014/main" id="{DC4B92A1-785E-A94E-AD6E-DDC92CC2D457}"/>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F2A34F14-171F-784E-A89B-015ECBC9C45B}"/>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27691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F3BD7-756E-144B-A089-429EC67D96BE}"/>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3" name="Footer Placeholder 2">
            <a:extLst>
              <a:ext uri="{FF2B5EF4-FFF2-40B4-BE49-F238E27FC236}">
                <a16:creationId xmlns:a16="http://schemas.microsoft.com/office/drawing/2014/main" id="{AFFE0525-509E-BD4C-8C4E-F52F6FBB13FE}"/>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9ECAC827-3CBB-DD49-B807-8A37EC13BA8F}"/>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197541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DEF4-A453-C945-974B-5B88B820D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F6601B7D-916F-7B4A-A422-E24E793E2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8F40CD46-41A2-2043-B8F9-1C797E108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72841-4DC5-CD41-B86F-D42396377AD1}"/>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6" name="Footer Placeholder 5">
            <a:extLst>
              <a:ext uri="{FF2B5EF4-FFF2-40B4-BE49-F238E27FC236}">
                <a16:creationId xmlns:a16="http://schemas.microsoft.com/office/drawing/2014/main" id="{66FFA374-F915-FA40-AB7C-303DBE31DCAF}"/>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AC9F175-A06C-6942-AFB1-AC943C6F5FB6}"/>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338877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DDB3-C289-7340-AABB-ADDEF9513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78AE7D1-072A-714D-B013-FAD42E797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08DF169-6347-7F46-8075-7E132CF7C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1F53A-B7DC-554B-B3B9-F876AFD099F2}"/>
              </a:ext>
            </a:extLst>
          </p:cNvPr>
          <p:cNvSpPr>
            <a:spLocks noGrp="1"/>
          </p:cNvSpPr>
          <p:nvPr>
            <p:ph type="dt" sz="half" idx="10"/>
          </p:nvPr>
        </p:nvSpPr>
        <p:spPr/>
        <p:txBody>
          <a:bodyPr/>
          <a:lstStyle/>
          <a:p>
            <a:fld id="{EB99D3AB-5D47-8649-9A0D-F6DE915D0485}" type="datetimeFigureOut">
              <a:rPr lang="en-AE" smtClean="0"/>
              <a:t>26/04/2021</a:t>
            </a:fld>
            <a:endParaRPr lang="en-AE"/>
          </a:p>
        </p:txBody>
      </p:sp>
      <p:sp>
        <p:nvSpPr>
          <p:cNvPr id="6" name="Footer Placeholder 5">
            <a:extLst>
              <a:ext uri="{FF2B5EF4-FFF2-40B4-BE49-F238E27FC236}">
                <a16:creationId xmlns:a16="http://schemas.microsoft.com/office/drawing/2014/main" id="{D4326D56-7569-3E48-AB03-8D41115A3190}"/>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51E92540-FF5E-1D48-B5BF-0561FC7881AD}"/>
              </a:ext>
            </a:extLst>
          </p:cNvPr>
          <p:cNvSpPr>
            <a:spLocks noGrp="1"/>
          </p:cNvSpPr>
          <p:nvPr>
            <p:ph type="sldNum" sz="quarter" idx="12"/>
          </p:nvPr>
        </p:nvSpPr>
        <p:spPr/>
        <p:txBody>
          <a:bodyPr/>
          <a:lstStyle/>
          <a:p>
            <a:fld id="{AA189CBA-9556-6647-99A1-665D4FB210EB}" type="slidenum">
              <a:rPr lang="en-AE" smtClean="0"/>
              <a:t>‹#›</a:t>
            </a:fld>
            <a:endParaRPr lang="en-AE"/>
          </a:p>
        </p:txBody>
      </p:sp>
    </p:spTree>
    <p:extLst>
      <p:ext uri="{BB962C8B-B14F-4D97-AF65-F5344CB8AC3E}">
        <p14:creationId xmlns:p14="http://schemas.microsoft.com/office/powerpoint/2010/main" val="77145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55CDD-2AF3-3E43-8A00-E1049954E7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C794039-FD4B-8B47-8DF6-9F6DAC6ABA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FB78B26-4AC1-9747-886B-FE36A0254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D3AB-5D47-8649-9A0D-F6DE915D0485}" type="datetimeFigureOut">
              <a:rPr lang="en-AE" smtClean="0"/>
              <a:t>26/04/2021</a:t>
            </a:fld>
            <a:endParaRPr lang="en-AE"/>
          </a:p>
        </p:txBody>
      </p:sp>
      <p:sp>
        <p:nvSpPr>
          <p:cNvPr id="5" name="Footer Placeholder 4">
            <a:extLst>
              <a:ext uri="{FF2B5EF4-FFF2-40B4-BE49-F238E27FC236}">
                <a16:creationId xmlns:a16="http://schemas.microsoft.com/office/drawing/2014/main" id="{40F5EE3F-A08D-2E49-AF9C-D1576D042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6F154B26-A2FA-5645-B63A-3C7318196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89CBA-9556-6647-99A1-665D4FB210EB}" type="slidenum">
              <a:rPr lang="en-AE" smtClean="0"/>
              <a:t>‹#›</a:t>
            </a:fld>
            <a:endParaRPr lang="en-AE"/>
          </a:p>
        </p:txBody>
      </p:sp>
    </p:spTree>
    <p:extLst>
      <p:ext uri="{BB962C8B-B14F-4D97-AF65-F5344CB8AC3E}">
        <p14:creationId xmlns:p14="http://schemas.microsoft.com/office/powerpoint/2010/main" val="1109800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AmazonS3/latest/API/API_PutObject.html" TargetMode="External"/><Relationship Id="rId2" Type="http://schemas.openxmlformats.org/officeDocument/2006/relationships/hyperlink" Target="https://docs.aws.amazon.com/AmazonS3/latest/API/API_GetObject.html" TargetMode="External"/><Relationship Id="rId1" Type="http://schemas.openxmlformats.org/officeDocument/2006/relationships/slideLayout" Target="../slideLayouts/slideLayout1.xml"/><Relationship Id="rId4" Type="http://schemas.openxmlformats.org/officeDocument/2006/relationships/hyperlink" Target="https://docs.aws.amazon.com/AmazonS3/latest/API/API_ListObjectsV2.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Word_97_-_2004_Document.doc"/><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81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lstStyle/>
          <a:p>
            <a:pPr algn="l"/>
            <a:r>
              <a:rPr lang="en-AE" dirty="0"/>
              <a:t>Amazon Simple Storage Service (S3)</a:t>
            </a:r>
          </a:p>
        </p:txBody>
      </p:sp>
      <p:sp>
        <p:nvSpPr>
          <p:cNvPr id="3" name="Subtitle 2">
            <a:extLst>
              <a:ext uri="{FF2B5EF4-FFF2-40B4-BE49-F238E27FC236}">
                <a16:creationId xmlns:a16="http://schemas.microsoft.com/office/drawing/2014/main" id="{5CC314C9-4B51-4C4D-AE25-97C80A6FD6E5}"/>
              </a:ext>
            </a:extLst>
          </p:cNvPr>
          <p:cNvSpPr>
            <a:spLocks noGrp="1"/>
          </p:cNvSpPr>
          <p:nvPr>
            <p:ph type="subTitle" idx="1"/>
          </p:nvPr>
        </p:nvSpPr>
        <p:spPr>
          <a:xfrm>
            <a:off x="5395609" y="3252990"/>
            <a:ext cx="9144000" cy="474392"/>
          </a:xfrm>
        </p:spPr>
        <p:txBody>
          <a:bodyPr/>
          <a:lstStyle/>
          <a:p>
            <a:r>
              <a:rPr lang="en-US" dirty="0"/>
              <a:t>P</a:t>
            </a:r>
            <a:r>
              <a:rPr lang="en-AE" dirty="0"/>
              <a:t>resented by: Prashant Rathi</a:t>
            </a:r>
          </a:p>
        </p:txBody>
      </p:sp>
    </p:spTree>
    <p:extLst>
      <p:ext uri="{BB962C8B-B14F-4D97-AF65-F5344CB8AC3E}">
        <p14:creationId xmlns:p14="http://schemas.microsoft.com/office/powerpoint/2010/main" val="186291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 S3</a:t>
            </a:r>
            <a:br>
              <a:rPr lang="en-AE" dirty="0"/>
            </a:br>
            <a:r>
              <a:rPr lang="en-AE" sz="3100" dirty="0"/>
              <a:t>Objects and Metadata</a:t>
            </a:r>
          </a:p>
        </p:txBody>
      </p:sp>
      <p:sp>
        <p:nvSpPr>
          <p:cNvPr id="10" name="TextBox 9">
            <a:extLst>
              <a:ext uri="{FF2B5EF4-FFF2-40B4-BE49-F238E27FC236}">
                <a16:creationId xmlns:a16="http://schemas.microsoft.com/office/drawing/2014/main" id="{50183CBD-24CE-7246-987A-2960EB279314}"/>
              </a:ext>
            </a:extLst>
          </p:cNvPr>
          <p:cNvSpPr txBox="1"/>
          <p:nvPr/>
        </p:nvSpPr>
        <p:spPr>
          <a:xfrm>
            <a:off x="542926" y="2352845"/>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Fundamental entities stored in Amazon S3. E.g Image, Audio, Video, Word/Excel/PowewPoint document etc.</a:t>
            </a:r>
          </a:p>
        </p:txBody>
      </p:sp>
      <p:cxnSp>
        <p:nvCxnSpPr>
          <p:cNvPr id="5" name="Straight Connector 4">
            <a:extLst>
              <a:ext uri="{FF2B5EF4-FFF2-40B4-BE49-F238E27FC236}">
                <a16:creationId xmlns:a16="http://schemas.microsoft.com/office/drawing/2014/main" id="{A3613CAA-1B1C-D646-86BB-E359BE2F14C7}"/>
              </a:ext>
            </a:extLst>
          </p:cNvPr>
          <p:cNvCxnSpPr/>
          <p:nvPr/>
        </p:nvCxnSpPr>
        <p:spPr>
          <a:xfrm>
            <a:off x="152400" y="1289538"/>
            <a:ext cx="1594338"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0F359F13-9F0F-B943-B907-458BFCF8CEAE}"/>
              </a:ext>
            </a:extLst>
          </p:cNvPr>
          <p:cNvSpPr txBox="1"/>
          <p:nvPr/>
        </p:nvSpPr>
        <p:spPr>
          <a:xfrm>
            <a:off x="542926" y="3089384"/>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An object consists of object data and metadata (data about the object data)</a:t>
            </a:r>
          </a:p>
        </p:txBody>
      </p:sp>
    </p:spTree>
    <p:extLst>
      <p:ext uri="{BB962C8B-B14F-4D97-AF65-F5344CB8AC3E}">
        <p14:creationId xmlns:p14="http://schemas.microsoft.com/office/powerpoint/2010/main" val="6911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 S3</a:t>
            </a:r>
            <a:br>
              <a:rPr lang="en-AE" dirty="0"/>
            </a:br>
            <a:r>
              <a:rPr lang="en-AE" sz="3100" dirty="0"/>
              <a:t>Endpoints</a:t>
            </a:r>
          </a:p>
        </p:txBody>
      </p:sp>
      <p:sp>
        <p:nvSpPr>
          <p:cNvPr id="10" name="TextBox 9">
            <a:extLst>
              <a:ext uri="{FF2B5EF4-FFF2-40B4-BE49-F238E27FC236}">
                <a16:creationId xmlns:a16="http://schemas.microsoft.com/office/drawing/2014/main" id="{50183CBD-24CE-7246-987A-2960EB279314}"/>
              </a:ext>
            </a:extLst>
          </p:cNvPr>
          <p:cNvSpPr txBox="1"/>
          <p:nvPr/>
        </p:nvSpPr>
        <p:spPr>
          <a:xfrm>
            <a:off x="542926" y="2352845"/>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URL that is the entry point for a web service.</a:t>
            </a:r>
          </a:p>
        </p:txBody>
      </p:sp>
      <p:cxnSp>
        <p:nvCxnSpPr>
          <p:cNvPr id="5" name="Straight Connector 4">
            <a:extLst>
              <a:ext uri="{FF2B5EF4-FFF2-40B4-BE49-F238E27FC236}">
                <a16:creationId xmlns:a16="http://schemas.microsoft.com/office/drawing/2014/main" id="{A3613CAA-1B1C-D646-86BB-E359BE2F14C7}"/>
              </a:ext>
            </a:extLst>
          </p:cNvPr>
          <p:cNvCxnSpPr/>
          <p:nvPr/>
        </p:nvCxnSpPr>
        <p:spPr>
          <a:xfrm>
            <a:off x="152400" y="1289538"/>
            <a:ext cx="1594338"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0F359F13-9F0F-B943-B907-458BFCF8CEAE}"/>
              </a:ext>
            </a:extLst>
          </p:cNvPr>
          <p:cNvSpPr txBox="1"/>
          <p:nvPr/>
        </p:nvSpPr>
        <p:spPr>
          <a:xfrm>
            <a:off x="542926" y="3089384"/>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Most Amazon Web Services offer a regional endpoint to make your requests to reduce data latency in your applications.</a:t>
            </a:r>
          </a:p>
        </p:txBody>
      </p:sp>
      <p:sp>
        <p:nvSpPr>
          <p:cNvPr id="9" name="TextBox 8">
            <a:extLst>
              <a:ext uri="{FF2B5EF4-FFF2-40B4-BE49-F238E27FC236}">
                <a16:creationId xmlns:a16="http://schemas.microsoft.com/office/drawing/2014/main" id="{34E4A40B-A1B8-8D46-A579-9E2CA9E907C2}"/>
              </a:ext>
            </a:extLst>
          </p:cNvPr>
          <p:cNvSpPr txBox="1"/>
          <p:nvPr/>
        </p:nvSpPr>
        <p:spPr>
          <a:xfrm>
            <a:off x="542926" y="3842768"/>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E.g: If the region is Ohio i.e us-east-2, the endpoint for REST API for S3 service is s3.(dot)us-east-2.amazonaws.com or s3-(or hyphen)us-east-2.amazonaws.com</a:t>
            </a:r>
          </a:p>
        </p:txBody>
      </p:sp>
      <p:sp>
        <p:nvSpPr>
          <p:cNvPr id="11" name="TextBox 10">
            <a:extLst>
              <a:ext uri="{FF2B5EF4-FFF2-40B4-BE49-F238E27FC236}">
                <a16:creationId xmlns:a16="http://schemas.microsoft.com/office/drawing/2014/main" id="{CEBC8B2C-827A-FF4B-B60C-786FDE2AA934}"/>
              </a:ext>
            </a:extLst>
          </p:cNvPr>
          <p:cNvSpPr txBox="1"/>
          <p:nvPr/>
        </p:nvSpPr>
        <p:spPr>
          <a:xfrm>
            <a:off x="542925" y="4774391"/>
            <a:ext cx="11106145"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en-AE" sz="2000" dirty="0"/>
              <a:t>In the URL,</a:t>
            </a:r>
          </a:p>
          <a:p>
            <a:r>
              <a:rPr lang="en-AE" sz="2000" dirty="0">
                <a:solidFill>
                  <a:srgbClr val="0070C0"/>
                </a:solidFill>
              </a:rPr>
              <a:t>https://s3.us-east-2.amazonaws.com/rathi-test-bucket/demoLab/aws/presentation/xyz.png</a:t>
            </a:r>
          </a:p>
        </p:txBody>
      </p:sp>
      <p:cxnSp>
        <p:nvCxnSpPr>
          <p:cNvPr id="7" name="Straight Connector 6">
            <a:extLst>
              <a:ext uri="{FF2B5EF4-FFF2-40B4-BE49-F238E27FC236}">
                <a16:creationId xmlns:a16="http://schemas.microsoft.com/office/drawing/2014/main" id="{EE40E0BC-EA25-5748-A1B0-3AE4D7F47DA9}"/>
              </a:ext>
            </a:extLst>
          </p:cNvPr>
          <p:cNvCxnSpPr/>
          <p:nvPr/>
        </p:nvCxnSpPr>
        <p:spPr>
          <a:xfrm>
            <a:off x="1431636" y="5500749"/>
            <a:ext cx="3011055"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D19832E4-5F12-3844-B475-3A92149B0667}"/>
              </a:ext>
            </a:extLst>
          </p:cNvPr>
          <p:cNvCxnSpPr/>
          <p:nvPr/>
        </p:nvCxnSpPr>
        <p:spPr>
          <a:xfrm>
            <a:off x="1431636" y="5156041"/>
            <a:ext cx="3011055"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C0A0A1FF-FBC3-5F41-B046-4F18C37A5CA9}"/>
              </a:ext>
            </a:extLst>
          </p:cNvPr>
          <p:cNvCxnSpPr>
            <a:cxnSpLocks/>
          </p:cNvCxnSpPr>
          <p:nvPr/>
        </p:nvCxnSpPr>
        <p:spPr>
          <a:xfrm>
            <a:off x="1440872" y="5146136"/>
            <a:ext cx="4618" cy="359725"/>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35297A79-4845-2745-ACB9-FDEEB89D66BE}"/>
              </a:ext>
            </a:extLst>
          </p:cNvPr>
          <p:cNvCxnSpPr>
            <a:cxnSpLocks/>
          </p:cNvCxnSpPr>
          <p:nvPr/>
        </p:nvCxnSpPr>
        <p:spPr>
          <a:xfrm>
            <a:off x="4417293" y="5163026"/>
            <a:ext cx="4618" cy="359725"/>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4780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1000"/>
                            </p:stCondLst>
                            <p:childTnLst>
                              <p:par>
                                <p:cTn id="37" presetID="22" presetClass="entr" presetSubtype="4"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childTnLst>
                          </p:cTn>
                        </p:par>
                        <p:par>
                          <p:cTn id="40" fill="hold">
                            <p:stCondLst>
                              <p:cond delay="1500"/>
                            </p:stCondLst>
                            <p:childTnLst>
                              <p:par>
                                <p:cTn id="41" presetID="22" presetClass="entr" presetSubtype="2"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righ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 S3</a:t>
            </a:r>
            <a:br>
              <a:rPr lang="en-AE" dirty="0"/>
            </a:br>
            <a:r>
              <a:rPr lang="en-US" sz="2800" dirty="0"/>
              <a:t>D</a:t>
            </a:r>
            <a:r>
              <a:rPr lang="en-AE" sz="2800" dirty="0"/>
              <a:t>ata Consistency Model</a:t>
            </a:r>
            <a:endParaRPr lang="en-AE" sz="3100" dirty="0"/>
          </a:p>
        </p:txBody>
      </p:sp>
      <p:sp>
        <p:nvSpPr>
          <p:cNvPr id="10" name="TextBox 9">
            <a:extLst>
              <a:ext uri="{FF2B5EF4-FFF2-40B4-BE49-F238E27FC236}">
                <a16:creationId xmlns:a16="http://schemas.microsoft.com/office/drawing/2014/main" id="{50183CBD-24CE-7246-987A-2960EB279314}"/>
              </a:ext>
            </a:extLst>
          </p:cNvPr>
          <p:cNvSpPr txBox="1"/>
          <p:nvPr/>
        </p:nvSpPr>
        <p:spPr>
          <a:xfrm>
            <a:off x="542926" y="2352845"/>
            <a:ext cx="11106145" cy="584775"/>
          </a:xfrm>
          <a:prstGeom prst="rect">
            <a:avLst/>
          </a:prstGeom>
          <a:noFill/>
        </p:spPr>
        <p:txBody>
          <a:bodyPr wrap="square" rtlCol="0">
            <a:spAutoFit/>
          </a:bodyPr>
          <a:lstStyle/>
          <a:p>
            <a:pPr marL="342900" indent="-342900">
              <a:buFont typeface="Arial" panose="020B0604020202020204" pitchFamily="34" charset="0"/>
              <a:buChar char="•"/>
            </a:pPr>
            <a:r>
              <a:rPr lang="en-AE" sz="1600" dirty="0"/>
              <a:t>Data consistency model depicts how the results would be after certain operations (such as PUTS, GETS, DELETES) are done on the S3 objects.</a:t>
            </a:r>
          </a:p>
        </p:txBody>
      </p:sp>
      <p:cxnSp>
        <p:nvCxnSpPr>
          <p:cNvPr id="5" name="Straight Connector 4">
            <a:extLst>
              <a:ext uri="{FF2B5EF4-FFF2-40B4-BE49-F238E27FC236}">
                <a16:creationId xmlns:a16="http://schemas.microsoft.com/office/drawing/2014/main" id="{A3613CAA-1B1C-D646-86BB-E359BE2F14C7}"/>
              </a:ext>
            </a:extLst>
          </p:cNvPr>
          <p:cNvCxnSpPr/>
          <p:nvPr/>
        </p:nvCxnSpPr>
        <p:spPr>
          <a:xfrm>
            <a:off x="152400" y="1289538"/>
            <a:ext cx="1594338"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0F359F13-9F0F-B943-B907-458BFCF8CEAE}"/>
              </a:ext>
            </a:extLst>
          </p:cNvPr>
          <p:cNvSpPr txBox="1"/>
          <p:nvPr/>
        </p:nvSpPr>
        <p:spPr>
          <a:xfrm>
            <a:off x="542926" y="2960080"/>
            <a:ext cx="11106145" cy="584775"/>
          </a:xfrm>
          <a:prstGeom prst="rect">
            <a:avLst/>
          </a:prstGeom>
          <a:noFill/>
        </p:spPr>
        <p:txBody>
          <a:bodyPr wrap="square" rtlCol="0">
            <a:spAutoFit/>
          </a:bodyPr>
          <a:lstStyle/>
          <a:p>
            <a:pPr marL="342900" indent="-342900">
              <a:buFont typeface="Arial" panose="020B0604020202020204" pitchFamily="34" charset="0"/>
              <a:buChar char="•"/>
            </a:pPr>
            <a:r>
              <a:rPr lang="en-AE" sz="1600" dirty="0"/>
              <a:t>Before 1 Dec 2020, S3 was having an Eventually Consistent system for few operations on the object. From 1st Dec. 2020 S3 is updated to support strong read after write consistency</a:t>
            </a:r>
          </a:p>
        </p:txBody>
      </p:sp>
      <p:sp>
        <p:nvSpPr>
          <p:cNvPr id="52" name="TextBox 51">
            <a:extLst>
              <a:ext uri="{FF2B5EF4-FFF2-40B4-BE49-F238E27FC236}">
                <a16:creationId xmlns:a16="http://schemas.microsoft.com/office/drawing/2014/main" id="{C1165629-D2C8-8A43-9D37-95C05D946726}"/>
              </a:ext>
            </a:extLst>
          </p:cNvPr>
          <p:cNvSpPr txBox="1"/>
          <p:nvPr/>
        </p:nvSpPr>
        <p:spPr>
          <a:xfrm>
            <a:off x="542925" y="3627993"/>
            <a:ext cx="11106145" cy="1077218"/>
          </a:xfrm>
          <a:prstGeom prst="rect">
            <a:avLst/>
          </a:prstGeom>
          <a:noFill/>
        </p:spPr>
        <p:txBody>
          <a:bodyPr wrap="square" rtlCol="0">
            <a:spAutoFit/>
          </a:bodyPr>
          <a:lstStyle/>
          <a:p>
            <a:pPr marL="342900" indent="-342900">
              <a:buFont typeface="Arial" panose="020B0604020202020204" pitchFamily="34" charset="0"/>
              <a:buChar char="•"/>
            </a:pPr>
            <a:r>
              <a:rPr lang="en-US" sz="1600" dirty="0"/>
              <a:t>All S3 </a:t>
            </a:r>
            <a:r>
              <a:rPr lang="en-US" sz="1600" dirty="0">
                <a:hlinkClick r:id="rId2"/>
              </a:rPr>
              <a:t>GET</a:t>
            </a:r>
            <a:r>
              <a:rPr lang="en-US" sz="1600" dirty="0"/>
              <a:t>, </a:t>
            </a:r>
            <a:r>
              <a:rPr lang="en-US" sz="1600" dirty="0">
                <a:hlinkClick r:id="rId3"/>
              </a:rPr>
              <a:t>PUT</a:t>
            </a:r>
            <a:r>
              <a:rPr lang="en-US" sz="1600" dirty="0"/>
              <a:t>, </a:t>
            </a:r>
            <a:r>
              <a:rPr lang="en-US" sz="1600" u="sng" dirty="0">
                <a:solidFill>
                  <a:schemeClr val="accent1"/>
                </a:solidFill>
              </a:rPr>
              <a:t>DELETE</a:t>
            </a:r>
            <a:r>
              <a:rPr lang="en-US" sz="1600" dirty="0"/>
              <a:t> and </a:t>
            </a:r>
            <a:r>
              <a:rPr lang="en-US" sz="1600" dirty="0">
                <a:hlinkClick r:id="rId4"/>
              </a:rPr>
              <a:t>LIST</a:t>
            </a:r>
            <a:r>
              <a:rPr lang="en-US" sz="1600" dirty="0"/>
              <a:t> operations, as well as operations that change object metadata, are now strongly consistent. What you write is what you will read, and the results of a LIST will be an accurate reflection of what’s in the bucket. This applies to all existing and new S3 objects, works in all regions, and is available to you at no extra charge! There’s no impact on performance, you can update an object hundreds of times per second</a:t>
            </a:r>
            <a:endParaRPr lang="en-AE" sz="1600" dirty="0"/>
          </a:p>
        </p:txBody>
      </p:sp>
    </p:spTree>
    <p:extLst>
      <p:ext uri="{BB962C8B-B14F-4D97-AF65-F5344CB8AC3E}">
        <p14:creationId xmlns:p14="http://schemas.microsoft.com/office/powerpoint/2010/main" val="168309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 Gettting started with S3</a:t>
            </a:r>
            <a:br>
              <a:rPr lang="en-AE" dirty="0"/>
            </a:br>
            <a:endParaRPr lang="en-AE" sz="3100" dirty="0"/>
          </a:p>
        </p:txBody>
      </p:sp>
      <p:cxnSp>
        <p:nvCxnSpPr>
          <p:cNvPr id="5" name="Straight Connector 4">
            <a:extLst>
              <a:ext uri="{FF2B5EF4-FFF2-40B4-BE49-F238E27FC236}">
                <a16:creationId xmlns:a16="http://schemas.microsoft.com/office/drawing/2014/main" id="{A3613CAA-1B1C-D646-86BB-E359BE2F14C7}"/>
              </a:ext>
            </a:extLst>
          </p:cNvPr>
          <p:cNvCxnSpPr>
            <a:cxnSpLocks/>
          </p:cNvCxnSpPr>
          <p:nvPr/>
        </p:nvCxnSpPr>
        <p:spPr>
          <a:xfrm>
            <a:off x="152400" y="1289538"/>
            <a:ext cx="6858000"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34E4A40B-A1B8-8D46-A579-9E2CA9E907C2}"/>
              </a:ext>
            </a:extLst>
          </p:cNvPr>
          <p:cNvSpPr txBox="1"/>
          <p:nvPr/>
        </p:nvSpPr>
        <p:spPr>
          <a:xfrm>
            <a:off x="542926" y="2470548"/>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Getting introduced to S3 via AWS console.</a:t>
            </a:r>
          </a:p>
        </p:txBody>
      </p:sp>
      <p:sp>
        <p:nvSpPr>
          <p:cNvPr id="11" name="TextBox 10">
            <a:extLst>
              <a:ext uri="{FF2B5EF4-FFF2-40B4-BE49-F238E27FC236}">
                <a16:creationId xmlns:a16="http://schemas.microsoft.com/office/drawing/2014/main" id="{DBAFBE2A-C4E9-A44B-810C-E1CA9DB6853A}"/>
              </a:ext>
            </a:extLst>
          </p:cNvPr>
          <p:cNvSpPr txBox="1"/>
          <p:nvPr/>
        </p:nvSpPr>
        <p:spPr>
          <a:xfrm>
            <a:off x="542926" y="2979882"/>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Brief tour of different options and settings offered by S3</a:t>
            </a:r>
          </a:p>
        </p:txBody>
      </p:sp>
    </p:spTree>
    <p:extLst>
      <p:ext uri="{BB962C8B-B14F-4D97-AF65-F5344CB8AC3E}">
        <p14:creationId xmlns:p14="http://schemas.microsoft.com/office/powerpoint/2010/main" val="90075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S3-Versioning</a:t>
            </a:r>
            <a:br>
              <a:rPr lang="en-AE" dirty="0"/>
            </a:br>
            <a:endParaRPr lang="en-AE" sz="3100" dirty="0"/>
          </a:p>
        </p:txBody>
      </p:sp>
      <p:cxnSp>
        <p:nvCxnSpPr>
          <p:cNvPr id="5" name="Straight Connector 4">
            <a:extLst>
              <a:ext uri="{FF2B5EF4-FFF2-40B4-BE49-F238E27FC236}">
                <a16:creationId xmlns:a16="http://schemas.microsoft.com/office/drawing/2014/main" id="{A3613CAA-1B1C-D646-86BB-E359BE2F14C7}"/>
              </a:ext>
            </a:extLst>
          </p:cNvPr>
          <p:cNvCxnSpPr>
            <a:cxnSpLocks/>
          </p:cNvCxnSpPr>
          <p:nvPr/>
        </p:nvCxnSpPr>
        <p:spPr>
          <a:xfrm>
            <a:off x="152400" y="1289538"/>
            <a:ext cx="4077855"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34E4A40B-A1B8-8D46-A579-9E2CA9E907C2}"/>
              </a:ext>
            </a:extLst>
          </p:cNvPr>
          <p:cNvSpPr txBox="1"/>
          <p:nvPr/>
        </p:nvSpPr>
        <p:spPr>
          <a:xfrm>
            <a:off x="542926" y="2470548"/>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Versioning allows you to maintain multiple versions of the object in the same bucket.</a:t>
            </a:r>
          </a:p>
        </p:txBody>
      </p:sp>
      <p:sp>
        <p:nvSpPr>
          <p:cNvPr id="11" name="TextBox 10">
            <a:extLst>
              <a:ext uri="{FF2B5EF4-FFF2-40B4-BE49-F238E27FC236}">
                <a16:creationId xmlns:a16="http://schemas.microsoft.com/office/drawing/2014/main" id="{DBAFBE2A-C4E9-A44B-810C-E1CA9DB6853A}"/>
              </a:ext>
            </a:extLst>
          </p:cNvPr>
          <p:cNvSpPr txBox="1"/>
          <p:nvPr/>
        </p:nvSpPr>
        <p:spPr>
          <a:xfrm>
            <a:off x="542925" y="3028890"/>
            <a:ext cx="11106145" cy="707886"/>
          </a:xfrm>
          <a:prstGeom prst="rect">
            <a:avLst/>
          </a:prstGeom>
          <a:noFill/>
        </p:spPr>
        <p:txBody>
          <a:bodyPr wrap="square" rtlCol="0">
            <a:spAutoFit/>
          </a:bodyPr>
          <a:lstStyle/>
          <a:p>
            <a:r>
              <a:rPr lang="en-AE" sz="2000" b="1" dirty="0"/>
              <a:t>Use case: </a:t>
            </a:r>
            <a:r>
              <a:rPr lang="en-AE" sz="2000" dirty="0"/>
              <a:t>Versioning- enabled buckets allows you to recover objects from accidental deletion or overwrite.</a:t>
            </a:r>
          </a:p>
        </p:txBody>
      </p:sp>
      <p:sp>
        <p:nvSpPr>
          <p:cNvPr id="7" name="TextBox 6">
            <a:extLst>
              <a:ext uri="{FF2B5EF4-FFF2-40B4-BE49-F238E27FC236}">
                <a16:creationId xmlns:a16="http://schemas.microsoft.com/office/drawing/2014/main" id="{45C0E465-8A65-6A4A-A64A-4887D92D7449}"/>
              </a:ext>
            </a:extLst>
          </p:cNvPr>
          <p:cNvSpPr txBox="1"/>
          <p:nvPr/>
        </p:nvSpPr>
        <p:spPr>
          <a:xfrm>
            <a:off x="898526" y="4048046"/>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Upon deletion, instead of removing object permanently, it just hides the object, does not erase it. You can always restore the previous version.</a:t>
            </a:r>
          </a:p>
        </p:txBody>
      </p:sp>
      <p:sp>
        <p:nvSpPr>
          <p:cNvPr id="8" name="TextBox 7">
            <a:extLst>
              <a:ext uri="{FF2B5EF4-FFF2-40B4-BE49-F238E27FC236}">
                <a16:creationId xmlns:a16="http://schemas.microsoft.com/office/drawing/2014/main" id="{625B1926-47FF-6549-B8E3-8297145002F6}"/>
              </a:ext>
            </a:extLst>
          </p:cNvPr>
          <p:cNvSpPr txBox="1"/>
          <p:nvPr/>
        </p:nvSpPr>
        <p:spPr>
          <a:xfrm>
            <a:off x="898525" y="5067202"/>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If you overwrite an object, it results in a new object version in the same bucket.</a:t>
            </a:r>
          </a:p>
        </p:txBody>
      </p:sp>
    </p:spTree>
    <p:extLst>
      <p:ext uri="{BB962C8B-B14F-4D97-AF65-F5344CB8AC3E}">
        <p14:creationId xmlns:p14="http://schemas.microsoft.com/office/powerpoint/2010/main" val="186678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S3-Versioning</a:t>
            </a:r>
            <a:br>
              <a:rPr lang="en-AE" dirty="0"/>
            </a:br>
            <a:r>
              <a:rPr lang="en-AE" sz="2800" dirty="0"/>
              <a:t>Important points</a:t>
            </a:r>
            <a:endParaRPr lang="en-AE" sz="3100" dirty="0"/>
          </a:p>
        </p:txBody>
      </p:sp>
      <p:cxnSp>
        <p:nvCxnSpPr>
          <p:cNvPr id="5" name="Straight Connector 4">
            <a:extLst>
              <a:ext uri="{FF2B5EF4-FFF2-40B4-BE49-F238E27FC236}">
                <a16:creationId xmlns:a16="http://schemas.microsoft.com/office/drawing/2014/main" id="{A3613CAA-1B1C-D646-86BB-E359BE2F14C7}"/>
              </a:ext>
            </a:extLst>
          </p:cNvPr>
          <p:cNvCxnSpPr>
            <a:cxnSpLocks/>
          </p:cNvCxnSpPr>
          <p:nvPr/>
        </p:nvCxnSpPr>
        <p:spPr>
          <a:xfrm>
            <a:off x="152400" y="1289538"/>
            <a:ext cx="3680691"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34E4A40B-A1B8-8D46-A579-9E2CA9E907C2}"/>
              </a:ext>
            </a:extLst>
          </p:cNvPr>
          <p:cNvSpPr txBox="1"/>
          <p:nvPr/>
        </p:nvSpPr>
        <p:spPr>
          <a:xfrm>
            <a:off x="542926" y="3689736"/>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The versioning state applies to all of the objects in the bucket.</a:t>
            </a:r>
          </a:p>
        </p:txBody>
      </p:sp>
      <p:sp>
        <p:nvSpPr>
          <p:cNvPr id="7" name="TextBox 6">
            <a:extLst>
              <a:ext uri="{FF2B5EF4-FFF2-40B4-BE49-F238E27FC236}">
                <a16:creationId xmlns:a16="http://schemas.microsoft.com/office/drawing/2014/main" id="{45C0E465-8A65-6A4A-A64A-4887D92D7449}"/>
              </a:ext>
            </a:extLst>
          </p:cNvPr>
          <p:cNvSpPr txBox="1"/>
          <p:nvPr/>
        </p:nvSpPr>
        <p:spPr>
          <a:xfrm>
            <a:off x="542925" y="4351328"/>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Once versioning is enabled, all subsequent added/modified objects are versioned and given a unique version ID.</a:t>
            </a:r>
          </a:p>
        </p:txBody>
      </p:sp>
      <p:sp>
        <p:nvSpPr>
          <p:cNvPr id="8" name="TextBox 7">
            <a:extLst>
              <a:ext uri="{FF2B5EF4-FFF2-40B4-BE49-F238E27FC236}">
                <a16:creationId xmlns:a16="http://schemas.microsoft.com/office/drawing/2014/main" id="{625B1926-47FF-6549-B8E3-8297145002F6}"/>
              </a:ext>
            </a:extLst>
          </p:cNvPr>
          <p:cNvSpPr txBox="1"/>
          <p:nvPr/>
        </p:nvSpPr>
        <p:spPr>
          <a:xfrm>
            <a:off x="542925" y="5206531"/>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Objects that are stored in unversioned bucket have </a:t>
            </a:r>
            <a:r>
              <a:rPr lang="en-AE" sz="2000" b="1" dirty="0"/>
              <a:t>null</a:t>
            </a:r>
            <a:r>
              <a:rPr lang="en-AE" sz="2000" dirty="0"/>
              <a:t> as the version ID.</a:t>
            </a:r>
          </a:p>
        </p:txBody>
      </p:sp>
      <p:sp>
        <p:nvSpPr>
          <p:cNvPr id="10" name="TextBox 9">
            <a:extLst>
              <a:ext uri="{FF2B5EF4-FFF2-40B4-BE49-F238E27FC236}">
                <a16:creationId xmlns:a16="http://schemas.microsoft.com/office/drawing/2014/main" id="{AA09EA83-15B2-094E-96FC-8E01378D9FF1}"/>
              </a:ext>
            </a:extLst>
          </p:cNvPr>
          <p:cNvSpPr txBox="1"/>
          <p:nvPr/>
        </p:nvSpPr>
        <p:spPr>
          <a:xfrm>
            <a:off x="542924" y="5775065"/>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You will have to make object of each version public. Even if the previous version was public, the newly added one will not be public.</a:t>
            </a:r>
          </a:p>
        </p:txBody>
      </p:sp>
      <p:sp>
        <p:nvSpPr>
          <p:cNvPr id="11" name="TextBox 10">
            <a:extLst>
              <a:ext uri="{FF2B5EF4-FFF2-40B4-BE49-F238E27FC236}">
                <a16:creationId xmlns:a16="http://schemas.microsoft.com/office/drawing/2014/main" id="{1965D548-FAF0-B04B-B40F-365C49C6548F}"/>
              </a:ext>
            </a:extLst>
          </p:cNvPr>
          <p:cNvSpPr txBox="1"/>
          <p:nvPr/>
        </p:nvSpPr>
        <p:spPr>
          <a:xfrm>
            <a:off x="542923" y="2352977"/>
            <a:ext cx="11106145" cy="1107996"/>
          </a:xfrm>
          <a:prstGeom prst="rect">
            <a:avLst/>
          </a:prstGeom>
          <a:noFill/>
        </p:spPr>
        <p:txBody>
          <a:bodyPr wrap="square" rtlCol="0">
            <a:spAutoFit/>
          </a:bodyPr>
          <a:lstStyle/>
          <a:p>
            <a:r>
              <a:rPr lang="en-US" dirty="0"/>
              <a:t>Buckets can be in one of three states</a:t>
            </a:r>
          </a:p>
          <a:p>
            <a:pPr marL="342900" indent="-342900">
              <a:buFont typeface="Arial" panose="020B0604020202020204" pitchFamily="34" charset="0"/>
              <a:buChar char="•"/>
            </a:pPr>
            <a:r>
              <a:rPr lang="en-US" sz="1600" dirty="0" err="1"/>
              <a:t>Unversioned</a:t>
            </a:r>
            <a:r>
              <a:rPr lang="en-US" sz="1600" dirty="0"/>
              <a:t> (the default)</a:t>
            </a:r>
          </a:p>
          <a:p>
            <a:pPr marL="342900" indent="-342900">
              <a:buFont typeface="Arial" panose="020B0604020202020204" pitchFamily="34" charset="0"/>
              <a:buChar char="•"/>
            </a:pPr>
            <a:r>
              <a:rPr lang="en-US" sz="1600" dirty="0"/>
              <a:t>Versioning-enabled</a:t>
            </a:r>
          </a:p>
          <a:p>
            <a:pPr marL="342900" indent="-342900">
              <a:buFont typeface="Arial" panose="020B0604020202020204" pitchFamily="34" charset="0"/>
              <a:buChar char="•"/>
            </a:pPr>
            <a:r>
              <a:rPr lang="en-US" sz="1600" dirty="0"/>
              <a:t>Versioning-suspended</a:t>
            </a:r>
            <a:endParaRPr lang="en-AE" sz="1600" dirty="0"/>
          </a:p>
        </p:txBody>
      </p:sp>
    </p:spTree>
    <p:extLst>
      <p:ext uri="{BB962C8B-B14F-4D97-AF65-F5344CB8AC3E}">
        <p14:creationId xmlns:p14="http://schemas.microsoft.com/office/powerpoint/2010/main" val="291504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S3-Storage Classes</a:t>
            </a:r>
            <a:br>
              <a:rPr lang="en-AE" dirty="0"/>
            </a:br>
            <a:endParaRPr lang="en-AE" sz="3100" dirty="0"/>
          </a:p>
        </p:txBody>
      </p:sp>
      <p:cxnSp>
        <p:nvCxnSpPr>
          <p:cNvPr id="5" name="Straight Connector 4">
            <a:extLst>
              <a:ext uri="{FF2B5EF4-FFF2-40B4-BE49-F238E27FC236}">
                <a16:creationId xmlns:a16="http://schemas.microsoft.com/office/drawing/2014/main" id="{A3613CAA-1B1C-D646-86BB-E359BE2F14C7}"/>
              </a:ext>
            </a:extLst>
          </p:cNvPr>
          <p:cNvCxnSpPr>
            <a:cxnSpLocks/>
          </p:cNvCxnSpPr>
          <p:nvPr/>
        </p:nvCxnSpPr>
        <p:spPr>
          <a:xfrm>
            <a:off x="143164" y="1289538"/>
            <a:ext cx="5213927"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34E4A40B-A1B8-8D46-A579-9E2CA9E907C2}"/>
              </a:ext>
            </a:extLst>
          </p:cNvPr>
          <p:cNvSpPr txBox="1"/>
          <p:nvPr/>
        </p:nvSpPr>
        <p:spPr>
          <a:xfrm>
            <a:off x="542926" y="2470548"/>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S3 provides various storage classes to manage how your data in S3 will be accessed.</a:t>
            </a:r>
          </a:p>
        </p:txBody>
      </p:sp>
      <p:sp>
        <p:nvSpPr>
          <p:cNvPr id="7" name="TextBox 6">
            <a:extLst>
              <a:ext uri="{FF2B5EF4-FFF2-40B4-BE49-F238E27FC236}">
                <a16:creationId xmlns:a16="http://schemas.microsoft.com/office/drawing/2014/main" id="{45C0E465-8A65-6A4A-A64A-4887D92D7449}"/>
              </a:ext>
            </a:extLst>
          </p:cNvPr>
          <p:cNvSpPr txBox="1"/>
          <p:nvPr/>
        </p:nvSpPr>
        <p:spPr>
          <a:xfrm>
            <a:off x="542925" y="2965891"/>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Different options offered by S3 to store your data based on frequency of the access, performance, and fault tolerance of your application</a:t>
            </a:r>
          </a:p>
        </p:txBody>
      </p:sp>
      <p:sp>
        <p:nvSpPr>
          <p:cNvPr id="8" name="TextBox 7">
            <a:extLst>
              <a:ext uri="{FF2B5EF4-FFF2-40B4-BE49-F238E27FC236}">
                <a16:creationId xmlns:a16="http://schemas.microsoft.com/office/drawing/2014/main" id="{625B1926-47FF-6549-B8E3-8297145002F6}"/>
              </a:ext>
            </a:extLst>
          </p:cNvPr>
          <p:cNvSpPr txBox="1"/>
          <p:nvPr/>
        </p:nvSpPr>
        <p:spPr>
          <a:xfrm>
            <a:off x="542925" y="3719497"/>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Storage classes provides you capability to manage your data througout their life cycle.</a:t>
            </a:r>
          </a:p>
        </p:txBody>
      </p:sp>
      <p:sp>
        <p:nvSpPr>
          <p:cNvPr id="10" name="TextBox 9">
            <a:extLst>
              <a:ext uri="{FF2B5EF4-FFF2-40B4-BE49-F238E27FC236}">
                <a16:creationId xmlns:a16="http://schemas.microsoft.com/office/drawing/2014/main" id="{AA09EA83-15B2-094E-96FC-8E01378D9FF1}"/>
              </a:ext>
            </a:extLst>
          </p:cNvPr>
          <p:cNvSpPr txBox="1"/>
          <p:nvPr/>
        </p:nvSpPr>
        <p:spPr>
          <a:xfrm>
            <a:off x="542924" y="4288031"/>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Storage class is configured at object level.</a:t>
            </a:r>
          </a:p>
        </p:txBody>
      </p:sp>
      <p:graphicFrame>
        <p:nvGraphicFramePr>
          <p:cNvPr id="3" name="Table 5">
            <a:extLst>
              <a:ext uri="{FF2B5EF4-FFF2-40B4-BE49-F238E27FC236}">
                <a16:creationId xmlns:a16="http://schemas.microsoft.com/office/drawing/2014/main" id="{F2E7B5D9-18C6-5446-BB40-30F7FE5C71F9}"/>
              </a:ext>
            </a:extLst>
          </p:cNvPr>
          <p:cNvGraphicFramePr>
            <a:graphicFrameLocks noGrp="1"/>
          </p:cNvGraphicFramePr>
          <p:nvPr>
            <p:extLst>
              <p:ext uri="{D42A27DB-BD31-4B8C-83A1-F6EECF244321}">
                <p14:modId xmlns:p14="http://schemas.microsoft.com/office/powerpoint/2010/main" val="3913693998"/>
              </p:ext>
            </p:extLst>
          </p:nvPr>
        </p:nvGraphicFramePr>
        <p:xfrm>
          <a:off x="542924" y="4772894"/>
          <a:ext cx="10476058" cy="2001520"/>
        </p:xfrm>
        <a:graphic>
          <a:graphicData uri="http://schemas.openxmlformats.org/drawingml/2006/table">
            <a:tbl>
              <a:tblPr firstRow="1" bandRow="1">
                <a:tableStyleId>{5C22544A-7EE6-4342-B048-85BDC9FD1C3A}</a:tableStyleId>
              </a:tblPr>
              <a:tblGrid>
                <a:gridCol w="5238029">
                  <a:extLst>
                    <a:ext uri="{9D8B030D-6E8A-4147-A177-3AD203B41FA5}">
                      <a16:colId xmlns:a16="http://schemas.microsoft.com/office/drawing/2014/main" val="3517363421"/>
                    </a:ext>
                  </a:extLst>
                </a:gridCol>
                <a:gridCol w="5238029">
                  <a:extLst>
                    <a:ext uri="{9D8B030D-6E8A-4147-A177-3AD203B41FA5}">
                      <a16:colId xmlns:a16="http://schemas.microsoft.com/office/drawing/2014/main" val="1902053713"/>
                    </a:ext>
                  </a:extLst>
                </a:gridCol>
              </a:tblGrid>
              <a:tr h="370840">
                <a:tc>
                  <a:txBody>
                    <a:bodyPr/>
                    <a:lstStyle/>
                    <a:p>
                      <a:pPr algn="ctr"/>
                      <a:r>
                        <a:rPr lang="en-AE" dirty="0"/>
                        <a:t>Storage class </a:t>
                      </a:r>
                    </a:p>
                  </a:txBody>
                  <a:tcPr/>
                </a:tc>
                <a:tc>
                  <a:txBody>
                    <a:bodyPr/>
                    <a:lstStyle/>
                    <a:p>
                      <a:pPr algn="ctr"/>
                      <a:r>
                        <a:rPr lang="en-AE" dirty="0"/>
                        <a:t>Purpose</a:t>
                      </a:r>
                    </a:p>
                  </a:txBody>
                  <a:tcPr/>
                </a:tc>
                <a:extLst>
                  <a:ext uri="{0D108BD9-81ED-4DB2-BD59-A6C34878D82A}">
                    <a16:rowId xmlns:a16="http://schemas.microsoft.com/office/drawing/2014/main" val="2735906673"/>
                  </a:ext>
                </a:extLst>
              </a:tr>
              <a:tr h="370840">
                <a:tc>
                  <a:txBody>
                    <a:bodyPr/>
                    <a:lstStyle/>
                    <a:p>
                      <a:r>
                        <a:rPr lang="en-AE" sz="1400" dirty="0"/>
                        <a:t>S3 Standard </a:t>
                      </a:r>
                    </a:p>
                  </a:txBody>
                  <a:tcPr/>
                </a:tc>
                <a:tc>
                  <a:txBody>
                    <a:bodyPr/>
                    <a:lstStyle/>
                    <a:p>
                      <a:r>
                        <a:rPr lang="en-US" sz="1400" dirty="0"/>
                        <a:t>G</a:t>
                      </a:r>
                      <a:r>
                        <a:rPr lang="en-AE" sz="1400" dirty="0"/>
                        <a:t>eneral purpose storage of frequently accessed data.</a:t>
                      </a:r>
                    </a:p>
                  </a:txBody>
                  <a:tcPr/>
                </a:tc>
                <a:extLst>
                  <a:ext uri="{0D108BD9-81ED-4DB2-BD59-A6C34878D82A}">
                    <a16:rowId xmlns:a16="http://schemas.microsoft.com/office/drawing/2014/main" val="2585945223"/>
                  </a:ext>
                </a:extLst>
              </a:tr>
              <a:tr h="370840">
                <a:tc>
                  <a:txBody>
                    <a:bodyPr/>
                    <a:lstStyle/>
                    <a:p>
                      <a:r>
                        <a:rPr lang="en-AE" sz="1400" dirty="0"/>
                        <a:t>S3-Standard Infrequent Access(S3-Standard IA) and S3-OneZone-IA</a:t>
                      </a:r>
                    </a:p>
                  </a:txBody>
                  <a:tcPr/>
                </a:tc>
                <a:tc>
                  <a:txBody>
                    <a:bodyPr/>
                    <a:lstStyle/>
                    <a:p>
                      <a:r>
                        <a:rPr lang="en-AE" sz="1400" dirty="0"/>
                        <a:t>Long lived, rapidly needed but less frequently accessed data.</a:t>
                      </a:r>
                    </a:p>
                  </a:txBody>
                  <a:tcPr/>
                </a:tc>
                <a:extLst>
                  <a:ext uri="{0D108BD9-81ED-4DB2-BD59-A6C34878D82A}">
                    <a16:rowId xmlns:a16="http://schemas.microsoft.com/office/drawing/2014/main" val="1221676661"/>
                  </a:ext>
                </a:extLst>
              </a:tr>
              <a:tr h="370840">
                <a:tc>
                  <a:txBody>
                    <a:bodyPr/>
                    <a:lstStyle/>
                    <a:p>
                      <a:r>
                        <a:rPr lang="en-AE" sz="1400" dirty="0"/>
                        <a:t>S3-Intelligent Tiering</a:t>
                      </a:r>
                    </a:p>
                  </a:txBody>
                  <a:tcPr/>
                </a:tc>
                <a:tc>
                  <a:txBody>
                    <a:bodyPr/>
                    <a:lstStyle/>
                    <a:p>
                      <a:r>
                        <a:rPr lang="en-AE" sz="1400" dirty="0"/>
                        <a:t>Cost optimization without performance impact and operational overhead.</a:t>
                      </a:r>
                    </a:p>
                  </a:txBody>
                  <a:tcPr/>
                </a:tc>
                <a:extLst>
                  <a:ext uri="{0D108BD9-81ED-4DB2-BD59-A6C34878D82A}">
                    <a16:rowId xmlns:a16="http://schemas.microsoft.com/office/drawing/2014/main" val="3363786818"/>
                  </a:ext>
                </a:extLst>
              </a:tr>
              <a:tr h="370840">
                <a:tc>
                  <a:txBody>
                    <a:bodyPr/>
                    <a:lstStyle/>
                    <a:p>
                      <a:r>
                        <a:rPr lang="en-AE" sz="1400" dirty="0"/>
                        <a:t>S3 Glacier and S3 Glacier Deep Archive </a:t>
                      </a:r>
                    </a:p>
                  </a:txBody>
                  <a:tcPr/>
                </a:tc>
                <a:tc>
                  <a:txBody>
                    <a:bodyPr/>
                    <a:lstStyle/>
                    <a:p>
                      <a:r>
                        <a:rPr lang="en-AE" sz="1400" dirty="0"/>
                        <a:t>Long term storage</a:t>
                      </a:r>
                    </a:p>
                  </a:txBody>
                  <a:tcPr/>
                </a:tc>
                <a:extLst>
                  <a:ext uri="{0D108BD9-81ED-4DB2-BD59-A6C34878D82A}">
                    <a16:rowId xmlns:a16="http://schemas.microsoft.com/office/drawing/2014/main" val="2849187403"/>
                  </a:ext>
                </a:extLst>
              </a:tr>
            </a:tbl>
          </a:graphicData>
        </a:graphic>
      </p:graphicFrame>
    </p:spTree>
    <p:extLst>
      <p:ext uri="{BB962C8B-B14F-4D97-AF65-F5344CB8AC3E}">
        <p14:creationId xmlns:p14="http://schemas.microsoft.com/office/powerpoint/2010/main" val="318938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 S3 – </a:t>
            </a:r>
            <a:r>
              <a:rPr lang="en-AE" sz="4400" dirty="0"/>
              <a:t>Storage Classes</a:t>
            </a:r>
            <a:br>
              <a:rPr lang="en-AE" dirty="0"/>
            </a:br>
            <a:r>
              <a:rPr lang="en-AE" sz="2800" dirty="0"/>
              <a:t>Comparison</a:t>
            </a:r>
            <a:endParaRPr lang="en-AE" sz="3100" dirty="0"/>
          </a:p>
        </p:txBody>
      </p:sp>
      <p:cxnSp>
        <p:nvCxnSpPr>
          <p:cNvPr id="5" name="Straight Connector 4">
            <a:extLst>
              <a:ext uri="{FF2B5EF4-FFF2-40B4-BE49-F238E27FC236}">
                <a16:creationId xmlns:a16="http://schemas.microsoft.com/office/drawing/2014/main" id="{A3613CAA-1B1C-D646-86BB-E359BE2F14C7}"/>
              </a:ext>
            </a:extLst>
          </p:cNvPr>
          <p:cNvCxnSpPr>
            <a:cxnSpLocks/>
          </p:cNvCxnSpPr>
          <p:nvPr/>
        </p:nvCxnSpPr>
        <p:spPr>
          <a:xfrm>
            <a:off x="152400" y="1289538"/>
            <a:ext cx="4807527"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6D56DF45-7B5C-7C4A-9A64-0E1E700E0DBB}"/>
              </a:ext>
            </a:extLst>
          </p:cNvPr>
          <p:cNvPicPr>
            <a:picLocks noChangeAspect="1"/>
          </p:cNvPicPr>
          <p:nvPr/>
        </p:nvPicPr>
        <p:blipFill>
          <a:blip r:embed="rId2"/>
          <a:stretch>
            <a:fillRect/>
          </a:stretch>
        </p:blipFill>
        <p:spPr>
          <a:xfrm>
            <a:off x="1589736" y="2118082"/>
            <a:ext cx="8201890" cy="4739918"/>
          </a:xfrm>
          <a:prstGeom prst="rect">
            <a:avLst/>
          </a:prstGeom>
        </p:spPr>
      </p:pic>
      <p:cxnSp>
        <p:nvCxnSpPr>
          <p:cNvPr id="13" name="Straight Connector 12">
            <a:extLst>
              <a:ext uri="{FF2B5EF4-FFF2-40B4-BE49-F238E27FC236}">
                <a16:creationId xmlns:a16="http://schemas.microsoft.com/office/drawing/2014/main" id="{253B54FC-5EC3-FB4C-A4E3-89DF07BDE6B7}"/>
              </a:ext>
            </a:extLst>
          </p:cNvPr>
          <p:cNvCxnSpPr/>
          <p:nvPr/>
        </p:nvCxnSpPr>
        <p:spPr>
          <a:xfrm>
            <a:off x="1589736" y="3029527"/>
            <a:ext cx="820189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A74FD597-7835-E943-AD81-DD5D6C2E9F95}"/>
              </a:ext>
            </a:extLst>
          </p:cNvPr>
          <p:cNvCxnSpPr/>
          <p:nvPr/>
        </p:nvCxnSpPr>
        <p:spPr>
          <a:xfrm>
            <a:off x="1575888" y="3532906"/>
            <a:ext cx="820189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C56C466F-865F-0145-8598-BE2F93B5FC0E}"/>
              </a:ext>
            </a:extLst>
          </p:cNvPr>
          <p:cNvCxnSpPr>
            <a:cxnSpLocks/>
          </p:cNvCxnSpPr>
          <p:nvPr/>
        </p:nvCxnSpPr>
        <p:spPr>
          <a:xfrm flipV="1">
            <a:off x="1580512" y="3029527"/>
            <a:ext cx="0" cy="503379"/>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A6B76D6-79A9-7C47-A0C3-DCEEFD340338}"/>
              </a:ext>
            </a:extLst>
          </p:cNvPr>
          <p:cNvCxnSpPr>
            <a:cxnSpLocks/>
          </p:cNvCxnSpPr>
          <p:nvPr/>
        </p:nvCxnSpPr>
        <p:spPr>
          <a:xfrm flipV="1">
            <a:off x="9783490" y="3029526"/>
            <a:ext cx="0" cy="503379"/>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113597F-010B-6447-87E0-1665B3898E64}"/>
              </a:ext>
            </a:extLst>
          </p:cNvPr>
          <p:cNvCxnSpPr>
            <a:cxnSpLocks/>
          </p:cNvCxnSpPr>
          <p:nvPr/>
        </p:nvCxnSpPr>
        <p:spPr>
          <a:xfrm>
            <a:off x="1613914" y="4124036"/>
            <a:ext cx="0" cy="11083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90D84279-5DB6-F645-8C9B-48024CA914CE}"/>
              </a:ext>
            </a:extLst>
          </p:cNvPr>
          <p:cNvCxnSpPr>
            <a:cxnSpLocks/>
          </p:cNvCxnSpPr>
          <p:nvPr/>
        </p:nvCxnSpPr>
        <p:spPr>
          <a:xfrm>
            <a:off x="1627762" y="5232403"/>
            <a:ext cx="8163864"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FDCEAB34-D9D5-5441-9E23-640B50671BCB}"/>
              </a:ext>
            </a:extLst>
          </p:cNvPr>
          <p:cNvCxnSpPr>
            <a:cxnSpLocks/>
          </p:cNvCxnSpPr>
          <p:nvPr/>
        </p:nvCxnSpPr>
        <p:spPr>
          <a:xfrm>
            <a:off x="9777778" y="4124036"/>
            <a:ext cx="0" cy="11083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8CA2762D-77AD-7440-BEBD-9D22855DCCBE}"/>
              </a:ext>
            </a:extLst>
          </p:cNvPr>
          <p:cNvCxnSpPr>
            <a:cxnSpLocks/>
          </p:cNvCxnSpPr>
          <p:nvPr/>
        </p:nvCxnSpPr>
        <p:spPr>
          <a:xfrm>
            <a:off x="1627762" y="4142512"/>
            <a:ext cx="8163864"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527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par>
                          <p:cTn id="33" fill="hold">
                            <p:stCondLst>
                              <p:cond delay="1500"/>
                            </p:stCondLst>
                            <p:childTnLst>
                              <p:par>
                                <p:cTn id="34" presetID="22" presetClass="entr" presetSubtype="2" fill="hold"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S3– Object Lifecycle Management</a:t>
            </a:r>
            <a:br>
              <a:rPr lang="en-AE" dirty="0"/>
            </a:br>
            <a:r>
              <a:rPr lang="en-AE" sz="2800" dirty="0"/>
              <a:t>Introduction</a:t>
            </a:r>
            <a:endParaRPr lang="en-AE" sz="3100" dirty="0"/>
          </a:p>
        </p:txBody>
      </p:sp>
      <p:cxnSp>
        <p:nvCxnSpPr>
          <p:cNvPr id="5" name="Straight Connector 4">
            <a:extLst>
              <a:ext uri="{FF2B5EF4-FFF2-40B4-BE49-F238E27FC236}">
                <a16:creationId xmlns:a16="http://schemas.microsoft.com/office/drawing/2014/main" id="{A3613CAA-1B1C-D646-86BB-E359BE2F14C7}"/>
              </a:ext>
            </a:extLst>
          </p:cNvPr>
          <p:cNvCxnSpPr>
            <a:cxnSpLocks/>
          </p:cNvCxnSpPr>
          <p:nvPr/>
        </p:nvCxnSpPr>
        <p:spPr>
          <a:xfrm>
            <a:off x="152400" y="1289538"/>
            <a:ext cx="9287164"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34E4A40B-A1B8-8D46-A579-9E2CA9E907C2}"/>
              </a:ext>
            </a:extLst>
          </p:cNvPr>
          <p:cNvSpPr txBox="1"/>
          <p:nvPr/>
        </p:nvSpPr>
        <p:spPr>
          <a:xfrm>
            <a:off x="542926" y="2701459"/>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Manages the storage of the objects and the cost associated with it throughout the life of the objects.</a:t>
            </a:r>
          </a:p>
        </p:txBody>
      </p:sp>
      <p:sp>
        <p:nvSpPr>
          <p:cNvPr id="7" name="TextBox 6">
            <a:extLst>
              <a:ext uri="{FF2B5EF4-FFF2-40B4-BE49-F238E27FC236}">
                <a16:creationId xmlns:a16="http://schemas.microsoft.com/office/drawing/2014/main" id="{45C0E465-8A65-6A4A-A64A-4887D92D7449}"/>
              </a:ext>
            </a:extLst>
          </p:cNvPr>
          <p:cNvSpPr txBox="1"/>
          <p:nvPr/>
        </p:nvSpPr>
        <p:spPr>
          <a:xfrm>
            <a:off x="542925" y="3603187"/>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To move the objects to different storage classes – depending upon how frequently they are used – to reduce the cost (Transition). For e.g: Patients old reports, Old Employees</a:t>
            </a:r>
          </a:p>
        </p:txBody>
      </p:sp>
      <p:sp>
        <p:nvSpPr>
          <p:cNvPr id="8" name="TextBox 7">
            <a:extLst>
              <a:ext uri="{FF2B5EF4-FFF2-40B4-BE49-F238E27FC236}">
                <a16:creationId xmlns:a16="http://schemas.microsoft.com/office/drawing/2014/main" id="{625B1926-47FF-6549-B8E3-8297145002F6}"/>
              </a:ext>
            </a:extLst>
          </p:cNvPr>
          <p:cNvSpPr txBox="1"/>
          <p:nvPr/>
        </p:nvSpPr>
        <p:spPr>
          <a:xfrm>
            <a:off x="542925" y="4329083"/>
            <a:ext cx="11106145" cy="707886"/>
          </a:xfrm>
          <a:prstGeom prst="rect">
            <a:avLst/>
          </a:prstGeom>
          <a:noFill/>
        </p:spPr>
        <p:txBody>
          <a:bodyPr wrap="square" rtlCol="0">
            <a:spAutoFit/>
          </a:bodyPr>
          <a:lstStyle/>
          <a:p>
            <a:pPr marL="342900" indent="-342900">
              <a:buFont typeface="Arial" panose="020B0604020202020204" pitchFamily="34" charset="0"/>
              <a:buChar char="•"/>
            </a:pPr>
            <a:r>
              <a:rPr lang="en-AE" sz="2000" dirty="0"/>
              <a:t>Set expiry date on the objects that would no longer be used after certain period, and delete them (Expiration). For e.g Old server logs</a:t>
            </a:r>
          </a:p>
        </p:txBody>
      </p:sp>
      <p:sp>
        <p:nvSpPr>
          <p:cNvPr id="6" name="TextBox 5">
            <a:extLst>
              <a:ext uri="{FF2B5EF4-FFF2-40B4-BE49-F238E27FC236}">
                <a16:creationId xmlns:a16="http://schemas.microsoft.com/office/drawing/2014/main" id="{78DFC8B6-9CD2-DC4A-90F5-FB1E4723BDA3}"/>
              </a:ext>
            </a:extLst>
          </p:cNvPr>
          <p:cNvSpPr txBox="1"/>
          <p:nvPr/>
        </p:nvSpPr>
        <p:spPr>
          <a:xfrm>
            <a:off x="692727" y="2290618"/>
            <a:ext cx="3832652" cy="369332"/>
          </a:xfrm>
          <a:prstGeom prst="rect">
            <a:avLst/>
          </a:prstGeom>
          <a:noFill/>
        </p:spPr>
        <p:txBody>
          <a:bodyPr wrap="none" rtlCol="0">
            <a:spAutoFit/>
          </a:bodyPr>
          <a:lstStyle/>
          <a:p>
            <a:r>
              <a:rPr lang="en-AE" dirty="0">
                <a:solidFill>
                  <a:schemeClr val="accent2"/>
                </a:solidFill>
              </a:rPr>
              <a:t>What is Object Lifecycle Management?</a:t>
            </a:r>
          </a:p>
        </p:txBody>
      </p:sp>
      <p:sp>
        <p:nvSpPr>
          <p:cNvPr id="11" name="TextBox 10">
            <a:extLst>
              <a:ext uri="{FF2B5EF4-FFF2-40B4-BE49-F238E27FC236}">
                <a16:creationId xmlns:a16="http://schemas.microsoft.com/office/drawing/2014/main" id="{148E5B6B-367A-E84F-9BF4-BD35167C9F04}"/>
              </a:ext>
            </a:extLst>
          </p:cNvPr>
          <p:cNvSpPr txBox="1"/>
          <p:nvPr/>
        </p:nvSpPr>
        <p:spPr>
          <a:xfrm>
            <a:off x="715823" y="3172686"/>
            <a:ext cx="1531060" cy="369332"/>
          </a:xfrm>
          <a:prstGeom prst="rect">
            <a:avLst/>
          </a:prstGeom>
          <a:noFill/>
        </p:spPr>
        <p:txBody>
          <a:bodyPr wrap="none" rtlCol="0">
            <a:spAutoFit/>
          </a:bodyPr>
          <a:lstStyle/>
          <a:p>
            <a:r>
              <a:rPr lang="en-AE" dirty="0">
                <a:solidFill>
                  <a:schemeClr val="accent2"/>
                </a:solidFill>
              </a:rPr>
              <a:t>Why to use it?</a:t>
            </a:r>
          </a:p>
        </p:txBody>
      </p:sp>
      <p:sp>
        <p:nvSpPr>
          <p:cNvPr id="12" name="TextBox 11">
            <a:extLst>
              <a:ext uri="{FF2B5EF4-FFF2-40B4-BE49-F238E27FC236}">
                <a16:creationId xmlns:a16="http://schemas.microsoft.com/office/drawing/2014/main" id="{EC650A76-765A-FC49-B286-89DCD00AE642}"/>
              </a:ext>
            </a:extLst>
          </p:cNvPr>
          <p:cNvSpPr txBox="1"/>
          <p:nvPr/>
        </p:nvSpPr>
        <p:spPr>
          <a:xfrm>
            <a:off x="542924" y="5214519"/>
            <a:ext cx="11106145"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This transition and expiration is done via Lifecycle rules.</a:t>
            </a:r>
          </a:p>
        </p:txBody>
      </p:sp>
    </p:spTree>
    <p:extLst>
      <p:ext uri="{BB962C8B-B14F-4D97-AF65-F5344CB8AC3E}">
        <p14:creationId xmlns:p14="http://schemas.microsoft.com/office/powerpoint/2010/main" val="350959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					</a:t>
            </a:r>
            <a:r>
              <a:rPr lang="en-AE" sz="4400" dirty="0"/>
              <a:t>Thank You</a:t>
            </a:r>
            <a:endParaRPr lang="en-AE" sz="3100" dirty="0"/>
          </a:p>
        </p:txBody>
      </p:sp>
    </p:spTree>
    <p:extLst>
      <p:ext uri="{BB962C8B-B14F-4D97-AF65-F5344CB8AC3E}">
        <p14:creationId xmlns:p14="http://schemas.microsoft.com/office/powerpoint/2010/main" val="35380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81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lstStyle/>
          <a:p>
            <a:pPr algn="l"/>
            <a:r>
              <a:rPr lang="en-AE" dirty="0"/>
              <a:t>Amazon Web Services (AWS)</a:t>
            </a:r>
          </a:p>
        </p:txBody>
      </p:sp>
      <p:grpSp>
        <p:nvGrpSpPr>
          <p:cNvPr id="31" name="Group 30">
            <a:extLst>
              <a:ext uri="{FF2B5EF4-FFF2-40B4-BE49-F238E27FC236}">
                <a16:creationId xmlns:a16="http://schemas.microsoft.com/office/drawing/2014/main" id="{6BEB272F-32D8-4840-BE9E-CE9049AE26F9}"/>
              </a:ext>
            </a:extLst>
          </p:cNvPr>
          <p:cNvGrpSpPr/>
          <p:nvPr/>
        </p:nvGrpSpPr>
        <p:grpSpPr>
          <a:xfrm>
            <a:off x="1603122" y="3307843"/>
            <a:ext cx="9194800" cy="2853245"/>
            <a:chOff x="1603122" y="3307843"/>
            <a:chExt cx="9194800" cy="2853245"/>
          </a:xfrm>
        </p:grpSpPr>
        <p:grpSp>
          <p:nvGrpSpPr>
            <p:cNvPr id="7" name="Group 6">
              <a:extLst>
                <a:ext uri="{FF2B5EF4-FFF2-40B4-BE49-F238E27FC236}">
                  <a16:creationId xmlns:a16="http://schemas.microsoft.com/office/drawing/2014/main" id="{4A3C0F9F-160B-AE4A-A5A1-7E574177FC69}"/>
                </a:ext>
              </a:extLst>
            </p:cNvPr>
            <p:cNvGrpSpPr/>
            <p:nvPr/>
          </p:nvGrpSpPr>
          <p:grpSpPr>
            <a:xfrm>
              <a:off x="1603122" y="3307843"/>
              <a:ext cx="9194800" cy="2853245"/>
              <a:chOff x="1480178" y="3933865"/>
              <a:chExt cx="9194800" cy="2853245"/>
            </a:xfrm>
          </p:grpSpPr>
          <p:graphicFrame>
            <p:nvGraphicFramePr>
              <p:cNvPr id="25" name="Object 24">
                <a:extLst>
                  <a:ext uri="{FF2B5EF4-FFF2-40B4-BE49-F238E27FC236}">
                    <a16:creationId xmlns:a16="http://schemas.microsoft.com/office/drawing/2014/main" id="{40009C66-6153-D944-9639-E0966E286CC2}"/>
                  </a:ext>
                </a:extLst>
              </p:cNvPr>
              <p:cNvGraphicFramePr>
                <a:graphicFrameLocks noChangeAspect="1"/>
              </p:cNvGraphicFramePr>
              <p:nvPr>
                <p:extLst>
                  <p:ext uri="{D42A27DB-BD31-4B8C-83A1-F6EECF244321}">
                    <p14:modId xmlns:p14="http://schemas.microsoft.com/office/powerpoint/2010/main" val="2199358924"/>
                  </p:ext>
                </p:extLst>
              </p:nvPr>
            </p:nvGraphicFramePr>
            <p:xfrm>
              <a:off x="1480178" y="4055022"/>
              <a:ext cx="9194800" cy="2732088"/>
            </p:xfrm>
            <a:graphic>
              <a:graphicData uri="http://schemas.openxmlformats.org/presentationml/2006/ole">
                <mc:AlternateContent xmlns:mc="http://schemas.openxmlformats.org/markup-compatibility/2006">
                  <mc:Choice xmlns:v="urn:schemas-microsoft-com:vml" Requires="v">
                    <p:oleObj spid="_x0000_s4104" name="Document" r:id="rId3" imgW="9144000" imgH="190500" progId="Word.Document.8">
                      <p:embed/>
                    </p:oleObj>
                  </mc:Choice>
                  <mc:Fallback>
                    <p:oleObj name="Document" r:id="rId3" imgW="9144000" imgH="190500" progId="Word.Document.8">
                      <p:embed/>
                      <p:pic>
                        <p:nvPicPr>
                          <p:cNvPr id="20" name="Object 19">
                            <a:extLst>
                              <a:ext uri="{FF2B5EF4-FFF2-40B4-BE49-F238E27FC236}">
                                <a16:creationId xmlns:a16="http://schemas.microsoft.com/office/drawing/2014/main" id="{870BC165-CD66-144D-9B9A-01D87DB833E7}"/>
                              </a:ext>
                            </a:extLst>
                          </p:cNvPr>
                          <p:cNvPicPr/>
                          <p:nvPr/>
                        </p:nvPicPr>
                        <p:blipFill>
                          <a:blip r:embed="rId4"/>
                          <a:stretch>
                            <a:fillRect/>
                          </a:stretch>
                        </p:blipFill>
                        <p:spPr>
                          <a:xfrm>
                            <a:off x="1480178" y="4055022"/>
                            <a:ext cx="9194800" cy="2732088"/>
                          </a:xfrm>
                          <a:prstGeom prst="rect">
                            <a:avLst/>
                          </a:prstGeom>
                          <a:solidFill>
                            <a:schemeClr val="bg1"/>
                          </a:solidFill>
                          <a:ln>
                            <a:solidFill>
                              <a:schemeClr val="accent1">
                                <a:lumMod val="50000"/>
                              </a:schemeClr>
                            </a:solidFill>
                          </a:ln>
                        </p:spPr>
                      </p:pic>
                    </p:oleObj>
                  </mc:Fallback>
                </mc:AlternateContent>
              </a:graphicData>
            </a:graphic>
          </p:graphicFrame>
          <p:sp>
            <p:nvSpPr>
              <p:cNvPr id="9" name="Rounded Rectangle 8">
                <a:extLst>
                  <a:ext uri="{FF2B5EF4-FFF2-40B4-BE49-F238E27FC236}">
                    <a16:creationId xmlns:a16="http://schemas.microsoft.com/office/drawing/2014/main" id="{9501E2B4-EF52-F74D-BEB1-A8230AC52459}"/>
                  </a:ext>
                </a:extLst>
              </p:cNvPr>
              <p:cNvSpPr/>
              <p:nvPr/>
            </p:nvSpPr>
            <p:spPr>
              <a:xfrm>
                <a:off x="3279648" y="3933865"/>
                <a:ext cx="704193" cy="2641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E" dirty="0">
                    <a:ln w="0"/>
                    <a:solidFill>
                      <a:schemeClr val="tx1"/>
                    </a:solidFill>
                    <a:effectLst>
                      <a:outerShdw blurRad="38100" dist="19050" dir="2700000" algn="tl" rotWithShape="0">
                        <a:schemeClr val="dk1">
                          <a:alpha val="40000"/>
                        </a:schemeClr>
                      </a:outerShdw>
                    </a:effectLst>
                  </a:rPr>
                  <a:t>AWS</a:t>
                </a:r>
                <a:endParaRPr lang="en-AE" dirty="0">
                  <a:ln>
                    <a:solidFill>
                      <a:sysClr val="windowText" lastClr="000000"/>
                    </a:solidFill>
                  </a:ln>
                  <a:solidFill>
                    <a:schemeClr val="accent2"/>
                  </a:solidFill>
                </a:endParaRPr>
              </a:p>
            </p:txBody>
          </p:sp>
          <p:sp>
            <p:nvSpPr>
              <p:cNvPr id="11" name="Rounded Rectangle 10">
                <a:extLst>
                  <a:ext uri="{FF2B5EF4-FFF2-40B4-BE49-F238E27FC236}">
                    <a16:creationId xmlns:a16="http://schemas.microsoft.com/office/drawing/2014/main" id="{9AE601EB-4B74-B24E-AA04-ABD22EE14006}"/>
                  </a:ext>
                </a:extLst>
              </p:cNvPr>
              <p:cNvSpPr/>
              <p:nvPr/>
            </p:nvSpPr>
            <p:spPr>
              <a:xfrm>
                <a:off x="2964756" y="4491785"/>
                <a:ext cx="5695767" cy="2064867"/>
              </a:xfrm>
              <a:prstGeom prst="roundRect">
                <a:avLst/>
              </a:prstGeom>
              <a:noFill/>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ndParaRPr>
              </a:p>
            </p:txBody>
          </p:sp>
          <p:grpSp>
            <p:nvGrpSpPr>
              <p:cNvPr id="12" name="Group 11">
                <a:extLst>
                  <a:ext uri="{FF2B5EF4-FFF2-40B4-BE49-F238E27FC236}">
                    <a16:creationId xmlns:a16="http://schemas.microsoft.com/office/drawing/2014/main" id="{9C990342-66F3-004B-A778-233B31001DA7}"/>
                  </a:ext>
                </a:extLst>
              </p:cNvPr>
              <p:cNvGrpSpPr/>
              <p:nvPr/>
            </p:nvGrpSpPr>
            <p:grpSpPr>
              <a:xfrm>
                <a:off x="3663403" y="4909854"/>
                <a:ext cx="4630341" cy="1025181"/>
                <a:chOff x="3663403" y="4909854"/>
                <a:chExt cx="4630341" cy="1025181"/>
              </a:xfrm>
            </p:grpSpPr>
            <p:sp>
              <p:nvSpPr>
                <p:cNvPr id="15" name="Rounded Rectangle 14">
                  <a:extLst>
                    <a:ext uri="{FF2B5EF4-FFF2-40B4-BE49-F238E27FC236}">
                      <a16:creationId xmlns:a16="http://schemas.microsoft.com/office/drawing/2014/main" id="{164B42B2-A072-B949-ABDD-4833ADF77177}"/>
                    </a:ext>
                  </a:extLst>
                </p:cNvPr>
                <p:cNvSpPr/>
                <p:nvPr/>
              </p:nvSpPr>
              <p:spPr>
                <a:xfrm>
                  <a:off x="3663403" y="4909856"/>
                  <a:ext cx="1307990" cy="1025179"/>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AE" sz="1100" dirty="0">
                    <a:solidFill>
                      <a:schemeClr val="tx1"/>
                    </a:solidFill>
                  </a:endParaRPr>
                </a:p>
                <a:p>
                  <a:endParaRPr lang="en-AE" sz="1100" dirty="0">
                    <a:solidFill>
                      <a:schemeClr val="tx1"/>
                    </a:solidFill>
                  </a:endParaRPr>
                </a:p>
                <a:p>
                  <a:r>
                    <a:rPr lang="en-AE" sz="1000" dirty="0">
                      <a:solidFill>
                        <a:schemeClr val="tx1"/>
                      </a:solidFill>
                    </a:rPr>
                    <a:t>Availability Zone A</a:t>
                  </a:r>
                </a:p>
              </p:txBody>
            </p:sp>
            <p:sp>
              <p:nvSpPr>
                <p:cNvPr id="16" name="Rounded Rectangle 15">
                  <a:extLst>
                    <a:ext uri="{FF2B5EF4-FFF2-40B4-BE49-F238E27FC236}">
                      <a16:creationId xmlns:a16="http://schemas.microsoft.com/office/drawing/2014/main" id="{D1B66F0E-3FE2-DA40-9550-33B65F7A19EC}"/>
                    </a:ext>
                  </a:extLst>
                </p:cNvPr>
                <p:cNvSpPr/>
                <p:nvPr/>
              </p:nvSpPr>
              <p:spPr>
                <a:xfrm>
                  <a:off x="5259756" y="4909854"/>
                  <a:ext cx="1382778" cy="1025179"/>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AE" sz="1100" dirty="0">
                    <a:solidFill>
                      <a:schemeClr val="tx1"/>
                    </a:solidFill>
                  </a:endParaRPr>
                </a:p>
                <a:p>
                  <a:pPr algn="ctr"/>
                  <a:endParaRPr lang="en-AE" sz="1100" dirty="0">
                    <a:solidFill>
                      <a:schemeClr val="tx1"/>
                    </a:solidFill>
                  </a:endParaRPr>
                </a:p>
                <a:p>
                  <a:pPr algn="ctr"/>
                  <a:r>
                    <a:rPr lang="en-AE" sz="1100" dirty="0">
                      <a:solidFill>
                        <a:schemeClr val="tx1"/>
                      </a:solidFill>
                    </a:rPr>
                    <a:t>Availability Zone B</a:t>
                  </a:r>
                </a:p>
                <a:p>
                  <a:pPr algn="ctr"/>
                  <a:endParaRPr lang="en-AE" sz="1100" dirty="0">
                    <a:solidFill>
                      <a:schemeClr val="tx1"/>
                    </a:solidFill>
                  </a:endParaRPr>
                </a:p>
              </p:txBody>
            </p:sp>
            <p:sp>
              <p:nvSpPr>
                <p:cNvPr id="17" name="Rounded Rectangle 16">
                  <a:extLst>
                    <a:ext uri="{FF2B5EF4-FFF2-40B4-BE49-F238E27FC236}">
                      <a16:creationId xmlns:a16="http://schemas.microsoft.com/office/drawing/2014/main" id="{F077C002-1FF2-D849-ACFC-889ECACFD183}"/>
                    </a:ext>
                  </a:extLst>
                </p:cNvPr>
                <p:cNvSpPr/>
                <p:nvPr/>
              </p:nvSpPr>
              <p:spPr>
                <a:xfrm>
                  <a:off x="6910972" y="4909854"/>
                  <a:ext cx="1382772" cy="1025177"/>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AE" sz="1100" dirty="0">
                    <a:solidFill>
                      <a:schemeClr val="tx1"/>
                    </a:solidFill>
                  </a:endParaRPr>
                </a:p>
                <a:p>
                  <a:pPr algn="ctr"/>
                  <a:endParaRPr lang="en-AE" sz="1100" dirty="0">
                    <a:solidFill>
                      <a:schemeClr val="tx1"/>
                    </a:solidFill>
                  </a:endParaRPr>
                </a:p>
                <a:p>
                  <a:pPr algn="ctr"/>
                  <a:r>
                    <a:rPr lang="en-AE" sz="1100" dirty="0">
                      <a:solidFill>
                        <a:schemeClr val="tx1"/>
                      </a:solidFill>
                    </a:rPr>
                    <a:t>Availability Zone C</a:t>
                  </a:r>
                </a:p>
                <a:p>
                  <a:pPr algn="ctr"/>
                  <a:endParaRPr lang="en-AE" sz="1100" dirty="0"/>
                </a:p>
              </p:txBody>
            </p:sp>
          </p:grpSp>
        </p:grpSp>
        <p:sp>
          <p:nvSpPr>
            <p:cNvPr id="27" name="TextBox 26">
              <a:extLst>
                <a:ext uri="{FF2B5EF4-FFF2-40B4-BE49-F238E27FC236}">
                  <a16:creationId xmlns:a16="http://schemas.microsoft.com/office/drawing/2014/main" id="{85855DB6-EE5E-D44B-879C-955BB64FCE45}"/>
                </a:ext>
              </a:extLst>
            </p:cNvPr>
            <p:cNvSpPr txBox="1"/>
            <p:nvPr/>
          </p:nvSpPr>
          <p:spPr>
            <a:xfrm>
              <a:off x="3569956" y="5676558"/>
              <a:ext cx="1048148" cy="276999"/>
            </a:xfrm>
            <a:prstGeom prst="rect">
              <a:avLst/>
            </a:prstGeom>
            <a:noFill/>
          </p:spPr>
          <p:txBody>
            <a:bodyPr wrap="square" rtlCol="0">
              <a:spAutoFit/>
            </a:bodyPr>
            <a:lstStyle/>
            <a:p>
              <a:r>
                <a:rPr lang="en-AE" sz="1200" dirty="0"/>
                <a:t>AWS Region</a:t>
              </a:r>
            </a:p>
          </p:txBody>
        </p:sp>
      </p:grpSp>
    </p:spTree>
    <p:extLst>
      <p:ext uri="{BB962C8B-B14F-4D97-AF65-F5344CB8AC3E}">
        <p14:creationId xmlns:p14="http://schemas.microsoft.com/office/powerpoint/2010/main" val="344349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023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223735"/>
            <a:ext cx="11381362" cy="1174345"/>
          </a:xfrm>
        </p:spPr>
        <p:txBody>
          <a:bodyPr/>
          <a:lstStyle/>
          <a:p>
            <a:pPr algn="l"/>
            <a:r>
              <a:rPr lang="en-AE" dirty="0"/>
              <a:t>Amazon Simple Storage Service (S3)</a:t>
            </a:r>
          </a:p>
        </p:txBody>
      </p:sp>
      <p:sp>
        <p:nvSpPr>
          <p:cNvPr id="3" name="Subtitle 2">
            <a:extLst>
              <a:ext uri="{FF2B5EF4-FFF2-40B4-BE49-F238E27FC236}">
                <a16:creationId xmlns:a16="http://schemas.microsoft.com/office/drawing/2014/main" id="{5CC314C9-4B51-4C4D-AE25-97C80A6FD6E5}"/>
              </a:ext>
            </a:extLst>
          </p:cNvPr>
          <p:cNvSpPr>
            <a:spLocks noGrp="1"/>
          </p:cNvSpPr>
          <p:nvPr>
            <p:ph type="subTitle" idx="1"/>
          </p:nvPr>
        </p:nvSpPr>
        <p:spPr>
          <a:xfrm rot="10800000" flipV="1">
            <a:off x="0" y="2023352"/>
            <a:ext cx="12192000" cy="4834647"/>
          </a:xfrm>
        </p:spPr>
        <p:txBody>
          <a:bodyPr>
            <a:normAutofit/>
          </a:bodyPr>
          <a:lstStyle/>
          <a:p>
            <a:pPr algn="l"/>
            <a:r>
              <a:rPr lang="en-AE"/>
              <a:t>Agenda:</a:t>
            </a:r>
            <a:endParaRPr lang="en-AE" dirty="0"/>
          </a:p>
          <a:p>
            <a:pPr algn="l"/>
            <a:endParaRPr lang="en-AE" sz="1600" dirty="0"/>
          </a:p>
          <a:p>
            <a:pPr algn="l"/>
            <a:endParaRPr lang="en-AE" sz="1600" dirty="0"/>
          </a:p>
          <a:p>
            <a:pPr algn="l"/>
            <a:endParaRPr lang="en-AE" sz="1600" dirty="0"/>
          </a:p>
          <a:p>
            <a:pPr algn="l"/>
            <a:endParaRPr lang="en-AE" sz="1600" dirty="0"/>
          </a:p>
          <a:p>
            <a:pPr algn="l"/>
            <a:endParaRPr lang="en-AE" sz="1600" dirty="0"/>
          </a:p>
          <a:p>
            <a:pPr algn="l"/>
            <a:endParaRPr lang="en-AE" sz="1600" dirty="0"/>
          </a:p>
          <a:p>
            <a:pPr algn="l"/>
            <a:endParaRPr lang="en-AE" sz="1600" dirty="0"/>
          </a:p>
          <a:p>
            <a:pPr algn="l"/>
            <a:endParaRPr lang="en-AE" sz="1600" dirty="0"/>
          </a:p>
          <a:p>
            <a:pPr algn="l"/>
            <a:endParaRPr lang="en-AE" sz="1600" dirty="0"/>
          </a:p>
          <a:p>
            <a:pPr algn="l"/>
            <a:endParaRPr lang="en-AE" sz="1600" dirty="0"/>
          </a:p>
          <a:p>
            <a:pPr algn="l"/>
            <a:endParaRPr lang="en-AE" sz="1600" dirty="0"/>
          </a:p>
          <a:p>
            <a:pPr marL="342900" indent="-342900" algn="l">
              <a:buFont typeface="Arial" panose="020B0604020202020204" pitchFamily="34" charset="0"/>
              <a:buChar char="•"/>
            </a:pPr>
            <a:endParaRPr lang="en-AE" sz="1600" dirty="0"/>
          </a:p>
          <a:p>
            <a:pPr marL="342900" indent="-342900" algn="l">
              <a:buFont typeface="Arial" panose="020B0604020202020204" pitchFamily="34" charset="0"/>
              <a:buChar char="•"/>
            </a:pPr>
            <a:endParaRPr lang="en-AE" dirty="0"/>
          </a:p>
          <a:p>
            <a:pPr marL="342900" indent="-342900" algn="l">
              <a:buFont typeface="Arial" panose="020B0604020202020204" pitchFamily="34" charset="0"/>
              <a:buChar char="•"/>
            </a:pPr>
            <a:endParaRPr lang="en-AE" dirty="0"/>
          </a:p>
        </p:txBody>
      </p:sp>
      <p:sp>
        <p:nvSpPr>
          <p:cNvPr id="5" name="TextBox 4">
            <a:extLst>
              <a:ext uri="{FF2B5EF4-FFF2-40B4-BE49-F238E27FC236}">
                <a16:creationId xmlns:a16="http://schemas.microsoft.com/office/drawing/2014/main" id="{AE390765-672F-2347-A917-AD8E45FFFE8B}"/>
              </a:ext>
            </a:extLst>
          </p:cNvPr>
          <p:cNvSpPr txBox="1"/>
          <p:nvPr/>
        </p:nvSpPr>
        <p:spPr>
          <a:xfrm>
            <a:off x="-285750" y="2914650"/>
            <a:ext cx="184731" cy="369332"/>
          </a:xfrm>
          <a:prstGeom prst="rect">
            <a:avLst/>
          </a:prstGeom>
          <a:noFill/>
        </p:spPr>
        <p:txBody>
          <a:bodyPr wrap="none" rtlCol="0">
            <a:spAutoFit/>
          </a:bodyPr>
          <a:lstStyle/>
          <a:p>
            <a:endParaRPr lang="en-AE" dirty="0"/>
          </a:p>
        </p:txBody>
      </p:sp>
      <p:sp>
        <p:nvSpPr>
          <p:cNvPr id="6" name="TextBox 5">
            <a:extLst>
              <a:ext uri="{FF2B5EF4-FFF2-40B4-BE49-F238E27FC236}">
                <a16:creationId xmlns:a16="http://schemas.microsoft.com/office/drawing/2014/main" id="{476EB4A3-60AF-D845-AC1D-8CD764501ABF}"/>
              </a:ext>
            </a:extLst>
          </p:cNvPr>
          <p:cNvSpPr txBox="1"/>
          <p:nvPr/>
        </p:nvSpPr>
        <p:spPr>
          <a:xfrm>
            <a:off x="-514350" y="2786063"/>
            <a:ext cx="184731" cy="369332"/>
          </a:xfrm>
          <a:prstGeom prst="rect">
            <a:avLst/>
          </a:prstGeom>
          <a:noFill/>
        </p:spPr>
        <p:txBody>
          <a:bodyPr wrap="none" rtlCol="0">
            <a:spAutoFit/>
          </a:bodyPr>
          <a:lstStyle/>
          <a:p>
            <a:endParaRPr lang="en-AE"/>
          </a:p>
        </p:txBody>
      </p:sp>
      <p:pic>
        <p:nvPicPr>
          <p:cNvPr id="9" name="Picture 8">
            <a:extLst>
              <a:ext uri="{FF2B5EF4-FFF2-40B4-BE49-F238E27FC236}">
                <a16:creationId xmlns:a16="http://schemas.microsoft.com/office/drawing/2014/main" id="{8C8927D1-33A3-444F-AE4D-A99F6ADB8FC5}"/>
              </a:ext>
            </a:extLst>
          </p:cNvPr>
          <p:cNvPicPr>
            <a:picLocks noChangeAspect="1"/>
          </p:cNvPicPr>
          <p:nvPr/>
        </p:nvPicPr>
        <p:blipFill>
          <a:blip r:embed="rId2"/>
          <a:stretch>
            <a:fillRect/>
          </a:stretch>
        </p:blipFill>
        <p:spPr>
          <a:xfrm>
            <a:off x="7305674" y="3283982"/>
            <a:ext cx="2752725" cy="2069878"/>
          </a:xfrm>
          <a:prstGeom prst="rect">
            <a:avLst/>
          </a:prstGeom>
        </p:spPr>
      </p:pic>
      <p:sp>
        <p:nvSpPr>
          <p:cNvPr id="10" name="TextBox 9">
            <a:extLst>
              <a:ext uri="{FF2B5EF4-FFF2-40B4-BE49-F238E27FC236}">
                <a16:creationId xmlns:a16="http://schemas.microsoft.com/office/drawing/2014/main" id="{48BE500C-4A64-2547-B07A-083905912D0B}"/>
              </a:ext>
            </a:extLst>
          </p:cNvPr>
          <p:cNvSpPr txBox="1"/>
          <p:nvPr/>
        </p:nvSpPr>
        <p:spPr>
          <a:xfrm>
            <a:off x="0" y="3306490"/>
            <a:ext cx="3571876" cy="338554"/>
          </a:xfrm>
          <a:prstGeom prst="rect">
            <a:avLst/>
          </a:prstGeom>
          <a:noFill/>
        </p:spPr>
        <p:txBody>
          <a:bodyPr wrap="square" rtlCol="0">
            <a:spAutoFit/>
          </a:bodyPr>
          <a:lstStyle/>
          <a:p>
            <a:pPr marL="285750" indent="-285750">
              <a:buFont typeface="Arial" panose="020B0604020202020204" pitchFamily="34" charset="0"/>
              <a:buChar char="•"/>
            </a:pPr>
            <a:r>
              <a:rPr lang="en-AE" sz="1600" dirty="0"/>
              <a:t>Main Features Highlights</a:t>
            </a:r>
          </a:p>
        </p:txBody>
      </p:sp>
      <p:sp>
        <p:nvSpPr>
          <p:cNvPr id="11" name="TextBox 10">
            <a:extLst>
              <a:ext uri="{FF2B5EF4-FFF2-40B4-BE49-F238E27FC236}">
                <a16:creationId xmlns:a16="http://schemas.microsoft.com/office/drawing/2014/main" id="{D8BE6CCC-54DB-BE45-9C6A-5875356C48F2}"/>
              </a:ext>
            </a:extLst>
          </p:cNvPr>
          <p:cNvSpPr txBox="1"/>
          <p:nvPr/>
        </p:nvSpPr>
        <p:spPr>
          <a:xfrm>
            <a:off x="0" y="3603281"/>
            <a:ext cx="3571876" cy="338554"/>
          </a:xfrm>
          <a:prstGeom prst="rect">
            <a:avLst/>
          </a:prstGeom>
          <a:noFill/>
        </p:spPr>
        <p:txBody>
          <a:bodyPr wrap="square" rtlCol="0">
            <a:spAutoFit/>
          </a:bodyPr>
          <a:lstStyle/>
          <a:p>
            <a:pPr marL="285750" indent="-285750">
              <a:buFont typeface="Arial" panose="020B0604020202020204" pitchFamily="34" charset="0"/>
              <a:buChar char="•"/>
            </a:pPr>
            <a:r>
              <a:rPr lang="en-AE" sz="1600" dirty="0"/>
              <a:t>Basic concepts</a:t>
            </a:r>
          </a:p>
        </p:txBody>
      </p:sp>
      <p:sp>
        <p:nvSpPr>
          <p:cNvPr id="12" name="TextBox 11">
            <a:extLst>
              <a:ext uri="{FF2B5EF4-FFF2-40B4-BE49-F238E27FC236}">
                <a16:creationId xmlns:a16="http://schemas.microsoft.com/office/drawing/2014/main" id="{14FB4544-C1DD-6E4A-BB3F-C54C27EBA4C3}"/>
              </a:ext>
            </a:extLst>
          </p:cNvPr>
          <p:cNvSpPr txBox="1"/>
          <p:nvPr/>
        </p:nvSpPr>
        <p:spPr>
          <a:xfrm>
            <a:off x="0" y="3904257"/>
            <a:ext cx="6600823" cy="338554"/>
          </a:xfrm>
          <a:prstGeom prst="rect">
            <a:avLst/>
          </a:prstGeom>
          <a:noFill/>
        </p:spPr>
        <p:txBody>
          <a:bodyPr wrap="square" rtlCol="0">
            <a:spAutoFit/>
          </a:bodyPr>
          <a:lstStyle/>
          <a:p>
            <a:pPr marL="285750" indent="-285750">
              <a:buFont typeface="Arial" panose="020B0604020202020204" pitchFamily="34" charset="0"/>
              <a:buChar char="•"/>
            </a:pPr>
            <a:r>
              <a:rPr lang="en-AE" sz="1600" dirty="0"/>
              <a:t>Getting started with S3 in AWS console</a:t>
            </a:r>
          </a:p>
        </p:txBody>
      </p:sp>
      <p:sp>
        <p:nvSpPr>
          <p:cNvPr id="13" name="TextBox 12">
            <a:extLst>
              <a:ext uri="{FF2B5EF4-FFF2-40B4-BE49-F238E27FC236}">
                <a16:creationId xmlns:a16="http://schemas.microsoft.com/office/drawing/2014/main" id="{BD044750-E319-0D47-B8D0-0E7CB15F6101}"/>
              </a:ext>
            </a:extLst>
          </p:cNvPr>
          <p:cNvSpPr txBox="1"/>
          <p:nvPr/>
        </p:nvSpPr>
        <p:spPr>
          <a:xfrm>
            <a:off x="0" y="4181708"/>
            <a:ext cx="3571876" cy="338554"/>
          </a:xfrm>
          <a:prstGeom prst="rect">
            <a:avLst/>
          </a:prstGeom>
          <a:noFill/>
        </p:spPr>
        <p:txBody>
          <a:bodyPr wrap="square" rtlCol="0">
            <a:spAutoFit/>
          </a:bodyPr>
          <a:lstStyle/>
          <a:p>
            <a:pPr marL="285750" indent="-285750">
              <a:buFont typeface="Arial" panose="020B0604020202020204" pitchFamily="34" charset="0"/>
              <a:buChar char="•"/>
            </a:pPr>
            <a:r>
              <a:rPr lang="en-AE" sz="1600" dirty="0"/>
              <a:t>Versioning</a:t>
            </a:r>
          </a:p>
        </p:txBody>
      </p:sp>
      <p:sp>
        <p:nvSpPr>
          <p:cNvPr id="14" name="TextBox 13">
            <a:extLst>
              <a:ext uri="{FF2B5EF4-FFF2-40B4-BE49-F238E27FC236}">
                <a16:creationId xmlns:a16="http://schemas.microsoft.com/office/drawing/2014/main" id="{E51B9A3A-0767-AE49-89F7-3C8AEDAB1081}"/>
              </a:ext>
            </a:extLst>
          </p:cNvPr>
          <p:cNvSpPr txBox="1"/>
          <p:nvPr/>
        </p:nvSpPr>
        <p:spPr>
          <a:xfrm>
            <a:off x="0" y="4481583"/>
            <a:ext cx="4219575" cy="338554"/>
          </a:xfrm>
          <a:prstGeom prst="rect">
            <a:avLst/>
          </a:prstGeom>
          <a:noFill/>
        </p:spPr>
        <p:txBody>
          <a:bodyPr wrap="square" rtlCol="0">
            <a:spAutoFit/>
          </a:bodyPr>
          <a:lstStyle/>
          <a:p>
            <a:pPr marL="285750" indent="-285750">
              <a:buFont typeface="Arial" panose="020B0604020202020204" pitchFamily="34" charset="0"/>
              <a:buChar char="•"/>
            </a:pPr>
            <a:r>
              <a:rPr lang="en-AE" sz="1600" dirty="0"/>
              <a:t>Storage classes</a:t>
            </a:r>
          </a:p>
        </p:txBody>
      </p:sp>
      <p:sp>
        <p:nvSpPr>
          <p:cNvPr id="17" name="TextBox 16">
            <a:extLst>
              <a:ext uri="{FF2B5EF4-FFF2-40B4-BE49-F238E27FC236}">
                <a16:creationId xmlns:a16="http://schemas.microsoft.com/office/drawing/2014/main" id="{3745503D-C8CF-5B4C-8C55-C4CFED7B4284}"/>
              </a:ext>
            </a:extLst>
          </p:cNvPr>
          <p:cNvSpPr txBox="1"/>
          <p:nvPr/>
        </p:nvSpPr>
        <p:spPr>
          <a:xfrm>
            <a:off x="0" y="4803510"/>
            <a:ext cx="3571876" cy="338554"/>
          </a:xfrm>
          <a:prstGeom prst="rect">
            <a:avLst/>
          </a:prstGeom>
          <a:noFill/>
        </p:spPr>
        <p:txBody>
          <a:bodyPr wrap="square" rtlCol="0">
            <a:spAutoFit/>
          </a:bodyPr>
          <a:lstStyle/>
          <a:p>
            <a:pPr marL="285750" indent="-285750">
              <a:buFont typeface="Arial" panose="020B0604020202020204" pitchFamily="34" charset="0"/>
              <a:buChar char="•"/>
            </a:pPr>
            <a:r>
              <a:rPr lang="en-AE" sz="1600" dirty="0"/>
              <a:t>Object Lifecycle Management</a:t>
            </a:r>
          </a:p>
        </p:txBody>
      </p:sp>
    </p:spTree>
    <p:extLst>
      <p:ext uri="{BB962C8B-B14F-4D97-AF65-F5344CB8AC3E}">
        <p14:creationId xmlns:p14="http://schemas.microsoft.com/office/powerpoint/2010/main" val="68795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42227" y="-20350"/>
            <a:ext cx="11381362" cy="1289591"/>
          </a:xfrm>
        </p:spPr>
        <p:txBody>
          <a:bodyPr>
            <a:normAutofit fontScale="90000"/>
          </a:bodyPr>
          <a:lstStyle/>
          <a:p>
            <a:pPr algn="l"/>
            <a:br>
              <a:rPr lang="en-AE" dirty="0"/>
            </a:br>
            <a:r>
              <a:rPr lang="en-AE" dirty="0"/>
              <a:t>(S3)</a:t>
            </a:r>
            <a:br>
              <a:rPr lang="en-AE" dirty="0"/>
            </a:br>
            <a:r>
              <a:rPr lang="en-AE" sz="3100" dirty="0"/>
              <a:t>Main Features</a:t>
            </a:r>
          </a:p>
        </p:txBody>
      </p:sp>
      <p:sp>
        <p:nvSpPr>
          <p:cNvPr id="3" name="Subtitle 2">
            <a:extLst>
              <a:ext uri="{FF2B5EF4-FFF2-40B4-BE49-F238E27FC236}">
                <a16:creationId xmlns:a16="http://schemas.microsoft.com/office/drawing/2014/main" id="{5CC314C9-4B51-4C4D-AE25-97C80A6FD6E5}"/>
              </a:ext>
            </a:extLst>
          </p:cNvPr>
          <p:cNvSpPr>
            <a:spLocks noGrp="1"/>
          </p:cNvSpPr>
          <p:nvPr>
            <p:ph type="subTitle" idx="1"/>
          </p:nvPr>
        </p:nvSpPr>
        <p:spPr>
          <a:xfrm>
            <a:off x="-1" y="2102070"/>
            <a:ext cx="12191999" cy="4755930"/>
          </a:xfrm>
        </p:spPr>
        <p:txBody>
          <a:bodyPr/>
          <a:lstStyle/>
          <a:p>
            <a:pPr algn="l"/>
            <a:endParaRPr lang="en-AE" dirty="0"/>
          </a:p>
        </p:txBody>
      </p:sp>
      <p:grpSp>
        <p:nvGrpSpPr>
          <p:cNvPr id="53" name="Group 52">
            <a:extLst>
              <a:ext uri="{FF2B5EF4-FFF2-40B4-BE49-F238E27FC236}">
                <a16:creationId xmlns:a16="http://schemas.microsoft.com/office/drawing/2014/main" id="{B2D83A03-37C1-4745-9029-BE42F4FEFA5D}"/>
              </a:ext>
            </a:extLst>
          </p:cNvPr>
          <p:cNvGrpSpPr/>
          <p:nvPr/>
        </p:nvGrpSpPr>
        <p:grpSpPr>
          <a:xfrm>
            <a:off x="115613" y="2447503"/>
            <a:ext cx="5144143" cy="1617702"/>
            <a:chOff x="115613" y="2447503"/>
            <a:chExt cx="5144143" cy="1617702"/>
          </a:xfrm>
        </p:grpSpPr>
        <p:grpSp>
          <p:nvGrpSpPr>
            <p:cNvPr id="12" name="Group 11">
              <a:extLst>
                <a:ext uri="{FF2B5EF4-FFF2-40B4-BE49-F238E27FC236}">
                  <a16:creationId xmlns:a16="http://schemas.microsoft.com/office/drawing/2014/main" id="{20845417-2189-CB4B-A311-5CDAE223E07E}"/>
                </a:ext>
              </a:extLst>
            </p:cNvPr>
            <p:cNvGrpSpPr/>
            <p:nvPr/>
          </p:nvGrpSpPr>
          <p:grpSpPr>
            <a:xfrm>
              <a:off x="115613" y="2447503"/>
              <a:ext cx="5144143" cy="1240362"/>
              <a:chOff x="115613" y="2447503"/>
              <a:chExt cx="5144143" cy="1422400"/>
            </a:xfrm>
          </p:grpSpPr>
          <p:pic>
            <p:nvPicPr>
              <p:cNvPr id="7" name="Picture 6">
                <a:extLst>
                  <a:ext uri="{FF2B5EF4-FFF2-40B4-BE49-F238E27FC236}">
                    <a16:creationId xmlns:a16="http://schemas.microsoft.com/office/drawing/2014/main" id="{B3197BA4-289F-934E-A98B-45CF299EED89}"/>
                  </a:ext>
                </a:extLst>
              </p:cNvPr>
              <p:cNvPicPr>
                <a:picLocks noChangeAspect="1"/>
              </p:cNvPicPr>
              <p:nvPr/>
            </p:nvPicPr>
            <p:blipFill>
              <a:blip r:embed="rId3"/>
              <a:stretch>
                <a:fillRect/>
              </a:stretch>
            </p:blipFill>
            <p:spPr>
              <a:xfrm>
                <a:off x="115613" y="2447503"/>
                <a:ext cx="1450427" cy="1422400"/>
              </a:xfrm>
              <a:prstGeom prst="rect">
                <a:avLst/>
              </a:prstGeom>
            </p:spPr>
          </p:pic>
          <p:sp>
            <p:nvSpPr>
              <p:cNvPr id="11" name="TextBox 10">
                <a:extLst>
                  <a:ext uri="{FF2B5EF4-FFF2-40B4-BE49-F238E27FC236}">
                    <a16:creationId xmlns:a16="http://schemas.microsoft.com/office/drawing/2014/main" id="{7A59E1FC-B64B-424F-9BFA-A2932C36F81D}"/>
                  </a:ext>
                </a:extLst>
              </p:cNvPr>
              <p:cNvSpPr txBox="1"/>
              <p:nvPr/>
            </p:nvSpPr>
            <p:spPr>
              <a:xfrm>
                <a:off x="1744718" y="2711669"/>
                <a:ext cx="3515038" cy="1058840"/>
              </a:xfrm>
              <a:prstGeom prst="rect">
                <a:avLst/>
              </a:prstGeom>
              <a:noFill/>
            </p:spPr>
            <p:txBody>
              <a:bodyPr wrap="square" rtlCol="0" anchor="b" anchorCtr="0">
                <a:spAutoFit/>
              </a:bodyPr>
              <a:lstStyle/>
              <a:p>
                <a:r>
                  <a:rPr lang="en-AE" dirty="0"/>
                  <a:t>It is designed to deliver 99.999999999% durability of objects over a given year</a:t>
                </a:r>
              </a:p>
            </p:txBody>
          </p:sp>
        </p:grpSp>
        <p:sp>
          <p:nvSpPr>
            <p:cNvPr id="50" name="TextBox 49">
              <a:extLst>
                <a:ext uri="{FF2B5EF4-FFF2-40B4-BE49-F238E27FC236}">
                  <a16:creationId xmlns:a16="http://schemas.microsoft.com/office/drawing/2014/main" id="{E8DE4195-BFFD-A64C-B3DF-F19DB6C24B72}"/>
                </a:ext>
              </a:extLst>
            </p:cNvPr>
            <p:cNvSpPr txBox="1"/>
            <p:nvPr/>
          </p:nvSpPr>
          <p:spPr>
            <a:xfrm>
              <a:off x="257176" y="3726651"/>
              <a:ext cx="1089956" cy="338554"/>
            </a:xfrm>
            <a:prstGeom prst="rect">
              <a:avLst/>
            </a:prstGeom>
            <a:noFill/>
          </p:spPr>
          <p:txBody>
            <a:bodyPr wrap="square" rtlCol="0">
              <a:spAutoFit/>
            </a:bodyPr>
            <a:lstStyle/>
            <a:p>
              <a:r>
                <a:rPr lang="en-AE" sz="1600" dirty="0"/>
                <a:t>Durability</a:t>
              </a:r>
            </a:p>
          </p:txBody>
        </p:sp>
      </p:grpSp>
      <p:grpSp>
        <p:nvGrpSpPr>
          <p:cNvPr id="52" name="Group 51">
            <a:extLst>
              <a:ext uri="{FF2B5EF4-FFF2-40B4-BE49-F238E27FC236}">
                <a16:creationId xmlns:a16="http://schemas.microsoft.com/office/drawing/2014/main" id="{2D92F4DD-126D-4848-9B64-4075CBC397B2}"/>
              </a:ext>
            </a:extLst>
          </p:cNvPr>
          <p:cNvGrpSpPr/>
          <p:nvPr/>
        </p:nvGrpSpPr>
        <p:grpSpPr>
          <a:xfrm>
            <a:off x="-3" y="3933865"/>
            <a:ext cx="10668003" cy="2866168"/>
            <a:chOff x="-3" y="3933865"/>
            <a:chExt cx="10668003" cy="2866168"/>
          </a:xfrm>
        </p:grpSpPr>
        <p:grpSp>
          <p:nvGrpSpPr>
            <p:cNvPr id="46" name="Group 45">
              <a:extLst>
                <a:ext uri="{FF2B5EF4-FFF2-40B4-BE49-F238E27FC236}">
                  <a16:creationId xmlns:a16="http://schemas.microsoft.com/office/drawing/2014/main" id="{3863692D-2486-E64B-9AFA-D8E81C7F8DDC}"/>
                </a:ext>
              </a:extLst>
            </p:cNvPr>
            <p:cNvGrpSpPr/>
            <p:nvPr/>
          </p:nvGrpSpPr>
          <p:grpSpPr>
            <a:xfrm>
              <a:off x="-3" y="4067344"/>
              <a:ext cx="10668003" cy="2732689"/>
              <a:chOff x="-3" y="3710152"/>
              <a:chExt cx="10668003" cy="2732689"/>
            </a:xfrm>
          </p:grpSpPr>
          <p:grpSp>
            <p:nvGrpSpPr>
              <p:cNvPr id="45" name="Group 44">
                <a:extLst>
                  <a:ext uri="{FF2B5EF4-FFF2-40B4-BE49-F238E27FC236}">
                    <a16:creationId xmlns:a16="http://schemas.microsoft.com/office/drawing/2014/main" id="{7FD44A0E-8AF1-0445-B4A1-F79548B0F4E4}"/>
                  </a:ext>
                </a:extLst>
              </p:cNvPr>
              <p:cNvGrpSpPr/>
              <p:nvPr/>
            </p:nvGrpSpPr>
            <p:grpSpPr>
              <a:xfrm>
                <a:off x="-3" y="3710152"/>
                <a:ext cx="10668003" cy="2732689"/>
                <a:chOff x="59558" y="3710152"/>
                <a:chExt cx="10608442" cy="2732689"/>
              </a:xfrm>
            </p:grpSpPr>
            <p:pic>
              <p:nvPicPr>
                <p:cNvPr id="15" name="Picture 14">
                  <a:extLst>
                    <a:ext uri="{FF2B5EF4-FFF2-40B4-BE49-F238E27FC236}">
                      <a16:creationId xmlns:a16="http://schemas.microsoft.com/office/drawing/2014/main" id="{A4F65F88-E65E-2F47-AF7A-6338DA313E70}"/>
                    </a:ext>
                  </a:extLst>
                </p:cNvPr>
                <p:cNvPicPr>
                  <a:picLocks noChangeAspect="1"/>
                </p:cNvPicPr>
                <p:nvPr/>
              </p:nvPicPr>
              <p:blipFill>
                <a:blip r:embed="rId4"/>
                <a:stretch>
                  <a:fillRect/>
                </a:stretch>
              </p:blipFill>
              <p:spPr>
                <a:xfrm>
                  <a:off x="59558" y="3973113"/>
                  <a:ext cx="1582244" cy="1410479"/>
                </a:xfrm>
                <a:prstGeom prst="rect">
                  <a:avLst/>
                </a:prstGeom>
              </p:spPr>
            </p:pic>
            <p:graphicFrame>
              <p:nvGraphicFramePr>
                <p:cNvPr id="20" name="Object 19">
                  <a:extLst>
                    <a:ext uri="{FF2B5EF4-FFF2-40B4-BE49-F238E27FC236}">
                      <a16:creationId xmlns:a16="http://schemas.microsoft.com/office/drawing/2014/main" id="{870BC165-CD66-144D-9B9A-01D87DB833E7}"/>
                    </a:ext>
                  </a:extLst>
                </p:cNvPr>
                <p:cNvGraphicFramePr>
                  <a:graphicFrameLocks noChangeAspect="1"/>
                </p:cNvGraphicFramePr>
                <p:nvPr>
                  <p:extLst>
                    <p:ext uri="{D42A27DB-BD31-4B8C-83A1-F6EECF244321}">
                      <p14:modId xmlns:p14="http://schemas.microsoft.com/office/powerpoint/2010/main" val="375351271"/>
                    </p:ext>
                  </p:extLst>
                </p:nvPr>
              </p:nvGraphicFramePr>
              <p:xfrm>
                <a:off x="1524000" y="3710152"/>
                <a:ext cx="9144000" cy="2732689"/>
              </p:xfrm>
              <a:graphic>
                <a:graphicData uri="http://schemas.openxmlformats.org/presentationml/2006/ole">
                  <mc:AlternateContent xmlns:mc="http://schemas.openxmlformats.org/markup-compatibility/2006">
                    <mc:Choice xmlns:v="urn:schemas-microsoft-com:vml" Requires="v">
                      <p:oleObj spid="_x0000_s2122" name="Document" r:id="rId5" imgW="9144000" imgH="190500" progId="Word.Document.8">
                        <p:embed/>
                      </p:oleObj>
                    </mc:Choice>
                    <mc:Fallback>
                      <p:oleObj name="Document" r:id="rId5" imgW="9144000" imgH="190500" progId="Word.Document.8">
                        <p:embed/>
                        <p:pic>
                          <p:nvPicPr>
                            <p:cNvPr id="0" name=""/>
                            <p:cNvPicPr/>
                            <p:nvPr/>
                          </p:nvPicPr>
                          <p:blipFill>
                            <a:blip r:embed="rId6"/>
                            <a:stretch>
                              <a:fillRect/>
                            </a:stretch>
                          </p:blipFill>
                          <p:spPr>
                            <a:xfrm>
                              <a:off x="1524000" y="3710152"/>
                              <a:ext cx="9144000" cy="2732689"/>
                            </a:xfrm>
                            <a:prstGeom prst="rect">
                              <a:avLst/>
                            </a:prstGeom>
                            <a:solidFill>
                              <a:schemeClr val="bg1"/>
                            </a:solidFill>
                            <a:ln>
                              <a:solidFill>
                                <a:schemeClr val="accent1">
                                  <a:lumMod val="50000"/>
                                </a:schemeClr>
                              </a:solidFill>
                            </a:ln>
                          </p:spPr>
                        </p:pic>
                      </p:oleObj>
                    </mc:Fallback>
                  </mc:AlternateContent>
                </a:graphicData>
              </a:graphic>
            </p:graphicFrame>
          </p:grpSp>
          <p:sp>
            <p:nvSpPr>
              <p:cNvPr id="27" name="Rounded Rectangle 26">
                <a:extLst>
                  <a:ext uri="{FF2B5EF4-FFF2-40B4-BE49-F238E27FC236}">
                    <a16:creationId xmlns:a16="http://schemas.microsoft.com/office/drawing/2014/main" id="{7EBD802B-EA68-2F4A-88BA-1C36974EBCC1}"/>
                  </a:ext>
                </a:extLst>
              </p:cNvPr>
              <p:cNvSpPr/>
              <p:nvPr/>
            </p:nvSpPr>
            <p:spPr>
              <a:xfrm>
                <a:off x="2602275" y="3989641"/>
                <a:ext cx="6420728" cy="237324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AE" dirty="0"/>
                  <a:t>         </a:t>
                </a:r>
                <a:r>
                  <a:rPr lang="en-AE" sz="900" dirty="0">
                    <a:solidFill>
                      <a:schemeClr val="tx1"/>
                    </a:solidFill>
                  </a:rPr>
                  <a:t>AWS</a:t>
                </a:r>
                <a:r>
                  <a:rPr lang="en-AE" dirty="0"/>
                  <a:t> </a:t>
                </a:r>
                <a:r>
                  <a:rPr lang="en-AE" sz="900" dirty="0">
                    <a:solidFill>
                      <a:schemeClr val="tx1"/>
                    </a:solidFill>
                  </a:rPr>
                  <a:t>Region</a:t>
                </a:r>
                <a:endParaRPr lang="en-AE" sz="900" dirty="0"/>
              </a:p>
            </p:txBody>
          </p:sp>
        </p:grpSp>
        <p:sp>
          <p:nvSpPr>
            <p:cNvPr id="28" name="Rounded Rectangle 27">
              <a:extLst>
                <a:ext uri="{FF2B5EF4-FFF2-40B4-BE49-F238E27FC236}">
                  <a16:creationId xmlns:a16="http://schemas.microsoft.com/office/drawing/2014/main" id="{C6D3F8C7-3FD5-554C-9095-49130D052EF5}"/>
                </a:ext>
              </a:extLst>
            </p:cNvPr>
            <p:cNvSpPr/>
            <p:nvPr/>
          </p:nvSpPr>
          <p:spPr>
            <a:xfrm>
              <a:off x="3279648" y="3933865"/>
              <a:ext cx="704193" cy="2641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E" dirty="0">
                  <a:ln w="0"/>
                  <a:solidFill>
                    <a:schemeClr val="tx1"/>
                  </a:solidFill>
                  <a:effectLst>
                    <a:outerShdw blurRad="38100" dist="19050" dir="2700000" algn="tl" rotWithShape="0">
                      <a:schemeClr val="dk1">
                        <a:alpha val="40000"/>
                      </a:schemeClr>
                    </a:outerShdw>
                  </a:effectLst>
                </a:rPr>
                <a:t>AWS</a:t>
              </a:r>
              <a:endParaRPr lang="en-AE" dirty="0">
                <a:ln>
                  <a:solidFill>
                    <a:sysClr val="windowText" lastClr="000000"/>
                  </a:solidFill>
                </a:ln>
                <a:solidFill>
                  <a:schemeClr val="accent2"/>
                </a:solidFill>
              </a:endParaRPr>
            </a:p>
          </p:txBody>
        </p:sp>
        <p:cxnSp>
          <p:nvCxnSpPr>
            <p:cNvPr id="33" name="Straight Connector 32">
              <a:extLst>
                <a:ext uri="{FF2B5EF4-FFF2-40B4-BE49-F238E27FC236}">
                  <a16:creationId xmlns:a16="http://schemas.microsoft.com/office/drawing/2014/main" id="{5796C973-97BC-6347-8253-A7512222FF32}"/>
                </a:ext>
              </a:extLst>
            </p:cNvPr>
            <p:cNvCxnSpPr/>
            <p:nvPr/>
          </p:nvCxnSpPr>
          <p:spPr>
            <a:xfrm>
              <a:off x="4094327" y="5036548"/>
              <a:ext cx="324756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D38EAF39-E2B8-2A4F-B7E2-B38569B86549}"/>
                </a:ext>
              </a:extLst>
            </p:cNvPr>
            <p:cNvSpPr/>
            <p:nvPr/>
          </p:nvSpPr>
          <p:spPr>
            <a:xfrm>
              <a:off x="2964756" y="4491785"/>
              <a:ext cx="5695767" cy="2064867"/>
            </a:xfrm>
            <a:prstGeom prst="roundRect">
              <a:avLst/>
            </a:prstGeom>
            <a:noFill/>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ndParaRPr>
            </a:p>
          </p:txBody>
        </p:sp>
        <p:grpSp>
          <p:nvGrpSpPr>
            <p:cNvPr id="47" name="Group 46">
              <a:extLst>
                <a:ext uri="{FF2B5EF4-FFF2-40B4-BE49-F238E27FC236}">
                  <a16:creationId xmlns:a16="http://schemas.microsoft.com/office/drawing/2014/main" id="{53706631-0B01-484B-94B5-18E24B62C91D}"/>
                </a:ext>
              </a:extLst>
            </p:cNvPr>
            <p:cNvGrpSpPr/>
            <p:nvPr/>
          </p:nvGrpSpPr>
          <p:grpSpPr>
            <a:xfrm>
              <a:off x="3663403" y="4549542"/>
              <a:ext cx="4630341" cy="1723589"/>
              <a:chOff x="3663403" y="4549542"/>
              <a:chExt cx="4630341" cy="1723589"/>
            </a:xfrm>
          </p:grpSpPr>
          <p:sp>
            <p:nvSpPr>
              <p:cNvPr id="29" name="Rounded Rectangle 28">
                <a:extLst>
                  <a:ext uri="{FF2B5EF4-FFF2-40B4-BE49-F238E27FC236}">
                    <a16:creationId xmlns:a16="http://schemas.microsoft.com/office/drawing/2014/main" id="{26522695-FB12-2640-BF61-366E72316763}"/>
                  </a:ext>
                </a:extLst>
              </p:cNvPr>
              <p:cNvSpPr/>
              <p:nvPr/>
            </p:nvSpPr>
            <p:spPr>
              <a:xfrm>
                <a:off x="3663403" y="5247952"/>
                <a:ext cx="1307990" cy="1025179"/>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E" sz="1100" dirty="0">
                    <a:solidFill>
                      <a:schemeClr val="tx1"/>
                    </a:solidFill>
                  </a:rPr>
                  <a:t>Backup</a:t>
                </a:r>
              </a:p>
              <a:p>
                <a:endParaRPr lang="en-AE" sz="1100" dirty="0">
                  <a:solidFill>
                    <a:schemeClr val="tx1"/>
                  </a:solidFill>
                </a:endParaRPr>
              </a:p>
              <a:p>
                <a:r>
                  <a:rPr lang="en-AE" sz="1000" dirty="0">
                    <a:solidFill>
                      <a:schemeClr val="tx1"/>
                    </a:solidFill>
                  </a:rPr>
                  <a:t>Availability Zone A</a:t>
                </a:r>
              </a:p>
            </p:txBody>
          </p:sp>
          <p:sp>
            <p:nvSpPr>
              <p:cNvPr id="30" name="Rounded Rectangle 29">
                <a:extLst>
                  <a:ext uri="{FF2B5EF4-FFF2-40B4-BE49-F238E27FC236}">
                    <a16:creationId xmlns:a16="http://schemas.microsoft.com/office/drawing/2014/main" id="{DC3E700C-1991-9C45-94A6-747F97B1B796}"/>
                  </a:ext>
                </a:extLst>
              </p:cNvPr>
              <p:cNvSpPr/>
              <p:nvPr/>
            </p:nvSpPr>
            <p:spPr>
              <a:xfrm>
                <a:off x="5259756" y="5247950"/>
                <a:ext cx="1382778" cy="1025179"/>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E" sz="1100" dirty="0">
                    <a:solidFill>
                      <a:schemeClr val="tx1"/>
                    </a:solidFill>
                  </a:rPr>
                  <a:t>Backup</a:t>
                </a:r>
              </a:p>
              <a:p>
                <a:pPr algn="ctr"/>
                <a:endParaRPr lang="en-AE" sz="1100" dirty="0">
                  <a:solidFill>
                    <a:schemeClr val="tx1"/>
                  </a:solidFill>
                </a:endParaRPr>
              </a:p>
              <a:p>
                <a:pPr algn="ctr"/>
                <a:r>
                  <a:rPr lang="en-AE" sz="1100" dirty="0">
                    <a:solidFill>
                      <a:schemeClr val="tx1"/>
                    </a:solidFill>
                  </a:rPr>
                  <a:t>Availability Zone B</a:t>
                </a:r>
              </a:p>
              <a:p>
                <a:pPr algn="ctr"/>
                <a:endParaRPr lang="en-AE" sz="1100" dirty="0">
                  <a:solidFill>
                    <a:schemeClr val="tx1"/>
                  </a:solidFill>
                </a:endParaRPr>
              </a:p>
            </p:txBody>
          </p:sp>
          <p:sp>
            <p:nvSpPr>
              <p:cNvPr id="31" name="Rounded Rectangle 30">
                <a:extLst>
                  <a:ext uri="{FF2B5EF4-FFF2-40B4-BE49-F238E27FC236}">
                    <a16:creationId xmlns:a16="http://schemas.microsoft.com/office/drawing/2014/main" id="{AD297B3C-5ECC-BF47-85C0-3EF4FBA7DA75}"/>
                  </a:ext>
                </a:extLst>
              </p:cNvPr>
              <p:cNvSpPr/>
              <p:nvPr/>
            </p:nvSpPr>
            <p:spPr>
              <a:xfrm>
                <a:off x="6910972" y="5247950"/>
                <a:ext cx="1382772" cy="1025177"/>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E" sz="1100" dirty="0">
                    <a:solidFill>
                      <a:schemeClr val="tx1"/>
                    </a:solidFill>
                  </a:rPr>
                  <a:t>Backup</a:t>
                </a:r>
              </a:p>
              <a:p>
                <a:pPr algn="ctr"/>
                <a:endParaRPr lang="en-AE" sz="1100" dirty="0">
                  <a:solidFill>
                    <a:schemeClr val="tx1"/>
                  </a:solidFill>
                </a:endParaRPr>
              </a:p>
              <a:p>
                <a:pPr algn="ctr"/>
                <a:r>
                  <a:rPr lang="en-AE" sz="1100" dirty="0">
                    <a:solidFill>
                      <a:schemeClr val="tx1"/>
                    </a:solidFill>
                  </a:rPr>
                  <a:t>Availability Zone C</a:t>
                </a:r>
              </a:p>
              <a:p>
                <a:pPr algn="ctr"/>
                <a:endParaRPr lang="en-AE" sz="1100" dirty="0"/>
              </a:p>
            </p:txBody>
          </p:sp>
          <p:cxnSp>
            <p:nvCxnSpPr>
              <p:cNvPr id="35" name="Straight Arrow Connector 34">
                <a:extLst>
                  <a:ext uri="{FF2B5EF4-FFF2-40B4-BE49-F238E27FC236}">
                    <a16:creationId xmlns:a16="http://schemas.microsoft.com/office/drawing/2014/main" id="{127FCB2A-1B35-D24F-A307-B18C830CB595}"/>
                  </a:ext>
                </a:extLst>
              </p:cNvPr>
              <p:cNvCxnSpPr>
                <a:cxnSpLocks/>
              </p:cNvCxnSpPr>
              <p:nvPr/>
            </p:nvCxnSpPr>
            <p:spPr>
              <a:xfrm flipH="1">
                <a:off x="4083816" y="5036548"/>
                <a:ext cx="10512" cy="21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5B6AFE-5E4C-2448-B153-2628AA301753}"/>
                  </a:ext>
                </a:extLst>
              </p:cNvPr>
              <p:cNvCxnSpPr/>
              <p:nvPr/>
            </p:nvCxnSpPr>
            <p:spPr>
              <a:xfrm>
                <a:off x="5932431" y="5052214"/>
                <a:ext cx="1" cy="143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083CD7B-75FF-DB41-B6B7-39C12E0DB74A}"/>
                  </a:ext>
                </a:extLst>
              </p:cNvPr>
              <p:cNvCxnSpPr>
                <a:cxnSpLocks/>
              </p:cNvCxnSpPr>
              <p:nvPr/>
            </p:nvCxnSpPr>
            <p:spPr>
              <a:xfrm>
                <a:off x="7349469" y="5033066"/>
                <a:ext cx="0" cy="20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CBAC8E2E-BA7A-4142-9D5B-52A7CF9AAE68}"/>
                  </a:ext>
                </a:extLst>
              </p:cNvPr>
              <p:cNvPicPr>
                <a:picLocks noChangeAspect="1"/>
              </p:cNvPicPr>
              <p:nvPr/>
            </p:nvPicPr>
            <p:blipFill>
              <a:blip r:embed="rId7"/>
              <a:stretch>
                <a:fillRect/>
              </a:stretch>
            </p:blipFill>
            <p:spPr>
              <a:xfrm>
                <a:off x="5630914" y="4549542"/>
                <a:ext cx="539642" cy="451956"/>
              </a:xfrm>
              <a:prstGeom prst="rect">
                <a:avLst/>
              </a:prstGeom>
            </p:spPr>
          </p:pic>
        </p:grpSp>
        <p:sp>
          <p:nvSpPr>
            <p:cNvPr id="49" name="Rounded Rectangle 48">
              <a:extLst>
                <a:ext uri="{FF2B5EF4-FFF2-40B4-BE49-F238E27FC236}">
                  <a16:creationId xmlns:a16="http://schemas.microsoft.com/office/drawing/2014/main" id="{06C561D7-F702-744C-97B9-3541A0836ABB}"/>
                </a:ext>
              </a:extLst>
            </p:cNvPr>
            <p:cNvSpPr/>
            <p:nvPr/>
          </p:nvSpPr>
          <p:spPr>
            <a:xfrm>
              <a:off x="2720738" y="4243326"/>
              <a:ext cx="704193" cy="2641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E" dirty="0">
                  <a:ln w="0"/>
                  <a:solidFill>
                    <a:schemeClr val="tx1"/>
                  </a:solidFill>
                  <a:effectLst>
                    <a:outerShdw blurRad="38100" dist="19050" dir="2700000" algn="tl" rotWithShape="0">
                      <a:schemeClr val="dk1">
                        <a:alpha val="40000"/>
                      </a:schemeClr>
                    </a:outerShdw>
                  </a:effectLst>
                </a:rPr>
                <a:t>VPC</a:t>
              </a:r>
              <a:endParaRPr lang="en-AE" dirty="0">
                <a:ln>
                  <a:solidFill>
                    <a:sysClr val="windowText" lastClr="000000"/>
                  </a:solidFill>
                </a:ln>
                <a:solidFill>
                  <a:schemeClr val="accent2"/>
                </a:solidFill>
              </a:endParaRPr>
            </a:p>
          </p:txBody>
        </p:sp>
        <p:sp>
          <p:nvSpPr>
            <p:cNvPr id="51" name="TextBox 50">
              <a:extLst>
                <a:ext uri="{FF2B5EF4-FFF2-40B4-BE49-F238E27FC236}">
                  <a16:creationId xmlns:a16="http://schemas.microsoft.com/office/drawing/2014/main" id="{1C9F3158-E49C-B84B-BBBF-CACDBC2CD181}"/>
                </a:ext>
              </a:extLst>
            </p:cNvPr>
            <p:cNvSpPr txBox="1"/>
            <p:nvPr/>
          </p:nvSpPr>
          <p:spPr>
            <a:xfrm>
              <a:off x="257176" y="5686617"/>
              <a:ext cx="1089956" cy="338554"/>
            </a:xfrm>
            <a:prstGeom prst="rect">
              <a:avLst/>
            </a:prstGeom>
            <a:noFill/>
          </p:spPr>
          <p:txBody>
            <a:bodyPr wrap="square" rtlCol="0">
              <a:spAutoFit/>
            </a:bodyPr>
            <a:lstStyle/>
            <a:p>
              <a:r>
                <a:rPr lang="en-AE" sz="1600" dirty="0"/>
                <a:t>Availability</a:t>
              </a:r>
            </a:p>
          </p:txBody>
        </p:sp>
      </p:grpSp>
      <p:sp>
        <p:nvSpPr>
          <p:cNvPr id="32" name="Title 1">
            <a:extLst>
              <a:ext uri="{FF2B5EF4-FFF2-40B4-BE49-F238E27FC236}">
                <a16:creationId xmlns:a16="http://schemas.microsoft.com/office/drawing/2014/main" id="{1EE44E3E-0991-4A47-89D9-C5F4699343AD}"/>
              </a:ext>
            </a:extLst>
          </p:cNvPr>
          <p:cNvSpPr txBox="1">
            <a:spLocks/>
          </p:cNvSpPr>
          <p:nvPr/>
        </p:nvSpPr>
        <p:spPr>
          <a:xfrm>
            <a:off x="27430" y="1548729"/>
            <a:ext cx="11381362" cy="495537"/>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AE" sz="1800" dirty="0"/>
            </a:br>
            <a:r>
              <a:rPr lang="en-AE" sz="1800" dirty="0"/>
              <a:t>Amazon S3 is object storage build to store and retrieve any amount of data from anywhere.</a:t>
            </a:r>
          </a:p>
        </p:txBody>
      </p:sp>
    </p:spTree>
    <p:extLst>
      <p:ext uri="{BB962C8B-B14F-4D97-AF65-F5344CB8AC3E}">
        <p14:creationId xmlns:p14="http://schemas.microsoft.com/office/powerpoint/2010/main" val="174372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(S3)</a:t>
            </a:r>
            <a:br>
              <a:rPr lang="en-AE" dirty="0"/>
            </a:br>
            <a:r>
              <a:rPr lang="en-AE" sz="4000" dirty="0"/>
              <a:t>Main Features</a:t>
            </a:r>
          </a:p>
        </p:txBody>
      </p:sp>
      <p:sp>
        <p:nvSpPr>
          <p:cNvPr id="3" name="Subtitle 2">
            <a:extLst>
              <a:ext uri="{FF2B5EF4-FFF2-40B4-BE49-F238E27FC236}">
                <a16:creationId xmlns:a16="http://schemas.microsoft.com/office/drawing/2014/main" id="{5CC314C9-4B51-4C4D-AE25-97C80A6FD6E5}"/>
              </a:ext>
            </a:extLst>
          </p:cNvPr>
          <p:cNvSpPr>
            <a:spLocks noGrp="1"/>
          </p:cNvSpPr>
          <p:nvPr>
            <p:ph type="subTitle" idx="1"/>
          </p:nvPr>
        </p:nvSpPr>
        <p:spPr>
          <a:xfrm>
            <a:off x="-1" y="2102070"/>
            <a:ext cx="12191999" cy="4755930"/>
          </a:xfrm>
        </p:spPr>
        <p:txBody>
          <a:bodyPr/>
          <a:lstStyle/>
          <a:p>
            <a:pPr algn="l"/>
            <a:endParaRPr lang="en-AE" dirty="0"/>
          </a:p>
        </p:txBody>
      </p:sp>
      <p:grpSp>
        <p:nvGrpSpPr>
          <p:cNvPr id="12" name="Group 11">
            <a:extLst>
              <a:ext uri="{FF2B5EF4-FFF2-40B4-BE49-F238E27FC236}">
                <a16:creationId xmlns:a16="http://schemas.microsoft.com/office/drawing/2014/main" id="{20845417-2189-CB4B-A311-5CDAE223E07E}"/>
              </a:ext>
            </a:extLst>
          </p:cNvPr>
          <p:cNvGrpSpPr/>
          <p:nvPr/>
        </p:nvGrpSpPr>
        <p:grpSpPr>
          <a:xfrm>
            <a:off x="115613" y="2447503"/>
            <a:ext cx="5144143" cy="1240362"/>
            <a:chOff x="115613" y="2447503"/>
            <a:chExt cx="5144143" cy="1422400"/>
          </a:xfrm>
        </p:grpSpPr>
        <p:pic>
          <p:nvPicPr>
            <p:cNvPr id="7" name="Picture 6">
              <a:extLst>
                <a:ext uri="{FF2B5EF4-FFF2-40B4-BE49-F238E27FC236}">
                  <a16:creationId xmlns:a16="http://schemas.microsoft.com/office/drawing/2014/main" id="{B3197BA4-289F-934E-A98B-45CF299EED89}"/>
                </a:ext>
              </a:extLst>
            </p:cNvPr>
            <p:cNvPicPr>
              <a:picLocks noChangeAspect="1"/>
            </p:cNvPicPr>
            <p:nvPr/>
          </p:nvPicPr>
          <p:blipFill>
            <a:blip r:embed="rId3"/>
            <a:stretch>
              <a:fillRect/>
            </a:stretch>
          </p:blipFill>
          <p:spPr>
            <a:xfrm>
              <a:off x="115613" y="2447503"/>
              <a:ext cx="1450427" cy="1422400"/>
            </a:xfrm>
            <a:prstGeom prst="rect">
              <a:avLst/>
            </a:prstGeom>
          </p:spPr>
        </p:pic>
        <p:sp>
          <p:nvSpPr>
            <p:cNvPr id="11" name="TextBox 10">
              <a:extLst>
                <a:ext uri="{FF2B5EF4-FFF2-40B4-BE49-F238E27FC236}">
                  <a16:creationId xmlns:a16="http://schemas.microsoft.com/office/drawing/2014/main" id="{7A59E1FC-B64B-424F-9BFA-A2932C36F81D}"/>
                </a:ext>
              </a:extLst>
            </p:cNvPr>
            <p:cNvSpPr txBox="1"/>
            <p:nvPr/>
          </p:nvSpPr>
          <p:spPr>
            <a:xfrm>
              <a:off x="1744718" y="2711669"/>
              <a:ext cx="3515038" cy="1058840"/>
            </a:xfrm>
            <a:prstGeom prst="rect">
              <a:avLst/>
            </a:prstGeom>
            <a:noFill/>
          </p:spPr>
          <p:txBody>
            <a:bodyPr wrap="square" rtlCol="0" anchor="b" anchorCtr="0">
              <a:spAutoFit/>
            </a:bodyPr>
            <a:lstStyle/>
            <a:p>
              <a:r>
                <a:rPr lang="en-AE" dirty="0"/>
                <a:t>It is designed to deliver 99.999999999% durability of objects over a given year</a:t>
              </a:r>
            </a:p>
          </p:txBody>
        </p:sp>
      </p:grpSp>
      <p:grpSp>
        <p:nvGrpSpPr>
          <p:cNvPr id="46" name="Group 45">
            <a:extLst>
              <a:ext uri="{FF2B5EF4-FFF2-40B4-BE49-F238E27FC236}">
                <a16:creationId xmlns:a16="http://schemas.microsoft.com/office/drawing/2014/main" id="{3863692D-2486-E64B-9AFA-D8E81C7F8DDC}"/>
              </a:ext>
            </a:extLst>
          </p:cNvPr>
          <p:cNvGrpSpPr/>
          <p:nvPr/>
        </p:nvGrpSpPr>
        <p:grpSpPr>
          <a:xfrm>
            <a:off x="-3" y="4067344"/>
            <a:ext cx="10668003" cy="2732689"/>
            <a:chOff x="-3" y="3710152"/>
            <a:chExt cx="10668003" cy="2732689"/>
          </a:xfrm>
        </p:grpSpPr>
        <p:grpSp>
          <p:nvGrpSpPr>
            <p:cNvPr id="45" name="Group 44">
              <a:extLst>
                <a:ext uri="{FF2B5EF4-FFF2-40B4-BE49-F238E27FC236}">
                  <a16:creationId xmlns:a16="http://schemas.microsoft.com/office/drawing/2014/main" id="{7FD44A0E-8AF1-0445-B4A1-F79548B0F4E4}"/>
                </a:ext>
              </a:extLst>
            </p:cNvPr>
            <p:cNvGrpSpPr/>
            <p:nvPr/>
          </p:nvGrpSpPr>
          <p:grpSpPr>
            <a:xfrm>
              <a:off x="-3" y="3710152"/>
              <a:ext cx="10668003" cy="2732689"/>
              <a:chOff x="59558" y="3710152"/>
              <a:chExt cx="10608442" cy="2732689"/>
            </a:xfrm>
          </p:grpSpPr>
          <p:pic>
            <p:nvPicPr>
              <p:cNvPr id="15" name="Picture 14">
                <a:extLst>
                  <a:ext uri="{FF2B5EF4-FFF2-40B4-BE49-F238E27FC236}">
                    <a16:creationId xmlns:a16="http://schemas.microsoft.com/office/drawing/2014/main" id="{A4F65F88-E65E-2F47-AF7A-6338DA313E70}"/>
                  </a:ext>
                </a:extLst>
              </p:cNvPr>
              <p:cNvPicPr>
                <a:picLocks noChangeAspect="1"/>
              </p:cNvPicPr>
              <p:nvPr/>
            </p:nvPicPr>
            <p:blipFill>
              <a:blip r:embed="rId4"/>
              <a:stretch>
                <a:fillRect/>
              </a:stretch>
            </p:blipFill>
            <p:spPr>
              <a:xfrm>
                <a:off x="59558" y="3973113"/>
                <a:ext cx="1582244" cy="1410479"/>
              </a:xfrm>
              <a:prstGeom prst="rect">
                <a:avLst/>
              </a:prstGeom>
            </p:spPr>
          </p:pic>
          <p:graphicFrame>
            <p:nvGraphicFramePr>
              <p:cNvPr id="20" name="Object 19">
                <a:extLst>
                  <a:ext uri="{FF2B5EF4-FFF2-40B4-BE49-F238E27FC236}">
                    <a16:creationId xmlns:a16="http://schemas.microsoft.com/office/drawing/2014/main" id="{870BC165-CD66-144D-9B9A-01D87DB833E7}"/>
                  </a:ext>
                </a:extLst>
              </p:cNvPr>
              <p:cNvGraphicFramePr>
                <a:graphicFrameLocks noChangeAspect="1"/>
              </p:cNvGraphicFramePr>
              <p:nvPr/>
            </p:nvGraphicFramePr>
            <p:xfrm>
              <a:off x="1524000" y="3710152"/>
              <a:ext cx="9144000" cy="2732689"/>
            </p:xfrm>
            <a:graphic>
              <a:graphicData uri="http://schemas.openxmlformats.org/presentationml/2006/ole">
                <mc:AlternateContent xmlns:mc="http://schemas.openxmlformats.org/markup-compatibility/2006">
                  <mc:Choice xmlns:v="urn:schemas-microsoft-com:vml" Requires="v">
                    <p:oleObj spid="_x0000_s3119" name="Document" r:id="rId5" imgW="9144000" imgH="190500" progId="Word.Document.8">
                      <p:embed/>
                    </p:oleObj>
                  </mc:Choice>
                  <mc:Fallback>
                    <p:oleObj name="Document" r:id="rId5" imgW="9144000" imgH="190500" progId="Word.Document.8">
                      <p:embed/>
                      <p:pic>
                        <p:nvPicPr>
                          <p:cNvPr id="20" name="Object 19">
                            <a:extLst>
                              <a:ext uri="{FF2B5EF4-FFF2-40B4-BE49-F238E27FC236}">
                                <a16:creationId xmlns:a16="http://schemas.microsoft.com/office/drawing/2014/main" id="{870BC165-CD66-144D-9B9A-01D87DB833E7}"/>
                              </a:ext>
                            </a:extLst>
                          </p:cNvPr>
                          <p:cNvPicPr/>
                          <p:nvPr/>
                        </p:nvPicPr>
                        <p:blipFill>
                          <a:blip r:embed="rId6"/>
                          <a:stretch>
                            <a:fillRect/>
                          </a:stretch>
                        </p:blipFill>
                        <p:spPr>
                          <a:xfrm>
                            <a:off x="1524000" y="3710152"/>
                            <a:ext cx="9144000" cy="2732689"/>
                          </a:xfrm>
                          <a:prstGeom prst="rect">
                            <a:avLst/>
                          </a:prstGeom>
                          <a:solidFill>
                            <a:schemeClr val="bg1"/>
                          </a:solidFill>
                          <a:ln>
                            <a:solidFill>
                              <a:schemeClr val="accent1">
                                <a:lumMod val="50000"/>
                              </a:schemeClr>
                            </a:solidFill>
                          </a:ln>
                        </p:spPr>
                      </p:pic>
                    </p:oleObj>
                  </mc:Fallback>
                </mc:AlternateContent>
              </a:graphicData>
            </a:graphic>
          </p:graphicFrame>
        </p:grpSp>
        <p:sp>
          <p:nvSpPr>
            <p:cNvPr id="27" name="Rounded Rectangle 26">
              <a:extLst>
                <a:ext uri="{FF2B5EF4-FFF2-40B4-BE49-F238E27FC236}">
                  <a16:creationId xmlns:a16="http://schemas.microsoft.com/office/drawing/2014/main" id="{7EBD802B-EA68-2F4A-88BA-1C36974EBCC1}"/>
                </a:ext>
              </a:extLst>
            </p:cNvPr>
            <p:cNvSpPr/>
            <p:nvPr/>
          </p:nvSpPr>
          <p:spPr>
            <a:xfrm>
              <a:off x="2602275" y="3989641"/>
              <a:ext cx="6420728" cy="237324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AE" dirty="0"/>
                <a:t>         </a:t>
              </a:r>
              <a:r>
                <a:rPr lang="en-AE" sz="900" dirty="0">
                  <a:solidFill>
                    <a:schemeClr val="tx1"/>
                  </a:solidFill>
                </a:rPr>
                <a:t>AWS</a:t>
              </a:r>
              <a:r>
                <a:rPr lang="en-AE" dirty="0"/>
                <a:t> </a:t>
              </a:r>
              <a:r>
                <a:rPr lang="en-AE" sz="900" dirty="0">
                  <a:solidFill>
                    <a:schemeClr val="tx1"/>
                  </a:solidFill>
                </a:rPr>
                <a:t>Region</a:t>
              </a:r>
              <a:endParaRPr lang="en-AE" sz="900" dirty="0"/>
            </a:p>
          </p:txBody>
        </p:sp>
      </p:grpSp>
      <p:sp>
        <p:nvSpPr>
          <p:cNvPr id="28" name="Rounded Rectangle 27">
            <a:extLst>
              <a:ext uri="{FF2B5EF4-FFF2-40B4-BE49-F238E27FC236}">
                <a16:creationId xmlns:a16="http://schemas.microsoft.com/office/drawing/2014/main" id="{C6D3F8C7-3FD5-554C-9095-49130D052EF5}"/>
              </a:ext>
            </a:extLst>
          </p:cNvPr>
          <p:cNvSpPr/>
          <p:nvPr/>
        </p:nvSpPr>
        <p:spPr>
          <a:xfrm>
            <a:off x="3279648" y="3933865"/>
            <a:ext cx="704193" cy="2641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E" dirty="0">
                <a:ln w="0"/>
                <a:solidFill>
                  <a:schemeClr val="tx1"/>
                </a:solidFill>
                <a:effectLst>
                  <a:outerShdw blurRad="38100" dist="19050" dir="2700000" algn="tl" rotWithShape="0">
                    <a:schemeClr val="dk1">
                      <a:alpha val="40000"/>
                    </a:schemeClr>
                  </a:outerShdw>
                </a:effectLst>
              </a:rPr>
              <a:t>AWS</a:t>
            </a:r>
            <a:endParaRPr lang="en-AE" dirty="0">
              <a:ln>
                <a:solidFill>
                  <a:sysClr val="windowText" lastClr="000000"/>
                </a:solidFill>
              </a:ln>
              <a:solidFill>
                <a:schemeClr val="accent2"/>
              </a:solidFill>
            </a:endParaRPr>
          </a:p>
        </p:txBody>
      </p:sp>
      <p:cxnSp>
        <p:nvCxnSpPr>
          <p:cNvPr id="33" name="Straight Connector 32">
            <a:extLst>
              <a:ext uri="{FF2B5EF4-FFF2-40B4-BE49-F238E27FC236}">
                <a16:creationId xmlns:a16="http://schemas.microsoft.com/office/drawing/2014/main" id="{5796C973-97BC-6347-8253-A7512222FF32}"/>
              </a:ext>
            </a:extLst>
          </p:cNvPr>
          <p:cNvCxnSpPr/>
          <p:nvPr/>
        </p:nvCxnSpPr>
        <p:spPr>
          <a:xfrm>
            <a:off x="4080039" y="5036548"/>
            <a:ext cx="324756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D38EAF39-E2B8-2A4F-B7E2-B38569B86549}"/>
              </a:ext>
            </a:extLst>
          </p:cNvPr>
          <p:cNvSpPr/>
          <p:nvPr/>
        </p:nvSpPr>
        <p:spPr>
          <a:xfrm>
            <a:off x="2964756" y="4491785"/>
            <a:ext cx="5695767" cy="2064867"/>
          </a:xfrm>
          <a:prstGeom prst="roundRect">
            <a:avLst/>
          </a:prstGeom>
          <a:noFill/>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ndParaRPr>
          </a:p>
        </p:txBody>
      </p:sp>
      <p:grpSp>
        <p:nvGrpSpPr>
          <p:cNvPr id="47" name="Group 46">
            <a:extLst>
              <a:ext uri="{FF2B5EF4-FFF2-40B4-BE49-F238E27FC236}">
                <a16:creationId xmlns:a16="http://schemas.microsoft.com/office/drawing/2014/main" id="{53706631-0B01-484B-94B5-18E24B62C91D}"/>
              </a:ext>
            </a:extLst>
          </p:cNvPr>
          <p:cNvGrpSpPr/>
          <p:nvPr/>
        </p:nvGrpSpPr>
        <p:grpSpPr>
          <a:xfrm>
            <a:off x="3633707" y="4544492"/>
            <a:ext cx="4630341" cy="1723589"/>
            <a:chOff x="3663403" y="4549542"/>
            <a:chExt cx="4630341" cy="1723589"/>
          </a:xfrm>
        </p:grpSpPr>
        <p:sp>
          <p:nvSpPr>
            <p:cNvPr id="29" name="Rounded Rectangle 28">
              <a:extLst>
                <a:ext uri="{FF2B5EF4-FFF2-40B4-BE49-F238E27FC236}">
                  <a16:creationId xmlns:a16="http://schemas.microsoft.com/office/drawing/2014/main" id="{26522695-FB12-2640-BF61-366E72316763}"/>
                </a:ext>
              </a:extLst>
            </p:cNvPr>
            <p:cNvSpPr/>
            <p:nvPr/>
          </p:nvSpPr>
          <p:spPr>
            <a:xfrm>
              <a:off x="3663403" y="5247952"/>
              <a:ext cx="1307990" cy="1025179"/>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E" sz="1100" dirty="0">
                  <a:solidFill>
                    <a:schemeClr val="tx1"/>
                  </a:solidFill>
                </a:rPr>
                <a:t>Backup</a:t>
              </a:r>
            </a:p>
            <a:p>
              <a:endParaRPr lang="en-AE" sz="1100" dirty="0">
                <a:solidFill>
                  <a:schemeClr val="tx1"/>
                </a:solidFill>
              </a:endParaRPr>
            </a:p>
            <a:p>
              <a:r>
                <a:rPr lang="en-AE" sz="1000" dirty="0">
                  <a:solidFill>
                    <a:schemeClr val="tx1"/>
                  </a:solidFill>
                </a:rPr>
                <a:t>Availability Zone A</a:t>
              </a:r>
            </a:p>
          </p:txBody>
        </p:sp>
        <p:sp>
          <p:nvSpPr>
            <p:cNvPr id="30" name="Rounded Rectangle 29">
              <a:extLst>
                <a:ext uri="{FF2B5EF4-FFF2-40B4-BE49-F238E27FC236}">
                  <a16:creationId xmlns:a16="http://schemas.microsoft.com/office/drawing/2014/main" id="{DC3E700C-1991-9C45-94A6-747F97B1B796}"/>
                </a:ext>
              </a:extLst>
            </p:cNvPr>
            <p:cNvSpPr/>
            <p:nvPr/>
          </p:nvSpPr>
          <p:spPr>
            <a:xfrm>
              <a:off x="5259756" y="5247950"/>
              <a:ext cx="1382778" cy="1025179"/>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E" sz="1100" dirty="0">
                  <a:solidFill>
                    <a:schemeClr val="tx1"/>
                  </a:solidFill>
                </a:rPr>
                <a:t>Backup</a:t>
              </a:r>
            </a:p>
            <a:p>
              <a:pPr algn="ctr"/>
              <a:endParaRPr lang="en-AE" sz="1100" dirty="0">
                <a:solidFill>
                  <a:schemeClr val="tx1"/>
                </a:solidFill>
              </a:endParaRPr>
            </a:p>
            <a:p>
              <a:pPr algn="ctr"/>
              <a:r>
                <a:rPr lang="en-AE" sz="1100" dirty="0">
                  <a:solidFill>
                    <a:schemeClr val="tx1"/>
                  </a:solidFill>
                </a:rPr>
                <a:t>Availability Zone B</a:t>
              </a:r>
            </a:p>
            <a:p>
              <a:pPr algn="ctr"/>
              <a:endParaRPr lang="en-AE" sz="1100" dirty="0">
                <a:solidFill>
                  <a:schemeClr val="tx1"/>
                </a:solidFill>
              </a:endParaRPr>
            </a:p>
          </p:txBody>
        </p:sp>
        <p:sp>
          <p:nvSpPr>
            <p:cNvPr id="31" name="Rounded Rectangle 30">
              <a:extLst>
                <a:ext uri="{FF2B5EF4-FFF2-40B4-BE49-F238E27FC236}">
                  <a16:creationId xmlns:a16="http://schemas.microsoft.com/office/drawing/2014/main" id="{AD297B3C-5ECC-BF47-85C0-3EF4FBA7DA75}"/>
                </a:ext>
              </a:extLst>
            </p:cNvPr>
            <p:cNvSpPr/>
            <p:nvPr/>
          </p:nvSpPr>
          <p:spPr>
            <a:xfrm>
              <a:off x="6910972" y="5247950"/>
              <a:ext cx="1382772" cy="1025177"/>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E" sz="1100" dirty="0">
                  <a:solidFill>
                    <a:schemeClr val="tx1"/>
                  </a:solidFill>
                </a:rPr>
                <a:t>Backup</a:t>
              </a:r>
            </a:p>
            <a:p>
              <a:pPr algn="ctr"/>
              <a:endParaRPr lang="en-AE" sz="1100" dirty="0">
                <a:solidFill>
                  <a:schemeClr val="tx1"/>
                </a:solidFill>
              </a:endParaRPr>
            </a:p>
            <a:p>
              <a:pPr algn="ctr"/>
              <a:r>
                <a:rPr lang="en-AE" sz="1100" dirty="0">
                  <a:solidFill>
                    <a:schemeClr val="tx1"/>
                  </a:solidFill>
                </a:rPr>
                <a:t>Availability Zone C</a:t>
              </a:r>
            </a:p>
            <a:p>
              <a:pPr algn="ctr"/>
              <a:endParaRPr lang="en-AE" sz="1100" dirty="0"/>
            </a:p>
          </p:txBody>
        </p:sp>
        <p:cxnSp>
          <p:nvCxnSpPr>
            <p:cNvPr id="35" name="Straight Arrow Connector 34">
              <a:extLst>
                <a:ext uri="{FF2B5EF4-FFF2-40B4-BE49-F238E27FC236}">
                  <a16:creationId xmlns:a16="http://schemas.microsoft.com/office/drawing/2014/main" id="{127FCB2A-1B35-D24F-A307-B18C830CB595}"/>
                </a:ext>
              </a:extLst>
            </p:cNvPr>
            <p:cNvCxnSpPr>
              <a:cxnSpLocks/>
            </p:cNvCxnSpPr>
            <p:nvPr/>
          </p:nvCxnSpPr>
          <p:spPr>
            <a:xfrm flipH="1">
              <a:off x="4083816" y="5036548"/>
              <a:ext cx="10512" cy="21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5B6AFE-5E4C-2448-B153-2628AA301753}"/>
                </a:ext>
              </a:extLst>
            </p:cNvPr>
            <p:cNvCxnSpPr/>
            <p:nvPr/>
          </p:nvCxnSpPr>
          <p:spPr>
            <a:xfrm>
              <a:off x="5932431" y="5052214"/>
              <a:ext cx="1" cy="143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083CD7B-75FF-DB41-B6B7-39C12E0DB74A}"/>
                </a:ext>
              </a:extLst>
            </p:cNvPr>
            <p:cNvCxnSpPr>
              <a:cxnSpLocks/>
            </p:cNvCxnSpPr>
            <p:nvPr/>
          </p:nvCxnSpPr>
          <p:spPr>
            <a:xfrm>
              <a:off x="7349469" y="5033066"/>
              <a:ext cx="0" cy="20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CBAC8E2E-BA7A-4142-9D5B-52A7CF9AAE68}"/>
                </a:ext>
              </a:extLst>
            </p:cNvPr>
            <p:cNvPicPr>
              <a:picLocks noChangeAspect="1"/>
            </p:cNvPicPr>
            <p:nvPr/>
          </p:nvPicPr>
          <p:blipFill>
            <a:blip r:embed="rId7"/>
            <a:stretch>
              <a:fillRect/>
            </a:stretch>
          </p:blipFill>
          <p:spPr>
            <a:xfrm>
              <a:off x="5630914" y="4549542"/>
              <a:ext cx="539642" cy="451956"/>
            </a:xfrm>
            <a:prstGeom prst="rect">
              <a:avLst/>
            </a:prstGeom>
          </p:spPr>
        </p:pic>
      </p:grpSp>
      <p:sp>
        <p:nvSpPr>
          <p:cNvPr id="49" name="Rounded Rectangle 48">
            <a:extLst>
              <a:ext uri="{FF2B5EF4-FFF2-40B4-BE49-F238E27FC236}">
                <a16:creationId xmlns:a16="http://schemas.microsoft.com/office/drawing/2014/main" id="{06C561D7-F702-744C-97B9-3541A0836ABB}"/>
              </a:ext>
            </a:extLst>
          </p:cNvPr>
          <p:cNvSpPr/>
          <p:nvPr/>
        </p:nvSpPr>
        <p:spPr>
          <a:xfrm>
            <a:off x="2720738" y="4243326"/>
            <a:ext cx="704193" cy="2641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E" dirty="0">
                <a:ln w="0"/>
                <a:solidFill>
                  <a:schemeClr val="tx1"/>
                </a:solidFill>
                <a:effectLst>
                  <a:outerShdw blurRad="38100" dist="19050" dir="2700000" algn="tl" rotWithShape="0">
                    <a:schemeClr val="dk1">
                      <a:alpha val="40000"/>
                    </a:schemeClr>
                  </a:outerShdw>
                </a:effectLst>
              </a:rPr>
              <a:t>VPC</a:t>
            </a:r>
            <a:endParaRPr lang="en-AE" dirty="0">
              <a:ln>
                <a:solidFill>
                  <a:sysClr val="windowText" lastClr="000000"/>
                </a:solidFill>
              </a:ln>
              <a:solidFill>
                <a:schemeClr val="accent2"/>
              </a:solidFill>
            </a:endParaRPr>
          </a:p>
        </p:txBody>
      </p:sp>
      <p:sp>
        <p:nvSpPr>
          <p:cNvPr id="50" name="TextBox 49">
            <a:extLst>
              <a:ext uri="{FF2B5EF4-FFF2-40B4-BE49-F238E27FC236}">
                <a16:creationId xmlns:a16="http://schemas.microsoft.com/office/drawing/2014/main" id="{E8DE4195-BFFD-A64C-B3DF-F19DB6C24B72}"/>
              </a:ext>
            </a:extLst>
          </p:cNvPr>
          <p:cNvSpPr txBox="1"/>
          <p:nvPr/>
        </p:nvSpPr>
        <p:spPr>
          <a:xfrm>
            <a:off x="257176" y="3726651"/>
            <a:ext cx="1089956" cy="338554"/>
          </a:xfrm>
          <a:prstGeom prst="rect">
            <a:avLst/>
          </a:prstGeom>
          <a:noFill/>
        </p:spPr>
        <p:txBody>
          <a:bodyPr wrap="square" rtlCol="0">
            <a:spAutoFit/>
          </a:bodyPr>
          <a:lstStyle/>
          <a:p>
            <a:r>
              <a:rPr lang="en-AE" sz="1600" dirty="0"/>
              <a:t>Durability</a:t>
            </a:r>
          </a:p>
        </p:txBody>
      </p:sp>
      <p:sp>
        <p:nvSpPr>
          <p:cNvPr id="51" name="TextBox 50">
            <a:extLst>
              <a:ext uri="{FF2B5EF4-FFF2-40B4-BE49-F238E27FC236}">
                <a16:creationId xmlns:a16="http://schemas.microsoft.com/office/drawing/2014/main" id="{1C9F3158-E49C-B84B-BBBF-CACDBC2CD181}"/>
              </a:ext>
            </a:extLst>
          </p:cNvPr>
          <p:cNvSpPr txBox="1"/>
          <p:nvPr/>
        </p:nvSpPr>
        <p:spPr>
          <a:xfrm>
            <a:off x="257176" y="5686617"/>
            <a:ext cx="1089956" cy="338554"/>
          </a:xfrm>
          <a:prstGeom prst="rect">
            <a:avLst/>
          </a:prstGeom>
          <a:noFill/>
        </p:spPr>
        <p:txBody>
          <a:bodyPr wrap="square" rtlCol="0">
            <a:spAutoFit/>
          </a:bodyPr>
          <a:lstStyle/>
          <a:p>
            <a:r>
              <a:rPr lang="en-AE" sz="1600" dirty="0"/>
              <a:t>Availability</a:t>
            </a:r>
          </a:p>
        </p:txBody>
      </p:sp>
      <p:grpSp>
        <p:nvGrpSpPr>
          <p:cNvPr id="14" name="Group 13">
            <a:extLst>
              <a:ext uri="{FF2B5EF4-FFF2-40B4-BE49-F238E27FC236}">
                <a16:creationId xmlns:a16="http://schemas.microsoft.com/office/drawing/2014/main" id="{597FD73E-C3DD-874E-B94D-0DF179E2BD82}"/>
              </a:ext>
            </a:extLst>
          </p:cNvPr>
          <p:cNvGrpSpPr/>
          <p:nvPr/>
        </p:nvGrpSpPr>
        <p:grpSpPr>
          <a:xfrm>
            <a:off x="3814763" y="5316038"/>
            <a:ext cx="1000125" cy="827587"/>
            <a:chOff x="3814763" y="5316038"/>
            <a:chExt cx="1000125" cy="827587"/>
          </a:xfrm>
        </p:grpSpPr>
        <p:cxnSp>
          <p:nvCxnSpPr>
            <p:cNvPr id="8" name="Straight Connector 7">
              <a:extLst>
                <a:ext uri="{FF2B5EF4-FFF2-40B4-BE49-F238E27FC236}">
                  <a16:creationId xmlns:a16="http://schemas.microsoft.com/office/drawing/2014/main" id="{001727BB-8B76-2B4B-A8B2-5F43CE0595BE}"/>
                </a:ext>
              </a:extLst>
            </p:cNvPr>
            <p:cNvCxnSpPr/>
            <p:nvPr/>
          </p:nvCxnSpPr>
          <p:spPr>
            <a:xfrm>
              <a:off x="3814763" y="5357813"/>
              <a:ext cx="1000125" cy="785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C7259F8-8180-7E4C-9FD1-C3D97A7BD693}"/>
                </a:ext>
              </a:extLst>
            </p:cNvPr>
            <p:cNvCxnSpPr>
              <a:cxnSpLocks/>
            </p:cNvCxnSpPr>
            <p:nvPr/>
          </p:nvCxnSpPr>
          <p:spPr>
            <a:xfrm flipH="1">
              <a:off x="3983841" y="5316038"/>
              <a:ext cx="646223" cy="827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Freeform 15">
            <a:extLst>
              <a:ext uri="{FF2B5EF4-FFF2-40B4-BE49-F238E27FC236}">
                <a16:creationId xmlns:a16="http://schemas.microsoft.com/office/drawing/2014/main" id="{167D0F7B-8919-3243-9DE2-342C75534182}"/>
              </a:ext>
            </a:extLst>
          </p:cNvPr>
          <p:cNvSpPr/>
          <p:nvPr/>
        </p:nvSpPr>
        <p:spPr>
          <a:xfrm>
            <a:off x="5357813" y="5391837"/>
            <a:ext cx="1180090" cy="796118"/>
          </a:xfrm>
          <a:custGeom>
            <a:avLst/>
            <a:gdLst>
              <a:gd name="connsiteX0" fmla="*/ 0 w 1180090"/>
              <a:gd name="connsiteY0" fmla="*/ 508901 h 796118"/>
              <a:gd name="connsiteX1" fmla="*/ 228600 w 1180090"/>
              <a:gd name="connsiteY1" fmla="*/ 780363 h 796118"/>
              <a:gd name="connsiteX2" fmla="*/ 1071562 w 1180090"/>
              <a:gd name="connsiteY2" fmla="*/ 94563 h 796118"/>
              <a:gd name="connsiteX3" fmla="*/ 1143000 w 1180090"/>
              <a:gd name="connsiteY3" fmla="*/ 23126 h 796118"/>
            </a:gdLst>
            <a:ahLst/>
            <a:cxnLst>
              <a:cxn ang="0">
                <a:pos x="connsiteX0" y="connsiteY0"/>
              </a:cxn>
              <a:cxn ang="0">
                <a:pos x="connsiteX1" y="connsiteY1"/>
              </a:cxn>
              <a:cxn ang="0">
                <a:pos x="connsiteX2" y="connsiteY2"/>
              </a:cxn>
              <a:cxn ang="0">
                <a:pos x="connsiteX3" y="connsiteY3"/>
              </a:cxn>
            </a:cxnLst>
            <a:rect l="l" t="t" r="r" b="b"/>
            <a:pathLst>
              <a:path w="1180090" h="796118">
                <a:moveTo>
                  <a:pt x="0" y="508901"/>
                </a:moveTo>
                <a:cubicBezTo>
                  <a:pt x="25003" y="679160"/>
                  <a:pt x="50006" y="849419"/>
                  <a:pt x="228600" y="780363"/>
                </a:cubicBezTo>
                <a:cubicBezTo>
                  <a:pt x="407194" y="711307"/>
                  <a:pt x="919162" y="220769"/>
                  <a:pt x="1071562" y="94563"/>
                </a:cubicBezTo>
                <a:cubicBezTo>
                  <a:pt x="1223962" y="-31643"/>
                  <a:pt x="1183481" y="-4259"/>
                  <a:pt x="1143000" y="23126"/>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8" name="Freeform 37">
            <a:extLst>
              <a:ext uri="{FF2B5EF4-FFF2-40B4-BE49-F238E27FC236}">
                <a16:creationId xmlns:a16="http://schemas.microsoft.com/office/drawing/2014/main" id="{927BDCFC-BA1B-EC44-86BB-6896C9FDB650}"/>
              </a:ext>
            </a:extLst>
          </p:cNvPr>
          <p:cNvSpPr/>
          <p:nvPr/>
        </p:nvSpPr>
        <p:spPr>
          <a:xfrm>
            <a:off x="6953261" y="5358493"/>
            <a:ext cx="1180090" cy="796118"/>
          </a:xfrm>
          <a:custGeom>
            <a:avLst/>
            <a:gdLst>
              <a:gd name="connsiteX0" fmla="*/ 0 w 1180090"/>
              <a:gd name="connsiteY0" fmla="*/ 508901 h 796118"/>
              <a:gd name="connsiteX1" fmla="*/ 228600 w 1180090"/>
              <a:gd name="connsiteY1" fmla="*/ 780363 h 796118"/>
              <a:gd name="connsiteX2" fmla="*/ 1071562 w 1180090"/>
              <a:gd name="connsiteY2" fmla="*/ 94563 h 796118"/>
              <a:gd name="connsiteX3" fmla="*/ 1143000 w 1180090"/>
              <a:gd name="connsiteY3" fmla="*/ 23126 h 796118"/>
            </a:gdLst>
            <a:ahLst/>
            <a:cxnLst>
              <a:cxn ang="0">
                <a:pos x="connsiteX0" y="connsiteY0"/>
              </a:cxn>
              <a:cxn ang="0">
                <a:pos x="connsiteX1" y="connsiteY1"/>
              </a:cxn>
              <a:cxn ang="0">
                <a:pos x="connsiteX2" y="connsiteY2"/>
              </a:cxn>
              <a:cxn ang="0">
                <a:pos x="connsiteX3" y="connsiteY3"/>
              </a:cxn>
            </a:cxnLst>
            <a:rect l="l" t="t" r="r" b="b"/>
            <a:pathLst>
              <a:path w="1180090" h="796118">
                <a:moveTo>
                  <a:pt x="0" y="508901"/>
                </a:moveTo>
                <a:cubicBezTo>
                  <a:pt x="25003" y="679160"/>
                  <a:pt x="50006" y="849419"/>
                  <a:pt x="228600" y="780363"/>
                </a:cubicBezTo>
                <a:cubicBezTo>
                  <a:pt x="407194" y="711307"/>
                  <a:pt x="919162" y="220769"/>
                  <a:pt x="1071562" y="94563"/>
                </a:cubicBezTo>
                <a:cubicBezTo>
                  <a:pt x="1223962" y="-31643"/>
                  <a:pt x="1183481" y="-4259"/>
                  <a:pt x="1143000" y="23126"/>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62576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(S3)</a:t>
            </a:r>
            <a:br>
              <a:rPr lang="en-AE" dirty="0"/>
            </a:br>
            <a:r>
              <a:rPr lang="en-AE" sz="4000" dirty="0"/>
              <a:t>Main Features</a:t>
            </a:r>
          </a:p>
        </p:txBody>
      </p:sp>
      <p:sp>
        <p:nvSpPr>
          <p:cNvPr id="3" name="Subtitle 2">
            <a:extLst>
              <a:ext uri="{FF2B5EF4-FFF2-40B4-BE49-F238E27FC236}">
                <a16:creationId xmlns:a16="http://schemas.microsoft.com/office/drawing/2014/main" id="{5CC314C9-4B51-4C4D-AE25-97C80A6FD6E5}"/>
              </a:ext>
            </a:extLst>
          </p:cNvPr>
          <p:cNvSpPr>
            <a:spLocks noGrp="1"/>
          </p:cNvSpPr>
          <p:nvPr>
            <p:ph type="subTitle" idx="1"/>
          </p:nvPr>
        </p:nvSpPr>
        <p:spPr>
          <a:xfrm>
            <a:off x="-1" y="2102070"/>
            <a:ext cx="12191999" cy="4755930"/>
          </a:xfrm>
        </p:spPr>
        <p:txBody>
          <a:bodyPr/>
          <a:lstStyle/>
          <a:p>
            <a:pPr algn="l"/>
            <a:endParaRPr lang="en-AE" dirty="0"/>
          </a:p>
        </p:txBody>
      </p:sp>
      <p:grpSp>
        <p:nvGrpSpPr>
          <p:cNvPr id="5" name="Group 4">
            <a:extLst>
              <a:ext uri="{FF2B5EF4-FFF2-40B4-BE49-F238E27FC236}">
                <a16:creationId xmlns:a16="http://schemas.microsoft.com/office/drawing/2014/main" id="{95C33A0E-E9A7-3240-959C-9305E5B335CD}"/>
              </a:ext>
            </a:extLst>
          </p:cNvPr>
          <p:cNvGrpSpPr/>
          <p:nvPr/>
        </p:nvGrpSpPr>
        <p:grpSpPr>
          <a:xfrm>
            <a:off x="-14975" y="2575771"/>
            <a:ext cx="5274731" cy="1489434"/>
            <a:chOff x="-14975" y="2575771"/>
            <a:chExt cx="5274731" cy="1489434"/>
          </a:xfrm>
        </p:grpSpPr>
        <p:sp>
          <p:nvSpPr>
            <p:cNvPr id="11" name="TextBox 10">
              <a:extLst>
                <a:ext uri="{FF2B5EF4-FFF2-40B4-BE49-F238E27FC236}">
                  <a16:creationId xmlns:a16="http://schemas.microsoft.com/office/drawing/2014/main" id="{7A59E1FC-B64B-424F-9BFA-A2932C36F81D}"/>
                </a:ext>
              </a:extLst>
            </p:cNvPr>
            <p:cNvSpPr txBox="1"/>
            <p:nvPr/>
          </p:nvSpPr>
          <p:spPr>
            <a:xfrm>
              <a:off x="1744718" y="2677861"/>
              <a:ext cx="3515038" cy="923330"/>
            </a:xfrm>
            <a:prstGeom prst="rect">
              <a:avLst/>
            </a:prstGeom>
            <a:noFill/>
          </p:spPr>
          <p:txBody>
            <a:bodyPr wrap="square" rtlCol="0" anchor="b" anchorCtr="0">
              <a:spAutoFit/>
            </a:bodyPr>
            <a:lstStyle/>
            <a:p>
              <a:r>
                <a:rPr lang="en-AE" dirty="0"/>
                <a:t>AWS takes care of scaling S3 depending on the load.  You only pay for what you use.</a:t>
              </a:r>
            </a:p>
          </p:txBody>
        </p:sp>
        <p:sp>
          <p:nvSpPr>
            <p:cNvPr id="50" name="TextBox 49">
              <a:extLst>
                <a:ext uri="{FF2B5EF4-FFF2-40B4-BE49-F238E27FC236}">
                  <a16:creationId xmlns:a16="http://schemas.microsoft.com/office/drawing/2014/main" id="{E8DE4195-BFFD-A64C-B3DF-F19DB6C24B72}"/>
                </a:ext>
              </a:extLst>
            </p:cNvPr>
            <p:cNvSpPr txBox="1"/>
            <p:nvPr/>
          </p:nvSpPr>
          <p:spPr>
            <a:xfrm>
              <a:off x="176409" y="3726651"/>
              <a:ext cx="1089956" cy="338554"/>
            </a:xfrm>
            <a:prstGeom prst="rect">
              <a:avLst/>
            </a:prstGeom>
            <a:noFill/>
          </p:spPr>
          <p:txBody>
            <a:bodyPr wrap="square" rtlCol="0">
              <a:spAutoFit/>
            </a:bodyPr>
            <a:lstStyle/>
            <a:p>
              <a:r>
                <a:rPr lang="en-AE" sz="1600" dirty="0"/>
                <a:t>Scalability</a:t>
              </a:r>
            </a:p>
          </p:txBody>
        </p:sp>
        <p:pic>
          <p:nvPicPr>
            <p:cNvPr id="6" name="Picture 5">
              <a:extLst>
                <a:ext uri="{FF2B5EF4-FFF2-40B4-BE49-F238E27FC236}">
                  <a16:creationId xmlns:a16="http://schemas.microsoft.com/office/drawing/2014/main" id="{CCE6F0FF-75A5-1E43-87FE-58A5949EDC64}"/>
                </a:ext>
              </a:extLst>
            </p:cNvPr>
            <p:cNvPicPr>
              <a:picLocks noChangeAspect="1"/>
            </p:cNvPicPr>
            <p:nvPr/>
          </p:nvPicPr>
          <p:blipFill>
            <a:blip r:embed="rId2"/>
            <a:stretch>
              <a:fillRect/>
            </a:stretch>
          </p:blipFill>
          <p:spPr>
            <a:xfrm>
              <a:off x="-14975" y="2575771"/>
              <a:ext cx="1358420" cy="1021448"/>
            </a:xfrm>
            <a:prstGeom prst="rect">
              <a:avLst/>
            </a:prstGeom>
          </p:spPr>
        </p:pic>
      </p:grpSp>
      <p:grpSp>
        <p:nvGrpSpPr>
          <p:cNvPr id="7" name="Group 6">
            <a:extLst>
              <a:ext uri="{FF2B5EF4-FFF2-40B4-BE49-F238E27FC236}">
                <a16:creationId xmlns:a16="http://schemas.microsoft.com/office/drawing/2014/main" id="{38EF754C-42CE-E94A-8A87-022340CFDBCE}"/>
              </a:ext>
            </a:extLst>
          </p:cNvPr>
          <p:cNvGrpSpPr/>
          <p:nvPr/>
        </p:nvGrpSpPr>
        <p:grpSpPr>
          <a:xfrm>
            <a:off x="-10701" y="4782348"/>
            <a:ext cx="5287216" cy="1242823"/>
            <a:chOff x="-10701" y="4782348"/>
            <a:chExt cx="5287216" cy="1242823"/>
          </a:xfrm>
        </p:grpSpPr>
        <p:sp>
          <p:nvSpPr>
            <p:cNvPr id="51" name="TextBox 50">
              <a:extLst>
                <a:ext uri="{FF2B5EF4-FFF2-40B4-BE49-F238E27FC236}">
                  <a16:creationId xmlns:a16="http://schemas.microsoft.com/office/drawing/2014/main" id="{1C9F3158-E49C-B84B-BBBF-CACDBC2CD181}"/>
                </a:ext>
              </a:extLst>
            </p:cNvPr>
            <p:cNvSpPr txBox="1"/>
            <p:nvPr/>
          </p:nvSpPr>
          <p:spPr>
            <a:xfrm>
              <a:off x="276425" y="5686617"/>
              <a:ext cx="1089956" cy="338554"/>
            </a:xfrm>
            <a:prstGeom prst="rect">
              <a:avLst/>
            </a:prstGeom>
            <a:noFill/>
          </p:spPr>
          <p:txBody>
            <a:bodyPr wrap="square" rtlCol="0">
              <a:spAutoFit/>
            </a:bodyPr>
            <a:lstStyle/>
            <a:p>
              <a:r>
                <a:rPr lang="en-AE" sz="1600" dirty="0"/>
                <a:t>Security</a:t>
              </a:r>
            </a:p>
          </p:txBody>
        </p:sp>
        <p:pic>
          <p:nvPicPr>
            <p:cNvPr id="32" name="Picture 31">
              <a:extLst>
                <a:ext uri="{FF2B5EF4-FFF2-40B4-BE49-F238E27FC236}">
                  <a16:creationId xmlns:a16="http://schemas.microsoft.com/office/drawing/2014/main" id="{15AD503E-B482-A844-9427-22BDD31AB425}"/>
                </a:ext>
              </a:extLst>
            </p:cNvPr>
            <p:cNvPicPr>
              <a:picLocks noChangeAspect="1"/>
            </p:cNvPicPr>
            <p:nvPr/>
          </p:nvPicPr>
          <p:blipFill>
            <a:blip r:embed="rId3"/>
            <a:srcRect/>
            <a:stretch/>
          </p:blipFill>
          <p:spPr>
            <a:xfrm>
              <a:off x="-10701" y="4782348"/>
              <a:ext cx="1349873" cy="809923"/>
            </a:xfrm>
            <a:prstGeom prst="rect">
              <a:avLst/>
            </a:prstGeom>
          </p:spPr>
        </p:pic>
        <p:sp>
          <p:nvSpPr>
            <p:cNvPr id="38" name="TextBox 37">
              <a:extLst>
                <a:ext uri="{FF2B5EF4-FFF2-40B4-BE49-F238E27FC236}">
                  <a16:creationId xmlns:a16="http://schemas.microsoft.com/office/drawing/2014/main" id="{CC233188-D4FE-8346-AD5B-45F21DF839EA}"/>
                </a:ext>
              </a:extLst>
            </p:cNvPr>
            <p:cNvSpPr txBox="1"/>
            <p:nvPr/>
          </p:nvSpPr>
          <p:spPr>
            <a:xfrm>
              <a:off x="1761477" y="4836807"/>
              <a:ext cx="3515038" cy="923330"/>
            </a:xfrm>
            <a:prstGeom prst="rect">
              <a:avLst/>
            </a:prstGeom>
            <a:noFill/>
          </p:spPr>
          <p:txBody>
            <a:bodyPr wrap="square" rtlCol="0" anchor="b" anchorCtr="0">
              <a:spAutoFit/>
            </a:bodyPr>
            <a:lstStyle/>
            <a:p>
              <a:r>
                <a:rPr lang="en-AE" dirty="0"/>
                <a:t>Highly secure service with Server side encryption and Client side encryption</a:t>
              </a:r>
            </a:p>
          </p:txBody>
        </p:sp>
      </p:grpSp>
    </p:spTree>
    <p:extLst>
      <p:ext uri="{BB962C8B-B14F-4D97-AF65-F5344CB8AC3E}">
        <p14:creationId xmlns:p14="http://schemas.microsoft.com/office/powerpoint/2010/main" val="1399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dirty="0"/>
              <a:t>(S3)</a:t>
            </a:r>
            <a:br>
              <a:rPr lang="en-AE" dirty="0"/>
            </a:br>
            <a:r>
              <a:rPr lang="en-AE" sz="4000" dirty="0"/>
              <a:t>Main Features</a:t>
            </a:r>
          </a:p>
        </p:txBody>
      </p:sp>
      <p:sp>
        <p:nvSpPr>
          <p:cNvPr id="3" name="Subtitle 2">
            <a:extLst>
              <a:ext uri="{FF2B5EF4-FFF2-40B4-BE49-F238E27FC236}">
                <a16:creationId xmlns:a16="http://schemas.microsoft.com/office/drawing/2014/main" id="{5CC314C9-4B51-4C4D-AE25-97C80A6FD6E5}"/>
              </a:ext>
            </a:extLst>
          </p:cNvPr>
          <p:cNvSpPr>
            <a:spLocks noGrp="1"/>
          </p:cNvSpPr>
          <p:nvPr>
            <p:ph type="subTitle" idx="1"/>
          </p:nvPr>
        </p:nvSpPr>
        <p:spPr>
          <a:xfrm>
            <a:off x="-1" y="2102070"/>
            <a:ext cx="12191999" cy="4755930"/>
          </a:xfrm>
        </p:spPr>
        <p:txBody>
          <a:bodyPr/>
          <a:lstStyle/>
          <a:p>
            <a:pPr algn="l"/>
            <a:endParaRPr lang="en-AE" dirty="0"/>
          </a:p>
        </p:txBody>
      </p:sp>
      <p:sp>
        <p:nvSpPr>
          <p:cNvPr id="11" name="TextBox 10">
            <a:extLst>
              <a:ext uri="{FF2B5EF4-FFF2-40B4-BE49-F238E27FC236}">
                <a16:creationId xmlns:a16="http://schemas.microsoft.com/office/drawing/2014/main" id="{7A59E1FC-B64B-424F-9BFA-A2932C36F81D}"/>
              </a:ext>
            </a:extLst>
          </p:cNvPr>
          <p:cNvSpPr txBox="1"/>
          <p:nvPr/>
        </p:nvSpPr>
        <p:spPr>
          <a:xfrm>
            <a:off x="1744718" y="2677861"/>
            <a:ext cx="3515038" cy="923330"/>
          </a:xfrm>
          <a:prstGeom prst="rect">
            <a:avLst/>
          </a:prstGeom>
          <a:noFill/>
        </p:spPr>
        <p:txBody>
          <a:bodyPr wrap="square" rtlCol="0" anchor="b" anchorCtr="0">
            <a:spAutoFit/>
          </a:bodyPr>
          <a:lstStyle/>
          <a:p>
            <a:r>
              <a:rPr lang="en-AE" dirty="0"/>
              <a:t>S3 provides different storage tiers and different pricing options which can be utilized based on your need</a:t>
            </a:r>
          </a:p>
        </p:txBody>
      </p:sp>
      <p:sp>
        <p:nvSpPr>
          <p:cNvPr id="50" name="TextBox 49">
            <a:extLst>
              <a:ext uri="{FF2B5EF4-FFF2-40B4-BE49-F238E27FC236}">
                <a16:creationId xmlns:a16="http://schemas.microsoft.com/office/drawing/2014/main" id="{E8DE4195-BFFD-A64C-B3DF-F19DB6C24B72}"/>
              </a:ext>
            </a:extLst>
          </p:cNvPr>
          <p:cNvSpPr txBox="1"/>
          <p:nvPr/>
        </p:nvSpPr>
        <p:spPr>
          <a:xfrm>
            <a:off x="176409" y="3726651"/>
            <a:ext cx="1189972" cy="338554"/>
          </a:xfrm>
          <a:prstGeom prst="rect">
            <a:avLst/>
          </a:prstGeom>
          <a:noFill/>
        </p:spPr>
        <p:txBody>
          <a:bodyPr wrap="square" rtlCol="0">
            <a:spAutoFit/>
          </a:bodyPr>
          <a:lstStyle/>
          <a:p>
            <a:r>
              <a:rPr lang="en-AE" sz="1600" dirty="0"/>
              <a:t>Inexpensive</a:t>
            </a:r>
          </a:p>
        </p:txBody>
      </p:sp>
      <p:pic>
        <p:nvPicPr>
          <p:cNvPr id="6" name="Picture 5">
            <a:extLst>
              <a:ext uri="{FF2B5EF4-FFF2-40B4-BE49-F238E27FC236}">
                <a16:creationId xmlns:a16="http://schemas.microsoft.com/office/drawing/2014/main" id="{CCE6F0FF-75A5-1E43-87FE-58A5949EDC64}"/>
              </a:ext>
            </a:extLst>
          </p:cNvPr>
          <p:cNvPicPr>
            <a:picLocks noChangeAspect="1"/>
          </p:cNvPicPr>
          <p:nvPr/>
        </p:nvPicPr>
        <p:blipFill>
          <a:blip r:embed="rId2"/>
          <a:srcRect/>
          <a:stretch/>
        </p:blipFill>
        <p:spPr>
          <a:xfrm>
            <a:off x="153511" y="2575771"/>
            <a:ext cx="1021448" cy="1021448"/>
          </a:xfrm>
          <a:prstGeom prst="rect">
            <a:avLst/>
          </a:prstGeom>
        </p:spPr>
      </p:pic>
    </p:spTree>
    <p:extLst>
      <p:ext uri="{BB962C8B-B14F-4D97-AF65-F5344CB8AC3E}">
        <p14:creationId xmlns:p14="http://schemas.microsoft.com/office/powerpoint/2010/main" val="96123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u="sng" dirty="0"/>
              <a:t>Amazon Simple Storage Service (S3)</a:t>
            </a:r>
            <a:br>
              <a:rPr lang="en-AE" dirty="0"/>
            </a:br>
            <a:r>
              <a:rPr lang="en-AE" sz="3100" dirty="0"/>
              <a:t>Basic concepts (Fundamentals)</a:t>
            </a:r>
          </a:p>
        </p:txBody>
      </p:sp>
      <p:sp>
        <p:nvSpPr>
          <p:cNvPr id="3" name="Subtitle 2">
            <a:extLst>
              <a:ext uri="{FF2B5EF4-FFF2-40B4-BE49-F238E27FC236}">
                <a16:creationId xmlns:a16="http://schemas.microsoft.com/office/drawing/2014/main" id="{5CC314C9-4B51-4C4D-AE25-97C80A6FD6E5}"/>
              </a:ext>
            </a:extLst>
          </p:cNvPr>
          <p:cNvSpPr>
            <a:spLocks noGrp="1"/>
          </p:cNvSpPr>
          <p:nvPr>
            <p:ph type="subTitle" idx="1"/>
          </p:nvPr>
        </p:nvSpPr>
        <p:spPr>
          <a:xfrm>
            <a:off x="-1" y="2102070"/>
            <a:ext cx="12191999" cy="4755930"/>
          </a:xfrm>
        </p:spPr>
        <p:txBody>
          <a:bodyPr/>
          <a:lstStyle/>
          <a:p>
            <a:pPr algn="l"/>
            <a:endParaRPr lang="en-AE" dirty="0"/>
          </a:p>
        </p:txBody>
      </p:sp>
      <p:sp>
        <p:nvSpPr>
          <p:cNvPr id="5" name="TextBox 4">
            <a:extLst>
              <a:ext uri="{FF2B5EF4-FFF2-40B4-BE49-F238E27FC236}">
                <a16:creationId xmlns:a16="http://schemas.microsoft.com/office/drawing/2014/main" id="{3C5D8E8B-7C90-2D41-9DE7-FE5951A0AEC8}"/>
              </a:ext>
            </a:extLst>
          </p:cNvPr>
          <p:cNvSpPr txBox="1"/>
          <p:nvPr/>
        </p:nvSpPr>
        <p:spPr>
          <a:xfrm>
            <a:off x="271463" y="2492949"/>
            <a:ext cx="1643062" cy="461665"/>
          </a:xfrm>
          <a:prstGeom prst="rect">
            <a:avLst/>
          </a:prstGeom>
          <a:noFill/>
        </p:spPr>
        <p:txBody>
          <a:bodyPr wrap="square" rtlCol="0">
            <a:spAutoFit/>
          </a:bodyPr>
          <a:lstStyle/>
          <a:p>
            <a:r>
              <a:rPr lang="en-AE" sz="2400" dirty="0">
                <a:solidFill>
                  <a:schemeClr val="accent2"/>
                </a:solidFill>
              </a:rPr>
              <a:t>Bucket</a:t>
            </a:r>
          </a:p>
        </p:txBody>
      </p:sp>
      <p:sp>
        <p:nvSpPr>
          <p:cNvPr id="10" name="TextBox 9">
            <a:extLst>
              <a:ext uri="{FF2B5EF4-FFF2-40B4-BE49-F238E27FC236}">
                <a16:creationId xmlns:a16="http://schemas.microsoft.com/office/drawing/2014/main" id="{50183CBD-24CE-7246-987A-2960EB279314}"/>
              </a:ext>
            </a:extLst>
          </p:cNvPr>
          <p:cNvSpPr txBox="1"/>
          <p:nvPr/>
        </p:nvSpPr>
        <p:spPr>
          <a:xfrm>
            <a:off x="542927" y="2938637"/>
            <a:ext cx="8343898"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A container which stores the objects that are uploaded to S3.</a:t>
            </a:r>
          </a:p>
        </p:txBody>
      </p:sp>
      <p:sp>
        <p:nvSpPr>
          <p:cNvPr id="12" name="TextBox 11">
            <a:extLst>
              <a:ext uri="{FF2B5EF4-FFF2-40B4-BE49-F238E27FC236}">
                <a16:creationId xmlns:a16="http://schemas.microsoft.com/office/drawing/2014/main" id="{CF3021E5-69F5-534E-866B-3F5A495E8410}"/>
              </a:ext>
            </a:extLst>
          </p:cNvPr>
          <p:cNvSpPr txBox="1"/>
          <p:nvPr/>
        </p:nvSpPr>
        <p:spPr>
          <a:xfrm>
            <a:off x="542927" y="3361264"/>
            <a:ext cx="8343898"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There will never be any object without a bucket.</a:t>
            </a:r>
          </a:p>
        </p:txBody>
      </p:sp>
      <p:sp>
        <p:nvSpPr>
          <p:cNvPr id="13" name="TextBox 12">
            <a:extLst>
              <a:ext uri="{FF2B5EF4-FFF2-40B4-BE49-F238E27FC236}">
                <a16:creationId xmlns:a16="http://schemas.microsoft.com/office/drawing/2014/main" id="{5702BE6B-FC1D-D645-A9F0-3D98F9FE9038}"/>
              </a:ext>
            </a:extLst>
          </p:cNvPr>
          <p:cNvSpPr txBox="1"/>
          <p:nvPr/>
        </p:nvSpPr>
        <p:spPr>
          <a:xfrm>
            <a:off x="542927" y="3783891"/>
            <a:ext cx="11106146" cy="1015663"/>
          </a:xfrm>
          <a:prstGeom prst="rect">
            <a:avLst/>
          </a:prstGeom>
          <a:noFill/>
        </p:spPr>
        <p:txBody>
          <a:bodyPr wrap="square" rtlCol="0">
            <a:spAutoFit/>
          </a:bodyPr>
          <a:lstStyle/>
          <a:p>
            <a:pPr marL="342900" indent="-342900">
              <a:buFont typeface="Arial" panose="020B0604020202020204" pitchFamily="34" charset="0"/>
              <a:buChar char="•"/>
            </a:pPr>
            <a:r>
              <a:rPr lang="en-AE" sz="2000" dirty="0"/>
              <a:t>Even though the S3 service console allows you to create folders inside a bucket, there is no “Windows Explorer” like hierarchy. E.g Bucket: rathi-test-bucket, Region: Ohio, Folder Structure: demoLab-&gt;aws-&gt;presentation-&gt;xyz.png </a:t>
            </a:r>
          </a:p>
        </p:txBody>
      </p:sp>
      <p:sp>
        <p:nvSpPr>
          <p:cNvPr id="14" name="TextBox 13">
            <a:extLst>
              <a:ext uri="{FF2B5EF4-FFF2-40B4-BE49-F238E27FC236}">
                <a16:creationId xmlns:a16="http://schemas.microsoft.com/office/drawing/2014/main" id="{D76AF3C5-E8A0-AE4B-A652-AB2F22A80CA2}"/>
              </a:ext>
            </a:extLst>
          </p:cNvPr>
          <p:cNvSpPr txBox="1"/>
          <p:nvPr/>
        </p:nvSpPr>
        <p:spPr>
          <a:xfrm>
            <a:off x="542926" y="4984220"/>
            <a:ext cx="11649071" cy="461665"/>
          </a:xfrm>
          <a:prstGeom prst="rect">
            <a:avLst/>
          </a:prstGeom>
          <a:noFill/>
        </p:spPr>
        <p:txBody>
          <a:bodyPr wrap="square" rtlCol="0">
            <a:spAutoFit/>
          </a:bodyPr>
          <a:lstStyle/>
          <a:p>
            <a:r>
              <a:rPr lang="en-AE" sz="2400" dirty="0"/>
              <a:t>URL: </a:t>
            </a:r>
            <a:r>
              <a:rPr lang="en-AE" dirty="0">
                <a:solidFill>
                  <a:srgbClr val="0070C0"/>
                </a:solidFill>
              </a:rPr>
              <a:t>https://s3.us-east-2.amazonaws.com/rathi-test-bucket/demoLab/aws/presentation/xyz.png</a:t>
            </a:r>
            <a:endParaRPr lang="en-AE" dirty="0"/>
          </a:p>
        </p:txBody>
      </p:sp>
      <p:cxnSp>
        <p:nvCxnSpPr>
          <p:cNvPr id="18" name="Straight Connector 17">
            <a:extLst>
              <a:ext uri="{FF2B5EF4-FFF2-40B4-BE49-F238E27FC236}">
                <a16:creationId xmlns:a16="http://schemas.microsoft.com/office/drawing/2014/main" id="{38EA5F77-E5B5-454B-96DD-F69C076ED5A7}"/>
              </a:ext>
            </a:extLst>
          </p:cNvPr>
          <p:cNvCxnSpPr>
            <a:cxnSpLocks/>
          </p:cNvCxnSpPr>
          <p:nvPr/>
        </p:nvCxnSpPr>
        <p:spPr>
          <a:xfrm>
            <a:off x="6367461" y="5445885"/>
            <a:ext cx="3519489"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A595A175-F738-8344-A372-9BECC2117191}"/>
              </a:ext>
            </a:extLst>
          </p:cNvPr>
          <p:cNvCxnSpPr>
            <a:cxnSpLocks/>
          </p:cNvCxnSpPr>
          <p:nvPr/>
        </p:nvCxnSpPr>
        <p:spPr>
          <a:xfrm>
            <a:off x="6376986" y="5100748"/>
            <a:ext cx="3519489"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26C64330-4018-684E-9611-68B7141FA5D3}"/>
              </a:ext>
            </a:extLst>
          </p:cNvPr>
          <p:cNvCxnSpPr>
            <a:cxnSpLocks/>
          </p:cNvCxnSpPr>
          <p:nvPr/>
        </p:nvCxnSpPr>
        <p:spPr>
          <a:xfrm>
            <a:off x="9886949" y="5069646"/>
            <a:ext cx="0" cy="392941"/>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44DBD7C2-032D-554E-94F4-52FA57527B93}"/>
              </a:ext>
            </a:extLst>
          </p:cNvPr>
          <p:cNvCxnSpPr>
            <a:cxnSpLocks/>
          </p:cNvCxnSpPr>
          <p:nvPr/>
        </p:nvCxnSpPr>
        <p:spPr>
          <a:xfrm>
            <a:off x="6386513" y="5069645"/>
            <a:ext cx="0" cy="392941"/>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9A93B95C-ADFA-F64E-B2FF-D2BB518A91B4}"/>
              </a:ext>
            </a:extLst>
          </p:cNvPr>
          <p:cNvSpPr txBox="1"/>
          <p:nvPr/>
        </p:nvSpPr>
        <p:spPr>
          <a:xfrm>
            <a:off x="542926" y="5459444"/>
            <a:ext cx="9529761" cy="369332"/>
          </a:xfrm>
          <a:prstGeom prst="rect">
            <a:avLst/>
          </a:prstGeom>
          <a:noFill/>
        </p:spPr>
        <p:txBody>
          <a:bodyPr wrap="square" rtlCol="0">
            <a:spAutoFit/>
          </a:bodyPr>
          <a:lstStyle/>
          <a:p>
            <a:r>
              <a:rPr lang="en-AE" dirty="0">
                <a:solidFill>
                  <a:srgbClr val="0070C0"/>
                </a:solidFill>
              </a:rPr>
              <a:t>https://rathi-test-bucket.s3.us-east-2.amazonaws.com/demoLab/aws/presentation/xyz.png</a:t>
            </a:r>
          </a:p>
        </p:txBody>
      </p:sp>
      <p:sp>
        <p:nvSpPr>
          <p:cNvPr id="29" name="TextBox 28">
            <a:extLst>
              <a:ext uri="{FF2B5EF4-FFF2-40B4-BE49-F238E27FC236}">
                <a16:creationId xmlns:a16="http://schemas.microsoft.com/office/drawing/2014/main" id="{508DF093-E4E9-3145-B55E-000BF5ECD9A7}"/>
              </a:ext>
            </a:extLst>
          </p:cNvPr>
          <p:cNvSpPr txBox="1"/>
          <p:nvPr/>
        </p:nvSpPr>
        <p:spPr>
          <a:xfrm>
            <a:off x="542927" y="6076836"/>
            <a:ext cx="11106146" cy="400110"/>
          </a:xfrm>
          <a:prstGeom prst="rect">
            <a:avLst/>
          </a:prstGeom>
          <a:noFill/>
        </p:spPr>
        <p:txBody>
          <a:bodyPr wrap="square" rtlCol="0">
            <a:spAutoFit/>
          </a:bodyPr>
          <a:lstStyle/>
          <a:p>
            <a:pPr marL="342900" indent="-342900">
              <a:buFont typeface="Arial" panose="020B0604020202020204" pitchFamily="34" charset="0"/>
              <a:buChar char="•"/>
            </a:pPr>
            <a:r>
              <a:rPr lang="en-AE" sz="2000" dirty="0"/>
              <a:t>Every time an object is added to it, S3 generates a unique version ID and assigns it to the object.</a:t>
            </a:r>
          </a:p>
        </p:txBody>
      </p:sp>
    </p:spTree>
    <p:extLst>
      <p:ext uri="{BB962C8B-B14F-4D97-AF65-F5344CB8AC3E}">
        <p14:creationId xmlns:p14="http://schemas.microsoft.com/office/powerpoint/2010/main" val="359183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up)">
                                      <p:cBhvr>
                                        <p:cTn id="31" dur="500"/>
                                        <p:tgtEl>
                                          <p:spTgt spid="2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1000"/>
                            </p:stCondLst>
                            <p:childTnLst>
                              <p:par>
                                <p:cTn id="37" presetID="22" presetClass="entr" presetSubtype="4"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childTnLst>
                          </p:cTn>
                        </p:par>
                        <p:par>
                          <p:cTn id="40" fill="hold">
                            <p:stCondLst>
                              <p:cond delay="1500"/>
                            </p:stCondLst>
                            <p:childTnLst>
                              <p:par>
                                <p:cTn id="41" presetID="2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ppt_x"/>
                                          </p:val>
                                        </p:tav>
                                        <p:tav tm="100000">
                                          <p:val>
                                            <p:strVal val="#ppt_x"/>
                                          </p:val>
                                        </p:tav>
                                      </p:tavLst>
                                    </p:anim>
                                    <p:anim calcmode="lin" valueType="num">
                                      <p:cBhvr additive="base">
                                        <p:cTn id="5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1DD2C-96EB-944C-AEAB-CE492CB24E7E}"/>
              </a:ext>
            </a:extLst>
          </p:cNvPr>
          <p:cNvSpPr/>
          <p:nvPr/>
        </p:nvSpPr>
        <p:spPr>
          <a:xfrm>
            <a:off x="0" y="0"/>
            <a:ext cx="12192000" cy="210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EE43FBFF-D748-3447-A46E-4A4D6A441643}"/>
              </a:ext>
            </a:extLst>
          </p:cNvPr>
          <p:cNvSpPr>
            <a:spLocks noGrp="1"/>
          </p:cNvSpPr>
          <p:nvPr>
            <p:ph type="ctrTitle"/>
          </p:nvPr>
        </p:nvSpPr>
        <p:spPr>
          <a:xfrm>
            <a:off x="0" y="489085"/>
            <a:ext cx="11381362" cy="1298102"/>
          </a:xfrm>
        </p:spPr>
        <p:txBody>
          <a:bodyPr>
            <a:normAutofit fontScale="90000"/>
          </a:bodyPr>
          <a:lstStyle/>
          <a:p>
            <a:pPr algn="l"/>
            <a:br>
              <a:rPr lang="en-AE" dirty="0"/>
            </a:br>
            <a:r>
              <a:rPr lang="en-AE" u="sng" dirty="0"/>
              <a:t>Amazon Simple Storage Service (S3)</a:t>
            </a:r>
            <a:br>
              <a:rPr lang="en-AE" dirty="0"/>
            </a:br>
            <a:r>
              <a:rPr lang="en-AE" sz="3100" dirty="0"/>
              <a:t>Basic concepts (Fundamentals) Contd.</a:t>
            </a:r>
          </a:p>
        </p:txBody>
      </p:sp>
      <p:sp>
        <p:nvSpPr>
          <p:cNvPr id="10" name="TextBox 9">
            <a:extLst>
              <a:ext uri="{FF2B5EF4-FFF2-40B4-BE49-F238E27FC236}">
                <a16:creationId xmlns:a16="http://schemas.microsoft.com/office/drawing/2014/main" id="{50183CBD-24CE-7246-987A-2960EB279314}"/>
              </a:ext>
            </a:extLst>
          </p:cNvPr>
          <p:cNvSpPr txBox="1"/>
          <p:nvPr/>
        </p:nvSpPr>
        <p:spPr>
          <a:xfrm>
            <a:off x="542926" y="2352845"/>
            <a:ext cx="11106145" cy="830997"/>
          </a:xfrm>
          <a:prstGeom prst="rect">
            <a:avLst/>
          </a:prstGeom>
          <a:noFill/>
        </p:spPr>
        <p:txBody>
          <a:bodyPr wrap="square" rtlCol="0">
            <a:spAutoFit/>
          </a:bodyPr>
          <a:lstStyle/>
          <a:p>
            <a:pPr marL="342900" indent="-342900">
              <a:buFont typeface="Arial" panose="020B0604020202020204" pitchFamily="34" charset="0"/>
              <a:buChar char="•"/>
            </a:pPr>
            <a:r>
              <a:rPr lang="en-AE" sz="2400" dirty="0"/>
              <a:t>You can create buckets in any region you want (choose the AWS Region that is geographically close to you or your customers.)</a:t>
            </a:r>
          </a:p>
        </p:txBody>
      </p:sp>
    </p:spTree>
    <p:extLst>
      <p:ext uri="{BB962C8B-B14F-4D97-AF65-F5344CB8AC3E}">
        <p14:creationId xmlns:p14="http://schemas.microsoft.com/office/powerpoint/2010/main" val="4001194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29418</TotalTime>
  <Words>1173</Words>
  <Application>Microsoft Macintosh PowerPoint</Application>
  <PresentationFormat>Widescreen</PresentationFormat>
  <Paragraphs>139</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5" baseType="lpstr">
      <vt:lpstr>Arial</vt:lpstr>
      <vt:lpstr>Calibri</vt:lpstr>
      <vt:lpstr>Calibri Light</vt:lpstr>
      <vt:lpstr>Office Theme</vt:lpstr>
      <vt:lpstr>Document</vt:lpstr>
      <vt:lpstr>Microsoft Word 97 - 2004 Document</vt:lpstr>
      <vt:lpstr>Amazon Simple Storage Service (S3)</vt:lpstr>
      <vt:lpstr>Amazon Web Services (AWS)</vt:lpstr>
      <vt:lpstr>Amazon Simple Storage Service (S3)</vt:lpstr>
      <vt:lpstr> (S3) Main Features</vt:lpstr>
      <vt:lpstr> (S3) Main Features</vt:lpstr>
      <vt:lpstr> (S3) Main Features</vt:lpstr>
      <vt:lpstr> (S3) Main Features</vt:lpstr>
      <vt:lpstr> Amazon Simple Storage Service (S3) Basic concepts (Fundamentals)</vt:lpstr>
      <vt:lpstr> Amazon Simple Storage Service (S3) Basic concepts (Fundamentals) Contd.</vt:lpstr>
      <vt:lpstr>  S3 Objects and Metadata</vt:lpstr>
      <vt:lpstr>  S3 Endpoints</vt:lpstr>
      <vt:lpstr>  S3 Data Consistency Model</vt:lpstr>
      <vt:lpstr>  Gettting started with S3 </vt:lpstr>
      <vt:lpstr> S3-Versioning </vt:lpstr>
      <vt:lpstr> S3-Versioning Important points</vt:lpstr>
      <vt:lpstr> S3-Storage Classes </vt:lpstr>
      <vt:lpstr>  S3 – Storage Classes Comparison</vt:lpstr>
      <vt:lpstr> S3– Object Lifecycle Management Introduction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Simple Storage Service (S3)</dc:title>
  <dc:creator>Microsoft Office User</dc:creator>
  <cp:lastModifiedBy>Microsoft Office User</cp:lastModifiedBy>
  <cp:revision>89</cp:revision>
  <dcterms:created xsi:type="dcterms:W3CDTF">2021-04-07T15:49:46Z</dcterms:created>
  <dcterms:modified xsi:type="dcterms:W3CDTF">2021-04-29T04:54:38Z</dcterms:modified>
</cp:coreProperties>
</file>