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1" r:id="rId9"/>
    <p:sldId id="267" r:id="rId10"/>
    <p:sldId id="269" r:id="rId11"/>
    <p:sldId id="270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3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4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8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498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0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081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83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6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0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9689-1457-435F-9F12-4DEC63A42414}" type="datetimeFigureOut">
              <a:rPr lang="en-IN" smtClean="0"/>
              <a:t>13-05-2023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8D8C-19DD-4EEF-A703-F7F3D7ED8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23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B53EE5-B5B6-4B8D-927D-CB97045E8480}"/>
              </a:ext>
            </a:extLst>
          </p:cNvPr>
          <p:cNvSpPr txBox="1"/>
          <p:nvPr/>
        </p:nvSpPr>
        <p:spPr>
          <a:xfrm>
            <a:off x="1400961" y="1828562"/>
            <a:ext cx="9815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Capstone Project (DA):-</a:t>
            </a:r>
          </a:p>
          <a:p>
            <a:r>
              <a:rPr lang="en-US" sz="5400" b="1" dirty="0"/>
              <a:t>Credit Card Fraud Detection</a:t>
            </a:r>
            <a:endParaRPr lang="en-IN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2A181-819D-43C9-9DB7-DEF60F1102E1}"/>
              </a:ext>
            </a:extLst>
          </p:cNvPr>
          <p:cNvSpPr txBox="1"/>
          <p:nvPr/>
        </p:nvSpPr>
        <p:spPr>
          <a:xfrm>
            <a:off x="1241571" y="4177717"/>
            <a:ext cx="3330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By:- (DSC 43)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Prashant Singh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Vaibhav Singh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Shreya </a:t>
            </a:r>
            <a:r>
              <a:rPr lang="en-US" sz="2000" dirty="0" err="1"/>
              <a:t>Mandlesha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751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77B813-15AA-4281-B3E7-2D026F39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6" y="1553971"/>
            <a:ext cx="5780933" cy="4491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29096C-867C-4015-9760-B7023AFF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584" y="1553971"/>
            <a:ext cx="6011499" cy="44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8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5865F-4C38-4E47-B3DC-55EF225E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1" y="1602079"/>
            <a:ext cx="5433470" cy="3926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1975A-85B4-446C-BD5C-9BF5C11C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4" y="1444064"/>
            <a:ext cx="6208865" cy="42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9919-ABD0-4013-9B58-E79AFF78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0203"/>
          </a:xfrm>
        </p:spPr>
        <p:txBody>
          <a:bodyPr/>
          <a:lstStyle/>
          <a:p>
            <a:pPr algn="l"/>
            <a:r>
              <a:rPr lang="en-US" b="1" u="sng" dirty="0"/>
              <a:t>Cost Benefit Analysis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9A3F-105C-4F85-98E9-A08634DA3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724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 1 – Cost Benefit Analysis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C3126B-216C-4ACF-BE88-9C94C6EFD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70963"/>
              </p:ext>
            </p:extLst>
          </p:nvPr>
        </p:nvGraphicFramePr>
        <p:xfrm>
          <a:off x="1042099" y="2781927"/>
          <a:ext cx="93925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619324187"/>
                    </a:ext>
                  </a:extLst>
                </a:gridCol>
                <a:gridCol w="6425967">
                  <a:extLst>
                    <a:ext uri="{9D8B030D-6E8A-4147-A177-3AD203B41FA5}">
                      <a16:colId xmlns:a16="http://schemas.microsoft.com/office/drawing/2014/main" val="3207779558"/>
                    </a:ext>
                  </a:extLst>
                </a:gridCol>
                <a:gridCol w="2021747">
                  <a:extLst>
                    <a:ext uri="{9D8B030D-6E8A-4147-A177-3AD203B41FA5}">
                      <a16:colId xmlns:a16="http://schemas.microsoft.com/office/drawing/2014/main" val="4048487279"/>
                    </a:ext>
                  </a:extLst>
                </a:gridCol>
              </a:tblGrid>
              <a:tr h="178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8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number of transactions per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77,183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number of fraudulent transaction per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3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amount per fraud transaction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530.661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2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2873-2BF6-4DCA-BAF9-5768422F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6128"/>
            <a:ext cx="10820400" cy="721454"/>
          </a:xfrm>
        </p:spPr>
        <p:txBody>
          <a:bodyPr>
            <a:normAutofit/>
          </a:bodyPr>
          <a:lstStyle/>
          <a:p>
            <a:r>
              <a:rPr lang="en-US" dirty="0"/>
              <a:t>Part 2 – Cost Benefit Analysis</a:t>
            </a:r>
          </a:p>
          <a:p>
            <a:pPr lvl="1"/>
            <a:r>
              <a:rPr lang="en-US" sz="1500" dirty="0"/>
              <a:t>Reduction in losses by ~82%</a:t>
            </a:r>
            <a:endParaRPr lang="en-IN" sz="1500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BD388B-0BB6-4C32-A46A-65C8F664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64474"/>
              </p:ext>
            </p:extLst>
          </p:nvPr>
        </p:nvGraphicFramePr>
        <p:xfrm>
          <a:off x="974986" y="2147582"/>
          <a:ext cx="10531214" cy="443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94">
                  <a:extLst>
                    <a:ext uri="{9D8B030D-6E8A-4147-A177-3AD203B41FA5}">
                      <a16:colId xmlns:a16="http://schemas.microsoft.com/office/drawing/2014/main" val="2320026797"/>
                    </a:ext>
                  </a:extLst>
                </a:gridCol>
                <a:gridCol w="7969616">
                  <a:extLst>
                    <a:ext uri="{9D8B030D-6E8A-4147-A177-3AD203B41FA5}">
                      <a16:colId xmlns:a16="http://schemas.microsoft.com/office/drawing/2014/main" val="3223572624"/>
                    </a:ext>
                  </a:extLst>
                </a:gridCol>
                <a:gridCol w="1635004">
                  <a:extLst>
                    <a:ext uri="{9D8B030D-6E8A-4147-A177-3AD203B41FA5}">
                      <a16:colId xmlns:a16="http://schemas.microsoft.com/office/drawing/2014/main" val="287339466"/>
                    </a:ext>
                  </a:extLst>
                </a:gridCol>
              </a:tblGrid>
              <a:tr h="336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542186"/>
                  </a:ext>
                </a:extLst>
              </a:tr>
              <a:tr h="3360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 incurred per month before the model was deployed (b*c)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213392.22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70465"/>
                  </a:ext>
                </a:extLst>
              </a:tr>
              <a:tr h="5881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number of transactions per month detected as fraudulent by the model (TF)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44768"/>
                  </a:ext>
                </a:extLst>
              </a:tr>
              <a:tr h="5881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Cost of providing customer executive support per fraudulent transaction detected by 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935932"/>
                  </a:ext>
                </a:extLst>
              </a:tr>
              <a:tr h="5881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cost of providing customer support per month for fraudulent transactions detected by the model (TF*$1.5)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355.50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75549"/>
                  </a:ext>
                </a:extLst>
              </a:tr>
              <a:tr h="5881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Average number of transactions per month that are fraudulent but not detected by the model (FN)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48958"/>
                  </a:ext>
                </a:extLst>
              </a:tr>
              <a:tr h="5881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 incurred due to fraudulent transactions left undetected by the model (FN*c)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35908.09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00227"/>
                  </a:ext>
                </a:extLst>
              </a:tr>
              <a:tr h="33608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 incurred per month after the model is built and deployed (4+6)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36263.59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10872"/>
                  </a:ext>
                </a:extLst>
              </a:tr>
              <a:tr h="33608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Final savings = Cost incurred before - Cost incurred after(1-7)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177128.63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7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59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5BC3-CB43-4C4D-802C-97776A67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72148"/>
          </a:xfrm>
        </p:spPr>
        <p:txBody>
          <a:bodyPr/>
          <a:lstStyle/>
          <a:p>
            <a:pPr algn="l"/>
            <a:r>
              <a:rPr lang="en-IN" b="1" u="sng" dirty="0"/>
              <a:t>Appendix:</a:t>
            </a:r>
            <a:r>
              <a:rPr lang="en-IN" b="1" dirty="0"/>
              <a:t>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EE11-0646-4FF4-9354-B696F259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5578"/>
            <a:ext cx="5004734" cy="43538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/>
              <a:t>Snapshot of the data: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dirty="0"/>
              <a:t>index - Unique Identifier for each row</a:t>
            </a:r>
          </a:p>
          <a:p>
            <a:r>
              <a:rPr lang="en-IN" dirty="0" err="1"/>
              <a:t>trans_date_trans_time</a:t>
            </a:r>
            <a:r>
              <a:rPr lang="en-US" dirty="0"/>
              <a:t>- Transaction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 err="1"/>
              <a:t>cc_num</a:t>
            </a:r>
            <a:r>
              <a:rPr lang="en-US" dirty="0"/>
              <a:t> - Credit Card Number of Customer</a:t>
            </a:r>
          </a:p>
          <a:p>
            <a:r>
              <a:rPr lang="en-US" dirty="0"/>
              <a:t>merchant - Merchant Name</a:t>
            </a:r>
          </a:p>
          <a:p>
            <a:r>
              <a:rPr lang="en-US" dirty="0"/>
              <a:t>category - Category of Merchant</a:t>
            </a:r>
          </a:p>
          <a:p>
            <a:r>
              <a:rPr lang="en-US" dirty="0"/>
              <a:t>amt - Amount of Transaction</a:t>
            </a:r>
          </a:p>
          <a:p>
            <a:r>
              <a:rPr lang="en-US" dirty="0"/>
              <a:t>first - First Name of Credit Card Holder</a:t>
            </a:r>
          </a:p>
          <a:p>
            <a:r>
              <a:rPr lang="en-US" dirty="0"/>
              <a:t>last - Last Name of Credit Card Holder</a:t>
            </a:r>
          </a:p>
          <a:p>
            <a:r>
              <a:rPr lang="en-US" dirty="0"/>
              <a:t>gender - Gender of Credit Card Holder</a:t>
            </a:r>
          </a:p>
          <a:p>
            <a:r>
              <a:rPr lang="en-US" dirty="0"/>
              <a:t>street - Street Address of Credit Card Holder</a:t>
            </a:r>
          </a:p>
          <a:p>
            <a:r>
              <a:rPr lang="en-US" dirty="0"/>
              <a:t>city - City of Credit Card Holder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E368B-6DCF-42AE-AC04-4A7EECF0115A}"/>
              </a:ext>
            </a:extLst>
          </p:cNvPr>
          <p:cNvSpPr txBox="1"/>
          <p:nvPr/>
        </p:nvSpPr>
        <p:spPr>
          <a:xfrm>
            <a:off x="6358855" y="2027487"/>
            <a:ext cx="56346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- State of Credit Card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- Zip of Credit Card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lat</a:t>
            </a:r>
            <a:r>
              <a:rPr lang="en-US" dirty="0"/>
              <a:t> - Latitude Location of Credit Card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- Longitude Location of Credit Card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city_pop</a:t>
            </a:r>
            <a:r>
              <a:rPr lang="en-US" dirty="0"/>
              <a:t> - Credit Card Holder's City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- Job of Credit Card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dob - Date of Birth of Credit Card 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trans_num</a:t>
            </a:r>
            <a:r>
              <a:rPr lang="en-US" dirty="0"/>
              <a:t> - Transaction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unix_time</a:t>
            </a:r>
            <a:r>
              <a:rPr lang="en-US" dirty="0"/>
              <a:t> - UNIX Time of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merch_lat</a:t>
            </a:r>
            <a:r>
              <a:rPr lang="en-US" dirty="0"/>
              <a:t> - Latitude Location of Merchant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merch_long</a:t>
            </a:r>
            <a:r>
              <a:rPr lang="en-US" dirty="0"/>
              <a:t> - Longitude Location of Merchant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is_fraud</a:t>
            </a:r>
            <a:r>
              <a:rPr lang="en-US" dirty="0"/>
              <a:t> - Fraud Flag &lt;--- Target Class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68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8046-A883-4BB8-8A39-CB58EE11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/>
              <a:t>Appendix:</a:t>
            </a:r>
            <a:r>
              <a:rPr lang="en-IN" b="1" dirty="0"/>
              <a:t> Data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E992-E85D-489D-8182-AFF1050A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5077437" cy="358545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Multiple ML Model classifier built on top of a Kaggle-simulated dataset - screenshot</a:t>
            </a:r>
          </a:p>
          <a:p>
            <a:r>
              <a:rPr lang="en-IN" dirty="0"/>
              <a:t>Class imbalance adjusted using Adaptive Synthetic (ADASYN)/SMOTE sampling method</a:t>
            </a:r>
          </a:p>
          <a:p>
            <a:r>
              <a:rPr lang="en-IN" dirty="0"/>
              <a:t>Manual hyperparameter tuning is done due to extensive computational times when using Grid Search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03849-149E-43A7-98AD-0ACD40BD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2194560"/>
            <a:ext cx="4984109" cy="34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6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19FB-D700-4D21-895B-299ADE11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/>
              <a:t>Appendix:</a:t>
            </a:r>
            <a:r>
              <a:rPr lang="en-IN" b="1" dirty="0"/>
              <a:t> </a:t>
            </a:r>
            <a:r>
              <a:rPr lang="en-US" dirty="0"/>
              <a:t>Attached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3D74-8629-40A2-A5C0-D1FE974E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Cost Benefit Analysis: </a:t>
            </a:r>
          </a:p>
          <a:p>
            <a:pPr lvl="1"/>
            <a:r>
              <a:rPr lang="en-US" dirty="0"/>
              <a:t>Cost Benefit Analysis_FRAUD_PS_VS_SJ.xlsx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Multiple ML Model deployments: </a:t>
            </a:r>
          </a:p>
          <a:p>
            <a:pPr lvl="1"/>
            <a:r>
              <a:rPr lang="en-IN" dirty="0"/>
              <a:t>credit card </a:t>
            </a:r>
            <a:r>
              <a:rPr lang="en-IN" dirty="0" err="1"/>
              <a:t>fraud_DA_capstone_PS_VS_SJ.ipynb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400" dirty="0"/>
              <a:t>video submission Link:-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4D95-62B0-4DCF-A2F8-EB6C6D2A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u="sng" dirty="0"/>
              <a:t>Agenda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DC6A-7F53-4EBA-9199-61B2B3F9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8" y="2194560"/>
            <a:ext cx="8610601" cy="4024125"/>
          </a:xfrm>
        </p:spPr>
        <p:txBody>
          <a:bodyPr>
            <a:normAutofit/>
          </a:bodyPr>
          <a:lstStyle/>
          <a:p>
            <a:r>
              <a:rPr lang="en-US" dirty="0"/>
              <a:t>Objective /Problem Statement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 Problem-solving approach</a:t>
            </a:r>
          </a:p>
          <a:p>
            <a:r>
              <a:rPr lang="en-US" dirty="0"/>
              <a:t>Key Insights /Visualization</a:t>
            </a:r>
          </a:p>
          <a:p>
            <a:r>
              <a:rPr lang="en-US" dirty="0"/>
              <a:t>Cost Benefit Analysis</a:t>
            </a:r>
          </a:p>
          <a:p>
            <a:r>
              <a:rPr lang="en-US" sz="2400" b="1" u="sng" dirty="0"/>
              <a:t>Appendix:-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Attributes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 Methodology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Attached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0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ECDD-CB31-4186-8EA9-F3D49B3A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b="1" u="sng" dirty="0"/>
              <a:t>Objective / Problem Statement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15D2-39A0-485B-87C3-33D85F91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part of the analytics team working on a fraud detection model and its cost-benefit analysis. We need to develop a machine learning model to detect fraudulent transactions based on the historical transactional data of customers with a pool of merchants. </a:t>
            </a:r>
          </a:p>
          <a:p>
            <a:r>
              <a:rPr lang="en-US" dirty="0"/>
              <a:t>We have to analyze the business impact of these fraudulent transactions and recommend the optimal ways that the bank can adopt to mitigate the fraud risks.</a:t>
            </a:r>
          </a:p>
          <a:p>
            <a:r>
              <a:rPr lang="en-US" dirty="0"/>
              <a:t>We need to put proactive monitoring and fraud prevention mechanisms in place.</a:t>
            </a:r>
          </a:p>
          <a:p>
            <a:r>
              <a:rPr lang="en-US" dirty="0"/>
              <a:t>Machine learning helps these institutions reduce time-consuming manual reviews, costly chargebacks and fees, and denial of legitimate transactions.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6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94F9-4A8B-41F9-A8CC-05A14D8E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46313"/>
          </a:xfrm>
        </p:spPr>
        <p:txBody>
          <a:bodyPr/>
          <a:lstStyle/>
          <a:p>
            <a:pPr algn="l"/>
            <a:r>
              <a:rPr lang="en-IN" b="1" u="sn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BE9A-CB98-42AE-A035-97D2A461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9134"/>
            <a:ext cx="10820400" cy="4339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fraudulent transactions has increased drastically, due to which credit card companies are facing a lot of challenges. For many banks, retaining highly profitable customers is the most important business goal. Banking fraud, however, poses a significant threat to this goal. </a:t>
            </a:r>
          </a:p>
          <a:p>
            <a:r>
              <a:rPr lang="en-US" dirty="0"/>
              <a:t>In terms of substantial financial loss, trust and credibility, banking fraud is a concerning issue for both banks and customers alike. </a:t>
            </a:r>
          </a:p>
          <a:p>
            <a:r>
              <a:rPr lang="en-US" dirty="0"/>
              <a:t>With the rise in digital payment channels, the number of fraudulent transactions is also increasing as fraudsters are finding new and different ways to commit such crimes.</a:t>
            </a:r>
          </a:p>
          <a:p>
            <a:r>
              <a:rPr lang="en-US" dirty="0"/>
              <a:t>We have performed the root cause analysis for the increasing number of frauds and high revenue loss, and you realized that building a fraud detection system using different machine learning techniques is quite important to identify such fraudulent activities at the right time and prevent them from happening.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3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C04A-6AE2-4BE4-9CC8-75BB8BB9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24432"/>
            <a:ext cx="8610600" cy="879869"/>
          </a:xfrm>
        </p:spPr>
        <p:txBody>
          <a:bodyPr/>
          <a:lstStyle/>
          <a:p>
            <a:pPr algn="l"/>
            <a:r>
              <a:rPr lang="en-IN" b="1" u="sng" dirty="0"/>
              <a:t>Problem-solving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ABAE-0260-4119-8795-B47CF91D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8250"/>
            <a:ext cx="10820400" cy="397043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Reading and  Understanding 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Inspection/ Cleaning /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EDA (Univariate and Bivariate  analysis)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 Preparation (Train/Test Data Splitting)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Model Building or Hyperparameter Tuning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Impact: - Cost Benefit Analysis (Before and After Model deployment)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57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B7C7-39F9-4E5D-9FC1-5380680E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30203"/>
          </a:xfrm>
        </p:spPr>
        <p:txBody>
          <a:bodyPr/>
          <a:lstStyle/>
          <a:p>
            <a:pPr algn="l"/>
            <a:r>
              <a:rPr lang="en-IN" b="1" u="sng" dirty="0"/>
              <a:t>Key Insights /Visualization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642A-F61B-4095-8D40-13D1A605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681" y="1937858"/>
            <a:ext cx="5776519" cy="2617364"/>
          </a:xfrm>
        </p:spPr>
        <p:txBody>
          <a:bodyPr/>
          <a:lstStyle/>
          <a:p>
            <a:r>
              <a:rPr lang="en-US" dirty="0"/>
              <a:t>Data set is highly imbalanced, Out of a total of 18,52,394 transactions, 9651 are fraudulent, with the positive class  (frauds) accounting for 0.521% of the total transactions. Class Not fraud accounting for 99.479% of total transactions.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6857C-867F-4472-A7F7-05592187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3" y="1875285"/>
            <a:ext cx="4686519" cy="40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C7890-1E0C-4B55-A77C-60C9DCCC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8" y="1062748"/>
            <a:ext cx="4460146" cy="4057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2E9D7-2F60-4BB7-8F3A-75B523E7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221" y="890587"/>
            <a:ext cx="6943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0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92811-4589-458E-8F90-6E21E3D2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0" y="1457031"/>
            <a:ext cx="7811332" cy="5036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B77EA-46A6-4B87-AE4B-314EEBA78450}"/>
              </a:ext>
            </a:extLst>
          </p:cNvPr>
          <p:cNvSpPr txBox="1"/>
          <p:nvPr/>
        </p:nvSpPr>
        <p:spPr>
          <a:xfrm>
            <a:off x="8657439" y="1442905"/>
            <a:ext cx="3103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amount, category and gender are the most important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47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F8939-9851-4E56-9FE9-C1B24BE3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" y="1574509"/>
            <a:ext cx="5728807" cy="347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1C67AC-F232-4C24-AFEA-D760B725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50" y="1574509"/>
            <a:ext cx="6220540" cy="3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931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103</TotalTime>
  <Words>891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</vt:lpstr>
      <vt:lpstr>Vapor Trail</vt:lpstr>
      <vt:lpstr>PowerPoint Presentation</vt:lpstr>
      <vt:lpstr>Agenda</vt:lpstr>
      <vt:lpstr>Objective / Problem Statement</vt:lpstr>
      <vt:lpstr>Background</vt:lpstr>
      <vt:lpstr>Problem-solving approach</vt:lpstr>
      <vt:lpstr>Key Insights /Visualization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Benefit Analysis</vt:lpstr>
      <vt:lpstr>PowerPoint Presentation</vt:lpstr>
      <vt:lpstr>Appendix: Data Attributes</vt:lpstr>
      <vt:lpstr>Appendix: Data Methodology</vt:lpstr>
      <vt:lpstr>Appendix: Attached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Singh</dc:creator>
  <cp:lastModifiedBy>Prashant Singh</cp:lastModifiedBy>
  <cp:revision>23</cp:revision>
  <dcterms:created xsi:type="dcterms:W3CDTF">2023-05-13T16:22:25Z</dcterms:created>
  <dcterms:modified xsi:type="dcterms:W3CDTF">2023-05-13T18:12:24Z</dcterms:modified>
</cp:coreProperties>
</file>