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5"/>
  </p:notesMasterIdLst>
  <p:sldIdLst>
    <p:sldId id="256" r:id="rId3"/>
    <p:sldId id="257" r:id="rId4"/>
    <p:sldId id="258" r:id="rId5"/>
    <p:sldId id="277" r:id="rId6"/>
    <p:sldId id="260" r:id="rId7"/>
    <p:sldId id="261" r:id="rId8"/>
    <p:sldId id="262" r:id="rId9"/>
    <p:sldId id="263" r:id="rId10"/>
    <p:sldId id="264" r:id="rId11"/>
    <p:sldId id="265" r:id="rId12"/>
    <p:sldId id="266" r:id="rId13"/>
    <p:sldId id="267" r:id="rId14"/>
    <p:sldId id="268" r:id="rId15"/>
    <p:sldId id="270" r:id="rId16"/>
    <p:sldId id="280" r:id="rId17"/>
    <p:sldId id="281" r:id="rId18"/>
    <p:sldId id="286" r:id="rId19"/>
    <p:sldId id="287" r:id="rId20"/>
    <p:sldId id="282" r:id="rId21"/>
    <p:sldId id="283" r:id="rId22"/>
    <p:sldId id="288" r:id="rId23"/>
    <p:sldId id="289" r:id="rId24"/>
    <p:sldId id="284" r:id="rId25"/>
    <p:sldId id="291" r:id="rId26"/>
    <p:sldId id="292" r:id="rId27"/>
    <p:sldId id="269" r:id="rId28"/>
    <p:sldId id="293" r:id="rId29"/>
    <p:sldId id="294" r:id="rId30"/>
    <p:sldId id="295" r:id="rId31"/>
    <p:sldId id="296" r:id="rId32"/>
    <p:sldId id="297" r:id="rId33"/>
    <p:sldId id="298" r:id="rId34"/>
    <p:sldId id="285" r:id="rId35"/>
    <p:sldId id="299" r:id="rId36"/>
    <p:sldId id="311" r:id="rId37"/>
    <p:sldId id="312" r:id="rId38"/>
    <p:sldId id="271" r:id="rId39"/>
    <p:sldId id="301" r:id="rId40"/>
    <p:sldId id="300" r:id="rId41"/>
    <p:sldId id="305" r:id="rId42"/>
    <p:sldId id="303" r:id="rId43"/>
    <p:sldId id="304" r:id="rId44"/>
    <p:sldId id="306" r:id="rId45"/>
    <p:sldId id="307" r:id="rId46"/>
    <p:sldId id="308" r:id="rId47"/>
    <p:sldId id="272" r:id="rId48"/>
    <p:sldId id="279" r:id="rId49"/>
    <p:sldId id="273" r:id="rId50"/>
    <p:sldId id="274" r:id="rId51"/>
    <p:sldId id="275" r:id="rId52"/>
    <p:sldId id="276" r:id="rId53"/>
    <p:sldId id="31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385" autoAdjust="0"/>
  </p:normalViewPr>
  <p:slideViewPr>
    <p:cSldViewPr>
      <p:cViewPr varScale="1">
        <p:scale>
          <a:sx n="76" d="100"/>
          <a:sy n="76" d="100"/>
        </p:scale>
        <p:origin x="214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5C06D8-21C8-47C3-8DB7-56AB2BC045F9}" type="datetimeFigureOut">
              <a:rPr lang="en-US" smtClean="0"/>
              <a:t>9/12/16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3C7CD-7EA2-4699-A2C6-20A39A12E45B}" type="slidenum">
              <a:rPr lang="en-US" smtClean="0"/>
              <a:t>‹#›</a:t>
            </a:fld>
            <a:endParaRPr lang="en-US"/>
          </a:p>
        </p:txBody>
      </p:sp>
    </p:spTree>
    <p:extLst>
      <p:ext uri="{BB962C8B-B14F-4D97-AF65-F5344CB8AC3E}">
        <p14:creationId xmlns:p14="http://schemas.microsoft.com/office/powerpoint/2010/main" val="31160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B310767-8732-411C-9C76-38CE6A722807}"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1044618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DD0ACAB-A889-434A-A4EB-AFA84953F306}" type="slidenum">
              <a:rPr lang="en-US" sz="1100" b="0">
                <a:latin typeface="Arial" charset="0"/>
              </a:rPr>
              <a:pPr eaLnBrk="1" hangingPunct="1"/>
              <a:t>10</a:t>
            </a:fld>
            <a:endParaRPr lang="en-US" sz="1100" b="0">
              <a:latin typeface="Arial" charset="0"/>
            </a:endParaRPr>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Most of these may need some detailed explanation, e.g., </a:t>
            </a:r>
          </a:p>
          <a:p>
            <a:pPr lvl="1" eaLnBrk="1" hangingPunct="1">
              <a:buFontTx/>
              <a:buChar char="•"/>
            </a:pPr>
            <a:r>
              <a:rPr lang="en-US" smtClean="0"/>
              <a:t>x &gt; 0 is true because 5 &gt; 0; x &lt; 10 is true because 5 &lt; 10; the expression is true because the logical and is true iff both expressions are true</a:t>
            </a:r>
          </a:p>
        </p:txBody>
      </p:sp>
    </p:spTree>
    <p:extLst>
      <p:ext uri="{BB962C8B-B14F-4D97-AF65-F5344CB8AC3E}">
        <p14:creationId xmlns:p14="http://schemas.microsoft.com/office/powerpoint/2010/main" val="185274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1E5B7BD-615B-4A01-AAB3-83B2450A3C7D}" type="slidenum">
              <a:rPr lang="en-US" sz="1100" b="0">
                <a:latin typeface="Arial" charset="0"/>
              </a:rPr>
              <a:pPr eaLnBrk="1" hangingPunct="1"/>
              <a:t>11</a:t>
            </a:fld>
            <a:endParaRPr lang="en-US" sz="1100" b="0">
              <a:latin typeface="Arial" charset="0"/>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Write the answers provided by the students on the board and discuss correct and incorrect answers</a:t>
            </a:r>
          </a:p>
          <a:p>
            <a:pPr lvl="1" eaLnBrk="1" hangingPunct="1">
              <a:buFontTx/>
              <a:buChar char="•"/>
            </a:pPr>
            <a:r>
              <a:rPr lang="en-US" smtClean="0"/>
              <a:t>(i == 3) || (i == 5)</a:t>
            </a:r>
          </a:p>
          <a:p>
            <a:pPr lvl="1" eaLnBrk="1" hangingPunct="1">
              <a:buFontTx/>
              <a:buChar char="•"/>
            </a:pPr>
            <a:r>
              <a:rPr lang="en-US" smtClean="0"/>
              <a:t>(i &gt; 1) &amp;&amp; (i &lt; 7) or (i == 2) || (i == 3) || (i == 4) || (i == 5) || (i == 6), point out that in Java we cannot write: 1 &lt; i &lt; 7</a:t>
            </a:r>
          </a:p>
          <a:p>
            <a:pPr lvl="1" eaLnBrk="1" hangingPunct="1">
              <a:buFontTx/>
              <a:buChar char="•"/>
            </a:pPr>
            <a:r>
              <a:rPr lang="en-US" smtClean="0"/>
              <a:t>(i % 2) == 0</a:t>
            </a:r>
          </a:p>
          <a:p>
            <a:pPr lvl="1" eaLnBrk="1" hangingPunct="1">
              <a:buFontTx/>
              <a:buChar char="•"/>
            </a:pPr>
            <a:r>
              <a:rPr lang="en-US" smtClean="0"/>
              <a:t>(i % 2) == 1 or (i % 2) != 0</a:t>
            </a:r>
          </a:p>
          <a:p>
            <a:pPr lvl="1" eaLnBrk="1" hangingPunct="1">
              <a:buFontTx/>
              <a:buChar char="•"/>
            </a:pPr>
            <a:r>
              <a:rPr lang="en-US" smtClean="0"/>
              <a:t>(i &lt;= j) &amp;&amp; (i &lt;= k)</a:t>
            </a:r>
          </a:p>
        </p:txBody>
      </p:sp>
    </p:spTree>
    <p:extLst>
      <p:ext uri="{BB962C8B-B14F-4D97-AF65-F5344CB8AC3E}">
        <p14:creationId xmlns:p14="http://schemas.microsoft.com/office/powerpoint/2010/main" val="49586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15E5CF5-B323-4E6B-8A30-2AB37086F7A9}" type="slidenum">
              <a:rPr lang="en-US" sz="1100" b="0">
                <a:latin typeface="Arial" charset="0"/>
              </a:rPr>
              <a:pPr eaLnBrk="1" hangingPunct="1"/>
              <a:t>12</a:t>
            </a:fld>
            <a:endParaRPr lang="en-US" sz="1100" b="0">
              <a:latin typeface="Arial" charset="0"/>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Flow charts are simple diagrams that display the flow of execution. They are useful to explain and visualize the behavior of control structures.</a:t>
            </a:r>
          </a:p>
          <a:p>
            <a:pPr eaLnBrk="1" hangingPunct="1">
              <a:buFontTx/>
              <a:buChar char="•"/>
            </a:pPr>
            <a:r>
              <a:rPr lang="en-US" smtClean="0"/>
              <a:t>Briefly describe the notation.</a:t>
            </a:r>
          </a:p>
        </p:txBody>
      </p:sp>
    </p:spTree>
    <p:extLst>
      <p:ext uri="{BB962C8B-B14F-4D97-AF65-F5344CB8AC3E}">
        <p14:creationId xmlns:p14="http://schemas.microsoft.com/office/powerpoint/2010/main" val="171020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C4144041-53F3-4E7D-9DB4-D61F609699A8}" type="slidenum">
              <a:rPr lang="en-US" sz="1100" b="0">
                <a:latin typeface="Arial" charset="0"/>
              </a:rPr>
              <a:pPr eaLnBrk="1" hangingPunct="1"/>
              <a:t>13</a:t>
            </a:fld>
            <a:endParaRPr lang="en-US" sz="1100" b="0">
              <a:latin typeface="Arial" charset="0"/>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02020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D1A56EE-CC7A-436E-AF66-1E871EA2800E}" type="slidenum">
              <a:rPr lang="en-US" sz="1100" b="0">
                <a:latin typeface="Arial" charset="0"/>
              </a:rPr>
              <a:pPr eaLnBrk="1" hangingPunct="1"/>
              <a:t>14</a:t>
            </a:fld>
            <a:endParaRPr lang="en-US" sz="1100" b="0">
              <a:latin typeface="Arial"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I am not planning to discuss switch.</a:t>
            </a:r>
          </a:p>
          <a:p>
            <a:pPr eaLnBrk="1" hangingPunct="1">
              <a:buFontTx/>
              <a:buChar char="•"/>
            </a:pPr>
            <a:r>
              <a:rPr lang="en-US" dirty="0" smtClean="0"/>
              <a:t>The examples in the remaining slides are meant to be of increasing complexity (more or less) and showing various patterns of use of ifs: simple, nested, multiple, etc.</a:t>
            </a:r>
          </a:p>
          <a:p>
            <a:pPr eaLnBrk="1" hangingPunct="1">
              <a:buFontTx/>
              <a:buChar char="•"/>
            </a:pPr>
            <a:r>
              <a:rPr lang="en-US" dirty="0" smtClean="0"/>
              <a:t>For the first couple of activities, you can just ask students to tell you how to do it. For the more complicated ones, I will give them as group activities.</a:t>
            </a:r>
          </a:p>
          <a:p>
            <a:pPr eaLnBrk="1" hangingPunct="1">
              <a:buFontTx/>
              <a:buChar char="•"/>
            </a:pPr>
            <a:r>
              <a:rPr lang="en-US" dirty="0" smtClean="0"/>
              <a:t>It is important that in discussing all of these examples you try to explain </a:t>
            </a:r>
            <a:r>
              <a:rPr lang="en-US" b="1" dirty="0" smtClean="0"/>
              <a:t>how</a:t>
            </a:r>
            <a:r>
              <a:rPr lang="en-US" dirty="0" smtClean="0"/>
              <a:t> you can get to the solution—you can’t simply show it to them and expect them to learn how to solve this kind of problem.</a:t>
            </a:r>
          </a:p>
          <a:p>
            <a:pPr eaLnBrk="1" hangingPunct="1"/>
            <a:endParaRPr lang="en-US" dirty="0" smtClean="0"/>
          </a:p>
        </p:txBody>
      </p:sp>
    </p:spTree>
    <p:extLst>
      <p:ext uri="{BB962C8B-B14F-4D97-AF65-F5344CB8AC3E}">
        <p14:creationId xmlns:p14="http://schemas.microsoft.com/office/powerpoint/2010/main" val="389212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D1A56EE-CC7A-436E-AF66-1E871EA2800E}" type="slidenum">
              <a:rPr lang="en-US" sz="1100" b="0">
                <a:latin typeface="Arial" charset="0"/>
              </a:rPr>
              <a:pPr eaLnBrk="1" hangingPunct="1"/>
              <a:t>24</a:t>
            </a:fld>
            <a:endParaRPr lang="en-US" sz="1100" b="0">
              <a:latin typeface="Arial"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5181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25</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am not planning to discuss switch.</a:t>
            </a:r>
          </a:p>
          <a:p>
            <a:pPr eaLnBrk="1" hangingPunct="1">
              <a:buFontTx/>
              <a:buChar char="•"/>
            </a:pPr>
            <a:r>
              <a:rPr lang="en-US" smtClean="0"/>
              <a:t>The examples in the remaining slides are meant to be of increasing complexity (more or less) and showing various patterns of use of ifs: simple, nested, multiple, etc.</a:t>
            </a:r>
          </a:p>
          <a:p>
            <a:pPr eaLnBrk="1" hangingPunct="1">
              <a:buFontTx/>
              <a:buChar char="•"/>
            </a:pPr>
            <a:r>
              <a:rPr lang="en-US" smtClean="0"/>
              <a:t>For the first couple of activities, you can just ask students to tell you how to do it. For the more complicated ones, I will give them as group activities.</a:t>
            </a:r>
          </a:p>
          <a:p>
            <a:pPr eaLnBrk="1" hangingPunct="1">
              <a:buFontTx/>
              <a:buChar char="•"/>
            </a:pPr>
            <a:r>
              <a:rPr lang="en-US" smtClean="0"/>
              <a:t>It is important that in discussing all of these examples you try to explain </a:t>
            </a:r>
            <a:r>
              <a:rPr lang="en-US" b="1" smtClean="0"/>
              <a:t>how</a:t>
            </a:r>
            <a:r>
              <a:rPr lang="en-US" smtClean="0"/>
              <a:t> you can get to the solution—you can’t simply show it to them and expect them to learn how to solve this kind of problem.</a:t>
            </a:r>
          </a:p>
        </p:txBody>
      </p:sp>
    </p:spTree>
    <p:extLst>
      <p:ext uri="{BB962C8B-B14F-4D97-AF65-F5344CB8AC3E}">
        <p14:creationId xmlns:p14="http://schemas.microsoft.com/office/powerpoint/2010/main" val="302610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26</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am not planning to discuss switch.</a:t>
            </a:r>
          </a:p>
          <a:p>
            <a:pPr eaLnBrk="1" hangingPunct="1">
              <a:buFontTx/>
              <a:buChar char="•"/>
            </a:pPr>
            <a:r>
              <a:rPr lang="en-US" smtClean="0"/>
              <a:t>The examples in the remaining slides are meant to be of increasing complexity (more or less) and showing various patterns of use of ifs: simple, nested, multiple, etc.</a:t>
            </a:r>
          </a:p>
          <a:p>
            <a:pPr eaLnBrk="1" hangingPunct="1">
              <a:buFontTx/>
              <a:buChar char="•"/>
            </a:pPr>
            <a:r>
              <a:rPr lang="en-US" smtClean="0"/>
              <a:t>For the first couple of activities, you can just ask students to tell you how to do it. For the more complicated ones, I will give them as group activities.</a:t>
            </a:r>
          </a:p>
          <a:p>
            <a:pPr eaLnBrk="1" hangingPunct="1">
              <a:buFontTx/>
              <a:buChar char="•"/>
            </a:pPr>
            <a:r>
              <a:rPr lang="en-US" smtClean="0"/>
              <a:t>It is important that in discussing all of these examples you try to explain </a:t>
            </a:r>
            <a:r>
              <a:rPr lang="en-US" b="1" smtClean="0"/>
              <a:t>how</a:t>
            </a:r>
            <a:r>
              <a:rPr lang="en-US" smtClean="0"/>
              <a:t> you can get to the solution—you can’t simply show it to them and expect them to learn how to solve this kind of problem.</a:t>
            </a:r>
          </a:p>
        </p:txBody>
      </p:sp>
    </p:spTree>
    <p:extLst>
      <p:ext uri="{BB962C8B-B14F-4D97-AF65-F5344CB8AC3E}">
        <p14:creationId xmlns:p14="http://schemas.microsoft.com/office/powerpoint/2010/main" val="733431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27</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 am not planning to discuss switch.</a:t>
            </a:r>
          </a:p>
          <a:p>
            <a:pPr eaLnBrk="1" hangingPunct="1">
              <a:buFontTx/>
              <a:buChar char="•"/>
            </a:pPr>
            <a:r>
              <a:rPr lang="en-US" smtClean="0"/>
              <a:t>The examples in the remaining slides are meant to be of increasing complexity (more or less) and showing various patterns of use of ifs: simple, nested, multiple, etc.</a:t>
            </a:r>
          </a:p>
          <a:p>
            <a:pPr eaLnBrk="1" hangingPunct="1">
              <a:buFontTx/>
              <a:buChar char="•"/>
            </a:pPr>
            <a:r>
              <a:rPr lang="en-US" smtClean="0"/>
              <a:t>For the first couple of activities, you can just ask students to tell you how to do it. For the more complicated ones, I will give them as group activities.</a:t>
            </a:r>
          </a:p>
          <a:p>
            <a:pPr eaLnBrk="1" hangingPunct="1">
              <a:buFontTx/>
              <a:buChar char="•"/>
            </a:pPr>
            <a:r>
              <a:rPr lang="en-US" smtClean="0"/>
              <a:t>It is important that in discussing all of these examples you try to explain </a:t>
            </a:r>
            <a:r>
              <a:rPr lang="en-US" b="1" smtClean="0"/>
              <a:t>how</a:t>
            </a:r>
            <a:r>
              <a:rPr lang="en-US" smtClean="0"/>
              <a:t> you can get to the solution—you can’t simply show it to them and expect them to learn how to solve this kind of problem.</a:t>
            </a:r>
          </a:p>
        </p:txBody>
      </p:sp>
    </p:spTree>
    <p:extLst>
      <p:ext uri="{BB962C8B-B14F-4D97-AF65-F5344CB8AC3E}">
        <p14:creationId xmlns:p14="http://schemas.microsoft.com/office/powerpoint/2010/main" val="218985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28</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1853945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6CABDDC-8652-4678-9DC4-9DFD74E6BB5E}" type="slidenum">
              <a:rPr lang="en-US" sz="1100" b="0">
                <a:latin typeface="Arial" charset="0"/>
              </a:rPr>
              <a:pPr eaLnBrk="1" hangingPunct="1"/>
              <a:t>2</a:t>
            </a:fld>
            <a:endParaRPr lang="en-US" sz="1100" b="0">
              <a:latin typeface="Arial" charset="0"/>
            </a:endParaRPr>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err="1" smtClean="0"/>
              <a:t>Chp</a:t>
            </a:r>
            <a:r>
              <a:rPr lang="en-US" dirty="0" smtClean="0"/>
              <a:t> 3 readings</a:t>
            </a:r>
          </a:p>
        </p:txBody>
      </p:sp>
    </p:spTree>
    <p:extLst>
      <p:ext uri="{BB962C8B-B14F-4D97-AF65-F5344CB8AC3E}">
        <p14:creationId xmlns:p14="http://schemas.microsoft.com/office/powerpoint/2010/main" val="1227827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29</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1425330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30</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348858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31</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1995147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32</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1635544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9F49084-CF35-41E7-851E-9DA726D98DA6}" type="slidenum">
              <a:rPr lang="en-US" sz="1100" b="0">
                <a:latin typeface="Arial" charset="0"/>
              </a:rPr>
              <a:pPr eaLnBrk="1" hangingPunct="1"/>
              <a:t>33</a:t>
            </a:fld>
            <a:endParaRPr lang="en-US" sz="1100" b="0">
              <a:latin typeface="Arial"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809629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4A95C91-CB57-42F7-A440-FBA785C2D6DD}" type="slidenum">
              <a:rPr lang="en-US" sz="1100" b="0">
                <a:latin typeface="Arial" charset="0"/>
              </a:rPr>
              <a:pPr eaLnBrk="1" hangingPunct="1"/>
              <a:t>34</a:t>
            </a:fld>
            <a:endParaRPr lang="en-US" sz="1100" b="0">
              <a:latin typeface="Arial"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nested if-elses</a:t>
            </a:r>
          </a:p>
          <a:p>
            <a:pPr eaLnBrk="1" hangingPunct="1">
              <a:buFontTx/>
              <a:buChar char="•"/>
            </a:pPr>
            <a:r>
              <a:rPr lang="en-US" smtClean="0"/>
              <a:t>Break them up in groups and give them 5-10 minutes.</a:t>
            </a:r>
          </a:p>
        </p:txBody>
      </p:sp>
    </p:spTree>
    <p:extLst>
      <p:ext uri="{BB962C8B-B14F-4D97-AF65-F5344CB8AC3E}">
        <p14:creationId xmlns:p14="http://schemas.microsoft.com/office/powerpoint/2010/main" val="980299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4A95C91-CB57-42F7-A440-FBA785C2D6DD}" type="slidenum">
              <a:rPr lang="en-US" sz="1100" b="0">
                <a:latin typeface="Arial" charset="0"/>
              </a:rPr>
              <a:pPr eaLnBrk="1" hangingPunct="1"/>
              <a:t>37</a:t>
            </a:fld>
            <a:endParaRPr lang="en-US" sz="1100" b="0">
              <a:latin typeface="Arial"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nested if-elses</a:t>
            </a:r>
          </a:p>
          <a:p>
            <a:pPr eaLnBrk="1" hangingPunct="1">
              <a:buFontTx/>
              <a:buChar char="•"/>
            </a:pPr>
            <a:r>
              <a:rPr lang="en-US" smtClean="0"/>
              <a:t>Break them up in groups and give them 5-10 minutes.</a:t>
            </a:r>
          </a:p>
        </p:txBody>
      </p:sp>
    </p:spTree>
    <p:extLst>
      <p:ext uri="{BB962C8B-B14F-4D97-AF65-F5344CB8AC3E}">
        <p14:creationId xmlns:p14="http://schemas.microsoft.com/office/powerpoint/2010/main" val="402114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4A95C91-CB57-42F7-A440-FBA785C2D6DD}" type="slidenum">
              <a:rPr lang="en-US" sz="1100" b="0">
                <a:latin typeface="Arial" charset="0"/>
              </a:rPr>
              <a:pPr eaLnBrk="1" hangingPunct="1"/>
              <a:t>38</a:t>
            </a:fld>
            <a:endParaRPr lang="en-US" sz="1100" b="0">
              <a:latin typeface="Arial"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nested if-elses</a:t>
            </a:r>
          </a:p>
          <a:p>
            <a:pPr eaLnBrk="1" hangingPunct="1">
              <a:buFontTx/>
              <a:buChar char="•"/>
            </a:pPr>
            <a:r>
              <a:rPr lang="en-US" smtClean="0"/>
              <a:t>Break them up in groups and give them 5-10 minutes.</a:t>
            </a:r>
          </a:p>
        </p:txBody>
      </p:sp>
    </p:spTree>
    <p:extLst>
      <p:ext uri="{BB962C8B-B14F-4D97-AF65-F5344CB8AC3E}">
        <p14:creationId xmlns:p14="http://schemas.microsoft.com/office/powerpoint/2010/main" val="211532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2438604-6CEB-4D55-B580-0B90E163C133}" type="slidenum">
              <a:rPr lang="en-US" sz="1100" b="0">
                <a:latin typeface="Arial" charset="0"/>
              </a:rPr>
              <a:pPr eaLnBrk="1" hangingPunct="1"/>
              <a:t>46</a:t>
            </a:fld>
            <a:endParaRPr lang="en-US" sz="1100" b="0">
              <a:latin typeface="Arial"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If they have trouble getting started, suggest that they start by comparing two of the integers (say, i an d j), and then think where to go from there. In other words, they can start from the solution on the previous slide and see if thet can figure out how to take into account the third number.</a:t>
            </a:r>
          </a:p>
          <a:p>
            <a:pPr eaLnBrk="1" hangingPunct="1">
              <a:buFontTx/>
              <a:buChar char="•"/>
            </a:pPr>
            <a:r>
              <a:rPr lang="en-US" smtClean="0"/>
              <a:t>If they need more help, display the outer if-else, and then ask them to concentrate on the if part: if i &gt; j, then can j be the max? No. Can i be the max? Yes. Can k be the max? Yes. How can we decide whether i or k is the max? We compare them with an if (a </a:t>
            </a:r>
            <a:r>
              <a:rPr lang="en-US" i="1" smtClean="0"/>
              <a:t>nested</a:t>
            </a:r>
            <a:r>
              <a:rPr lang="en-US" smtClean="0"/>
              <a:t> if). Repeat a similar argument to explain the else part.</a:t>
            </a:r>
          </a:p>
          <a:p>
            <a:pPr eaLnBrk="1" hangingPunct="1">
              <a:buFontTx/>
              <a:buChar char="•"/>
            </a:pPr>
            <a:r>
              <a:rPr lang="en-US" smtClean="0"/>
              <a:t>If anyone suggests solutions involving a sequence of ifs (instead of nested) take the time to explain the difference.</a:t>
            </a:r>
          </a:p>
        </p:txBody>
      </p:sp>
    </p:spTree>
    <p:extLst>
      <p:ext uri="{BB962C8B-B14F-4D97-AF65-F5344CB8AC3E}">
        <p14:creationId xmlns:p14="http://schemas.microsoft.com/office/powerpoint/2010/main" val="1141745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2438604-6CEB-4D55-B580-0B90E163C133}" type="slidenum">
              <a:rPr lang="en-US" sz="1100" b="0">
                <a:latin typeface="Arial" charset="0"/>
              </a:rPr>
              <a:pPr eaLnBrk="1" hangingPunct="1"/>
              <a:t>47</a:t>
            </a:fld>
            <a:endParaRPr lang="en-US" sz="1100" b="0">
              <a:latin typeface="Arial"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If they have trouble getting started, suggest that they start by comparing two of the integers (say, i an d j), and then think where to go from there. In other words, they can start from the solution on the previous slide and see if thet can figure out how to take into account the third number.</a:t>
            </a:r>
          </a:p>
          <a:p>
            <a:pPr eaLnBrk="1" hangingPunct="1">
              <a:buFontTx/>
              <a:buChar char="•"/>
            </a:pPr>
            <a:r>
              <a:rPr lang="en-US" smtClean="0"/>
              <a:t>If they need more help, display the outer if-else, and then ask them to concentrate on the if part: if i &gt; j, then can j be the max? No. Can i be the max? Yes. Can k be the max? Yes. How can we decide whether i or k is the max? We compare them with an if (a </a:t>
            </a:r>
            <a:r>
              <a:rPr lang="en-US" i="1" smtClean="0"/>
              <a:t>nested</a:t>
            </a:r>
            <a:r>
              <a:rPr lang="en-US" smtClean="0"/>
              <a:t> if). Repeat a similar argument to explain the else part.</a:t>
            </a:r>
          </a:p>
          <a:p>
            <a:pPr eaLnBrk="1" hangingPunct="1">
              <a:buFontTx/>
              <a:buChar char="•"/>
            </a:pPr>
            <a:r>
              <a:rPr lang="en-US" smtClean="0"/>
              <a:t>If anyone suggests solutions involving a sequence of ifs (instead of nested) take the time to explain the difference.</a:t>
            </a:r>
          </a:p>
        </p:txBody>
      </p:sp>
    </p:spTree>
    <p:extLst>
      <p:ext uri="{BB962C8B-B14F-4D97-AF65-F5344CB8AC3E}">
        <p14:creationId xmlns:p14="http://schemas.microsoft.com/office/powerpoint/2010/main" val="1550299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E69E7A3-9CC4-4C77-9355-A1D6B8F6B4FB}" type="slidenum">
              <a:rPr lang="en-US" sz="1100" b="0">
                <a:latin typeface="Arial" charset="0"/>
              </a:rPr>
              <a:pPr eaLnBrk="1" hangingPunct="1"/>
              <a:t>3</a:t>
            </a:fld>
            <a:endParaRPr lang="en-US" sz="1100" b="0">
              <a:latin typeface="Arial"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33789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CCE51F5-0DED-4C6D-8019-F0E28D24E19C}" type="slidenum">
              <a:rPr lang="en-US" sz="1100" b="0">
                <a:latin typeface="Arial" charset="0"/>
              </a:rPr>
              <a:pPr eaLnBrk="1" hangingPunct="1"/>
              <a:t>48</a:t>
            </a:fld>
            <a:endParaRPr lang="en-US" sz="1100" b="0">
              <a:latin typeface="Arial" charset="0"/>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Example of if-elsifs</a:t>
            </a:r>
          </a:p>
          <a:p>
            <a:pPr eaLnBrk="1" hangingPunct="1">
              <a:buFontTx/>
              <a:buChar char="•"/>
            </a:pPr>
            <a:r>
              <a:rPr lang="en-US" smtClean="0"/>
              <a:t>Break them up in groups and give them 5-10 minutes.</a:t>
            </a:r>
          </a:p>
        </p:txBody>
      </p:sp>
    </p:spTree>
    <p:extLst>
      <p:ext uri="{BB962C8B-B14F-4D97-AF65-F5344CB8AC3E}">
        <p14:creationId xmlns:p14="http://schemas.microsoft.com/office/powerpoint/2010/main" val="469363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FB8DAC4-254C-4FAE-BFFF-789E6DCAF428}" type="slidenum">
              <a:rPr lang="en-US" sz="1100" b="0">
                <a:latin typeface="Arial" charset="0"/>
              </a:rPr>
              <a:pPr eaLnBrk="1" hangingPunct="1"/>
              <a:t>49</a:t>
            </a:fld>
            <a:endParaRPr lang="en-US" sz="1100" b="0">
              <a:latin typeface="Arial"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If they are stuck, get them started by asking them how they would decide if the grade should be an A. Then display the first if. Ask: what do we know in the else part (i.e., if grade &gt;= 90 is false)? Then what do we need to check to decide if the grade should be a B? After displaying the second if, briefly explain that the second if is actually nested inside the else.  Even though this way of formatting a multiple-selection if-else-if may seem </a:t>
            </a:r>
            <a:r>
              <a:rPr lang="en-US" dirty="0" err="1" smtClean="0"/>
              <a:t>confising</a:t>
            </a:r>
            <a:r>
              <a:rPr lang="en-US" dirty="0" smtClean="0"/>
              <a:t>, it is kind of standard.</a:t>
            </a:r>
          </a:p>
          <a:p>
            <a:pPr eaLnBrk="1" hangingPunct="1">
              <a:buFontTx/>
              <a:buChar char="•"/>
            </a:pPr>
            <a:r>
              <a:rPr lang="en-US" dirty="0" smtClean="0"/>
              <a:t>If anyone suggests solutions involving a sequence of ifs (instead of nested) take the time to explain the difference.</a:t>
            </a:r>
          </a:p>
          <a:p>
            <a:pPr eaLnBrk="1" hangingPunct="1">
              <a:buFontTx/>
              <a:buChar char="•"/>
            </a:pPr>
            <a:r>
              <a:rPr lang="en-US" dirty="0" smtClean="0"/>
              <a:t>Discuss why we don’t need conditions such as ((grade &lt; 90) &amp;&amp; (grade &gt;= 80))</a:t>
            </a:r>
          </a:p>
          <a:p>
            <a:pPr eaLnBrk="1" hangingPunct="1">
              <a:buFontTx/>
              <a:buChar char="•"/>
            </a:pPr>
            <a:r>
              <a:rPr lang="en-US" dirty="0" smtClean="0"/>
              <a:t>If they still seem to be confused, a trace of this code might be helpful in showing them why this does what it is supposed to.</a:t>
            </a:r>
          </a:p>
        </p:txBody>
      </p:sp>
    </p:spTree>
    <p:extLst>
      <p:ext uri="{BB962C8B-B14F-4D97-AF65-F5344CB8AC3E}">
        <p14:creationId xmlns:p14="http://schemas.microsoft.com/office/powerpoint/2010/main" val="890455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AAB017E-B59D-4425-9061-164015ABBAE8}" type="slidenum">
              <a:rPr lang="en-US" sz="1100" b="0">
                <a:latin typeface="Arial" charset="0"/>
              </a:rPr>
              <a:pPr eaLnBrk="1" hangingPunct="1"/>
              <a:t>50</a:t>
            </a:fld>
            <a:endParaRPr lang="en-US" sz="1100" b="0">
              <a:latin typeface="Arial" charset="0"/>
            </a:endParaRPr>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If there is enough time, break them up in groups and give them 5-10 minutes. Otherwise, give it as extra homework credit.</a:t>
            </a:r>
          </a:p>
        </p:txBody>
      </p:sp>
    </p:spTree>
    <p:extLst>
      <p:ext uri="{BB962C8B-B14F-4D97-AF65-F5344CB8AC3E}">
        <p14:creationId xmlns:p14="http://schemas.microsoft.com/office/powerpoint/2010/main" val="548417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83DF1FD-3B8A-4D5B-82FD-6EAD66CA8458}" type="slidenum">
              <a:rPr lang="en-US" sz="1100" b="0">
                <a:latin typeface="Arial" charset="0"/>
              </a:rPr>
              <a:pPr eaLnBrk="1" hangingPunct="1"/>
              <a:t>51</a:t>
            </a:fld>
            <a:endParaRPr lang="en-US" sz="1100" b="0">
              <a:latin typeface="Arial" charset="0"/>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Explaining this boolean expression can take some time, but it is an interesting example of what can be done.</a:t>
            </a:r>
          </a:p>
          <a:p>
            <a:pPr eaLnBrk="1" hangingPunct="1">
              <a:buFontTx/>
              <a:buChar char="•"/>
            </a:pPr>
            <a:r>
              <a:rPr lang="en-US" smtClean="0"/>
              <a:t>It might be worth mentioning that the check above does not guarantee that it will be a valid date. Ask students to think about how they could check that s is indeed a valid date.</a:t>
            </a:r>
          </a:p>
        </p:txBody>
      </p:sp>
    </p:spTree>
    <p:extLst>
      <p:ext uri="{BB962C8B-B14F-4D97-AF65-F5344CB8AC3E}">
        <p14:creationId xmlns:p14="http://schemas.microsoft.com/office/powerpoint/2010/main" val="70018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8836E8B9-5035-4D62-91C2-0B6690D7A9F3}" type="slidenum">
              <a:rPr lang="en-US" sz="1100" b="0">
                <a:latin typeface="Arial" charset="0"/>
              </a:rPr>
              <a:pPr eaLnBrk="1" hangingPunct="1"/>
              <a:t>4</a:t>
            </a:fld>
            <a:endParaRPr lang="en-US" sz="1100" b="0">
              <a:latin typeface="Arial" charset="0"/>
            </a:endParaRPr>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Let’s take a look at the first task: divide two numbers, but only if the divisor is not 0.</a:t>
            </a:r>
          </a:p>
          <a:p>
            <a:pPr eaLnBrk="1" hangingPunct="1">
              <a:buFontTx/>
              <a:buChar char="•"/>
            </a:pPr>
            <a:r>
              <a:rPr lang="en-US" smtClean="0"/>
              <a:t>Before displaying the else part, mention that that’s already a complete piece of code. However, what if we want to print an error message when divisor == 0?</a:t>
            </a:r>
          </a:p>
        </p:txBody>
      </p:sp>
    </p:spTree>
    <p:extLst>
      <p:ext uri="{BB962C8B-B14F-4D97-AF65-F5344CB8AC3E}">
        <p14:creationId xmlns:p14="http://schemas.microsoft.com/office/powerpoint/2010/main" val="39707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4086DEA-F6E7-416B-BF6D-7079B521BF73}" type="slidenum">
              <a:rPr lang="en-US" sz="1100" b="0">
                <a:latin typeface="Arial" charset="0"/>
              </a:rPr>
              <a:pPr eaLnBrk="1" hangingPunct="1"/>
              <a:t>5</a:t>
            </a:fld>
            <a:endParaRPr lang="en-US" sz="1100" b="0">
              <a:latin typeface="Arial" charset="0"/>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Before we take a more careful look at selection statements, we need to discuss a new type of values: boolean</a:t>
            </a:r>
          </a:p>
          <a:p>
            <a:pPr eaLnBrk="1" hangingPunct="1">
              <a:buFontTx/>
              <a:buChar char="•"/>
            </a:pPr>
            <a:r>
              <a:rPr lang="en-US" smtClean="0"/>
              <a:t>May want to point out the difference between the boolean values and “true” and “false” which are strings.</a:t>
            </a:r>
          </a:p>
          <a:p>
            <a:pPr eaLnBrk="1" hangingPunct="1">
              <a:buFontTx/>
              <a:buChar char="•"/>
            </a:pPr>
            <a:endParaRPr lang="en-US" smtClean="0"/>
          </a:p>
        </p:txBody>
      </p:sp>
    </p:spTree>
    <p:extLst>
      <p:ext uri="{BB962C8B-B14F-4D97-AF65-F5344CB8AC3E}">
        <p14:creationId xmlns:p14="http://schemas.microsoft.com/office/powerpoint/2010/main" val="1487246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278C76C4-13E7-40CF-AD6B-580FA8BC78BA}" type="slidenum">
              <a:rPr lang="en-US" sz="1100" b="0">
                <a:latin typeface="Arial" charset="0"/>
              </a:rPr>
              <a:pPr eaLnBrk="1" hangingPunct="1"/>
              <a:t>6</a:t>
            </a:fld>
            <a:endParaRPr lang="en-US" sz="1100" b="0">
              <a:latin typeface="Arial" charset="0"/>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95573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4F0527F-5BBE-480C-9996-24F24A6ACE01}" type="slidenum">
              <a:rPr lang="en-US" sz="1100" b="0">
                <a:latin typeface="Arial" charset="0"/>
              </a:rPr>
              <a:pPr eaLnBrk="1" hangingPunct="1"/>
              <a:t>7</a:t>
            </a:fld>
            <a:endParaRPr lang="en-US" sz="1100" b="0">
              <a:latin typeface="Arial"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 expressions on the right are all boolean expressions (their value is either true or false).</a:t>
            </a:r>
          </a:p>
          <a:p>
            <a:pPr eaLnBrk="1" hangingPunct="1">
              <a:buFontTx/>
              <a:buChar char="•"/>
            </a:pPr>
            <a:r>
              <a:rPr lang="en-US" smtClean="0"/>
              <a:t>The relational operators behave as you would expect and are usen in expressions in the obvious/intuitive way (remember to use parentheses to ensure the proper order of evaluation)</a:t>
            </a:r>
          </a:p>
        </p:txBody>
      </p:sp>
    </p:spTree>
    <p:extLst>
      <p:ext uri="{BB962C8B-B14F-4D97-AF65-F5344CB8AC3E}">
        <p14:creationId xmlns:p14="http://schemas.microsoft.com/office/powerpoint/2010/main" val="1171968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ECB67AE-01AA-4692-8E90-5FBF96D252A6}" type="slidenum">
              <a:rPr lang="en-US" sz="1100" b="0">
                <a:latin typeface="Arial" charset="0"/>
              </a:rPr>
              <a:pPr eaLnBrk="1" hangingPunct="1"/>
              <a:t>8</a:t>
            </a:fld>
            <a:endParaRPr lang="en-US" sz="1100" b="0">
              <a:latin typeface="Arial" charset="0"/>
            </a:endParaRPr>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 third one is equivalent to (x != 0)</a:t>
            </a:r>
          </a:p>
        </p:txBody>
      </p:sp>
    </p:spTree>
    <p:extLst>
      <p:ext uri="{BB962C8B-B14F-4D97-AF65-F5344CB8AC3E}">
        <p14:creationId xmlns:p14="http://schemas.microsoft.com/office/powerpoint/2010/main" val="1059529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298567D-3DA9-4DCB-9FC2-9EC4E2F844B8}" type="slidenum">
              <a:rPr lang="en-US" sz="1100" b="0">
                <a:latin typeface="Arial" charset="0"/>
              </a:rPr>
              <a:pPr eaLnBrk="1" hangingPunct="1"/>
              <a:t>9</a:t>
            </a:fld>
            <a:endParaRPr lang="en-US" sz="1100" b="0">
              <a:latin typeface="Arial"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78056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9/12/16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62009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9/12/16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2030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9/12/16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7719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
        <p:nvSpPr>
          <p:cNvPr id="86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86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87A7CB28-97B6-4B99-B6CC-F8B9BF575C9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27786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A53CC0E-EF58-405B-98C5-DD40AE2CBF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12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D58228-5A22-4C35-8CDD-FEE65475736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9601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C521199-AD68-45B7-8932-B564543A864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636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C737FD5-23A3-433F-AAE9-C1FB8ED844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22232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E1104D-8DE7-4466-96F7-1A28F315936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5186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7104002-C957-46F8-A12B-C3A4B400279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73023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AF830DE-487E-4B9A-930A-728616DA0E5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777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9/12/16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371029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C05203D-A275-42EC-A96C-60DED5B7751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33979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6504C4-2505-4040-B2A7-0B0417D1757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16879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B2568E1-E2F6-4191-BC45-349286985DB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43175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0FE5A0F-2C5B-4F5F-BBED-5A3DAB9929D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315684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C0AEEF1-A19B-40F6-BD53-CF4E679310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6492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D47F-9DF6-4E30-99C3-6428E11DB2AC}" type="datetimeFigureOut">
              <a:rPr lang="en-US" smtClean="0"/>
              <a:t>9/12/16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17923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D47F-9DF6-4E30-99C3-6428E11DB2AC}" type="datetimeFigureOut">
              <a:rPr lang="en-US" smtClean="0"/>
              <a:t>9/12/16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83126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D47F-9DF6-4E30-99C3-6428E11DB2AC}" type="datetimeFigureOut">
              <a:rPr lang="en-US" smtClean="0"/>
              <a:t>9/12/16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8593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D47F-9DF6-4E30-99C3-6428E11DB2AC}" type="datetimeFigureOut">
              <a:rPr lang="en-US" smtClean="0"/>
              <a:t>9/12/16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72925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D47F-9DF6-4E30-99C3-6428E11DB2AC}" type="datetimeFigureOut">
              <a:rPr lang="en-US" smtClean="0"/>
              <a:t>9/12/16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90189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9/12/16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78968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9/12/16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8056714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D47F-9DF6-4E30-99C3-6428E11DB2AC}" type="datetimeFigureOut">
              <a:rPr lang="en-US" smtClean="0"/>
              <a:t>9/12/16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F55DC-7094-4C75-9FF4-1A0C042F6CE6}" type="slidenum">
              <a:rPr lang="en-US" smtClean="0"/>
              <a:t>‹#›</a:t>
            </a:fld>
            <a:endParaRPr lang="en-US"/>
          </a:p>
        </p:txBody>
      </p:sp>
    </p:spTree>
    <p:extLst>
      <p:ext uri="{BB962C8B-B14F-4D97-AF65-F5344CB8AC3E}">
        <p14:creationId xmlns:p14="http://schemas.microsoft.com/office/powerpoint/2010/main" val="41768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843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4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cs typeface="+mn-cs"/>
              </a:defRPr>
            </a:lvl1pPr>
          </a:lstStyle>
          <a:p>
            <a:pPr fontAlgn="base">
              <a:spcBef>
                <a:spcPct val="0"/>
              </a:spcBef>
              <a:spcAft>
                <a:spcPct val="0"/>
              </a:spcAft>
              <a:defRPr/>
            </a:pPr>
            <a:fld id="{FE0AA2EB-FF58-4A78-983B-48E24109461B}"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84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85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Tree>
    <p:extLst>
      <p:ext uri="{BB962C8B-B14F-4D97-AF65-F5344CB8AC3E}">
        <p14:creationId xmlns:p14="http://schemas.microsoft.com/office/powerpoint/2010/main" val="181376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47C2B904-D083-4709-98CD-E68BEA38EDC8}" type="slidenum">
              <a:rPr lang="en-US" altLang="en-US">
                <a:solidFill>
                  <a:srgbClr val="000000"/>
                </a:solidFill>
              </a:rPr>
              <a:pPr>
                <a:defRPr/>
              </a:pPr>
              <a:t>1</a:t>
            </a:fld>
            <a:endParaRPr lang="en-US" altLang="en-US">
              <a:solidFill>
                <a:srgbClr val="000000"/>
              </a:solidFill>
            </a:endParaRPr>
          </a:p>
        </p:txBody>
      </p:sp>
      <p:sp>
        <p:nvSpPr>
          <p:cNvPr id="20483" name="Rectangle 2"/>
          <p:cNvSpPr>
            <a:spLocks noGrp="1" noChangeArrowheads="1"/>
          </p:cNvSpPr>
          <p:nvPr>
            <p:ph type="ctrTitle"/>
          </p:nvPr>
        </p:nvSpPr>
        <p:spPr>
          <a:xfrm>
            <a:off x="914400" y="1524000"/>
            <a:ext cx="7623175" cy="2209800"/>
          </a:xfrm>
        </p:spPr>
        <p:txBody>
          <a:bodyPr/>
          <a:lstStyle/>
          <a:p>
            <a:pPr algn="ctr" eaLnBrk="1" hangingPunct="1"/>
            <a:r>
              <a:rPr lang="en-US" sz="4600" dirty="0" smtClean="0"/>
              <a:t>CSE 1223: Introduction to Computer Programming in Java</a:t>
            </a:r>
            <a:br>
              <a:rPr lang="en-US" sz="4600" dirty="0" smtClean="0"/>
            </a:br>
            <a:r>
              <a:rPr lang="en-US" sz="4600" dirty="0" smtClean="0"/>
              <a:t>Chapter 3 – Branching</a:t>
            </a:r>
          </a:p>
        </p:txBody>
      </p:sp>
      <p:sp>
        <p:nvSpPr>
          <p:cNvPr id="20484" name="Rectangle 3"/>
          <p:cNvSpPr>
            <a:spLocks noGrp="1" noChangeArrowheads="1"/>
          </p:cNvSpPr>
          <p:nvPr>
            <p:ph type="subTitle" idx="1"/>
          </p:nvPr>
        </p:nvSpPr>
        <p:spPr/>
        <p:txBody>
          <a:bodyPr/>
          <a:lstStyle/>
          <a:p>
            <a:pPr eaLnBrk="1" hangingPunct="1"/>
            <a:endParaRPr lang="en-US" dirty="0" smtClean="0"/>
          </a:p>
        </p:txBody>
      </p:sp>
      <p:pic>
        <p:nvPicPr>
          <p:cNvPr id="20485" name="Picture 4"/>
          <p:cNvPicPr>
            <a:picLocks noChangeAspect="1" noChangeArrowheads="1"/>
          </p:cNvPicPr>
          <p:nvPr/>
        </p:nvPicPr>
        <p:blipFill>
          <a:blip r:embed="rId3" cstate="print"/>
          <a:srcRect/>
          <a:stretch>
            <a:fillRect/>
          </a:stretch>
        </p:blipFill>
        <p:spPr bwMode="auto">
          <a:xfrm>
            <a:off x="6934200" y="4724400"/>
            <a:ext cx="1905000" cy="1905000"/>
          </a:xfrm>
          <a:prstGeom prst="rect">
            <a:avLst/>
          </a:prstGeom>
          <a:noFill/>
          <a:ln w="9525">
            <a:noFill/>
            <a:miter lim="800000"/>
            <a:headEnd/>
            <a:tailEnd/>
          </a:ln>
        </p:spPr>
      </p:pic>
    </p:spTree>
    <p:extLst>
      <p:ext uri="{BB962C8B-B14F-4D97-AF65-F5344CB8AC3E}">
        <p14:creationId xmlns:p14="http://schemas.microsoft.com/office/powerpoint/2010/main" val="2413398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Some Boolean Expressions</a:t>
            </a:r>
          </a:p>
        </p:txBody>
      </p:sp>
      <p:sp>
        <p:nvSpPr>
          <p:cNvPr id="284675" name="Rectangle 3"/>
          <p:cNvSpPr>
            <a:spLocks noGrp="1" noChangeArrowheads="1"/>
          </p:cNvSpPr>
          <p:nvPr>
            <p:ph idx="1"/>
          </p:nvPr>
        </p:nvSpPr>
        <p:spPr/>
        <p:txBody>
          <a:bodyPr/>
          <a:lstStyle/>
          <a:p>
            <a:pPr eaLnBrk="1" hangingPunct="1"/>
            <a:r>
              <a:rPr lang="en-US" sz="2800" smtClean="0"/>
              <a:t>What’s the value of each of the following expressions:</a:t>
            </a:r>
          </a:p>
          <a:p>
            <a:pPr lvl="1" eaLnBrk="1" hangingPunct="1">
              <a:buFont typeface="Wingdings" pitchFamily="2" charset="2"/>
              <a:buNone/>
            </a:pPr>
            <a:r>
              <a:rPr lang="en-US" sz="2000" b="1" smtClean="0">
                <a:latin typeface="Courier New" charset="0"/>
              </a:rPr>
              <a:t>int</a:t>
            </a:r>
            <a:r>
              <a:rPr lang="en-US" sz="2000" smtClean="0">
                <a:latin typeface="Courier New" charset="0"/>
              </a:rPr>
              <a:t> x = 5, y = 12;</a:t>
            </a:r>
          </a:p>
          <a:p>
            <a:pPr lvl="1" eaLnBrk="1" hangingPunct="1">
              <a:buFont typeface="Wingdings" pitchFamily="2" charset="2"/>
              <a:buNone/>
            </a:pPr>
            <a:r>
              <a:rPr lang="en-US" sz="2000" b="1" smtClean="0">
                <a:latin typeface="Courier New" charset="0"/>
              </a:rPr>
              <a:t>boolean</a:t>
            </a:r>
            <a:r>
              <a:rPr lang="en-US" sz="2000" smtClean="0">
                <a:latin typeface="Courier New" charset="0"/>
              </a:rPr>
              <a:t> a = true, b = false, c = true;</a:t>
            </a:r>
            <a:endParaRPr lang="en-US" smtClean="0">
              <a:latin typeface="Courier New" charset="0"/>
            </a:endParaRPr>
          </a:p>
          <a:p>
            <a:pPr lvl="1" eaLnBrk="1" hangingPunct="1">
              <a:buFont typeface="Wingdings" pitchFamily="2" charset="2"/>
              <a:buNone/>
            </a:pPr>
            <a:endParaRPr lang="en-US" sz="1800" smtClean="0">
              <a:latin typeface="Courier New" charset="0"/>
            </a:endParaRPr>
          </a:p>
          <a:p>
            <a:pPr lvl="1" eaLnBrk="1" hangingPunct="1"/>
            <a:r>
              <a:rPr lang="en-US" sz="2000" smtClean="0">
                <a:latin typeface="Courier New" charset="0"/>
              </a:rPr>
              <a:t>(x &gt; 0) &amp;&amp; (x &lt; 10)</a:t>
            </a:r>
          </a:p>
          <a:p>
            <a:pPr lvl="1" eaLnBrk="1" hangingPunct="1"/>
            <a:r>
              <a:rPr lang="en-US" sz="2000" smtClean="0">
                <a:latin typeface="Courier New" charset="0"/>
              </a:rPr>
              <a:t>(x &lt;= 0) || (x &gt;= 10)</a:t>
            </a:r>
          </a:p>
          <a:p>
            <a:pPr lvl="1" eaLnBrk="1" hangingPunct="1"/>
            <a:r>
              <a:rPr lang="en-US" sz="2000" smtClean="0">
                <a:latin typeface="Courier New" charset="0"/>
              </a:rPr>
              <a:t>! (a &amp;&amp; b &amp;&amp; c)</a:t>
            </a:r>
          </a:p>
          <a:p>
            <a:pPr lvl="1" eaLnBrk="1" hangingPunct="1"/>
            <a:r>
              <a:rPr lang="en-US" sz="2000" smtClean="0">
                <a:latin typeface="Courier New" charset="0"/>
              </a:rPr>
              <a:t>(a || b || c)</a:t>
            </a:r>
          </a:p>
          <a:p>
            <a:pPr lvl="1" eaLnBrk="1" hangingPunct="1"/>
            <a:r>
              <a:rPr lang="en-US" sz="2000" smtClean="0">
                <a:latin typeface="Courier New" charset="0"/>
              </a:rPr>
              <a:t>((x – 1) == ((y / 5) + (y % 5)))</a:t>
            </a:r>
          </a:p>
          <a:p>
            <a:pPr lvl="1" eaLnBrk="1" hangingPunct="1"/>
            <a:r>
              <a:rPr lang="en-US" sz="2000" smtClean="0">
                <a:latin typeface="Courier New" charset="0"/>
              </a:rPr>
              <a:t>((x != y) || ! (x == y))</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3F8AFEA-9AC1-4760-AD44-8E8716500ADF}" type="slidenum">
              <a:rPr lang="en-US" sz="1200">
                <a:solidFill>
                  <a:srgbClr val="898989"/>
                </a:solidFill>
              </a:rPr>
              <a:pPr eaLnBrk="1" hangingPunct="1"/>
              <a:t>10</a:t>
            </a:fld>
            <a:endParaRPr lang="en-US" sz="1200">
              <a:solidFill>
                <a:srgbClr val="898989"/>
              </a:solidFill>
            </a:endParaRPr>
          </a:p>
        </p:txBody>
      </p:sp>
    </p:spTree>
    <p:extLst>
      <p:ext uri="{BB962C8B-B14F-4D97-AF65-F5344CB8AC3E}">
        <p14:creationId xmlns:p14="http://schemas.microsoft.com/office/powerpoint/2010/main" val="2488565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Your Turn</a:t>
            </a:r>
          </a:p>
        </p:txBody>
      </p:sp>
      <p:sp>
        <p:nvSpPr>
          <p:cNvPr id="285699" name="Rectangle 3"/>
          <p:cNvSpPr>
            <a:spLocks noGrp="1" noChangeArrowheads="1"/>
          </p:cNvSpPr>
          <p:nvPr>
            <p:ph idx="1"/>
          </p:nvPr>
        </p:nvSpPr>
        <p:spPr/>
        <p:txBody>
          <a:bodyPr/>
          <a:lstStyle/>
          <a:p>
            <a:pPr eaLnBrk="1" hangingPunct="1"/>
            <a:r>
              <a:rPr lang="en-US" dirty="0" smtClean="0"/>
              <a:t>Given three integer variable, </a:t>
            </a:r>
            <a:r>
              <a:rPr lang="en-US" i="1" dirty="0" err="1" smtClean="0"/>
              <a:t>i</a:t>
            </a:r>
            <a:r>
              <a:rPr lang="en-US" dirty="0" smtClean="0"/>
              <a:t>, </a:t>
            </a:r>
            <a:r>
              <a:rPr lang="en-US" i="1" dirty="0" smtClean="0"/>
              <a:t>j</a:t>
            </a:r>
            <a:r>
              <a:rPr lang="en-US" dirty="0" smtClean="0"/>
              <a:t>, and </a:t>
            </a:r>
            <a:r>
              <a:rPr lang="en-US" i="1" dirty="0" smtClean="0"/>
              <a:t>k</a:t>
            </a:r>
            <a:r>
              <a:rPr lang="en-US" dirty="0" smtClean="0"/>
              <a:t>, write a </a:t>
            </a:r>
            <a:r>
              <a:rPr lang="en-US" dirty="0" err="1" smtClean="0"/>
              <a:t>boolean</a:t>
            </a:r>
            <a:r>
              <a:rPr lang="en-US" dirty="0" smtClean="0"/>
              <a:t> expression for each of the following problems:</a:t>
            </a:r>
          </a:p>
          <a:p>
            <a:pPr lvl="1" eaLnBrk="1" hangingPunct="1"/>
            <a:r>
              <a:rPr lang="en-US" dirty="0" err="1" smtClean="0"/>
              <a:t>i</a:t>
            </a:r>
            <a:r>
              <a:rPr lang="en-US" dirty="0" smtClean="0"/>
              <a:t> is equal to 3 or 5 </a:t>
            </a:r>
            <a:r>
              <a:rPr lang="en-US" smtClean="0"/>
              <a:t>=&gt; ( (</a:t>
            </a:r>
            <a:r>
              <a:rPr lang="en-US" dirty="0" err="1" smtClean="0"/>
              <a:t>i</a:t>
            </a:r>
            <a:r>
              <a:rPr lang="en-US" dirty="0" smtClean="0"/>
              <a:t> == 3) || (</a:t>
            </a:r>
            <a:r>
              <a:rPr lang="en-US" dirty="0" err="1" smtClean="0"/>
              <a:t>i</a:t>
            </a:r>
            <a:r>
              <a:rPr lang="en-US" dirty="0" smtClean="0"/>
              <a:t>== 5) )</a:t>
            </a:r>
          </a:p>
          <a:p>
            <a:pPr lvl="1" eaLnBrk="1" hangingPunct="1"/>
            <a:r>
              <a:rPr lang="en-US" dirty="0" err="1" smtClean="0"/>
              <a:t>i</a:t>
            </a:r>
            <a:r>
              <a:rPr lang="en-US" dirty="0" smtClean="0"/>
              <a:t> is between 1 and 7 (but not 1 or 7)</a:t>
            </a:r>
          </a:p>
          <a:p>
            <a:pPr lvl="1" eaLnBrk="1" hangingPunct="1"/>
            <a:r>
              <a:rPr lang="en-US" dirty="0" err="1" smtClean="0"/>
              <a:t>i</a:t>
            </a:r>
            <a:r>
              <a:rPr lang="en-US" dirty="0" smtClean="0"/>
              <a:t> is even</a:t>
            </a:r>
          </a:p>
          <a:p>
            <a:pPr lvl="1" eaLnBrk="1" hangingPunct="1"/>
            <a:r>
              <a:rPr lang="en-US" dirty="0" err="1" smtClean="0"/>
              <a:t>i</a:t>
            </a:r>
            <a:r>
              <a:rPr lang="en-US" dirty="0" smtClean="0"/>
              <a:t> is odd</a:t>
            </a:r>
          </a:p>
          <a:p>
            <a:pPr lvl="1" eaLnBrk="1" hangingPunct="1"/>
            <a:r>
              <a:rPr lang="en-US" dirty="0" err="1" smtClean="0"/>
              <a:t>i</a:t>
            </a:r>
            <a:r>
              <a:rPr lang="en-US" dirty="0" smtClean="0"/>
              <a:t> is the smallest of </a:t>
            </a:r>
            <a:r>
              <a:rPr lang="en-US" dirty="0" err="1" smtClean="0"/>
              <a:t>i</a:t>
            </a:r>
            <a:r>
              <a:rPr lang="en-US" dirty="0" smtClean="0"/>
              <a:t>, j, and k</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9DC6813-C9CD-42B9-83AF-20DF2DB3C93C}" type="slidenum">
              <a:rPr lang="en-US" sz="1200">
                <a:solidFill>
                  <a:srgbClr val="898989"/>
                </a:solidFill>
              </a:rPr>
              <a:pPr eaLnBrk="1" hangingPunct="1"/>
              <a:t>11</a:t>
            </a:fld>
            <a:endParaRPr lang="en-US" sz="1200">
              <a:solidFill>
                <a:srgbClr val="898989"/>
              </a:solidFill>
            </a:endParaRPr>
          </a:p>
        </p:txBody>
      </p:sp>
    </p:spTree>
    <p:extLst>
      <p:ext uri="{BB962C8B-B14F-4D97-AF65-F5344CB8AC3E}">
        <p14:creationId xmlns:p14="http://schemas.microsoft.com/office/powerpoint/2010/main" val="857044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pPr eaLnBrk="1" hangingPunct="1"/>
            <a:r>
              <a:rPr lang="en-US" smtClean="0"/>
              <a:t>If: Syntax and Flow Chart</a:t>
            </a:r>
          </a:p>
        </p:txBody>
      </p:sp>
      <p:sp>
        <p:nvSpPr>
          <p:cNvPr id="24"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CC807C19-E7FD-4B6A-8E06-2EC85DC63D30}" type="slidenum">
              <a:rPr lang="en-US" sz="1200">
                <a:solidFill>
                  <a:srgbClr val="898989"/>
                </a:solidFill>
              </a:rPr>
              <a:pPr eaLnBrk="1" hangingPunct="1"/>
              <a:t>12</a:t>
            </a:fld>
            <a:endParaRPr lang="en-US" sz="1200">
              <a:solidFill>
                <a:srgbClr val="898989"/>
              </a:solidFill>
            </a:endParaRPr>
          </a:p>
        </p:txBody>
      </p:sp>
      <p:grpSp>
        <p:nvGrpSpPr>
          <p:cNvPr id="2" name="Group 43"/>
          <p:cNvGrpSpPr>
            <a:grpSpLocks/>
          </p:cNvGrpSpPr>
          <p:nvPr/>
        </p:nvGrpSpPr>
        <p:grpSpPr bwMode="auto">
          <a:xfrm>
            <a:off x="5257800" y="1600200"/>
            <a:ext cx="2478088" cy="3962400"/>
            <a:chOff x="624" y="1008"/>
            <a:chExt cx="1561" cy="2496"/>
          </a:xfrm>
        </p:grpSpPr>
        <p:sp>
          <p:nvSpPr>
            <p:cNvPr id="300037" name="AutoShape 5"/>
            <p:cNvSpPr>
              <a:spLocks noChangeArrowheads="1"/>
            </p:cNvSpPr>
            <p:nvPr/>
          </p:nvSpPr>
          <p:spPr bwMode="auto">
            <a:xfrm>
              <a:off x="624" y="1440"/>
              <a:ext cx="1104" cy="576"/>
            </a:xfrm>
            <a:prstGeom prst="flowChartDecision">
              <a:avLst/>
            </a:prstGeom>
            <a:noFill/>
            <a:ln w="19050" algn="ctr">
              <a:solidFill>
                <a:schemeClr val="tx1"/>
              </a:solidFill>
              <a:miter lim="800000"/>
              <a:headEnd/>
              <a:tailEnd/>
            </a:ln>
            <a:effectLst/>
          </p:spPr>
          <p:txBody>
            <a:bodyPr wrap="none"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300038" name="AutoShape 6"/>
            <p:cNvSpPr>
              <a:spLocks noChangeArrowheads="1"/>
            </p:cNvSpPr>
            <p:nvPr/>
          </p:nvSpPr>
          <p:spPr bwMode="auto">
            <a:xfrm>
              <a:off x="652" y="2448"/>
              <a:ext cx="1056" cy="624"/>
            </a:xfrm>
            <a:prstGeom prst="flowChartProcess">
              <a:avLst/>
            </a:prstGeom>
            <a:noFill/>
            <a:ln w="19050" algn="ctr">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cxnSp>
          <p:nvCxnSpPr>
            <p:cNvPr id="67599" name="AutoShape 7"/>
            <p:cNvCxnSpPr>
              <a:cxnSpLocks noChangeShapeType="1"/>
              <a:stCxn id="300037" idx="2"/>
              <a:endCxn id="300038" idx="0"/>
            </p:cNvCxnSpPr>
            <p:nvPr/>
          </p:nvCxnSpPr>
          <p:spPr bwMode="auto">
            <a:xfrm>
              <a:off x="1176" y="2022"/>
              <a:ext cx="4" cy="42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600" name="AutoShape 10"/>
            <p:cNvCxnSpPr>
              <a:cxnSpLocks noChangeShapeType="1"/>
              <a:stCxn id="300038" idx="2"/>
            </p:cNvCxnSpPr>
            <p:nvPr/>
          </p:nvCxnSpPr>
          <p:spPr bwMode="auto">
            <a:xfrm>
              <a:off x="1180" y="3078"/>
              <a:ext cx="0" cy="426"/>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0044" name="Line 12"/>
            <p:cNvSpPr>
              <a:spLocks noChangeShapeType="1"/>
            </p:cNvSpPr>
            <p:nvPr/>
          </p:nvSpPr>
          <p:spPr bwMode="auto">
            <a:xfrm flipH="1">
              <a:off x="1200" y="3264"/>
              <a:ext cx="960" cy="0"/>
            </a:xfrm>
            <a:prstGeom prst="line">
              <a:avLst/>
            </a:prstGeom>
            <a:noFill/>
            <a:ln w="1905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cxnSp>
          <p:nvCxnSpPr>
            <p:cNvPr id="67602" name="AutoShape 15"/>
            <p:cNvCxnSpPr>
              <a:cxnSpLocks noChangeShapeType="1"/>
              <a:stCxn id="300037" idx="3"/>
            </p:cNvCxnSpPr>
            <p:nvPr/>
          </p:nvCxnSpPr>
          <p:spPr bwMode="auto">
            <a:xfrm>
              <a:off x="1734" y="1728"/>
              <a:ext cx="426" cy="1536"/>
            </a:xfrm>
            <a:prstGeom prst="bentConnector2">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cxnSp>
          <p:nvCxnSpPr>
            <p:cNvPr id="67603" name="AutoShape 16"/>
            <p:cNvCxnSpPr>
              <a:cxnSpLocks noChangeShapeType="1"/>
            </p:cNvCxnSpPr>
            <p:nvPr/>
          </p:nvCxnSpPr>
          <p:spPr bwMode="auto">
            <a:xfrm>
              <a:off x="1176" y="1008"/>
              <a:ext cx="4" cy="42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7604" name="Text Box 34"/>
            <p:cNvSpPr txBox="1">
              <a:spLocks noChangeArrowheads="1"/>
            </p:cNvSpPr>
            <p:nvPr/>
          </p:nvSpPr>
          <p:spPr bwMode="auto">
            <a:xfrm>
              <a:off x="936" y="158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test</a:t>
              </a:r>
            </a:p>
          </p:txBody>
        </p:sp>
        <p:sp>
          <p:nvSpPr>
            <p:cNvPr id="67605" name="Text Box 36"/>
            <p:cNvSpPr txBox="1">
              <a:spLocks noChangeArrowheads="1"/>
            </p:cNvSpPr>
            <p:nvPr/>
          </p:nvSpPr>
          <p:spPr bwMode="auto">
            <a:xfrm>
              <a:off x="1696" y="1488"/>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false</a:t>
              </a:r>
            </a:p>
          </p:txBody>
        </p:sp>
        <p:sp>
          <p:nvSpPr>
            <p:cNvPr id="67606" name="Text Box 39"/>
            <p:cNvSpPr txBox="1">
              <a:spLocks noChangeArrowheads="1"/>
            </p:cNvSpPr>
            <p:nvPr/>
          </p:nvSpPr>
          <p:spPr bwMode="auto">
            <a:xfrm>
              <a:off x="1152" y="2112"/>
              <a:ext cx="4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true</a:t>
              </a:r>
            </a:p>
          </p:txBody>
        </p:sp>
        <p:sp>
          <p:nvSpPr>
            <p:cNvPr id="67607" name="Text Box 40"/>
            <p:cNvSpPr txBox="1">
              <a:spLocks noChangeArrowheads="1"/>
            </p:cNvSpPr>
            <p:nvPr/>
          </p:nvSpPr>
          <p:spPr bwMode="auto">
            <a:xfrm>
              <a:off x="808" y="2616"/>
              <a:ext cx="7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eaLnBrk="1" hangingPunct="1">
                <a:buClrTx/>
                <a:buSzTx/>
                <a:buFontTx/>
                <a:buNone/>
              </a:pPr>
              <a:r>
                <a:rPr lang="en-US" b="0">
                  <a:latin typeface="Comic Sans MS" pitchFamily="66" charset="0"/>
                </a:rPr>
                <a:t>if_block</a:t>
              </a:r>
            </a:p>
          </p:txBody>
        </p:sp>
      </p:grpSp>
      <p:sp>
        <p:nvSpPr>
          <p:cNvPr id="300077" name="Rectangle 45"/>
          <p:cNvSpPr>
            <a:spLocks noChangeArrowheads="1"/>
          </p:cNvSpPr>
          <p:nvPr/>
        </p:nvSpPr>
        <p:spPr bwMode="auto">
          <a:xfrm>
            <a:off x="1522413" y="2436813"/>
            <a:ext cx="3125787" cy="2439987"/>
          </a:xfrm>
          <a:prstGeom prst="rect">
            <a:avLst/>
          </a:prstGeom>
          <a:noFill/>
          <a:ln w="9525">
            <a:noFill/>
            <a:miter lim="800000"/>
            <a:headEnd/>
            <a:tailEnd/>
          </a:ln>
          <a:effectLst/>
        </p:spPr>
        <p:txBody>
          <a:bodyPr/>
          <a:lstStyle/>
          <a:p>
            <a:pPr marL="342900" indent="-342900">
              <a:spcBef>
                <a:spcPct val="20000"/>
              </a:spcBef>
              <a:defRPr/>
            </a:pPr>
            <a:r>
              <a:rPr lang="en-US" sz="3200" dirty="0"/>
              <a:t>if</a:t>
            </a:r>
            <a:r>
              <a:rPr lang="en-US" sz="3200" b="0" dirty="0"/>
              <a:t> ( test )</a:t>
            </a:r>
          </a:p>
          <a:p>
            <a:pPr marL="342900" indent="-342900">
              <a:spcBef>
                <a:spcPct val="20000"/>
              </a:spcBef>
              <a:defRPr/>
            </a:pPr>
            <a:r>
              <a:rPr lang="en-US" sz="3200" b="0" dirty="0"/>
              <a:t>{</a:t>
            </a:r>
          </a:p>
          <a:p>
            <a:pPr marL="342900" indent="-342900">
              <a:spcBef>
                <a:spcPct val="20000"/>
              </a:spcBef>
              <a:defRPr/>
            </a:pPr>
            <a:r>
              <a:rPr lang="en-US" sz="3200" b="0" dirty="0"/>
              <a:t>	</a:t>
            </a:r>
            <a:r>
              <a:rPr lang="en-US" sz="3200" b="0" dirty="0" err="1"/>
              <a:t>if_block</a:t>
            </a:r>
            <a:endParaRPr lang="en-US" sz="3200" b="0" dirty="0"/>
          </a:p>
          <a:p>
            <a:pPr marL="342900" indent="-342900">
              <a:spcBef>
                <a:spcPct val="20000"/>
              </a:spcBef>
              <a:defRPr/>
            </a:pPr>
            <a:r>
              <a:rPr lang="en-US" sz="3200" b="0" dirty="0"/>
              <a:t>}</a:t>
            </a:r>
          </a:p>
        </p:txBody>
      </p:sp>
      <p:grpSp>
        <p:nvGrpSpPr>
          <p:cNvPr id="3" name="Group 51"/>
          <p:cNvGrpSpPr>
            <a:grpSpLocks/>
          </p:cNvGrpSpPr>
          <p:nvPr/>
        </p:nvGrpSpPr>
        <p:grpSpPr bwMode="auto">
          <a:xfrm>
            <a:off x="660400" y="1619250"/>
            <a:ext cx="2692400" cy="1428750"/>
            <a:chOff x="848" y="1020"/>
            <a:chExt cx="1696" cy="900"/>
          </a:xfrm>
        </p:grpSpPr>
        <p:sp>
          <p:nvSpPr>
            <p:cNvPr id="300078" name="AutoShape 46"/>
            <p:cNvSpPr>
              <a:spLocks noChangeArrowheads="1"/>
            </p:cNvSpPr>
            <p:nvPr/>
          </p:nvSpPr>
          <p:spPr bwMode="auto">
            <a:xfrm>
              <a:off x="1632" y="1536"/>
              <a:ext cx="912" cy="384"/>
            </a:xfrm>
            <a:prstGeom prst="wedgeEllipseCallout">
              <a:avLst>
                <a:gd name="adj1" fmla="val -99671"/>
                <a:gd name="adj2" fmla="val -121356"/>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67596" name="Text Box 49"/>
            <p:cNvSpPr txBox="1">
              <a:spLocks noChangeArrowheads="1"/>
            </p:cNvSpPr>
            <p:nvPr/>
          </p:nvSpPr>
          <p:spPr bwMode="auto">
            <a:xfrm>
              <a:off x="848" y="1020"/>
              <a:ext cx="15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err="1">
                  <a:latin typeface="Comic Sans MS" pitchFamily="66" charset="0"/>
                </a:rPr>
                <a:t>boolean</a:t>
              </a:r>
              <a:r>
                <a:rPr lang="en-US" b="0" dirty="0">
                  <a:latin typeface="Comic Sans MS" pitchFamily="66" charset="0"/>
                </a:rPr>
                <a:t> expression</a:t>
              </a:r>
            </a:p>
          </p:txBody>
        </p:sp>
      </p:grpSp>
      <p:grpSp>
        <p:nvGrpSpPr>
          <p:cNvPr id="4" name="Group 52"/>
          <p:cNvGrpSpPr>
            <a:grpSpLocks/>
          </p:cNvGrpSpPr>
          <p:nvPr/>
        </p:nvGrpSpPr>
        <p:grpSpPr bwMode="auto">
          <a:xfrm>
            <a:off x="482600" y="3556000"/>
            <a:ext cx="3581400" cy="2174875"/>
            <a:chOff x="304" y="2240"/>
            <a:chExt cx="2256" cy="1370"/>
          </a:xfrm>
        </p:grpSpPr>
        <p:sp>
          <p:nvSpPr>
            <p:cNvPr id="300079" name="AutoShape 47"/>
            <p:cNvSpPr>
              <a:spLocks noChangeArrowheads="1"/>
            </p:cNvSpPr>
            <p:nvPr/>
          </p:nvSpPr>
          <p:spPr bwMode="auto">
            <a:xfrm>
              <a:off x="1120" y="2240"/>
              <a:ext cx="1440" cy="432"/>
            </a:xfrm>
            <a:prstGeom prst="wedgeEllipseCallout">
              <a:avLst>
                <a:gd name="adj1" fmla="val -46319"/>
                <a:gd name="adj2" fmla="val 212269"/>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67594" name="Text Box 50"/>
            <p:cNvSpPr txBox="1">
              <a:spLocks noChangeArrowheads="1"/>
            </p:cNvSpPr>
            <p:nvPr/>
          </p:nvSpPr>
          <p:spPr bwMode="auto">
            <a:xfrm>
              <a:off x="304" y="3360"/>
              <a:ext cx="16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statement sequence</a:t>
              </a:r>
            </a:p>
          </p:txBody>
        </p:sp>
      </p:grpSp>
    </p:spTree>
    <p:extLst>
      <p:ext uri="{BB962C8B-B14F-4D97-AF65-F5344CB8AC3E}">
        <p14:creationId xmlns:p14="http://schemas.microsoft.com/office/powerpoint/2010/main" val="4167413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If-Else: Syntax and Flow Chart</a:t>
            </a:r>
          </a:p>
        </p:txBody>
      </p:sp>
      <p:sp>
        <p:nvSpPr>
          <p:cNvPr id="28"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4B098F02-C1F4-4BD2-97CA-CE2DD84C36B4}" type="slidenum">
              <a:rPr lang="en-US" sz="1200">
                <a:solidFill>
                  <a:srgbClr val="898989"/>
                </a:solidFill>
              </a:rPr>
              <a:pPr eaLnBrk="1" hangingPunct="1"/>
              <a:t>13</a:t>
            </a:fld>
            <a:endParaRPr lang="en-US" sz="1200">
              <a:solidFill>
                <a:srgbClr val="898989"/>
              </a:solidFill>
            </a:endParaRPr>
          </a:p>
        </p:txBody>
      </p:sp>
      <p:sp>
        <p:nvSpPr>
          <p:cNvPr id="303140" name="Rectangle 36"/>
          <p:cNvSpPr>
            <a:spLocks noChangeArrowheads="1"/>
          </p:cNvSpPr>
          <p:nvPr/>
        </p:nvSpPr>
        <p:spPr bwMode="auto">
          <a:xfrm>
            <a:off x="762000" y="1739900"/>
            <a:ext cx="3125788" cy="4038600"/>
          </a:xfrm>
          <a:prstGeom prst="rect">
            <a:avLst/>
          </a:prstGeom>
          <a:noFill/>
          <a:ln w="9525">
            <a:noFill/>
            <a:miter lim="800000"/>
            <a:headEnd/>
            <a:tailEnd/>
          </a:ln>
          <a:effectLst/>
        </p:spPr>
        <p:txBody>
          <a:bodyPr/>
          <a:lstStyle/>
          <a:p>
            <a:pPr marL="342900" indent="-342900">
              <a:defRPr/>
            </a:pPr>
            <a:r>
              <a:rPr lang="en-US" sz="3200" dirty="0"/>
              <a:t>if</a:t>
            </a:r>
            <a:r>
              <a:rPr lang="en-US" sz="3200" b="0" dirty="0"/>
              <a:t> ( test )</a:t>
            </a:r>
          </a:p>
          <a:p>
            <a:pPr marL="342900" indent="-342900">
              <a:defRPr/>
            </a:pPr>
            <a:r>
              <a:rPr lang="en-US" sz="3200" b="0" dirty="0"/>
              <a:t>{</a:t>
            </a:r>
          </a:p>
          <a:p>
            <a:pPr marL="342900" indent="-342900">
              <a:defRPr/>
            </a:pPr>
            <a:r>
              <a:rPr lang="en-US" sz="3200" b="0" dirty="0"/>
              <a:t>	</a:t>
            </a:r>
            <a:r>
              <a:rPr lang="en-US" sz="3200" b="0" dirty="0" err="1"/>
              <a:t>if_block</a:t>
            </a:r>
            <a:endParaRPr lang="en-US" sz="3200" b="0" dirty="0"/>
          </a:p>
          <a:p>
            <a:pPr marL="342900" indent="-342900">
              <a:defRPr/>
            </a:pPr>
            <a:r>
              <a:rPr lang="en-US" sz="3200" b="0" dirty="0"/>
              <a:t>}</a:t>
            </a:r>
          </a:p>
          <a:p>
            <a:pPr marL="342900" indent="-342900">
              <a:defRPr/>
            </a:pPr>
            <a:r>
              <a:rPr lang="en-US" sz="3200" dirty="0"/>
              <a:t>else</a:t>
            </a:r>
          </a:p>
          <a:p>
            <a:pPr marL="342900" indent="-342900">
              <a:defRPr/>
            </a:pPr>
            <a:r>
              <a:rPr lang="en-US" sz="3200" b="0" dirty="0"/>
              <a:t>{</a:t>
            </a:r>
          </a:p>
          <a:p>
            <a:pPr marL="342900" indent="-342900">
              <a:defRPr/>
            </a:pPr>
            <a:r>
              <a:rPr lang="en-US" sz="3200" b="0" dirty="0"/>
              <a:t>	</a:t>
            </a:r>
            <a:r>
              <a:rPr lang="en-US" sz="3200" b="0" dirty="0" err="1"/>
              <a:t>else_block</a:t>
            </a:r>
            <a:endParaRPr lang="en-US" sz="3200" b="0" dirty="0"/>
          </a:p>
          <a:p>
            <a:pPr marL="342900" indent="-342900">
              <a:defRPr/>
            </a:pPr>
            <a:r>
              <a:rPr lang="en-US" sz="3200" b="0" dirty="0"/>
              <a:t>}</a:t>
            </a:r>
          </a:p>
        </p:txBody>
      </p:sp>
      <p:grpSp>
        <p:nvGrpSpPr>
          <p:cNvPr id="2" name="Group 15"/>
          <p:cNvGrpSpPr>
            <a:grpSpLocks/>
          </p:cNvGrpSpPr>
          <p:nvPr/>
        </p:nvGrpSpPr>
        <p:grpSpPr bwMode="auto">
          <a:xfrm>
            <a:off x="4114800" y="1600200"/>
            <a:ext cx="4267200" cy="3962400"/>
            <a:chOff x="2592" y="1008"/>
            <a:chExt cx="2688" cy="2496"/>
          </a:xfrm>
        </p:grpSpPr>
        <p:sp>
          <p:nvSpPr>
            <p:cNvPr id="303120" name="AutoShape 16"/>
            <p:cNvSpPr>
              <a:spLocks noChangeArrowheads="1"/>
            </p:cNvSpPr>
            <p:nvPr/>
          </p:nvSpPr>
          <p:spPr bwMode="auto">
            <a:xfrm>
              <a:off x="3360" y="1440"/>
              <a:ext cx="1104" cy="576"/>
            </a:xfrm>
            <a:prstGeom prst="flowChartDecision">
              <a:avLst/>
            </a:prstGeom>
            <a:noFill/>
            <a:ln w="19050" algn="ctr">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03121" name="AutoShape 17"/>
            <p:cNvSpPr>
              <a:spLocks noChangeArrowheads="1"/>
            </p:cNvSpPr>
            <p:nvPr/>
          </p:nvSpPr>
          <p:spPr bwMode="auto">
            <a:xfrm>
              <a:off x="2592" y="2448"/>
              <a:ext cx="1056" cy="624"/>
            </a:xfrm>
            <a:prstGeom prst="flowChartProcess">
              <a:avLst/>
            </a:prstGeom>
            <a:noFill/>
            <a:ln w="19050" algn="ctr">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cxnSp>
          <p:nvCxnSpPr>
            <p:cNvPr id="68624" name="AutoShape 18"/>
            <p:cNvCxnSpPr>
              <a:cxnSpLocks noChangeShapeType="1"/>
            </p:cNvCxnSpPr>
            <p:nvPr/>
          </p:nvCxnSpPr>
          <p:spPr bwMode="auto">
            <a:xfrm>
              <a:off x="3936" y="3264"/>
              <a:ext cx="1" cy="24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8625" name="AutoShape 19"/>
            <p:cNvCxnSpPr>
              <a:cxnSpLocks noChangeShapeType="1"/>
            </p:cNvCxnSpPr>
            <p:nvPr/>
          </p:nvCxnSpPr>
          <p:spPr bwMode="auto">
            <a:xfrm>
              <a:off x="3912" y="1008"/>
              <a:ext cx="4" cy="42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3124" name="AutoShape 20"/>
            <p:cNvSpPr>
              <a:spLocks noChangeArrowheads="1"/>
            </p:cNvSpPr>
            <p:nvPr/>
          </p:nvSpPr>
          <p:spPr bwMode="auto">
            <a:xfrm>
              <a:off x="4224" y="2448"/>
              <a:ext cx="1056" cy="624"/>
            </a:xfrm>
            <a:prstGeom prst="flowChartProcess">
              <a:avLst/>
            </a:prstGeom>
            <a:noFill/>
            <a:ln w="19050" algn="ctr">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cxnSp>
          <p:nvCxnSpPr>
            <p:cNvPr id="68627" name="AutoShape 21"/>
            <p:cNvCxnSpPr>
              <a:cxnSpLocks noChangeShapeType="1"/>
              <a:stCxn id="303120" idx="1"/>
              <a:endCxn id="303121" idx="0"/>
            </p:cNvCxnSpPr>
            <p:nvPr/>
          </p:nvCxnSpPr>
          <p:spPr bwMode="auto">
            <a:xfrm rot="10800000" flipV="1">
              <a:off x="3120" y="1728"/>
              <a:ext cx="234" cy="714"/>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8628" name="AutoShape 22"/>
            <p:cNvCxnSpPr>
              <a:cxnSpLocks noChangeShapeType="1"/>
              <a:stCxn id="303120" idx="3"/>
              <a:endCxn id="303124" idx="0"/>
            </p:cNvCxnSpPr>
            <p:nvPr/>
          </p:nvCxnSpPr>
          <p:spPr bwMode="auto">
            <a:xfrm>
              <a:off x="4470" y="1728"/>
              <a:ext cx="282" cy="714"/>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8629" name="AutoShape 23"/>
            <p:cNvCxnSpPr>
              <a:cxnSpLocks noChangeShapeType="1"/>
              <a:stCxn id="303121" idx="2"/>
            </p:cNvCxnSpPr>
            <p:nvPr/>
          </p:nvCxnSpPr>
          <p:spPr bwMode="auto">
            <a:xfrm rot="16200000" flipH="1">
              <a:off x="3435" y="2763"/>
              <a:ext cx="186" cy="816"/>
            </a:xfrm>
            <a:prstGeom prst="bentConnector2">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cxnSp>
          <p:nvCxnSpPr>
            <p:cNvPr id="68630" name="AutoShape 24"/>
            <p:cNvCxnSpPr>
              <a:cxnSpLocks noChangeShapeType="1"/>
              <a:stCxn id="303124" idx="2"/>
            </p:cNvCxnSpPr>
            <p:nvPr/>
          </p:nvCxnSpPr>
          <p:spPr bwMode="auto">
            <a:xfrm rot="5400000">
              <a:off x="4251" y="2763"/>
              <a:ext cx="186" cy="816"/>
            </a:xfrm>
            <a:prstGeom prst="bentConnector2">
              <a:avLst/>
            </a:prstGeom>
            <a:noFill/>
            <a:ln w="19050">
              <a:solidFill>
                <a:schemeClr val="tx1"/>
              </a:solidFill>
              <a:miter lim="800000"/>
              <a:headEnd/>
              <a:tailEnd/>
            </a:ln>
            <a:extLst>
              <a:ext uri="{909E8E84-426E-40DD-AFC4-6F175D3DCCD1}">
                <a14:hiddenFill xmlns:a14="http://schemas.microsoft.com/office/drawing/2010/main">
                  <a:noFill/>
                </a14:hiddenFill>
              </a:ext>
            </a:extLst>
          </p:spPr>
        </p:cxnSp>
        <p:sp>
          <p:nvSpPr>
            <p:cNvPr id="68631" name="Text Box 25"/>
            <p:cNvSpPr txBox="1">
              <a:spLocks noChangeArrowheads="1"/>
            </p:cNvSpPr>
            <p:nvPr/>
          </p:nvSpPr>
          <p:spPr bwMode="auto">
            <a:xfrm>
              <a:off x="3696" y="158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test</a:t>
              </a:r>
            </a:p>
          </p:txBody>
        </p:sp>
        <p:sp>
          <p:nvSpPr>
            <p:cNvPr id="68632" name="Text Box 26"/>
            <p:cNvSpPr txBox="1">
              <a:spLocks noChangeArrowheads="1"/>
            </p:cNvSpPr>
            <p:nvPr/>
          </p:nvSpPr>
          <p:spPr bwMode="auto">
            <a:xfrm>
              <a:off x="4416" y="1488"/>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false</a:t>
              </a:r>
            </a:p>
          </p:txBody>
        </p:sp>
        <p:sp>
          <p:nvSpPr>
            <p:cNvPr id="68633" name="Text Box 27"/>
            <p:cNvSpPr txBox="1">
              <a:spLocks noChangeArrowheads="1"/>
            </p:cNvSpPr>
            <p:nvPr/>
          </p:nvSpPr>
          <p:spPr bwMode="auto">
            <a:xfrm>
              <a:off x="2944" y="1488"/>
              <a:ext cx="4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true</a:t>
              </a:r>
            </a:p>
          </p:txBody>
        </p:sp>
        <p:sp>
          <p:nvSpPr>
            <p:cNvPr id="68634" name="Text Box 28"/>
            <p:cNvSpPr txBox="1">
              <a:spLocks noChangeArrowheads="1"/>
            </p:cNvSpPr>
            <p:nvPr/>
          </p:nvSpPr>
          <p:spPr bwMode="auto">
            <a:xfrm>
              <a:off x="2752" y="2616"/>
              <a:ext cx="7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if_block</a:t>
              </a:r>
            </a:p>
          </p:txBody>
        </p:sp>
        <p:sp>
          <p:nvSpPr>
            <p:cNvPr id="68635" name="Text Box 29"/>
            <p:cNvSpPr txBox="1">
              <a:spLocks noChangeArrowheads="1"/>
            </p:cNvSpPr>
            <p:nvPr/>
          </p:nvSpPr>
          <p:spPr bwMode="auto">
            <a:xfrm>
              <a:off x="4313" y="2616"/>
              <a:ext cx="9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eaLnBrk="1" hangingPunct="1">
                <a:buClrTx/>
                <a:buSzTx/>
                <a:buFontTx/>
                <a:buNone/>
              </a:pPr>
              <a:r>
                <a:rPr lang="en-US" b="0">
                  <a:latin typeface="Comic Sans MS" pitchFamily="66" charset="0"/>
                </a:rPr>
                <a:t>else_block</a:t>
              </a:r>
            </a:p>
          </p:txBody>
        </p:sp>
      </p:grpSp>
      <p:grpSp>
        <p:nvGrpSpPr>
          <p:cNvPr id="3" name="Group 38"/>
          <p:cNvGrpSpPr>
            <a:grpSpLocks/>
          </p:cNvGrpSpPr>
          <p:nvPr/>
        </p:nvGrpSpPr>
        <p:grpSpPr bwMode="auto">
          <a:xfrm>
            <a:off x="1182687" y="1244600"/>
            <a:ext cx="3490913" cy="1117600"/>
            <a:chOff x="1152" y="768"/>
            <a:chExt cx="2199" cy="704"/>
          </a:xfrm>
        </p:grpSpPr>
        <p:sp>
          <p:nvSpPr>
            <p:cNvPr id="303135" name="AutoShape 31"/>
            <p:cNvSpPr>
              <a:spLocks noChangeArrowheads="1"/>
            </p:cNvSpPr>
            <p:nvPr/>
          </p:nvSpPr>
          <p:spPr bwMode="auto">
            <a:xfrm>
              <a:off x="1152" y="1088"/>
              <a:ext cx="912" cy="384"/>
            </a:xfrm>
            <a:prstGeom prst="wedgeEllipseCallout">
              <a:avLst>
                <a:gd name="adj1" fmla="val 96602"/>
                <a:gd name="adj2" fmla="val -79426"/>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68621" name="Text Box 32"/>
            <p:cNvSpPr txBox="1">
              <a:spLocks noChangeArrowheads="1"/>
            </p:cNvSpPr>
            <p:nvPr/>
          </p:nvSpPr>
          <p:spPr bwMode="auto">
            <a:xfrm>
              <a:off x="1824" y="768"/>
              <a:ext cx="15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err="1">
                  <a:latin typeface="Comic Sans MS" pitchFamily="66" charset="0"/>
                </a:rPr>
                <a:t>boolean</a:t>
              </a:r>
              <a:r>
                <a:rPr lang="en-US" b="0" dirty="0">
                  <a:latin typeface="Comic Sans MS" pitchFamily="66" charset="0"/>
                </a:rPr>
                <a:t> expression</a:t>
              </a:r>
            </a:p>
          </p:txBody>
        </p:sp>
      </p:grpSp>
      <p:grpSp>
        <p:nvGrpSpPr>
          <p:cNvPr id="4" name="Group 39"/>
          <p:cNvGrpSpPr>
            <a:grpSpLocks/>
          </p:cNvGrpSpPr>
          <p:nvPr/>
        </p:nvGrpSpPr>
        <p:grpSpPr bwMode="auto">
          <a:xfrm>
            <a:off x="1066800" y="2667000"/>
            <a:ext cx="4884738" cy="3521075"/>
            <a:chOff x="672" y="1680"/>
            <a:chExt cx="3077" cy="2218"/>
          </a:xfrm>
        </p:grpSpPr>
        <p:sp>
          <p:nvSpPr>
            <p:cNvPr id="303138" name="AutoShape 34"/>
            <p:cNvSpPr>
              <a:spLocks noChangeArrowheads="1"/>
            </p:cNvSpPr>
            <p:nvPr/>
          </p:nvSpPr>
          <p:spPr bwMode="auto">
            <a:xfrm>
              <a:off x="672" y="1680"/>
              <a:ext cx="1440" cy="432"/>
            </a:xfrm>
            <a:prstGeom prst="wedgeEllipseCallout">
              <a:avLst>
                <a:gd name="adj1" fmla="val 104167"/>
                <a:gd name="adj2" fmla="val 402546"/>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68618" name="Text Box 35"/>
            <p:cNvSpPr txBox="1">
              <a:spLocks noChangeArrowheads="1"/>
            </p:cNvSpPr>
            <p:nvPr/>
          </p:nvSpPr>
          <p:spPr bwMode="auto">
            <a:xfrm>
              <a:off x="2064" y="3648"/>
              <a:ext cx="16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a:latin typeface="Comic Sans MS" pitchFamily="66" charset="0"/>
                </a:rPr>
                <a:t>statement sequences</a:t>
              </a:r>
            </a:p>
          </p:txBody>
        </p:sp>
        <p:sp>
          <p:nvSpPr>
            <p:cNvPr id="303141" name="AutoShape 37"/>
            <p:cNvSpPr>
              <a:spLocks noChangeArrowheads="1"/>
            </p:cNvSpPr>
            <p:nvPr/>
          </p:nvSpPr>
          <p:spPr bwMode="auto">
            <a:xfrm>
              <a:off x="672" y="2912"/>
              <a:ext cx="1680" cy="432"/>
            </a:xfrm>
            <a:prstGeom prst="wedgeEllipseCallout">
              <a:avLst>
                <a:gd name="adj1" fmla="val 79523"/>
                <a:gd name="adj2" fmla="val 121991"/>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grpSp>
    </p:spTree>
    <p:extLst>
      <p:ext uri="{BB962C8B-B14F-4D97-AF65-F5344CB8AC3E}">
        <p14:creationId xmlns:p14="http://schemas.microsoft.com/office/powerpoint/2010/main" val="1809091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smtClean="0"/>
              <a:t>An Example</a:t>
            </a:r>
          </a:p>
        </p:txBody>
      </p:sp>
      <p:sp>
        <p:nvSpPr>
          <p:cNvPr id="70659" name="Rectangle 3"/>
          <p:cNvSpPr>
            <a:spLocks noGrp="1" noChangeArrowheads="1"/>
          </p:cNvSpPr>
          <p:nvPr>
            <p:ph idx="1"/>
          </p:nvPr>
        </p:nvSpPr>
        <p:spPr/>
        <p:txBody>
          <a:bodyPr/>
          <a:lstStyle/>
          <a:p>
            <a:pPr eaLnBrk="1" hangingPunct="1"/>
            <a:r>
              <a:rPr lang="en-US" smtClean="0"/>
              <a:t>Given two integers </a:t>
            </a:r>
            <a:r>
              <a:rPr lang="en-US" i="1" smtClean="0"/>
              <a:t>i</a:t>
            </a:r>
            <a:r>
              <a:rPr lang="en-US" smtClean="0"/>
              <a:t> and </a:t>
            </a:r>
            <a:r>
              <a:rPr lang="en-US" i="1" smtClean="0"/>
              <a:t>j</a:t>
            </a:r>
            <a:r>
              <a:rPr lang="en-US" smtClean="0"/>
              <a:t>, write a piece of code that sets integer variable </a:t>
            </a:r>
            <a:r>
              <a:rPr lang="en-US" i="1" smtClean="0"/>
              <a:t>max</a:t>
            </a:r>
            <a:r>
              <a:rPr lang="en-US" smtClean="0"/>
              <a:t> to the value of the larger of the two.</a:t>
            </a:r>
          </a:p>
        </p:txBody>
      </p:sp>
      <p:sp>
        <p:nvSpPr>
          <p:cNvPr id="8"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510B507-B066-47DD-91F8-AD06B07AA898}" type="slidenum">
              <a:rPr lang="en-US" sz="1200">
                <a:solidFill>
                  <a:srgbClr val="898989"/>
                </a:solidFill>
              </a:rPr>
              <a:pPr eaLnBrk="1" hangingPunct="1"/>
              <a:t>14</a:t>
            </a:fld>
            <a:endParaRPr lang="en-US" sz="1200">
              <a:solidFill>
                <a:srgbClr val="898989"/>
              </a:solidFill>
            </a:endParaRPr>
          </a:p>
        </p:txBody>
      </p:sp>
      <p:sp>
        <p:nvSpPr>
          <p:cNvPr id="305156" name="Text Box 4"/>
          <p:cNvSpPr txBox="1">
            <a:spLocks noChangeArrowheads="1"/>
          </p:cNvSpPr>
          <p:nvPr/>
        </p:nvSpPr>
        <p:spPr bwMode="auto">
          <a:xfrm>
            <a:off x="1111250" y="3352800"/>
            <a:ext cx="264687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dirty="0"/>
              <a:t>if</a:t>
            </a:r>
            <a:r>
              <a:rPr lang="en-US" b="0" dirty="0"/>
              <a:t> (</a:t>
            </a:r>
            <a:r>
              <a:rPr lang="en-US" b="0" dirty="0" err="1"/>
              <a:t>i</a:t>
            </a:r>
            <a:r>
              <a:rPr lang="en-US" b="0" dirty="0"/>
              <a:t> &gt; j</a:t>
            </a:r>
            <a:r>
              <a:rPr lang="en-US" b="0" dirty="0" smtClean="0"/>
              <a:t>){</a:t>
            </a:r>
            <a:endParaRPr lang="en-US" b="0" dirty="0"/>
          </a:p>
          <a:p>
            <a:pPr eaLnBrk="1" hangingPunct="1">
              <a:buClrTx/>
              <a:buSzTx/>
              <a:buFontTx/>
              <a:buNone/>
            </a:pPr>
            <a:r>
              <a:rPr lang="en-US" b="0" dirty="0"/>
              <a:t>   max = </a:t>
            </a:r>
            <a:r>
              <a:rPr lang="en-US" b="0" dirty="0" err="1"/>
              <a:t>i</a:t>
            </a:r>
            <a:r>
              <a:rPr lang="en-US" b="0" dirty="0"/>
              <a:t>;</a:t>
            </a:r>
          </a:p>
          <a:p>
            <a:pPr eaLnBrk="1" hangingPunct="1">
              <a:buClrTx/>
              <a:buSzTx/>
              <a:buFontTx/>
              <a:buNone/>
            </a:pPr>
            <a:r>
              <a:rPr lang="en-US" b="0" dirty="0"/>
              <a:t>}</a:t>
            </a:r>
          </a:p>
          <a:p>
            <a:pPr eaLnBrk="1" hangingPunct="1">
              <a:buClrTx/>
              <a:buSzTx/>
              <a:buFontTx/>
              <a:buNone/>
            </a:pPr>
            <a:r>
              <a:rPr lang="en-US" dirty="0"/>
              <a:t>else</a:t>
            </a:r>
            <a:r>
              <a:rPr lang="en-US" b="0" dirty="0"/>
              <a:t> </a:t>
            </a:r>
            <a:r>
              <a:rPr lang="en-US" b="0" dirty="0" smtClean="0"/>
              <a:t>{ // </a:t>
            </a:r>
            <a:r>
              <a:rPr lang="en-US" b="0" dirty="0" err="1"/>
              <a:t>i</a:t>
            </a:r>
            <a:r>
              <a:rPr lang="en-US" b="0" dirty="0"/>
              <a:t> &lt;= j</a:t>
            </a:r>
            <a:endParaRPr lang="en-US" dirty="0"/>
          </a:p>
          <a:p>
            <a:pPr eaLnBrk="1" hangingPunct="1">
              <a:buClrTx/>
              <a:buSzTx/>
              <a:buFontTx/>
              <a:buNone/>
            </a:pPr>
            <a:r>
              <a:rPr lang="en-US" b="0" dirty="0" smtClean="0"/>
              <a:t>   </a:t>
            </a:r>
            <a:r>
              <a:rPr lang="en-US" b="0" dirty="0"/>
              <a:t>max = j;</a:t>
            </a:r>
          </a:p>
          <a:p>
            <a:pPr eaLnBrk="1" hangingPunct="1">
              <a:buClrTx/>
              <a:buSzTx/>
              <a:buFontTx/>
              <a:buNone/>
            </a:pPr>
            <a:r>
              <a:rPr lang="en-US" b="0" dirty="0"/>
              <a:t>}</a:t>
            </a:r>
          </a:p>
        </p:txBody>
      </p:sp>
    </p:spTree>
    <p:extLst>
      <p:ext uri="{BB962C8B-B14F-4D97-AF65-F5344CB8AC3E}">
        <p14:creationId xmlns:p14="http://schemas.microsoft.com/office/powerpoint/2010/main" val="3545960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an if-else statement</a:t>
            </a:r>
            <a:endParaRPr lang="en-US" dirty="0"/>
          </a:p>
        </p:txBody>
      </p:sp>
      <p:sp>
        <p:nvSpPr>
          <p:cNvPr id="3" name="Content Placeholder 2"/>
          <p:cNvSpPr>
            <a:spLocks noGrp="1"/>
          </p:cNvSpPr>
          <p:nvPr>
            <p:ph idx="1"/>
          </p:nvPr>
        </p:nvSpPr>
        <p:spPr/>
        <p:txBody>
          <a:bodyPr/>
          <a:lstStyle/>
          <a:p>
            <a:r>
              <a:rPr lang="en-US" dirty="0" smtClean="0"/>
              <a:t>To trace an if-else statement, trace only the portions of the statement that get executed</a:t>
            </a:r>
          </a:p>
          <a:p>
            <a:pPr lvl="1"/>
            <a:r>
              <a:rPr lang="en-US" dirty="0" smtClean="0"/>
              <a:t>Base this on an evaluation of the </a:t>
            </a:r>
            <a:r>
              <a:rPr lang="en-US" dirty="0" err="1" smtClean="0"/>
              <a:t>boolean</a:t>
            </a:r>
            <a:r>
              <a:rPr lang="en-US" dirty="0" smtClean="0"/>
              <a:t> expression</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15</a:t>
            </a:fld>
            <a:endParaRPr lang="en-US" altLang="en-US">
              <a:solidFill>
                <a:srgbClr val="000000"/>
              </a:solidFill>
            </a:endParaRPr>
          </a:p>
        </p:txBody>
      </p:sp>
    </p:spTree>
    <p:extLst>
      <p:ext uri="{BB962C8B-B14F-4D97-AF65-F5344CB8AC3E}">
        <p14:creationId xmlns:p14="http://schemas.microsoft.com/office/powerpoint/2010/main" val="1874610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16</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2491758"/>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39087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17</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813056762"/>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10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31077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18</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12641735"/>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a:tabLst>
                          <a:tab pos="463550" algn="l"/>
                        </a:tabLst>
                      </a:pPr>
                      <a:r>
                        <a:rPr lang="en-US" sz="1600" baseline="0"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10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10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326212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19</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07255077"/>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aseline="0"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10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a:t>
                      </a:r>
                    </a:p>
                    <a:p>
                      <a:r>
                        <a:rPr lang="en-US" baseline="0" dirty="0" smtClean="0">
                          <a:latin typeface="Courier New" panose="02070309020205020404" pitchFamily="49" charset="0"/>
                          <a:cs typeface="Courier New" panose="02070309020205020404" pitchFamily="49" charset="0"/>
                        </a:rPr>
                        <a:t>max = 10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Rounded Rectangle 5"/>
          <p:cNvSpPr/>
          <p:nvPr/>
        </p:nvSpPr>
        <p:spPr>
          <a:xfrm>
            <a:off x="152400" y="4191000"/>
            <a:ext cx="8686800" cy="838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85800" y="3048000"/>
            <a:ext cx="3016210" cy="923330"/>
          </a:xfrm>
          <a:prstGeom prst="rect">
            <a:avLst/>
          </a:prstGeom>
          <a:solidFill>
            <a:schemeClr val="bg2">
              <a:lumMod val="20000"/>
              <a:lumOff val="80000"/>
            </a:schemeClr>
          </a:solidFill>
        </p:spPr>
        <p:txBody>
          <a:bodyPr wrap="square" rtlCol="0">
            <a:spAutoFit/>
          </a:bodyPr>
          <a:lstStyle/>
          <a:p>
            <a:r>
              <a:rPr lang="en-US" dirty="0" smtClean="0"/>
              <a:t>Note that this portion gets skipped over with these inputs!</a:t>
            </a:r>
            <a:endParaRPr lang="en-US" dirty="0"/>
          </a:p>
        </p:txBody>
      </p:sp>
      <p:cxnSp>
        <p:nvCxnSpPr>
          <p:cNvPr id="9" name="Straight Arrow Connector 8"/>
          <p:cNvCxnSpPr>
            <a:endCxn id="6" idx="0"/>
          </p:cNvCxnSpPr>
          <p:nvPr/>
        </p:nvCxnSpPr>
        <p:spPr>
          <a:xfrm>
            <a:off x="3702010" y="3509665"/>
            <a:ext cx="793790" cy="681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535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Flow of Control</a:t>
            </a:r>
          </a:p>
        </p:txBody>
      </p:sp>
      <p:sp>
        <p:nvSpPr>
          <p:cNvPr id="277507" name="Rectangle 3"/>
          <p:cNvSpPr>
            <a:spLocks noGrp="1" noChangeArrowheads="1"/>
          </p:cNvSpPr>
          <p:nvPr>
            <p:ph idx="1"/>
          </p:nvPr>
        </p:nvSpPr>
        <p:spPr>
          <a:xfrm>
            <a:off x="455613" y="1598613"/>
            <a:ext cx="8383587" cy="4497387"/>
          </a:xfrm>
        </p:spPr>
        <p:txBody>
          <a:bodyPr/>
          <a:lstStyle/>
          <a:p>
            <a:pPr eaLnBrk="1" hangingPunct="1"/>
            <a:r>
              <a:rPr lang="en-US" smtClean="0"/>
              <a:t>The order in which statements in a program are executed is called the </a:t>
            </a:r>
            <a:r>
              <a:rPr lang="en-US" i="1" smtClean="0"/>
              <a:t>flow of control</a:t>
            </a:r>
          </a:p>
          <a:p>
            <a:pPr eaLnBrk="1" hangingPunct="1"/>
            <a:r>
              <a:rPr lang="en-US" smtClean="0"/>
              <a:t>So far we have only seen sequential execution: statements execute one after the other in the order in which they appear in the program</a:t>
            </a:r>
            <a:endParaRPr lang="en-US" i="1"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6825BC0-D01E-4AD8-B0C4-9C722608C479}" type="slidenum">
              <a:rPr lang="en-US" sz="1200">
                <a:solidFill>
                  <a:srgbClr val="898989"/>
                </a:solidFill>
              </a:rPr>
              <a:pPr eaLnBrk="1" hangingPunct="1"/>
              <a:t>2</a:t>
            </a:fld>
            <a:endParaRPr lang="en-US" sz="1200">
              <a:solidFill>
                <a:srgbClr val="898989"/>
              </a:solidFill>
            </a:endParaRPr>
          </a:p>
        </p:txBody>
      </p:sp>
    </p:spTree>
    <p:extLst>
      <p:ext uri="{BB962C8B-B14F-4D97-AF65-F5344CB8AC3E}">
        <p14:creationId xmlns:p14="http://schemas.microsoft.com/office/powerpoint/2010/main" val="127476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another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20</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68260416"/>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79473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another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21</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82326034"/>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500</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71798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trace with another initial state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22</a:t>
            </a:fld>
            <a:endParaRPr lang="en-US" alt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508507066"/>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500</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5000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12006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2131123197"/>
              </p:ext>
            </p:extLst>
          </p:nvPr>
        </p:nvGraphicFramePr>
        <p:xfrm>
          <a:off x="152400" y="914400"/>
          <a:ext cx="8686801" cy="535475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r>
                        <a:rPr lang="en-US" sz="1600" b="1" dirty="0" smtClean="0">
                          <a:latin typeface="Courier New" panose="02070309020205020404" pitchFamily="49" charset="0"/>
                          <a:cs typeface="Courier New" panose="02070309020205020404" pitchFamily="49" charset="0"/>
                        </a:rPr>
                        <a:t>if</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a:t>
                      </a:r>
                      <a:r>
                        <a:rPr lang="en-US" sz="1600" baseline="0" dirty="0" smtClean="0">
                          <a:latin typeface="Courier New" panose="02070309020205020404" pitchFamily="49" charset="0"/>
                          <a:cs typeface="Courier New" panose="02070309020205020404" pitchFamily="49" charset="0"/>
                        </a:rPr>
                        <a:t> &gt; j)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	</a:t>
                      </a:r>
                      <a:r>
                        <a:rPr lang="en-US" sz="1600" b="0" dirty="0" smtClean="0">
                          <a:latin typeface="Courier New" panose="02070309020205020404" pitchFamily="49" charset="0"/>
                          <a:cs typeface="Courier New" panose="02070309020205020404" pitchFamily="49" charset="0"/>
                        </a:rPr>
                        <a:t>max</a:t>
                      </a:r>
                      <a:r>
                        <a:rPr lang="en-US" sz="1600" b="0" baseline="0" dirty="0" smtClean="0">
                          <a:latin typeface="Courier New" panose="02070309020205020404" pitchFamily="49" charset="0"/>
                          <a:cs typeface="Courier New" panose="02070309020205020404" pitchFamily="49" charset="0"/>
                        </a:rPr>
                        <a:t> = </a:t>
                      </a:r>
                      <a:r>
                        <a:rPr lang="en-US" sz="1600" b="0" baseline="0" dirty="0" err="1" smtClean="0">
                          <a:latin typeface="Courier New" panose="02070309020205020404" pitchFamily="49" charset="0"/>
                          <a:cs typeface="Courier New" panose="02070309020205020404" pitchFamily="49" charset="0"/>
                        </a:rPr>
                        <a:t>i</a:t>
                      </a:r>
                      <a:r>
                        <a:rPr lang="en-US" sz="1600" b="0" baseline="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b="1" dirty="0" smtClean="0">
                          <a:latin typeface="Courier New" panose="02070309020205020404" pitchFamily="49" charset="0"/>
                          <a:cs typeface="Courier New" panose="02070309020205020404" pitchFamily="49" charset="0"/>
                        </a:rPr>
                        <a:t>else</a:t>
                      </a:r>
                      <a:r>
                        <a:rPr lang="en-US" sz="1600" baseline="0" dirty="0" smtClean="0">
                          <a:latin typeface="Courier New" panose="02070309020205020404" pitchFamily="49" charset="0"/>
                          <a:cs typeface="Courier New" panose="02070309020205020404" pitchFamily="49" charset="0"/>
                        </a:rPr>
                        <a:t> {</a:t>
                      </a:r>
                    </a:p>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	max = 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500</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tab pos="463550" algn="l"/>
                        </a:tabLst>
                        <a:defRPr/>
                      </a:pP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dirty="0" err="1" smtClean="0">
                          <a:latin typeface="Courier New" panose="02070309020205020404" pitchFamily="49" charset="0"/>
                          <a:cs typeface="Courier New" panose="02070309020205020404" pitchFamily="49" charset="0"/>
                        </a:rPr>
                        <a:t>i</a:t>
                      </a:r>
                      <a:r>
                        <a:rPr lang="en-US" baseline="0" dirty="0" smtClean="0">
                          <a:latin typeface="Courier New" panose="02070309020205020404" pitchFamily="49" charset="0"/>
                          <a:cs typeface="Courier New" panose="02070309020205020404" pitchFamily="49" charset="0"/>
                        </a:rPr>
                        <a:t> = 10</a:t>
                      </a:r>
                    </a:p>
                    <a:p>
                      <a:r>
                        <a:rPr lang="en-US" baseline="0" dirty="0" smtClean="0">
                          <a:latin typeface="Courier New" panose="02070309020205020404" pitchFamily="49" charset="0"/>
                          <a:cs typeface="Courier New" panose="02070309020205020404" pitchFamily="49" charset="0"/>
                        </a:rPr>
                        <a:t>j = 500</a:t>
                      </a:r>
                    </a:p>
                    <a:p>
                      <a:r>
                        <a:rPr lang="en-US" baseline="0" dirty="0" smtClean="0">
                          <a:latin typeface="Courier New" panose="02070309020205020404" pitchFamily="49" charset="0"/>
                          <a:cs typeface="Courier New" panose="02070309020205020404" pitchFamily="49" charset="0"/>
                        </a:rPr>
                        <a:t>max = 5000</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Title 1"/>
          <p:cNvSpPr>
            <a:spLocks noGrp="1"/>
          </p:cNvSpPr>
          <p:nvPr>
            <p:ph type="title"/>
          </p:nvPr>
        </p:nvSpPr>
        <p:spPr/>
        <p:txBody>
          <a:bodyPr/>
          <a:lstStyle/>
          <a:p>
            <a:r>
              <a:rPr lang="en-US" dirty="0" smtClean="0"/>
              <a:t>A trace with another initial state</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23</a:t>
            </a:fld>
            <a:endParaRPr lang="en-US" altLang="en-US">
              <a:solidFill>
                <a:srgbClr val="000000"/>
              </a:solidFill>
            </a:endParaRPr>
          </a:p>
        </p:txBody>
      </p:sp>
      <p:sp>
        <p:nvSpPr>
          <p:cNvPr id="6" name="Rounded Rectangle 5"/>
          <p:cNvSpPr/>
          <p:nvPr/>
        </p:nvSpPr>
        <p:spPr>
          <a:xfrm>
            <a:off x="152400" y="2514600"/>
            <a:ext cx="8686800" cy="762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88207" y="1066800"/>
            <a:ext cx="3016210" cy="923330"/>
          </a:xfrm>
          <a:prstGeom prst="rect">
            <a:avLst/>
          </a:prstGeom>
          <a:solidFill>
            <a:schemeClr val="bg2">
              <a:lumMod val="20000"/>
              <a:lumOff val="80000"/>
            </a:schemeClr>
          </a:solidFill>
        </p:spPr>
        <p:txBody>
          <a:bodyPr wrap="square" rtlCol="0">
            <a:spAutoFit/>
          </a:bodyPr>
          <a:lstStyle/>
          <a:p>
            <a:r>
              <a:rPr lang="en-US" dirty="0" smtClean="0"/>
              <a:t>And this time it’s THIS portion that gets skipped with these inputs!</a:t>
            </a:r>
            <a:endParaRPr lang="en-US" dirty="0"/>
          </a:p>
        </p:txBody>
      </p:sp>
      <p:cxnSp>
        <p:nvCxnSpPr>
          <p:cNvPr id="8" name="Straight Arrow Connector 7"/>
          <p:cNvCxnSpPr>
            <a:stCxn id="7" idx="3"/>
          </p:cNvCxnSpPr>
          <p:nvPr/>
        </p:nvCxnSpPr>
        <p:spPr>
          <a:xfrm>
            <a:off x="4004417" y="1528465"/>
            <a:ext cx="491383" cy="986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1172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smtClean="0"/>
              <a:t>An alternative solution</a:t>
            </a:r>
          </a:p>
        </p:txBody>
      </p:sp>
      <p:sp>
        <p:nvSpPr>
          <p:cNvPr id="70659" name="Rectangle 3"/>
          <p:cNvSpPr>
            <a:spLocks noGrp="1" noChangeArrowheads="1"/>
          </p:cNvSpPr>
          <p:nvPr>
            <p:ph idx="1"/>
          </p:nvPr>
        </p:nvSpPr>
        <p:spPr>
          <a:xfrm>
            <a:off x="457200" y="1143000"/>
            <a:ext cx="8229600" cy="4987925"/>
          </a:xfrm>
        </p:spPr>
        <p:txBody>
          <a:bodyPr/>
          <a:lstStyle/>
          <a:p>
            <a:pPr eaLnBrk="1" hangingPunct="1"/>
            <a:r>
              <a:rPr lang="en-US" dirty="0" smtClean="0"/>
              <a:t>Given two integers </a:t>
            </a:r>
            <a:r>
              <a:rPr lang="en-US" i="1" dirty="0" err="1" smtClean="0"/>
              <a:t>i</a:t>
            </a:r>
            <a:r>
              <a:rPr lang="en-US" dirty="0" smtClean="0"/>
              <a:t> and </a:t>
            </a:r>
            <a:r>
              <a:rPr lang="en-US" i="1" dirty="0" smtClean="0"/>
              <a:t>j</a:t>
            </a:r>
            <a:r>
              <a:rPr lang="en-US" dirty="0" smtClean="0"/>
              <a:t>, write a piece of code that sets integer variable </a:t>
            </a:r>
            <a:r>
              <a:rPr lang="en-US" i="1" dirty="0" smtClean="0"/>
              <a:t>max</a:t>
            </a:r>
            <a:r>
              <a:rPr lang="en-US" dirty="0" smtClean="0"/>
              <a:t> to the value of the larger of the two.</a:t>
            </a:r>
          </a:p>
          <a:p>
            <a:pPr eaLnBrk="1" hangingPunct="1"/>
            <a:endParaRPr lang="en-US" dirty="0"/>
          </a:p>
          <a:p>
            <a:pPr eaLnBrk="1" hangingPunct="1"/>
            <a:endParaRPr lang="en-US" dirty="0" smtClean="0"/>
          </a:p>
          <a:p>
            <a:pPr eaLnBrk="1" hangingPunct="1"/>
            <a:endParaRPr lang="en-US" dirty="0"/>
          </a:p>
          <a:p>
            <a:pPr eaLnBrk="1" hangingPunct="1"/>
            <a:r>
              <a:rPr lang="en-US" dirty="0" smtClean="0"/>
              <a:t>Trace through the code above?</a:t>
            </a:r>
          </a:p>
          <a:p>
            <a:pPr lvl="1"/>
            <a:r>
              <a:rPr lang="en-US" dirty="0" smtClean="0"/>
              <a:t>Does it do the same thing as the previous code?</a:t>
            </a:r>
          </a:p>
          <a:p>
            <a:pPr lvl="1"/>
            <a:r>
              <a:rPr lang="en-US" dirty="0" smtClean="0"/>
              <a:t>Sometimes a good choice of initial value can make for simpler code.</a:t>
            </a:r>
          </a:p>
        </p:txBody>
      </p:sp>
      <p:sp>
        <p:nvSpPr>
          <p:cNvPr id="8"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510B507-B066-47DD-91F8-AD06B07AA898}" type="slidenum">
              <a:rPr lang="en-US" sz="1200">
                <a:solidFill>
                  <a:srgbClr val="898989"/>
                </a:solidFill>
              </a:rPr>
              <a:pPr eaLnBrk="1" hangingPunct="1"/>
              <a:t>24</a:t>
            </a:fld>
            <a:endParaRPr lang="en-US" sz="1200">
              <a:solidFill>
                <a:srgbClr val="898989"/>
              </a:solidFill>
            </a:endParaRPr>
          </a:p>
        </p:txBody>
      </p:sp>
      <p:sp>
        <p:nvSpPr>
          <p:cNvPr id="305157" name="Text Box 5"/>
          <p:cNvSpPr txBox="1">
            <a:spLocks noChangeArrowheads="1"/>
          </p:cNvSpPr>
          <p:nvPr/>
        </p:nvSpPr>
        <p:spPr bwMode="auto">
          <a:xfrm>
            <a:off x="1155192" y="2612136"/>
            <a:ext cx="1838965" cy="1477328"/>
          </a:xfrm>
          <a:prstGeom prst="rect">
            <a:avLst/>
          </a:prstGeom>
          <a:noFill/>
          <a:ln w="9525" algn="ctr">
            <a:noFill/>
            <a:miter lim="800000"/>
            <a:headEnd/>
            <a:tailEnd/>
          </a:ln>
          <a:effectLst/>
        </p:spPr>
        <p:txBody>
          <a:bodyPr wrap="none">
            <a:spAutoFit/>
          </a:bodyPr>
          <a:lstStyle/>
          <a:p>
            <a:pPr>
              <a:buClrTx/>
              <a:buSzTx/>
              <a:buFontTx/>
              <a:buNone/>
              <a:defRPr/>
            </a:pPr>
            <a:r>
              <a:rPr lang="en-US" b="0" dirty="0">
                <a:latin typeface="Courier New" pitchFamily="49" charset="0"/>
                <a:cs typeface="Courier New" pitchFamily="49" charset="0"/>
              </a:rPr>
              <a:t>max = </a:t>
            </a:r>
            <a:r>
              <a:rPr lang="en-US" b="0" dirty="0" err="1">
                <a:latin typeface="Courier New" pitchFamily="49" charset="0"/>
                <a:cs typeface="Courier New" pitchFamily="49" charset="0"/>
              </a:rPr>
              <a:t>i</a:t>
            </a:r>
            <a:r>
              <a:rPr lang="en-US" b="0" dirty="0">
                <a:latin typeface="Courier New" pitchFamily="49" charset="0"/>
                <a:cs typeface="Courier New" pitchFamily="49" charset="0"/>
              </a:rPr>
              <a:t>;</a:t>
            </a:r>
            <a:r>
              <a:rPr lang="en-US" b="0" dirty="0">
                <a:effectLst>
                  <a:outerShdw blurRad="38100" dist="38100" dir="2700000" algn="tl">
                    <a:srgbClr val="000000"/>
                  </a:outerShdw>
                </a:effectLst>
                <a:latin typeface="Courier New" pitchFamily="49" charset="0"/>
                <a:cs typeface="Courier New" pitchFamily="49" charset="0"/>
              </a:rPr>
              <a:t> </a:t>
            </a:r>
          </a:p>
          <a:p>
            <a:pPr>
              <a:buClrTx/>
              <a:buSzTx/>
              <a:buFontTx/>
              <a:buNone/>
              <a:defRPr/>
            </a:pPr>
            <a:r>
              <a:rPr lang="en-US" dirty="0">
                <a:latin typeface="Courier New" pitchFamily="49" charset="0"/>
                <a:cs typeface="Courier New" pitchFamily="49" charset="0"/>
              </a:rPr>
              <a:t>if</a:t>
            </a:r>
            <a:r>
              <a:rPr lang="en-US" b="0" dirty="0">
                <a:latin typeface="Courier New" pitchFamily="49" charset="0"/>
                <a:cs typeface="Courier New" pitchFamily="49" charset="0"/>
              </a:rPr>
              <a:t> (j &gt; max)</a:t>
            </a:r>
          </a:p>
          <a:p>
            <a:pPr>
              <a:buClrTx/>
              <a:buSzTx/>
              <a:buFontTx/>
              <a:buNone/>
              <a:defRPr/>
            </a:pPr>
            <a:r>
              <a:rPr lang="en-US" b="0" dirty="0">
                <a:latin typeface="Courier New" pitchFamily="49" charset="0"/>
                <a:cs typeface="Courier New" pitchFamily="49" charset="0"/>
              </a:rPr>
              <a:t>{</a:t>
            </a:r>
          </a:p>
          <a:p>
            <a:pPr>
              <a:buClrTx/>
              <a:buSzTx/>
              <a:buFontTx/>
              <a:buNone/>
              <a:defRPr/>
            </a:pPr>
            <a:r>
              <a:rPr lang="en-US" b="0" dirty="0">
                <a:latin typeface="Courier New" pitchFamily="49" charset="0"/>
                <a:cs typeface="Courier New" pitchFamily="49" charset="0"/>
              </a:rPr>
              <a:t>   max = j;</a:t>
            </a:r>
          </a:p>
          <a:p>
            <a:pPr>
              <a:buClrTx/>
              <a:buSzTx/>
              <a:buFontTx/>
              <a:buNone/>
              <a:defRPr/>
            </a:pP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4076628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 solving with if-else</a:t>
            </a:r>
          </a:p>
        </p:txBody>
      </p:sp>
      <p:sp>
        <p:nvSpPr>
          <p:cNvPr id="69635" name="Rectangle 3"/>
          <p:cNvSpPr>
            <a:spLocks noGrp="1" noChangeArrowheads="1"/>
          </p:cNvSpPr>
          <p:nvPr>
            <p:ph idx="1"/>
          </p:nvPr>
        </p:nvSpPr>
        <p:spPr>
          <a:xfrm>
            <a:off x="457200" y="1066800"/>
            <a:ext cx="8229600" cy="5064125"/>
          </a:xfrm>
        </p:spPr>
        <p:txBody>
          <a:bodyPr/>
          <a:lstStyle/>
          <a:p>
            <a:pPr eaLnBrk="1" hangingPunct="1"/>
            <a:r>
              <a:rPr lang="en-US" dirty="0" smtClean="0"/>
              <a:t>Suppose we have an integer </a:t>
            </a:r>
            <a:r>
              <a:rPr lang="en-US" i="1"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we need to know whether it is even or not</a:t>
            </a:r>
          </a:p>
          <a:p>
            <a:pPr lvl="1"/>
            <a:r>
              <a:rPr lang="en-US" dirty="0" smtClean="0">
                <a:cs typeface="Courier New" panose="02070309020205020404" pitchFamily="49" charset="0"/>
              </a:rPr>
              <a:t>Recall the % operation</a:t>
            </a:r>
          </a:p>
          <a:p>
            <a:pPr lvl="2"/>
            <a:r>
              <a:rPr lang="en-US" dirty="0" err="1" smtClean="0">
                <a:latin typeface="Courier New" panose="02070309020205020404" pitchFamily="49" charset="0"/>
                <a:cs typeface="Courier New" panose="02070309020205020404" pitchFamily="49" charset="0"/>
              </a:rPr>
              <a:t>i</a:t>
            </a:r>
            <a:r>
              <a:rPr lang="en-US" dirty="0" smtClean="0">
                <a:cs typeface="Courier New" panose="02070309020205020404" pitchFamily="49" charset="0"/>
              </a:rPr>
              <a:t> is even if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2 == 0</a:t>
            </a:r>
          </a:p>
          <a:p>
            <a:pPr lvl="1"/>
            <a:r>
              <a:rPr lang="en-US" dirty="0" smtClean="0">
                <a:cs typeface="Courier New" panose="02070309020205020404" pitchFamily="49" charset="0"/>
              </a:rPr>
              <a:t>This suggests a choice:</a:t>
            </a:r>
          </a:p>
          <a:p>
            <a:pPr lvl="2"/>
            <a:r>
              <a:rPr lang="en-US" dirty="0" smtClean="0">
                <a:cs typeface="Courier New" panose="02070309020205020404" pitchFamily="49" charset="0"/>
              </a:rPr>
              <a:t>If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2 == </a:t>
            </a:r>
            <a:r>
              <a:rPr lang="en-US" dirty="0" smtClean="0">
                <a:latin typeface="Courier New" panose="02070309020205020404" pitchFamily="49" charset="0"/>
                <a:cs typeface="Courier New" panose="02070309020205020404" pitchFamily="49" charset="0"/>
              </a:rPr>
              <a:t>0</a:t>
            </a:r>
            <a:r>
              <a:rPr lang="en-US" dirty="0" smtClean="0">
                <a:cs typeface="Courier New" panose="02070309020205020404" pitchFamily="49" charset="0"/>
              </a:rPr>
              <a:t>, then </a:t>
            </a:r>
            <a:r>
              <a:rPr lang="en-US" dirty="0" err="1">
                <a:latin typeface="Courier New" panose="02070309020205020404" pitchFamily="49" charset="0"/>
                <a:cs typeface="Courier New" panose="02070309020205020404" pitchFamily="49" charset="0"/>
              </a:rPr>
              <a:t>i</a:t>
            </a:r>
            <a:r>
              <a:rPr lang="en-US" dirty="0" smtClean="0">
                <a:cs typeface="Courier New" panose="02070309020205020404" pitchFamily="49" charset="0"/>
              </a:rPr>
              <a:t> is even</a:t>
            </a:r>
          </a:p>
          <a:p>
            <a:pPr lvl="2"/>
            <a:r>
              <a:rPr lang="en-US" dirty="0" smtClean="0">
                <a:cs typeface="Courier New" panose="02070309020205020404" pitchFamily="49" charset="0"/>
              </a:rPr>
              <a:t>Otherwise, </a:t>
            </a:r>
            <a:r>
              <a:rPr lang="en-US" dirty="0" err="1">
                <a:latin typeface="Courier New" panose="02070309020205020404" pitchFamily="49" charset="0"/>
                <a:cs typeface="Courier New" panose="02070309020205020404" pitchFamily="49" charset="0"/>
              </a:rPr>
              <a:t>i</a:t>
            </a:r>
            <a:r>
              <a:rPr lang="en-US" dirty="0" smtClean="0">
                <a:cs typeface="Courier New" panose="02070309020205020404" pitchFamily="49" charset="0"/>
              </a:rPr>
              <a:t> is odd</a:t>
            </a:r>
          </a:p>
          <a:p>
            <a:r>
              <a:rPr lang="en-US" dirty="0" smtClean="0">
                <a:cs typeface="Courier New" panose="02070309020205020404" pitchFamily="49" charset="0"/>
              </a:rPr>
              <a:t>Problems that can be solved with if-else often have this form:</a:t>
            </a:r>
          </a:p>
          <a:p>
            <a:pPr lvl="1"/>
            <a:r>
              <a:rPr lang="en-US" dirty="0" smtClean="0">
                <a:cs typeface="Courier New" panose="02070309020205020404" pitchFamily="49" charset="0"/>
              </a:rPr>
              <a:t>“If x is true then perform action y otherwise perform action z”</a:t>
            </a:r>
          </a:p>
          <a:p>
            <a:pPr lvl="1"/>
            <a:endParaRPr lang="en-US" dirty="0" smtClean="0"/>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25</a:t>
            </a:fld>
            <a:endParaRPr lang="en-US" sz="1200">
              <a:solidFill>
                <a:srgbClr val="898989"/>
              </a:solidFill>
            </a:endParaRPr>
          </a:p>
        </p:txBody>
      </p:sp>
    </p:spTree>
    <p:extLst>
      <p:ext uri="{BB962C8B-B14F-4D97-AF65-F5344CB8AC3E}">
        <p14:creationId xmlns:p14="http://schemas.microsoft.com/office/powerpoint/2010/main" val="1655875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26</a:t>
            </a:fld>
            <a:endParaRPr lang="en-US" sz="1200">
              <a:solidFill>
                <a:srgbClr val="898989"/>
              </a:solidFill>
            </a:endParaRPr>
          </a:p>
        </p:txBody>
      </p:sp>
    </p:spTree>
    <p:extLst>
      <p:ext uri="{BB962C8B-B14F-4D97-AF65-F5344CB8AC3E}">
        <p14:creationId xmlns:p14="http://schemas.microsoft.com/office/powerpoint/2010/main" val="3368964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27</a:t>
            </a:fld>
            <a:endParaRPr lang="en-US" sz="1200">
              <a:solidFill>
                <a:srgbClr val="898989"/>
              </a:solidFill>
            </a:endParaRPr>
          </a:p>
        </p:txBody>
      </p:sp>
      <p:sp>
        <p:nvSpPr>
          <p:cNvPr id="287749" name="Text Box 5"/>
          <p:cNvSpPr txBox="1">
            <a:spLocks noChangeArrowheads="1"/>
          </p:cNvSpPr>
          <p:nvPr/>
        </p:nvSpPr>
        <p:spPr bwMode="auto">
          <a:xfrm>
            <a:off x="1066799" y="2819400"/>
            <a:ext cx="31085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p:txBody>
      </p:sp>
    </p:spTree>
    <p:extLst>
      <p:ext uri="{BB962C8B-B14F-4D97-AF65-F5344CB8AC3E}">
        <p14:creationId xmlns:p14="http://schemas.microsoft.com/office/powerpoint/2010/main" val="1464898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28</a:t>
            </a:fld>
            <a:endParaRPr lang="en-US" sz="1200">
              <a:solidFill>
                <a:srgbClr val="898989"/>
              </a:solidFill>
            </a:endParaRPr>
          </a:p>
        </p:txBody>
      </p:sp>
      <p:sp>
        <p:nvSpPr>
          <p:cNvPr id="287749" name="Text Box 5"/>
          <p:cNvSpPr txBox="1">
            <a:spLocks noChangeArrowheads="1"/>
          </p:cNvSpPr>
          <p:nvPr/>
        </p:nvSpPr>
        <p:spPr bwMode="auto">
          <a:xfrm>
            <a:off x="1066799" y="2819400"/>
            <a:ext cx="419217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a:p>
            <a:pPr eaLnBrk="1" hangingPunct="1"/>
            <a:r>
              <a:rPr lang="en-US" dirty="0" smtClean="0"/>
              <a:t>if</a:t>
            </a:r>
            <a:r>
              <a:rPr lang="en-US" b="0" dirty="0" smtClean="0"/>
              <a:t> ( ) </a:t>
            </a:r>
            <a:r>
              <a:rPr lang="en-US" b="0" dirty="0"/>
              <a:t>{</a:t>
            </a:r>
          </a:p>
          <a:p>
            <a:pPr eaLnBrk="1" hangingPunct="1">
              <a:buClrTx/>
              <a:buSzTx/>
              <a:buFontTx/>
              <a:buNone/>
              <a:tabLst>
                <a:tab pos="463550" algn="l"/>
              </a:tabLst>
            </a:pPr>
            <a:r>
              <a:rPr lang="en-US" b="0" dirty="0"/>
              <a:t>	</a:t>
            </a:r>
            <a:r>
              <a:rPr lang="en-US" b="0" dirty="0" smtClean="0"/>
              <a:t>// </a:t>
            </a:r>
            <a:r>
              <a:rPr lang="en-US" b="0" dirty="0" err="1"/>
              <a:t>i</a:t>
            </a:r>
            <a:r>
              <a:rPr lang="en-US" b="0" dirty="0"/>
              <a:t> is even</a:t>
            </a:r>
          </a:p>
          <a:p>
            <a:pPr eaLnBrk="1" hangingPunct="1">
              <a:buClrTx/>
              <a:buSzTx/>
              <a:buFontTx/>
              <a:buNone/>
              <a:tabLst>
                <a:tab pos="463550" algn="l"/>
              </a:tabLst>
            </a:pPr>
            <a:r>
              <a:rPr lang="en-US" b="0" dirty="0"/>
              <a:t>	</a:t>
            </a:r>
            <a:r>
              <a:rPr lang="en-US" b="0" dirty="0" smtClean="0"/>
              <a:t>// set result to “even”</a:t>
            </a:r>
            <a:endParaRPr lang="en-US" b="0" dirty="0"/>
          </a:p>
          <a:p>
            <a:pPr eaLnBrk="1" hangingPunct="1">
              <a:buClrTx/>
              <a:buSzTx/>
              <a:buFontTx/>
              <a:buNone/>
            </a:pPr>
            <a:r>
              <a:rPr lang="en-US" b="0" dirty="0"/>
              <a:t>}</a:t>
            </a:r>
          </a:p>
          <a:p>
            <a:pPr eaLnBrk="1" hangingPunct="1">
              <a:buClrTx/>
              <a:buSzTx/>
              <a:buFontTx/>
              <a:buNone/>
            </a:pPr>
            <a:r>
              <a:rPr lang="en-US" dirty="0" smtClean="0"/>
              <a:t>else</a:t>
            </a:r>
            <a:r>
              <a:rPr lang="en-US" b="0" dirty="0" smtClean="0"/>
              <a:t>{</a:t>
            </a:r>
          </a:p>
          <a:p>
            <a:pPr eaLnBrk="1" hangingPunct="1">
              <a:buClrTx/>
              <a:buSzTx/>
              <a:buFontTx/>
              <a:buNone/>
              <a:tabLst>
                <a:tab pos="463550" algn="l"/>
              </a:tabLst>
            </a:pPr>
            <a:r>
              <a:rPr lang="en-US" b="0" dirty="0" smtClean="0"/>
              <a:t>	// </a:t>
            </a:r>
            <a:r>
              <a:rPr lang="en-US" b="0" dirty="0" err="1"/>
              <a:t>i</a:t>
            </a:r>
            <a:r>
              <a:rPr lang="en-US" b="0" dirty="0"/>
              <a:t> is odd</a:t>
            </a:r>
          </a:p>
          <a:p>
            <a:pPr eaLnBrk="1" hangingPunct="1">
              <a:buClrTx/>
              <a:buSzTx/>
              <a:buFontTx/>
              <a:buNone/>
              <a:tabLst>
                <a:tab pos="463550" algn="l"/>
              </a:tabLst>
            </a:pPr>
            <a:r>
              <a:rPr lang="en-US" b="0" dirty="0" smtClean="0"/>
              <a:t>	// set result to “odd”</a:t>
            </a:r>
            <a:endParaRPr lang="en-US" b="0" dirty="0"/>
          </a:p>
          <a:p>
            <a:pPr eaLnBrk="1" hangingPunct="1">
              <a:buClrTx/>
              <a:buSzTx/>
              <a:buFontTx/>
              <a:buNone/>
            </a:pPr>
            <a:r>
              <a:rPr lang="en-US" b="0" dirty="0"/>
              <a:t>}</a:t>
            </a:r>
          </a:p>
        </p:txBody>
      </p:sp>
    </p:spTree>
    <p:extLst>
      <p:ext uri="{BB962C8B-B14F-4D97-AF65-F5344CB8AC3E}">
        <p14:creationId xmlns:p14="http://schemas.microsoft.com/office/powerpoint/2010/main" val="1040785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29</a:t>
            </a:fld>
            <a:endParaRPr lang="en-US" sz="1200">
              <a:solidFill>
                <a:srgbClr val="898989"/>
              </a:solidFill>
            </a:endParaRPr>
          </a:p>
        </p:txBody>
      </p:sp>
      <p:sp>
        <p:nvSpPr>
          <p:cNvPr id="287749" name="Text Box 5"/>
          <p:cNvSpPr txBox="1">
            <a:spLocks noChangeArrowheads="1"/>
          </p:cNvSpPr>
          <p:nvPr/>
        </p:nvSpPr>
        <p:spPr bwMode="auto">
          <a:xfrm>
            <a:off x="1066799" y="2819400"/>
            <a:ext cx="419217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a:p>
            <a:pPr eaLnBrk="1" hangingPunct="1"/>
            <a:r>
              <a:rPr lang="en-US" dirty="0" smtClean="0"/>
              <a:t>if</a:t>
            </a:r>
            <a:r>
              <a:rPr lang="en-US" b="0" dirty="0" smtClean="0"/>
              <a:t> ( ) </a:t>
            </a:r>
            <a:r>
              <a:rPr lang="en-US" b="0" dirty="0"/>
              <a:t>{</a:t>
            </a:r>
          </a:p>
          <a:p>
            <a:pPr eaLnBrk="1" hangingPunct="1">
              <a:buClrTx/>
              <a:buSzTx/>
              <a:buFontTx/>
              <a:buNone/>
              <a:tabLst>
                <a:tab pos="463550" algn="l"/>
              </a:tabLst>
            </a:pPr>
            <a:r>
              <a:rPr lang="en-US" b="0" dirty="0"/>
              <a:t>	</a:t>
            </a:r>
            <a:r>
              <a:rPr lang="en-US" b="0" dirty="0" smtClean="0"/>
              <a:t>// </a:t>
            </a:r>
            <a:r>
              <a:rPr lang="en-US" b="0" dirty="0" err="1"/>
              <a:t>i</a:t>
            </a:r>
            <a:r>
              <a:rPr lang="en-US" b="0" dirty="0"/>
              <a:t> is even</a:t>
            </a:r>
          </a:p>
          <a:p>
            <a:pPr eaLnBrk="1" hangingPunct="1">
              <a:buClrTx/>
              <a:buSzTx/>
              <a:buFontTx/>
              <a:buNone/>
              <a:tabLst>
                <a:tab pos="463550" algn="l"/>
              </a:tabLst>
            </a:pPr>
            <a:r>
              <a:rPr lang="en-US" b="0" dirty="0"/>
              <a:t>	</a:t>
            </a:r>
            <a:r>
              <a:rPr lang="en-US" b="0" dirty="0" smtClean="0"/>
              <a:t>// set result to “even”</a:t>
            </a:r>
            <a:endParaRPr lang="en-US" b="0" dirty="0"/>
          </a:p>
          <a:p>
            <a:pPr eaLnBrk="1" hangingPunct="1">
              <a:buClrTx/>
              <a:buSzTx/>
              <a:buFontTx/>
              <a:buNone/>
            </a:pPr>
            <a:r>
              <a:rPr lang="en-US" b="0" dirty="0"/>
              <a:t>}</a:t>
            </a:r>
          </a:p>
          <a:p>
            <a:pPr eaLnBrk="1" hangingPunct="1">
              <a:buClrTx/>
              <a:buSzTx/>
              <a:buFontTx/>
              <a:buNone/>
            </a:pPr>
            <a:r>
              <a:rPr lang="en-US" dirty="0" smtClean="0"/>
              <a:t>else</a:t>
            </a:r>
            <a:r>
              <a:rPr lang="en-US" b="0" dirty="0" smtClean="0"/>
              <a:t>{</a:t>
            </a:r>
          </a:p>
          <a:p>
            <a:pPr eaLnBrk="1" hangingPunct="1">
              <a:buClrTx/>
              <a:buSzTx/>
              <a:buFontTx/>
              <a:buNone/>
              <a:tabLst>
                <a:tab pos="463550" algn="l"/>
              </a:tabLst>
            </a:pPr>
            <a:r>
              <a:rPr lang="en-US" b="0" dirty="0" smtClean="0"/>
              <a:t>	// </a:t>
            </a:r>
            <a:r>
              <a:rPr lang="en-US" b="0" dirty="0" err="1"/>
              <a:t>i</a:t>
            </a:r>
            <a:r>
              <a:rPr lang="en-US" b="0" dirty="0"/>
              <a:t> is odd</a:t>
            </a:r>
          </a:p>
          <a:p>
            <a:pPr eaLnBrk="1" hangingPunct="1">
              <a:buClrTx/>
              <a:buSzTx/>
              <a:buFontTx/>
              <a:buNone/>
              <a:tabLst>
                <a:tab pos="463550" algn="l"/>
              </a:tabLst>
            </a:pPr>
            <a:r>
              <a:rPr lang="en-US" b="0" dirty="0" smtClean="0"/>
              <a:t>	// set result to “odd”</a:t>
            </a:r>
            <a:endParaRPr lang="en-US" b="0" dirty="0"/>
          </a:p>
          <a:p>
            <a:pPr eaLnBrk="1" hangingPunct="1">
              <a:buClrTx/>
              <a:buSzTx/>
              <a:buFontTx/>
              <a:buNone/>
            </a:pPr>
            <a:r>
              <a:rPr lang="en-US" b="0" dirty="0"/>
              <a:t>}</a:t>
            </a:r>
          </a:p>
        </p:txBody>
      </p:sp>
      <p:sp>
        <p:nvSpPr>
          <p:cNvPr id="2" name="Oval 1"/>
          <p:cNvSpPr/>
          <p:nvPr/>
        </p:nvSpPr>
        <p:spPr>
          <a:xfrm>
            <a:off x="1600200" y="3124200"/>
            <a:ext cx="609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10200" y="3124200"/>
            <a:ext cx="1941557" cy="369332"/>
          </a:xfrm>
          <a:prstGeom prst="rect">
            <a:avLst/>
          </a:prstGeom>
          <a:noFill/>
        </p:spPr>
        <p:txBody>
          <a:bodyPr wrap="none" rtlCol="0">
            <a:spAutoFit/>
          </a:bodyPr>
          <a:lstStyle/>
          <a:p>
            <a:r>
              <a:rPr lang="en-US" dirty="0" smtClean="0"/>
              <a:t>What goes here?</a:t>
            </a:r>
            <a:endParaRPr lang="en-US" dirty="0"/>
          </a:p>
        </p:txBody>
      </p:sp>
      <p:cxnSp>
        <p:nvCxnSpPr>
          <p:cNvPr id="5" name="Straight Arrow Connector 4"/>
          <p:cNvCxnSpPr>
            <a:stCxn id="3" idx="1"/>
          </p:cNvCxnSpPr>
          <p:nvPr/>
        </p:nvCxnSpPr>
        <p:spPr>
          <a:xfrm flipH="1">
            <a:off x="2209800" y="3308866"/>
            <a:ext cx="3200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430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Flow of Control cont.</a:t>
            </a:r>
          </a:p>
        </p:txBody>
      </p:sp>
      <p:sp>
        <p:nvSpPr>
          <p:cNvPr id="288771" name="Rectangle 3"/>
          <p:cNvSpPr>
            <a:spLocks noGrp="1" noChangeArrowheads="1"/>
          </p:cNvSpPr>
          <p:nvPr>
            <p:ph idx="1"/>
          </p:nvPr>
        </p:nvSpPr>
        <p:spPr>
          <a:xfrm>
            <a:off x="455613" y="1598613"/>
            <a:ext cx="8383587" cy="4497387"/>
          </a:xfrm>
        </p:spPr>
        <p:txBody>
          <a:bodyPr/>
          <a:lstStyle/>
          <a:p>
            <a:pPr eaLnBrk="1" hangingPunct="1">
              <a:lnSpc>
                <a:spcPct val="80000"/>
              </a:lnSpc>
            </a:pPr>
            <a:r>
              <a:rPr lang="en-US" sz="2800" dirty="0" smtClean="0"/>
              <a:t>Consider the following tasks:</a:t>
            </a:r>
          </a:p>
          <a:p>
            <a:pPr lvl="1" eaLnBrk="1" hangingPunct="1">
              <a:lnSpc>
                <a:spcPct val="80000"/>
              </a:lnSpc>
            </a:pPr>
            <a:r>
              <a:rPr lang="en-US" sz="2400" dirty="0" smtClean="0"/>
              <a:t>You want to compute the quotient of two variables but only if the divisor is not zero</a:t>
            </a:r>
          </a:p>
          <a:p>
            <a:pPr lvl="1" eaLnBrk="1" hangingPunct="1">
              <a:lnSpc>
                <a:spcPct val="80000"/>
              </a:lnSpc>
            </a:pPr>
            <a:r>
              <a:rPr lang="en-US" sz="2400" dirty="0" smtClean="0"/>
              <a:t>You input some value (e.g., a date) and if it is in the correct format (mm/</a:t>
            </a:r>
            <a:r>
              <a:rPr lang="en-US" sz="2400" dirty="0" err="1" smtClean="0"/>
              <a:t>dd</a:t>
            </a:r>
            <a:r>
              <a:rPr lang="en-US" sz="2400" dirty="0" smtClean="0"/>
              <a:t>/</a:t>
            </a:r>
            <a:r>
              <a:rPr lang="en-US" sz="2400" dirty="0" err="1" smtClean="0"/>
              <a:t>yyyy</a:t>
            </a:r>
            <a:r>
              <a:rPr lang="en-US" sz="2400" dirty="0" smtClean="0"/>
              <a:t>) you continue the computation, otherwise you print an error</a:t>
            </a:r>
          </a:p>
          <a:p>
            <a:pPr lvl="1" eaLnBrk="1" hangingPunct="1">
              <a:lnSpc>
                <a:spcPct val="80000"/>
              </a:lnSpc>
            </a:pPr>
            <a:r>
              <a:rPr lang="en-US" sz="2400" dirty="0" smtClean="0"/>
              <a:t>Given a grade between 0 and 100, you want to convert the numeric value to a letter grade (e.g., A for grade greater than 90, B for grade between 80 and 90, etc.)</a:t>
            </a:r>
          </a:p>
          <a:p>
            <a:pPr eaLnBrk="1" hangingPunct="1">
              <a:lnSpc>
                <a:spcPct val="80000"/>
              </a:lnSpc>
            </a:pPr>
            <a:r>
              <a:rPr lang="en-US" sz="2800" dirty="0" smtClean="0"/>
              <a:t>How can we check these conditions and execute the appropriate piece of code depending on the outcome of the check?</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7B6D0A9-E4EB-4EC1-BC57-C886541D7D3C}" type="slidenum">
              <a:rPr lang="en-US" sz="1200">
                <a:solidFill>
                  <a:srgbClr val="898989"/>
                </a:solidFill>
              </a:rPr>
              <a:pPr eaLnBrk="1" hangingPunct="1"/>
              <a:t>3</a:t>
            </a:fld>
            <a:endParaRPr lang="en-US" sz="1200">
              <a:solidFill>
                <a:srgbClr val="898989"/>
              </a:solidFill>
            </a:endParaRPr>
          </a:p>
        </p:txBody>
      </p:sp>
    </p:spTree>
    <p:extLst>
      <p:ext uri="{BB962C8B-B14F-4D97-AF65-F5344CB8AC3E}">
        <p14:creationId xmlns:p14="http://schemas.microsoft.com/office/powerpoint/2010/main" val="27550369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30</a:t>
            </a:fld>
            <a:endParaRPr lang="en-US" sz="1200">
              <a:solidFill>
                <a:srgbClr val="898989"/>
              </a:solidFill>
            </a:endParaRPr>
          </a:p>
        </p:txBody>
      </p:sp>
      <p:sp>
        <p:nvSpPr>
          <p:cNvPr id="287749" name="Text Box 5"/>
          <p:cNvSpPr txBox="1">
            <a:spLocks noChangeArrowheads="1"/>
          </p:cNvSpPr>
          <p:nvPr/>
        </p:nvSpPr>
        <p:spPr bwMode="auto">
          <a:xfrm>
            <a:off x="1066799" y="2819400"/>
            <a:ext cx="419217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a:p>
            <a:pPr eaLnBrk="1" hangingPunct="1"/>
            <a:r>
              <a:rPr lang="en-US" dirty="0" smtClean="0"/>
              <a:t>if</a:t>
            </a:r>
            <a:r>
              <a:rPr lang="en-US" b="0" dirty="0" smtClean="0"/>
              <a:t> ( </a:t>
            </a:r>
            <a:r>
              <a:rPr lang="en-US" b="0" dirty="0" err="1" smtClean="0"/>
              <a:t>i</a:t>
            </a:r>
            <a:r>
              <a:rPr lang="en-US" b="0" dirty="0"/>
              <a:t> </a:t>
            </a:r>
            <a:r>
              <a:rPr lang="en-US" b="0" dirty="0" smtClean="0"/>
              <a:t>% 2 == 0 ) </a:t>
            </a:r>
            <a:r>
              <a:rPr lang="en-US" b="0" dirty="0"/>
              <a:t>{</a:t>
            </a:r>
          </a:p>
          <a:p>
            <a:pPr eaLnBrk="1" hangingPunct="1">
              <a:buClrTx/>
              <a:buSzTx/>
              <a:buFontTx/>
              <a:buNone/>
              <a:tabLst>
                <a:tab pos="463550" algn="l"/>
              </a:tabLst>
            </a:pPr>
            <a:r>
              <a:rPr lang="en-US" b="0" dirty="0"/>
              <a:t>	</a:t>
            </a:r>
            <a:r>
              <a:rPr lang="en-US" b="0" dirty="0" smtClean="0"/>
              <a:t>// </a:t>
            </a:r>
            <a:r>
              <a:rPr lang="en-US" b="0" dirty="0" err="1"/>
              <a:t>i</a:t>
            </a:r>
            <a:r>
              <a:rPr lang="en-US" b="0" dirty="0"/>
              <a:t> is even</a:t>
            </a:r>
          </a:p>
          <a:p>
            <a:pPr eaLnBrk="1" hangingPunct="1">
              <a:buClrTx/>
              <a:buSzTx/>
              <a:buFontTx/>
              <a:buNone/>
              <a:tabLst>
                <a:tab pos="463550" algn="l"/>
              </a:tabLst>
            </a:pPr>
            <a:r>
              <a:rPr lang="en-US" b="0" dirty="0"/>
              <a:t>	</a:t>
            </a:r>
            <a:r>
              <a:rPr lang="en-US" b="0" dirty="0" smtClean="0"/>
              <a:t>// set result to “even”</a:t>
            </a:r>
            <a:endParaRPr lang="en-US" b="0" dirty="0"/>
          </a:p>
          <a:p>
            <a:pPr eaLnBrk="1" hangingPunct="1">
              <a:buClrTx/>
              <a:buSzTx/>
              <a:buFontTx/>
              <a:buNone/>
            </a:pPr>
            <a:r>
              <a:rPr lang="en-US" b="0" dirty="0"/>
              <a:t>}</a:t>
            </a:r>
          </a:p>
          <a:p>
            <a:pPr eaLnBrk="1" hangingPunct="1">
              <a:buClrTx/>
              <a:buSzTx/>
              <a:buFontTx/>
              <a:buNone/>
            </a:pPr>
            <a:r>
              <a:rPr lang="en-US" dirty="0" smtClean="0"/>
              <a:t>else</a:t>
            </a:r>
            <a:r>
              <a:rPr lang="en-US" b="0" dirty="0" smtClean="0"/>
              <a:t>{</a:t>
            </a:r>
          </a:p>
          <a:p>
            <a:pPr eaLnBrk="1" hangingPunct="1">
              <a:buClrTx/>
              <a:buSzTx/>
              <a:buFontTx/>
              <a:buNone/>
              <a:tabLst>
                <a:tab pos="463550" algn="l"/>
              </a:tabLst>
            </a:pPr>
            <a:r>
              <a:rPr lang="en-US" b="0" dirty="0" smtClean="0"/>
              <a:t>	// </a:t>
            </a:r>
            <a:r>
              <a:rPr lang="en-US" b="0" dirty="0" err="1"/>
              <a:t>i</a:t>
            </a:r>
            <a:r>
              <a:rPr lang="en-US" b="0" dirty="0"/>
              <a:t> is odd</a:t>
            </a:r>
          </a:p>
          <a:p>
            <a:pPr eaLnBrk="1" hangingPunct="1">
              <a:buClrTx/>
              <a:buSzTx/>
              <a:buFontTx/>
              <a:buNone/>
              <a:tabLst>
                <a:tab pos="463550" algn="l"/>
              </a:tabLst>
            </a:pPr>
            <a:r>
              <a:rPr lang="en-US" b="0" dirty="0" smtClean="0"/>
              <a:t>	// set result to “odd”</a:t>
            </a:r>
            <a:endParaRPr lang="en-US" b="0" dirty="0"/>
          </a:p>
          <a:p>
            <a:pPr eaLnBrk="1" hangingPunct="1">
              <a:buClrTx/>
              <a:buSzTx/>
              <a:buFontTx/>
              <a:buNone/>
            </a:pPr>
            <a:r>
              <a:rPr lang="en-US" b="0" dirty="0"/>
              <a:t>}</a:t>
            </a:r>
          </a:p>
        </p:txBody>
      </p:sp>
      <p:sp>
        <p:nvSpPr>
          <p:cNvPr id="2" name="Oval 1"/>
          <p:cNvSpPr/>
          <p:nvPr/>
        </p:nvSpPr>
        <p:spPr>
          <a:xfrm>
            <a:off x="1600200" y="3124200"/>
            <a:ext cx="2286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10200" y="3124200"/>
            <a:ext cx="3134191" cy="369332"/>
          </a:xfrm>
          <a:prstGeom prst="rect">
            <a:avLst/>
          </a:prstGeom>
          <a:noFill/>
        </p:spPr>
        <p:txBody>
          <a:bodyPr wrap="none" rtlCol="0">
            <a:spAutoFit/>
          </a:bodyPr>
          <a:lstStyle/>
          <a:p>
            <a:r>
              <a:rPr lang="en-US" dirty="0" smtClean="0"/>
              <a:t>Our </a:t>
            </a:r>
            <a:r>
              <a:rPr lang="en-US" dirty="0" err="1" smtClean="0"/>
              <a:t>boolean</a:t>
            </a:r>
            <a:r>
              <a:rPr lang="en-US" dirty="0" smtClean="0"/>
              <a:t> expression test!</a:t>
            </a:r>
            <a:endParaRPr lang="en-US" dirty="0"/>
          </a:p>
        </p:txBody>
      </p:sp>
      <p:cxnSp>
        <p:nvCxnSpPr>
          <p:cNvPr id="5" name="Straight Arrow Connector 4"/>
          <p:cNvCxnSpPr>
            <a:stCxn id="3" idx="1"/>
          </p:cNvCxnSpPr>
          <p:nvPr/>
        </p:nvCxnSpPr>
        <p:spPr>
          <a:xfrm flipH="1">
            <a:off x="3962400" y="3308866"/>
            <a:ext cx="1447800" cy="21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476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31</a:t>
            </a:fld>
            <a:endParaRPr lang="en-US" sz="1200">
              <a:solidFill>
                <a:srgbClr val="898989"/>
              </a:solidFill>
            </a:endParaRPr>
          </a:p>
        </p:txBody>
      </p:sp>
      <p:sp>
        <p:nvSpPr>
          <p:cNvPr id="287749" name="Text Box 5"/>
          <p:cNvSpPr txBox="1">
            <a:spLocks noChangeArrowheads="1"/>
          </p:cNvSpPr>
          <p:nvPr/>
        </p:nvSpPr>
        <p:spPr bwMode="auto">
          <a:xfrm>
            <a:off x="1066799" y="2819400"/>
            <a:ext cx="419217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a:p>
            <a:pPr eaLnBrk="1" hangingPunct="1"/>
            <a:r>
              <a:rPr lang="en-US" dirty="0" smtClean="0"/>
              <a:t>if</a:t>
            </a:r>
            <a:r>
              <a:rPr lang="en-US" b="0" dirty="0" smtClean="0"/>
              <a:t> ( </a:t>
            </a:r>
            <a:r>
              <a:rPr lang="en-US" b="0" dirty="0" err="1" smtClean="0"/>
              <a:t>i</a:t>
            </a:r>
            <a:r>
              <a:rPr lang="en-US" b="0" dirty="0"/>
              <a:t> </a:t>
            </a:r>
            <a:r>
              <a:rPr lang="en-US" b="0" dirty="0" smtClean="0"/>
              <a:t>% 2 == 0 ) </a:t>
            </a:r>
            <a:r>
              <a:rPr lang="en-US" b="0" dirty="0"/>
              <a:t>{</a:t>
            </a:r>
          </a:p>
          <a:p>
            <a:pPr eaLnBrk="1" hangingPunct="1">
              <a:buClrTx/>
              <a:buSzTx/>
              <a:buFontTx/>
              <a:buNone/>
              <a:tabLst>
                <a:tab pos="463550" algn="l"/>
              </a:tabLst>
            </a:pPr>
            <a:r>
              <a:rPr lang="en-US" b="0" dirty="0"/>
              <a:t>	</a:t>
            </a:r>
            <a:r>
              <a:rPr lang="en-US" b="0" dirty="0" smtClean="0"/>
              <a:t>// </a:t>
            </a:r>
            <a:r>
              <a:rPr lang="en-US" b="0" dirty="0" err="1"/>
              <a:t>i</a:t>
            </a:r>
            <a:r>
              <a:rPr lang="en-US" b="0" dirty="0"/>
              <a:t> is even</a:t>
            </a:r>
          </a:p>
          <a:p>
            <a:pPr eaLnBrk="1" hangingPunct="1">
              <a:buClrTx/>
              <a:buSzTx/>
              <a:buFontTx/>
              <a:buNone/>
              <a:tabLst>
                <a:tab pos="463550" algn="l"/>
              </a:tabLst>
            </a:pPr>
            <a:r>
              <a:rPr lang="en-US" b="0" dirty="0"/>
              <a:t>	</a:t>
            </a:r>
            <a:r>
              <a:rPr lang="en-US" b="0" dirty="0" smtClean="0"/>
              <a:t>// set result to “even”</a:t>
            </a:r>
            <a:endParaRPr lang="en-US" b="0" dirty="0"/>
          </a:p>
          <a:p>
            <a:pPr eaLnBrk="1" hangingPunct="1">
              <a:buClrTx/>
              <a:buSzTx/>
              <a:buFontTx/>
              <a:buNone/>
            </a:pPr>
            <a:r>
              <a:rPr lang="en-US" b="0" dirty="0"/>
              <a:t>}</a:t>
            </a:r>
          </a:p>
          <a:p>
            <a:pPr eaLnBrk="1" hangingPunct="1">
              <a:buClrTx/>
              <a:buSzTx/>
              <a:buFontTx/>
              <a:buNone/>
            </a:pPr>
            <a:r>
              <a:rPr lang="en-US" dirty="0" smtClean="0"/>
              <a:t>else</a:t>
            </a:r>
            <a:r>
              <a:rPr lang="en-US" b="0" dirty="0" smtClean="0"/>
              <a:t>{</a:t>
            </a:r>
          </a:p>
          <a:p>
            <a:pPr eaLnBrk="1" hangingPunct="1">
              <a:buClrTx/>
              <a:buSzTx/>
              <a:buFontTx/>
              <a:buNone/>
              <a:tabLst>
                <a:tab pos="463550" algn="l"/>
              </a:tabLst>
            </a:pPr>
            <a:r>
              <a:rPr lang="en-US" b="0" dirty="0" smtClean="0"/>
              <a:t>	// </a:t>
            </a:r>
            <a:r>
              <a:rPr lang="en-US" b="0" dirty="0" err="1"/>
              <a:t>i</a:t>
            </a:r>
            <a:r>
              <a:rPr lang="en-US" b="0" dirty="0"/>
              <a:t> is odd</a:t>
            </a:r>
          </a:p>
          <a:p>
            <a:pPr eaLnBrk="1" hangingPunct="1">
              <a:buClrTx/>
              <a:buSzTx/>
              <a:buFontTx/>
              <a:buNone/>
              <a:tabLst>
                <a:tab pos="463550" algn="l"/>
              </a:tabLst>
            </a:pPr>
            <a:r>
              <a:rPr lang="en-US" b="0" dirty="0" smtClean="0"/>
              <a:t>	// set result to “odd”</a:t>
            </a:r>
            <a:endParaRPr lang="en-US" b="0" dirty="0"/>
          </a:p>
          <a:p>
            <a:pPr eaLnBrk="1" hangingPunct="1">
              <a:buClrTx/>
              <a:buSzTx/>
              <a:buFontTx/>
              <a:buNone/>
            </a:pPr>
            <a:r>
              <a:rPr lang="en-US" b="0" dirty="0"/>
              <a:t>}</a:t>
            </a:r>
          </a:p>
        </p:txBody>
      </p:sp>
      <p:sp>
        <p:nvSpPr>
          <p:cNvPr id="2" name="Oval 1"/>
          <p:cNvSpPr/>
          <p:nvPr/>
        </p:nvSpPr>
        <p:spPr>
          <a:xfrm>
            <a:off x="1447800" y="3657600"/>
            <a:ext cx="4191000" cy="5873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10200" y="3124200"/>
            <a:ext cx="1941557" cy="369332"/>
          </a:xfrm>
          <a:prstGeom prst="rect">
            <a:avLst/>
          </a:prstGeom>
          <a:noFill/>
        </p:spPr>
        <p:txBody>
          <a:bodyPr wrap="none" rtlCol="0">
            <a:spAutoFit/>
          </a:bodyPr>
          <a:lstStyle/>
          <a:p>
            <a:r>
              <a:rPr lang="en-US" dirty="0" smtClean="0"/>
              <a:t>What goes here?</a:t>
            </a:r>
            <a:endParaRPr lang="en-US" dirty="0"/>
          </a:p>
        </p:txBody>
      </p:sp>
      <p:cxnSp>
        <p:nvCxnSpPr>
          <p:cNvPr id="5" name="Straight Arrow Connector 4"/>
          <p:cNvCxnSpPr>
            <a:stCxn id="3" idx="1"/>
          </p:cNvCxnSpPr>
          <p:nvPr/>
        </p:nvCxnSpPr>
        <p:spPr>
          <a:xfrm flipH="1">
            <a:off x="3810000" y="3308866"/>
            <a:ext cx="1600200" cy="348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219200" y="4953000"/>
            <a:ext cx="4191000" cy="5873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669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Problem-solving with if-else</a:t>
            </a:r>
          </a:p>
        </p:txBody>
      </p:sp>
      <p:sp>
        <p:nvSpPr>
          <p:cNvPr id="69635" name="Rectangle 3"/>
          <p:cNvSpPr>
            <a:spLocks noGrp="1" noChangeArrowheads="1"/>
          </p:cNvSpPr>
          <p:nvPr>
            <p:ph idx="1"/>
          </p:nvPr>
        </p:nvSpPr>
        <p:spPr>
          <a:xfrm>
            <a:off x="457200" y="1219200"/>
            <a:ext cx="8229600" cy="4911725"/>
          </a:xfrm>
        </p:spPr>
        <p:txBody>
          <a:bodyPr/>
          <a:lstStyle/>
          <a:p>
            <a:pPr eaLnBrk="1" hangingPunct="1"/>
            <a:r>
              <a:rPr lang="en-US" dirty="0" smtClean="0"/>
              <a:t>Given an integer </a:t>
            </a:r>
            <a:r>
              <a:rPr lang="en-US" i="1" dirty="0" err="1" smtClean="0">
                <a:latin typeface="Courier New" panose="02070309020205020404" pitchFamily="49" charset="0"/>
                <a:cs typeface="Courier New" panose="02070309020205020404" pitchFamily="49" charset="0"/>
              </a:rPr>
              <a:t>i</a:t>
            </a:r>
            <a:r>
              <a:rPr lang="en-US" dirty="0" smtClean="0"/>
              <a:t>, write some code that will set a string to “even” if </a:t>
            </a:r>
            <a:r>
              <a:rPr lang="en-US" dirty="0" err="1" smtClean="0"/>
              <a:t>i</a:t>
            </a:r>
            <a:r>
              <a:rPr lang="en-US" dirty="0" smtClean="0"/>
              <a:t> is even, and “odd” if I is odd.</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32</a:t>
            </a:fld>
            <a:endParaRPr lang="en-US" sz="1200">
              <a:solidFill>
                <a:srgbClr val="898989"/>
              </a:solidFill>
            </a:endParaRPr>
          </a:p>
        </p:txBody>
      </p:sp>
      <p:sp>
        <p:nvSpPr>
          <p:cNvPr id="287749" name="Text Box 5"/>
          <p:cNvSpPr txBox="1">
            <a:spLocks noChangeArrowheads="1"/>
          </p:cNvSpPr>
          <p:nvPr/>
        </p:nvSpPr>
        <p:spPr bwMode="auto">
          <a:xfrm>
            <a:off x="1066799" y="2819400"/>
            <a:ext cx="311495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a:t>
            </a:r>
          </a:p>
          <a:p>
            <a:pPr eaLnBrk="1" hangingPunct="1"/>
            <a:r>
              <a:rPr lang="en-US" dirty="0" smtClean="0"/>
              <a:t>if</a:t>
            </a:r>
            <a:r>
              <a:rPr lang="en-US" b="0" dirty="0" smtClean="0"/>
              <a:t> ( </a:t>
            </a:r>
            <a:r>
              <a:rPr lang="en-US" b="0" dirty="0" err="1" smtClean="0"/>
              <a:t>i</a:t>
            </a:r>
            <a:r>
              <a:rPr lang="en-US" b="0" dirty="0"/>
              <a:t> </a:t>
            </a:r>
            <a:r>
              <a:rPr lang="en-US" b="0" dirty="0" smtClean="0"/>
              <a:t>% 2 == 0 ) </a:t>
            </a:r>
            <a:r>
              <a:rPr lang="en-US" b="0" dirty="0"/>
              <a:t>{</a:t>
            </a:r>
          </a:p>
          <a:p>
            <a:pPr eaLnBrk="1" hangingPunct="1">
              <a:buClrTx/>
              <a:buSzTx/>
              <a:buFontTx/>
              <a:buNone/>
              <a:tabLst>
                <a:tab pos="463550" algn="l"/>
              </a:tabLst>
            </a:pPr>
            <a:r>
              <a:rPr lang="en-US" b="0" dirty="0"/>
              <a:t>	</a:t>
            </a:r>
            <a:r>
              <a:rPr lang="en-US" b="0" dirty="0" smtClean="0"/>
              <a:t>// </a:t>
            </a:r>
            <a:r>
              <a:rPr lang="en-US" b="0" dirty="0" err="1"/>
              <a:t>i</a:t>
            </a:r>
            <a:r>
              <a:rPr lang="en-US" b="0" dirty="0"/>
              <a:t> is even</a:t>
            </a:r>
          </a:p>
          <a:p>
            <a:pPr eaLnBrk="1" hangingPunct="1">
              <a:buClrTx/>
              <a:buSzTx/>
              <a:buFontTx/>
              <a:buNone/>
              <a:tabLst>
                <a:tab pos="463550" algn="l"/>
              </a:tabLst>
            </a:pPr>
            <a:r>
              <a:rPr lang="en-US" b="0" dirty="0"/>
              <a:t>	</a:t>
            </a:r>
            <a:r>
              <a:rPr lang="en-US" b="0" dirty="0" smtClean="0"/>
              <a:t>result = “even”;</a:t>
            </a:r>
            <a:endParaRPr lang="en-US" b="0" dirty="0"/>
          </a:p>
          <a:p>
            <a:pPr eaLnBrk="1" hangingPunct="1">
              <a:buClrTx/>
              <a:buSzTx/>
              <a:buFontTx/>
              <a:buNone/>
            </a:pPr>
            <a:r>
              <a:rPr lang="en-US" b="0" dirty="0"/>
              <a:t>}</a:t>
            </a:r>
          </a:p>
          <a:p>
            <a:pPr eaLnBrk="1" hangingPunct="1">
              <a:buClrTx/>
              <a:buSzTx/>
              <a:buFontTx/>
              <a:buNone/>
            </a:pPr>
            <a:r>
              <a:rPr lang="en-US" dirty="0" smtClean="0"/>
              <a:t>else</a:t>
            </a:r>
            <a:r>
              <a:rPr lang="en-US" b="0" dirty="0" smtClean="0"/>
              <a:t>{</a:t>
            </a:r>
          </a:p>
          <a:p>
            <a:pPr eaLnBrk="1" hangingPunct="1">
              <a:buClrTx/>
              <a:buSzTx/>
              <a:buFontTx/>
              <a:buNone/>
              <a:tabLst>
                <a:tab pos="463550" algn="l"/>
              </a:tabLst>
            </a:pPr>
            <a:r>
              <a:rPr lang="en-US" b="0" dirty="0" smtClean="0"/>
              <a:t>	// </a:t>
            </a:r>
            <a:r>
              <a:rPr lang="en-US" b="0" dirty="0" err="1"/>
              <a:t>i</a:t>
            </a:r>
            <a:r>
              <a:rPr lang="en-US" b="0" dirty="0"/>
              <a:t> is odd</a:t>
            </a:r>
          </a:p>
          <a:p>
            <a:pPr eaLnBrk="1" hangingPunct="1">
              <a:buClrTx/>
              <a:buSzTx/>
              <a:buFontTx/>
              <a:buNone/>
              <a:tabLst>
                <a:tab pos="463550" algn="l"/>
              </a:tabLst>
            </a:pPr>
            <a:r>
              <a:rPr lang="en-US" b="0" dirty="0" smtClean="0"/>
              <a:t>	result = “odd”;</a:t>
            </a:r>
            <a:endParaRPr lang="en-US" b="0" dirty="0"/>
          </a:p>
          <a:p>
            <a:pPr eaLnBrk="1" hangingPunct="1">
              <a:buClrTx/>
              <a:buSzTx/>
              <a:buFontTx/>
              <a:buNone/>
            </a:pPr>
            <a:r>
              <a:rPr lang="en-US" b="0" dirty="0"/>
              <a:t>}</a:t>
            </a:r>
          </a:p>
        </p:txBody>
      </p:sp>
      <p:sp>
        <p:nvSpPr>
          <p:cNvPr id="2" name="Oval 1"/>
          <p:cNvSpPr/>
          <p:nvPr/>
        </p:nvSpPr>
        <p:spPr>
          <a:xfrm>
            <a:off x="1447800" y="3657600"/>
            <a:ext cx="4191000" cy="5873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410200" y="3124200"/>
            <a:ext cx="2971800" cy="646331"/>
          </a:xfrm>
          <a:prstGeom prst="rect">
            <a:avLst/>
          </a:prstGeom>
          <a:noFill/>
        </p:spPr>
        <p:txBody>
          <a:bodyPr wrap="square" rtlCol="0">
            <a:spAutoFit/>
          </a:bodyPr>
          <a:lstStyle/>
          <a:p>
            <a:r>
              <a:rPr lang="en-US" dirty="0" smtClean="0"/>
              <a:t>The code that performs this action!</a:t>
            </a:r>
            <a:endParaRPr lang="en-US" dirty="0"/>
          </a:p>
        </p:txBody>
      </p:sp>
      <p:cxnSp>
        <p:nvCxnSpPr>
          <p:cNvPr id="5" name="Straight Arrow Connector 4"/>
          <p:cNvCxnSpPr>
            <a:stCxn id="3" idx="1"/>
          </p:cNvCxnSpPr>
          <p:nvPr/>
        </p:nvCxnSpPr>
        <p:spPr>
          <a:xfrm flipH="1">
            <a:off x="3810000" y="3447366"/>
            <a:ext cx="1600200" cy="210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219200" y="4800600"/>
            <a:ext cx="4191000" cy="5873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4208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Another Example (Alternative)</a:t>
            </a:r>
          </a:p>
        </p:txBody>
      </p:sp>
      <p:sp>
        <p:nvSpPr>
          <p:cNvPr id="69635" name="Rectangle 3"/>
          <p:cNvSpPr>
            <a:spLocks noGrp="1" noChangeArrowheads="1"/>
          </p:cNvSpPr>
          <p:nvPr>
            <p:ph idx="1"/>
          </p:nvPr>
        </p:nvSpPr>
        <p:spPr>
          <a:xfrm>
            <a:off x="457200" y="1066800"/>
            <a:ext cx="8229600" cy="5064125"/>
          </a:xfrm>
        </p:spPr>
        <p:txBody>
          <a:bodyPr/>
          <a:lstStyle/>
          <a:p>
            <a:pPr eaLnBrk="1" hangingPunct="1"/>
            <a:r>
              <a:rPr lang="en-US" dirty="0" smtClean="0"/>
              <a:t>Given an integer </a:t>
            </a:r>
            <a:r>
              <a:rPr lang="en-US" i="1" dirty="0" err="1" smtClean="0"/>
              <a:t>i</a:t>
            </a:r>
            <a:r>
              <a:rPr lang="en-US" dirty="0" smtClean="0"/>
              <a:t>, write a piece of code that sets a string to “even” or “odd” depending on whether the value of </a:t>
            </a:r>
            <a:r>
              <a:rPr lang="en-US" i="1" dirty="0" err="1" smtClean="0"/>
              <a:t>i</a:t>
            </a:r>
            <a:r>
              <a:rPr lang="en-US" dirty="0" smtClean="0"/>
              <a:t> is even or odd.</a:t>
            </a:r>
          </a:p>
          <a:p>
            <a:pPr lvl="1"/>
            <a:r>
              <a:rPr lang="en-US" dirty="0" smtClean="0"/>
              <a:t>Sometimes a good choice of initial value can make your code simpler</a:t>
            </a:r>
          </a:p>
          <a:p>
            <a:pPr lvl="1"/>
            <a:endParaRPr lang="en-US" dirty="0"/>
          </a:p>
          <a:p>
            <a:pPr lvl="1"/>
            <a:endParaRPr lang="en-US" dirty="0" smtClean="0"/>
          </a:p>
          <a:p>
            <a:pPr lvl="1"/>
            <a:endParaRPr lang="en-US" dirty="0"/>
          </a:p>
          <a:p>
            <a:pPr lvl="1"/>
            <a:endParaRPr lang="en-US" dirty="0" smtClean="0"/>
          </a:p>
          <a:p>
            <a:pPr lvl="1"/>
            <a:r>
              <a:rPr lang="en-US" dirty="0" smtClean="0"/>
              <a:t>Trace the above code</a:t>
            </a:r>
          </a:p>
          <a:p>
            <a:pPr lvl="2"/>
            <a:r>
              <a:rPr lang="en-US" dirty="0" smtClean="0"/>
              <a:t>Is it the same as what was on the previous slide?</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F82EABD-E1B8-4A51-AA8D-C1CA1F40CA76}" type="slidenum">
              <a:rPr lang="en-US" sz="1200">
                <a:solidFill>
                  <a:srgbClr val="898989"/>
                </a:solidFill>
              </a:rPr>
              <a:pPr eaLnBrk="1" hangingPunct="1"/>
              <a:t>33</a:t>
            </a:fld>
            <a:endParaRPr lang="en-US" sz="1200">
              <a:solidFill>
                <a:srgbClr val="898989"/>
              </a:solidFill>
            </a:endParaRPr>
          </a:p>
        </p:txBody>
      </p:sp>
      <p:sp>
        <p:nvSpPr>
          <p:cNvPr id="287749" name="Text Box 5"/>
          <p:cNvSpPr txBox="1">
            <a:spLocks noChangeArrowheads="1"/>
          </p:cNvSpPr>
          <p:nvPr/>
        </p:nvSpPr>
        <p:spPr bwMode="auto">
          <a:xfrm>
            <a:off x="1371600" y="3657600"/>
            <a:ext cx="480131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buClrTx/>
              <a:buSzTx/>
              <a:buFontTx/>
              <a:buNone/>
            </a:pPr>
            <a:r>
              <a:rPr lang="en-US" b="0" dirty="0" smtClean="0"/>
              <a:t>String result = “odd”;</a:t>
            </a:r>
          </a:p>
          <a:p>
            <a:pPr eaLnBrk="1" hangingPunct="1">
              <a:buClrTx/>
              <a:buSzTx/>
              <a:buFontTx/>
              <a:buNone/>
            </a:pPr>
            <a:r>
              <a:rPr lang="en-US" dirty="0" smtClean="0"/>
              <a:t>if</a:t>
            </a:r>
            <a:r>
              <a:rPr lang="en-US" b="0" dirty="0" smtClean="0"/>
              <a:t> </a:t>
            </a:r>
            <a:r>
              <a:rPr lang="en-US" b="0" dirty="0"/>
              <a:t>((</a:t>
            </a:r>
            <a:r>
              <a:rPr lang="en-US" b="0" dirty="0" err="1"/>
              <a:t>i</a:t>
            </a:r>
            <a:r>
              <a:rPr lang="en-US" b="0" dirty="0"/>
              <a:t> % 2) == 0) // </a:t>
            </a:r>
            <a:r>
              <a:rPr lang="en-US" b="0" dirty="0" err="1"/>
              <a:t>i</a:t>
            </a:r>
            <a:r>
              <a:rPr lang="en-US" b="0" dirty="0"/>
              <a:t> is even</a:t>
            </a:r>
          </a:p>
          <a:p>
            <a:pPr eaLnBrk="1" hangingPunct="1">
              <a:buClrTx/>
              <a:buSzTx/>
              <a:buFontTx/>
              <a:buNone/>
            </a:pPr>
            <a:r>
              <a:rPr lang="en-US" b="0" dirty="0"/>
              <a:t>{</a:t>
            </a:r>
          </a:p>
          <a:p>
            <a:pPr eaLnBrk="1" hangingPunct="1">
              <a:buClrTx/>
              <a:buSzTx/>
              <a:buFontTx/>
              <a:buNone/>
            </a:pPr>
            <a:r>
              <a:rPr lang="en-US" b="0" dirty="0"/>
              <a:t>   </a:t>
            </a:r>
            <a:r>
              <a:rPr lang="en-US" b="0" dirty="0" smtClean="0"/>
              <a:t>result = “even”;</a:t>
            </a:r>
            <a:endParaRPr lang="en-US" b="0" dirty="0"/>
          </a:p>
          <a:p>
            <a:pPr eaLnBrk="1" hangingPunct="1">
              <a:buClrTx/>
              <a:buSzTx/>
              <a:buFontTx/>
              <a:buNone/>
            </a:pPr>
            <a:r>
              <a:rPr lang="en-US" b="0" dirty="0" smtClean="0"/>
              <a:t>}</a:t>
            </a:r>
            <a:endParaRPr lang="en-US" b="0" dirty="0"/>
          </a:p>
        </p:txBody>
      </p:sp>
    </p:spTree>
    <p:extLst>
      <p:ext uri="{BB962C8B-B14F-4D97-AF65-F5344CB8AC3E}">
        <p14:creationId xmlns:p14="http://schemas.microsoft.com/office/powerpoint/2010/main" val="35600153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Your Turn</a:t>
            </a:r>
          </a:p>
        </p:txBody>
      </p:sp>
      <p:sp>
        <p:nvSpPr>
          <p:cNvPr id="71683" name="Rectangle 3"/>
          <p:cNvSpPr>
            <a:spLocks noGrp="1" noChangeArrowheads="1"/>
          </p:cNvSpPr>
          <p:nvPr>
            <p:ph idx="1"/>
          </p:nvPr>
        </p:nvSpPr>
        <p:spPr/>
        <p:txBody>
          <a:bodyPr/>
          <a:lstStyle/>
          <a:p>
            <a:pPr eaLnBrk="1" hangingPunct="1"/>
            <a:r>
              <a:rPr lang="en-US" dirty="0" smtClean="0"/>
              <a:t>Given a string </a:t>
            </a:r>
            <a:r>
              <a:rPr lang="en-US" i="1" dirty="0" err="1" smtClean="0">
                <a:latin typeface="Courier New" panose="02070309020205020404" pitchFamily="49" charset="0"/>
                <a:cs typeface="Courier New" panose="02070309020205020404" pitchFamily="49" charset="0"/>
              </a:rPr>
              <a:t>str</a:t>
            </a:r>
            <a:r>
              <a:rPr lang="en-US" i="1" dirty="0" smtClean="0"/>
              <a:t> </a:t>
            </a:r>
            <a:r>
              <a:rPr lang="en-US" dirty="0" smtClean="0"/>
              <a:t>and a </a:t>
            </a:r>
            <a:r>
              <a:rPr lang="en-US" dirty="0" err="1" smtClean="0"/>
              <a:t>boolean</a:t>
            </a:r>
            <a:r>
              <a:rPr lang="en-US" dirty="0" smtClean="0"/>
              <a:t> variable </a:t>
            </a:r>
            <a:r>
              <a:rPr lang="en-US" i="1" dirty="0" err="1" smtClean="0">
                <a:latin typeface="Courier New" panose="02070309020205020404" pitchFamily="49" charset="0"/>
                <a:cs typeface="Courier New" panose="02070309020205020404" pitchFamily="49" charset="0"/>
              </a:rPr>
              <a:t>startsWithA</a:t>
            </a:r>
            <a:r>
              <a:rPr lang="en-US" dirty="0" smtClean="0"/>
              <a:t>, write a segment of code that sets </a:t>
            </a:r>
            <a:r>
              <a:rPr lang="en-US" dirty="0" err="1" smtClean="0">
                <a:latin typeface="Courier New" panose="02070309020205020404" pitchFamily="49" charset="0"/>
                <a:cs typeface="Courier New" panose="02070309020205020404" pitchFamily="49" charset="0"/>
              </a:rPr>
              <a:t>startsWithA</a:t>
            </a:r>
            <a:r>
              <a:rPr lang="en-US" dirty="0" smtClean="0"/>
              <a:t> to </a:t>
            </a:r>
            <a:r>
              <a:rPr lang="en-US" b="1" dirty="0" smtClean="0">
                <a:latin typeface="Courier New" panose="02070309020205020404" pitchFamily="49" charset="0"/>
                <a:cs typeface="Courier New" panose="02070309020205020404" pitchFamily="49" charset="0"/>
              </a:rPr>
              <a:t>true</a:t>
            </a:r>
            <a:r>
              <a:rPr lang="en-US" dirty="0" smtClean="0"/>
              <a:t> if the first character of </a:t>
            </a:r>
            <a:r>
              <a:rPr lang="en-US" dirty="0" err="1" smtClean="0">
                <a:latin typeface="Courier New" panose="02070309020205020404" pitchFamily="49" charset="0"/>
                <a:cs typeface="Courier New" panose="02070309020205020404" pitchFamily="49" charset="0"/>
              </a:rPr>
              <a:t>str</a:t>
            </a:r>
            <a:r>
              <a:rPr lang="en-US" dirty="0" smtClean="0"/>
              <a:t> is a capital </a:t>
            </a:r>
            <a:r>
              <a:rPr lang="en-US" dirty="0" smtClean="0">
                <a:latin typeface="Courier New" panose="02070309020205020404" pitchFamily="49" charset="0"/>
                <a:cs typeface="Courier New" panose="02070309020205020404" pitchFamily="49" charset="0"/>
              </a:rPr>
              <a:t>‘A’</a:t>
            </a:r>
            <a:r>
              <a:rPr lang="en-US" dirty="0" smtClean="0"/>
              <a:t>, and </a:t>
            </a:r>
            <a:r>
              <a:rPr lang="en-US" b="1" dirty="0" smtClean="0">
                <a:latin typeface="Courier New" panose="02070309020205020404" pitchFamily="49" charset="0"/>
                <a:cs typeface="Courier New" panose="02070309020205020404" pitchFamily="49" charset="0"/>
              </a:rPr>
              <a:t>false</a:t>
            </a:r>
            <a:r>
              <a:rPr lang="en-US" dirty="0" smtClean="0"/>
              <a:t> otherwise.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009DA29-A052-4808-967F-1DAA11385DBB}" type="slidenum">
              <a:rPr lang="en-US" sz="1200">
                <a:solidFill>
                  <a:srgbClr val="898989"/>
                </a:solidFill>
              </a:rPr>
              <a:pPr eaLnBrk="1" hangingPunct="1"/>
              <a:t>34</a:t>
            </a:fld>
            <a:endParaRPr lang="en-US" sz="1200">
              <a:solidFill>
                <a:srgbClr val="898989"/>
              </a:solidFill>
            </a:endParaRPr>
          </a:p>
        </p:txBody>
      </p:sp>
    </p:spTree>
    <p:extLst>
      <p:ext uri="{BB962C8B-B14F-4D97-AF65-F5344CB8AC3E}">
        <p14:creationId xmlns:p14="http://schemas.microsoft.com/office/powerpoint/2010/main" val="4283231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a:t>
            </a:r>
            <a:r>
              <a:rPr lang="en-US" dirty="0" smtClean="0"/>
              <a:t>har </a:t>
            </a:r>
            <a:r>
              <a:rPr lang="en-US" dirty="0" err="1" smtClean="0"/>
              <a:t>firstChar</a:t>
            </a:r>
            <a:r>
              <a:rPr lang="en-US" dirty="0" smtClean="0"/>
              <a:t> = </a:t>
            </a:r>
            <a:r>
              <a:rPr lang="en-US" dirty="0" err="1" smtClean="0"/>
              <a:t>str.charAt</a:t>
            </a:r>
            <a:r>
              <a:rPr lang="en-US" dirty="0" smtClean="0"/>
              <a:t>(0);</a:t>
            </a:r>
          </a:p>
          <a:p>
            <a:r>
              <a:rPr lang="en-US" dirty="0"/>
              <a:t>i</a:t>
            </a:r>
            <a:r>
              <a:rPr lang="en-US" dirty="0" smtClean="0"/>
              <a:t>f(</a:t>
            </a:r>
            <a:r>
              <a:rPr lang="en-US" dirty="0" err="1" smtClean="0"/>
              <a:t>firstChar</a:t>
            </a:r>
            <a:r>
              <a:rPr lang="en-US" dirty="0" smtClean="0"/>
              <a:t> == ‘A’)</a:t>
            </a:r>
          </a:p>
          <a:p>
            <a:pPr lvl="1"/>
            <a:r>
              <a:rPr lang="en-US" dirty="0" err="1"/>
              <a:t>startsWithA</a:t>
            </a:r>
            <a:r>
              <a:rPr lang="en-US" dirty="0"/>
              <a:t> = </a:t>
            </a:r>
            <a:r>
              <a:rPr lang="en-US" dirty="0" smtClean="0"/>
              <a:t>true;</a:t>
            </a:r>
          </a:p>
          <a:p>
            <a:r>
              <a:rPr lang="en-US" dirty="0"/>
              <a:t>e</a:t>
            </a:r>
            <a:r>
              <a:rPr lang="en-US" dirty="0" smtClean="0"/>
              <a:t>lse</a:t>
            </a:r>
          </a:p>
          <a:p>
            <a:pPr lvl="1"/>
            <a:r>
              <a:rPr lang="en-US" dirty="0" err="1" smtClean="0"/>
              <a:t>startsWithA</a:t>
            </a:r>
            <a:r>
              <a:rPr lang="en-US" dirty="0" smtClean="0"/>
              <a:t> = false;</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35</a:t>
            </a:fld>
            <a:endParaRPr lang="en-US" altLang="en-US">
              <a:solidFill>
                <a:srgbClr val="000000"/>
              </a:solidFill>
            </a:endParaRPr>
          </a:p>
        </p:txBody>
      </p:sp>
    </p:spTree>
    <p:extLst>
      <p:ext uri="{BB962C8B-B14F-4D97-AF65-F5344CB8AC3E}">
        <p14:creationId xmlns:p14="http://schemas.microsoft.com/office/powerpoint/2010/main" val="1700314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r>
              <a:rPr lang="en-US" dirty="0" err="1" smtClean="0"/>
              <a:t>startsWithA</a:t>
            </a:r>
            <a:r>
              <a:rPr lang="en-US" dirty="0" smtClean="0"/>
              <a:t> = (</a:t>
            </a:r>
            <a:r>
              <a:rPr lang="en-US" dirty="0" err="1" smtClean="0"/>
              <a:t>str.charAt</a:t>
            </a:r>
            <a:r>
              <a:rPr lang="en-US" dirty="0" smtClean="0"/>
              <a:t>(0) == ‘A’);</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36</a:t>
            </a:fld>
            <a:endParaRPr lang="en-US" altLang="en-US">
              <a:solidFill>
                <a:srgbClr val="000000"/>
              </a:solidFill>
            </a:endParaRPr>
          </a:p>
        </p:txBody>
      </p:sp>
    </p:spTree>
    <p:extLst>
      <p:ext uri="{BB962C8B-B14F-4D97-AF65-F5344CB8AC3E}">
        <p14:creationId xmlns:p14="http://schemas.microsoft.com/office/powerpoint/2010/main" val="1140442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smtClean="0"/>
              <a:t>Nested ifs</a:t>
            </a:r>
          </a:p>
        </p:txBody>
      </p:sp>
      <p:sp>
        <p:nvSpPr>
          <p:cNvPr id="71683" name="Rectangle 3"/>
          <p:cNvSpPr>
            <a:spLocks noGrp="1" noChangeArrowheads="1"/>
          </p:cNvSpPr>
          <p:nvPr>
            <p:ph idx="1"/>
          </p:nvPr>
        </p:nvSpPr>
        <p:spPr/>
        <p:txBody>
          <a:bodyPr/>
          <a:lstStyle/>
          <a:p>
            <a:pPr eaLnBrk="1" hangingPunct="1"/>
            <a:r>
              <a:rPr lang="en-US" dirty="0" smtClean="0"/>
              <a:t>Given three integers </a:t>
            </a:r>
            <a:r>
              <a:rPr lang="en-US" i="1" dirty="0" err="1" smtClean="0"/>
              <a:t>i</a:t>
            </a:r>
            <a:r>
              <a:rPr lang="en-US" dirty="0" smtClean="0"/>
              <a:t>, </a:t>
            </a:r>
            <a:r>
              <a:rPr lang="en-US" i="1" dirty="0" smtClean="0"/>
              <a:t>j</a:t>
            </a:r>
            <a:r>
              <a:rPr lang="en-US" dirty="0" smtClean="0"/>
              <a:t>, and </a:t>
            </a:r>
            <a:r>
              <a:rPr lang="en-US" i="1" dirty="0" smtClean="0"/>
              <a:t>k</a:t>
            </a:r>
            <a:r>
              <a:rPr lang="en-US" dirty="0" smtClean="0"/>
              <a:t>, write a piece of code that sets integer variable </a:t>
            </a:r>
            <a:r>
              <a:rPr lang="en-US" i="1" dirty="0" smtClean="0"/>
              <a:t>max</a:t>
            </a:r>
            <a:r>
              <a:rPr lang="en-US" dirty="0" smtClean="0"/>
              <a:t> to the value of the largest of the three.</a:t>
            </a:r>
          </a:p>
          <a:p>
            <a:pPr lvl="1"/>
            <a:r>
              <a:rPr lang="en-US" dirty="0" smtClean="0"/>
              <a:t>What does this logic look like?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009DA29-A052-4808-967F-1DAA11385DBB}" type="slidenum">
              <a:rPr lang="en-US" sz="1200">
                <a:solidFill>
                  <a:srgbClr val="898989"/>
                </a:solidFill>
              </a:rPr>
              <a:pPr eaLnBrk="1" hangingPunct="1"/>
              <a:t>37</a:t>
            </a:fld>
            <a:endParaRPr lang="en-US" sz="1200">
              <a:solidFill>
                <a:srgbClr val="898989"/>
              </a:solidFill>
            </a:endParaRPr>
          </a:p>
        </p:txBody>
      </p:sp>
    </p:spTree>
    <p:extLst>
      <p:ext uri="{BB962C8B-B14F-4D97-AF65-F5344CB8AC3E}">
        <p14:creationId xmlns:p14="http://schemas.microsoft.com/office/powerpoint/2010/main" val="39460859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smtClean="0"/>
              <a:t>Nested ifs</a:t>
            </a:r>
          </a:p>
        </p:txBody>
      </p:sp>
      <p:sp>
        <p:nvSpPr>
          <p:cNvPr id="71683" name="Rectangle 3"/>
          <p:cNvSpPr>
            <a:spLocks noGrp="1" noChangeArrowheads="1"/>
          </p:cNvSpPr>
          <p:nvPr>
            <p:ph idx="1"/>
          </p:nvPr>
        </p:nvSpPr>
        <p:spPr/>
        <p:txBody>
          <a:bodyPr/>
          <a:lstStyle/>
          <a:p>
            <a:pPr eaLnBrk="1" hangingPunct="1"/>
            <a:r>
              <a:rPr lang="en-US" dirty="0" smtClean="0"/>
              <a:t>Given three integers </a:t>
            </a:r>
            <a:r>
              <a:rPr lang="en-US" i="1" dirty="0" err="1" smtClean="0"/>
              <a:t>i</a:t>
            </a:r>
            <a:r>
              <a:rPr lang="en-US" dirty="0" smtClean="0"/>
              <a:t>, </a:t>
            </a:r>
            <a:r>
              <a:rPr lang="en-US" i="1" dirty="0" smtClean="0"/>
              <a:t>j</a:t>
            </a:r>
            <a:r>
              <a:rPr lang="en-US" dirty="0" smtClean="0"/>
              <a:t>, and </a:t>
            </a:r>
            <a:r>
              <a:rPr lang="en-US" i="1" dirty="0" smtClean="0"/>
              <a:t>k</a:t>
            </a:r>
            <a:r>
              <a:rPr lang="en-US" dirty="0" smtClean="0"/>
              <a:t>, write a piece of code that sets integer variable </a:t>
            </a:r>
            <a:r>
              <a:rPr lang="en-US" i="1" dirty="0" smtClean="0"/>
              <a:t>max</a:t>
            </a:r>
            <a:r>
              <a:rPr lang="en-US" dirty="0" smtClean="0"/>
              <a:t> to the value of the largest of the three.</a:t>
            </a:r>
          </a:p>
          <a:p>
            <a:pPr lvl="1"/>
            <a:r>
              <a:rPr lang="en-US" dirty="0" smtClean="0"/>
              <a:t>What does this logic look like?</a:t>
            </a:r>
          </a:p>
          <a:p>
            <a:pPr lvl="2"/>
            <a:r>
              <a:rPr lang="en-US" dirty="0" smtClean="0"/>
              <a:t>If </a:t>
            </a:r>
            <a:r>
              <a:rPr lang="en-US" dirty="0" err="1" smtClean="0"/>
              <a:t>i</a:t>
            </a:r>
            <a:r>
              <a:rPr lang="en-US" dirty="0" smtClean="0"/>
              <a:t> is bigger than j, then set max to the larger of </a:t>
            </a:r>
            <a:r>
              <a:rPr lang="en-US" dirty="0" err="1" smtClean="0"/>
              <a:t>i</a:t>
            </a:r>
            <a:r>
              <a:rPr lang="en-US" dirty="0" smtClean="0"/>
              <a:t> and k</a:t>
            </a:r>
          </a:p>
          <a:p>
            <a:pPr lvl="2"/>
            <a:r>
              <a:rPr lang="en-US" dirty="0" smtClean="0"/>
              <a:t>Otherwise set max to the larger of j and k</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009DA29-A052-4808-967F-1DAA11385DBB}" type="slidenum">
              <a:rPr lang="en-US" sz="1200">
                <a:solidFill>
                  <a:srgbClr val="898989"/>
                </a:solidFill>
              </a:rPr>
              <a:pPr eaLnBrk="1" hangingPunct="1"/>
              <a:t>38</a:t>
            </a:fld>
            <a:endParaRPr lang="en-US" sz="1200">
              <a:solidFill>
                <a:srgbClr val="898989"/>
              </a:solidFill>
            </a:endParaRPr>
          </a:p>
        </p:txBody>
      </p:sp>
    </p:spTree>
    <p:extLst>
      <p:ext uri="{BB962C8B-B14F-4D97-AF65-F5344CB8AC3E}">
        <p14:creationId xmlns:p14="http://schemas.microsoft.com/office/powerpoint/2010/main" val="28415514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39</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eaLnBrk="1" hangingPunct="1">
              <a:lnSpc>
                <a:spcPct val="75000"/>
              </a:lnSpc>
              <a:spcBef>
                <a:spcPct val="0"/>
              </a:spcBef>
              <a:buFont typeface="Wingdings" pitchFamily="2" charset="2"/>
              <a:buNone/>
            </a:pPr>
            <a:r>
              <a:rPr lang="en-US" sz="2000" dirty="0" smtClean="0">
                <a:latin typeface="Courier New" charset="0"/>
              </a:rPr>
              <a:t>  // set max to the larger of </a:t>
            </a:r>
            <a:r>
              <a:rPr lang="en-US" sz="2000" dirty="0" err="1" smtClean="0">
                <a:latin typeface="Courier New" charset="0"/>
              </a:rPr>
              <a:t>i</a:t>
            </a:r>
            <a:r>
              <a:rPr lang="en-US" sz="2000" dirty="0" smtClean="0">
                <a:latin typeface="Courier New" charset="0"/>
              </a:rPr>
              <a:t> and k</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Tree>
    <p:extLst>
      <p:ext uri="{BB962C8B-B14F-4D97-AF65-F5344CB8AC3E}">
        <p14:creationId xmlns:p14="http://schemas.microsoft.com/office/powerpoint/2010/main" val="2210317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Selection Statements</a:t>
            </a:r>
          </a:p>
        </p:txBody>
      </p:sp>
      <p:sp>
        <p:nvSpPr>
          <p:cNvPr id="279555" name="Rectangle 3"/>
          <p:cNvSpPr>
            <a:spLocks noGrp="1" noChangeArrowheads="1"/>
          </p:cNvSpPr>
          <p:nvPr>
            <p:ph idx="1"/>
          </p:nvPr>
        </p:nvSpPr>
        <p:spPr>
          <a:xfrm>
            <a:off x="455613" y="1266825"/>
            <a:ext cx="8226425" cy="4876800"/>
          </a:xfrm>
        </p:spPr>
        <p:txBody>
          <a:bodyPr/>
          <a:lstStyle/>
          <a:p>
            <a:pPr eaLnBrk="1" hangingPunct="1">
              <a:buFont typeface="Wingdings" pitchFamily="2" charset="2"/>
              <a:buNone/>
            </a:pPr>
            <a:r>
              <a:rPr lang="en-US" sz="2000" dirty="0" smtClean="0">
                <a:latin typeface="Courier New" charset="0"/>
              </a:rPr>
              <a:t>Scanner in = </a:t>
            </a:r>
            <a:r>
              <a:rPr lang="en-US" sz="2000" b="1" dirty="0" smtClean="0">
                <a:latin typeface="Courier New" charset="0"/>
              </a:rPr>
              <a:t>new</a:t>
            </a:r>
            <a:r>
              <a:rPr lang="en-US" sz="2000" dirty="0" smtClean="0">
                <a:latin typeface="Courier New" charset="0"/>
              </a:rPr>
              <a:t> Scanner(System.in);</a:t>
            </a:r>
          </a:p>
          <a:p>
            <a:pPr eaLnBrk="1" hangingPunct="1">
              <a:buFont typeface="Wingdings" pitchFamily="2" charset="2"/>
              <a:buNone/>
            </a:pPr>
            <a:r>
              <a:rPr lang="en-US" sz="2000" dirty="0" err="1" smtClean="0">
                <a:latin typeface="Courier New" charset="0"/>
              </a:rPr>
              <a:t>System.out.print</a:t>
            </a:r>
            <a:r>
              <a:rPr lang="en-US" sz="2000" dirty="0" smtClean="0">
                <a:latin typeface="Courier New" charset="0"/>
              </a:rPr>
              <a:t>(“Enter the dividend: ”);</a:t>
            </a:r>
          </a:p>
          <a:p>
            <a:pPr eaLnBrk="1" hangingPunct="1">
              <a:buFont typeface="Wingdings" pitchFamily="2" charset="2"/>
              <a:buNone/>
            </a:pPr>
            <a:r>
              <a:rPr lang="en-US" sz="2000" b="1" dirty="0" err="1" smtClean="0">
                <a:latin typeface="Courier New" charset="0"/>
              </a:rPr>
              <a:t>int</a:t>
            </a:r>
            <a:r>
              <a:rPr lang="en-US" sz="2000" dirty="0" smtClean="0">
                <a:latin typeface="Courier New" charset="0"/>
              </a:rPr>
              <a:t> dividend = </a:t>
            </a:r>
            <a:r>
              <a:rPr lang="en-US" sz="2000" dirty="0" err="1" smtClean="0">
                <a:latin typeface="Courier New" charset="0"/>
              </a:rPr>
              <a:t>in.nextInt</a:t>
            </a:r>
            <a:r>
              <a:rPr lang="en-US" sz="2000" dirty="0" smtClean="0">
                <a:latin typeface="Courier New" charset="0"/>
              </a:rPr>
              <a:t>();</a:t>
            </a:r>
          </a:p>
          <a:p>
            <a:pPr eaLnBrk="1" hangingPunct="1">
              <a:buFont typeface="Wingdings" pitchFamily="2" charset="2"/>
              <a:buNone/>
            </a:pPr>
            <a:r>
              <a:rPr lang="en-US" sz="2000" dirty="0" err="1" smtClean="0">
                <a:latin typeface="Courier New" charset="0"/>
              </a:rPr>
              <a:t>System.out.print</a:t>
            </a:r>
            <a:r>
              <a:rPr lang="en-US" sz="2000" dirty="0" smtClean="0">
                <a:latin typeface="Courier New" charset="0"/>
              </a:rPr>
              <a:t>(“Enter the (non-zero) divisor: ”);</a:t>
            </a:r>
          </a:p>
          <a:p>
            <a:pPr eaLnBrk="1" hangingPunct="1">
              <a:buFont typeface="Wingdings" pitchFamily="2" charset="2"/>
              <a:buNone/>
            </a:pPr>
            <a:r>
              <a:rPr lang="en-US" sz="2000" b="1" dirty="0" err="1" smtClean="0">
                <a:latin typeface="Courier New" charset="0"/>
              </a:rPr>
              <a:t>int</a:t>
            </a:r>
            <a:r>
              <a:rPr lang="en-US" sz="2000" dirty="0" smtClean="0">
                <a:latin typeface="Courier New" charset="0"/>
              </a:rPr>
              <a:t> divisor = </a:t>
            </a:r>
            <a:r>
              <a:rPr lang="en-US" sz="2000" dirty="0" err="1" smtClean="0">
                <a:latin typeface="Courier New" charset="0"/>
              </a:rPr>
              <a:t>in.nextInt</a:t>
            </a:r>
            <a:r>
              <a:rPr lang="en-US" sz="2000" dirty="0" smtClean="0">
                <a:latin typeface="Courier New" charset="0"/>
              </a:rPr>
              <a:t>();</a:t>
            </a:r>
          </a:p>
          <a:p>
            <a:pPr eaLnBrk="1" hangingPunct="1">
              <a:buFont typeface="Wingdings" pitchFamily="2" charset="2"/>
              <a:buNone/>
            </a:pPr>
            <a:r>
              <a:rPr lang="en-US" sz="2000" b="1" dirty="0" smtClean="0">
                <a:latin typeface="Courier New" charset="0"/>
              </a:rPr>
              <a:t>if</a:t>
            </a:r>
            <a:r>
              <a:rPr lang="en-US" sz="2000" dirty="0" smtClean="0">
                <a:latin typeface="Courier New" charset="0"/>
              </a:rPr>
              <a:t> (divisor != 0) {</a:t>
            </a:r>
          </a:p>
          <a:p>
            <a:pPr eaLnBrk="1" hangingPunct="1">
              <a:buFont typeface="Wingdings" pitchFamily="2" charset="2"/>
              <a:buNone/>
            </a:pPr>
            <a:r>
              <a:rPr lang="en-US" sz="2000" dirty="0" smtClean="0">
                <a:latin typeface="Courier New" charset="0"/>
              </a:rPr>
              <a:t>  </a:t>
            </a:r>
            <a:r>
              <a:rPr lang="en-US" sz="2000" b="1" dirty="0" err="1" smtClean="0">
                <a:latin typeface="Courier New" charset="0"/>
              </a:rPr>
              <a:t>int</a:t>
            </a:r>
            <a:r>
              <a:rPr lang="en-US" sz="2000" dirty="0" smtClean="0">
                <a:latin typeface="Courier New" charset="0"/>
              </a:rPr>
              <a:t> quotient = dividend / divisor;</a:t>
            </a:r>
          </a:p>
          <a:p>
            <a:pPr eaLnBrk="1" hangingPunct="1">
              <a:buFont typeface="Wingdings" pitchFamily="2" charset="2"/>
              <a:buNone/>
            </a:pPr>
            <a:r>
              <a:rPr lang="en-US" sz="2000" dirty="0" smtClean="0">
                <a:latin typeface="Courier New" charset="0"/>
              </a:rPr>
              <a:t>  </a:t>
            </a:r>
            <a:r>
              <a:rPr lang="en-US" sz="2000" dirty="0" err="1" smtClean="0">
                <a:latin typeface="Courier New" charset="0"/>
              </a:rPr>
              <a:t>System.out.println</a:t>
            </a:r>
            <a:r>
              <a:rPr lang="en-US" sz="2000" dirty="0" smtClean="0">
                <a:latin typeface="Courier New" charset="0"/>
              </a:rPr>
              <a:t>(</a:t>
            </a:r>
          </a:p>
          <a:p>
            <a:pPr eaLnBrk="1" hangingPunct="1">
              <a:buFont typeface="Wingdings" pitchFamily="2" charset="2"/>
              <a:buNone/>
            </a:pPr>
            <a:r>
              <a:rPr lang="en-US" sz="2000" dirty="0" smtClean="0">
                <a:latin typeface="Courier New" charset="0"/>
              </a:rPr>
              <a:t>    dividend + “ / ” + divisor + “ = ” + quotient);</a:t>
            </a:r>
          </a:p>
          <a:p>
            <a:pPr eaLnBrk="1" hangingPunct="1">
              <a:buFont typeface="Wingdings" pitchFamily="2" charset="2"/>
              <a:buNone/>
            </a:pPr>
            <a:r>
              <a:rPr lang="en-US" sz="2000" dirty="0" smtClean="0">
                <a:latin typeface="Courier New" charset="0"/>
              </a:rPr>
              <a:t>}</a:t>
            </a:r>
          </a:p>
          <a:p>
            <a:pPr eaLnBrk="1" hangingPunct="1">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buFont typeface="Wingdings" pitchFamily="2" charset="2"/>
              <a:buNone/>
            </a:pPr>
            <a:r>
              <a:rPr lang="en-US" sz="2000" dirty="0" smtClean="0">
                <a:latin typeface="Courier New" charset="0"/>
              </a:rPr>
              <a:t>  </a:t>
            </a:r>
            <a:r>
              <a:rPr lang="en-US" sz="2000" dirty="0" err="1" smtClean="0">
                <a:latin typeface="Courier New" charset="0"/>
              </a:rPr>
              <a:t>System.out.println</a:t>
            </a:r>
            <a:r>
              <a:rPr lang="en-US" sz="2000" dirty="0" smtClean="0">
                <a:latin typeface="Courier New" charset="0"/>
              </a:rPr>
              <a:t>(“Cannot divide by 0”);</a:t>
            </a:r>
          </a:p>
          <a:p>
            <a:pPr eaLnBrk="1" hangingPunct="1">
              <a:buFont typeface="Wingdings" pitchFamily="2" charset="2"/>
              <a:buNone/>
            </a:pPr>
            <a:r>
              <a:rPr lang="en-US" sz="2000" dirty="0" smtClean="0">
                <a:latin typeface="Courier New" charset="0"/>
              </a:rPr>
              <a:t>}</a:t>
            </a:r>
          </a:p>
        </p:txBody>
      </p:sp>
      <p:sp>
        <p:nvSpPr>
          <p:cNvPr id="9"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499BC2A5-C9D8-492D-8B82-B21F955EADC3}" type="slidenum">
              <a:rPr lang="en-US" sz="1200">
                <a:solidFill>
                  <a:srgbClr val="898989"/>
                </a:solidFill>
              </a:rPr>
              <a:pPr eaLnBrk="1" hangingPunct="1"/>
              <a:t>4</a:t>
            </a:fld>
            <a:endParaRPr lang="en-US" sz="1200">
              <a:solidFill>
                <a:srgbClr val="898989"/>
              </a:solidFill>
            </a:endParaRPr>
          </a:p>
        </p:txBody>
      </p:sp>
      <p:grpSp>
        <p:nvGrpSpPr>
          <p:cNvPr id="2" name="Group 7"/>
          <p:cNvGrpSpPr>
            <a:grpSpLocks/>
          </p:cNvGrpSpPr>
          <p:nvPr/>
        </p:nvGrpSpPr>
        <p:grpSpPr bwMode="auto">
          <a:xfrm>
            <a:off x="1109663" y="3027363"/>
            <a:ext cx="7415212" cy="487362"/>
            <a:chOff x="720" y="1889"/>
            <a:chExt cx="4671" cy="307"/>
          </a:xfrm>
        </p:grpSpPr>
        <p:sp>
          <p:nvSpPr>
            <p:cNvPr id="279557" name="AutoShape 5"/>
            <p:cNvSpPr>
              <a:spLocks noChangeArrowheads="1"/>
            </p:cNvSpPr>
            <p:nvPr/>
          </p:nvSpPr>
          <p:spPr bwMode="auto">
            <a:xfrm>
              <a:off x="720" y="1896"/>
              <a:ext cx="1200" cy="300"/>
            </a:xfrm>
            <a:prstGeom prst="wedgeRoundRectCallout">
              <a:avLst>
                <a:gd name="adj1" fmla="val 218500"/>
                <a:gd name="adj2" fmla="val -8333"/>
                <a:gd name="adj3" fmla="val 16667"/>
              </a:avLst>
            </a:prstGeom>
            <a:noFill/>
            <a:ln w="19050" algn="ctr">
              <a:solidFill>
                <a:schemeClr val="tx1"/>
              </a:solidFill>
              <a:miter lim="800000"/>
              <a:headEnd/>
              <a:tailEnd/>
            </a:ln>
            <a:effectLst/>
          </p:spPr>
          <p:txBody>
            <a:bodyPr anchor="ctr"/>
            <a:lstStyle/>
            <a:p>
              <a:pPr marL="742950" indent="-285750" algn="ctr">
                <a:spcBef>
                  <a:spcPct val="20000"/>
                </a:spcBef>
                <a:buClrTx/>
                <a:buSzTx/>
              </a:pPr>
              <a:endParaRPr lang="en-US" sz="2800" b="0">
                <a:effectLst>
                  <a:outerShdw blurRad="38100" dist="38100" dir="2700000" algn="tl">
                    <a:srgbClr val="C0C0C0"/>
                  </a:outerShdw>
                </a:effectLst>
              </a:endParaRPr>
            </a:p>
          </p:txBody>
        </p:sp>
        <p:sp>
          <p:nvSpPr>
            <p:cNvPr id="279558" name="Text Box 6"/>
            <p:cNvSpPr txBox="1">
              <a:spLocks noChangeArrowheads="1"/>
            </p:cNvSpPr>
            <p:nvPr/>
          </p:nvSpPr>
          <p:spPr bwMode="auto">
            <a:xfrm>
              <a:off x="3698" y="1889"/>
              <a:ext cx="1693" cy="233"/>
            </a:xfrm>
            <a:prstGeom prst="rect">
              <a:avLst/>
            </a:prstGeom>
            <a:noFill/>
            <a:ln w="19050" algn="ctr">
              <a:noFill/>
              <a:miter lim="800000"/>
              <a:headEnd/>
              <a:tailEnd/>
            </a:ln>
            <a:effectLst/>
          </p:spPr>
          <p:txBody>
            <a:bodyPr wrap="none">
              <a:spAutoFit/>
            </a:bodyPr>
            <a:lstStyle/>
            <a:p>
              <a:pPr marL="742950" indent="-285750">
                <a:spcBef>
                  <a:spcPct val="20000"/>
                </a:spcBef>
                <a:buClrTx/>
                <a:buSzTx/>
                <a:defRPr/>
              </a:pPr>
              <a:r>
                <a:rPr lang="en-US" b="0" dirty="0">
                  <a:latin typeface="Comic Sans MS" pitchFamily="66" charset="0"/>
                </a:rPr>
                <a:t>Boolean expression</a:t>
              </a:r>
            </a:p>
          </p:txBody>
        </p:sp>
      </p:grpSp>
    </p:spTree>
    <p:extLst>
      <p:ext uri="{BB962C8B-B14F-4D97-AF65-F5344CB8AC3E}">
        <p14:creationId xmlns:p14="http://schemas.microsoft.com/office/powerpoint/2010/main" val="33986599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40</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eaLnBrk="1" hangingPunct="1">
              <a:lnSpc>
                <a:spcPct val="75000"/>
              </a:lnSpc>
              <a:spcBef>
                <a:spcPct val="0"/>
              </a:spcBef>
              <a:buFont typeface="Wingdings" pitchFamily="2" charset="2"/>
              <a:buNone/>
            </a:pPr>
            <a:r>
              <a:rPr lang="en-US" sz="2000" dirty="0" smtClean="0">
                <a:latin typeface="Courier New" charset="0"/>
              </a:rPr>
              <a:t>  // set max to the larger of </a:t>
            </a:r>
            <a:r>
              <a:rPr lang="en-US" sz="2000" dirty="0" err="1" smtClean="0">
                <a:latin typeface="Courier New" charset="0"/>
              </a:rPr>
              <a:t>i</a:t>
            </a:r>
            <a:r>
              <a:rPr lang="en-US" sz="2000" dirty="0" smtClean="0">
                <a:latin typeface="Courier New" charset="0"/>
              </a:rPr>
              <a:t> and k</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369332"/>
          </a:xfrm>
          <a:prstGeom prst="rect">
            <a:avLst/>
          </a:prstGeom>
          <a:noFill/>
        </p:spPr>
        <p:txBody>
          <a:bodyPr wrap="square" rtlCol="0">
            <a:spAutoFit/>
          </a:bodyPr>
          <a:lstStyle/>
          <a:p>
            <a:r>
              <a:rPr lang="en-US" dirty="0" smtClean="0"/>
              <a:t>How do we do this?</a:t>
            </a:r>
          </a:p>
        </p:txBody>
      </p:sp>
      <p:cxnSp>
        <p:nvCxnSpPr>
          <p:cNvPr id="8" name="Straight Arrow Connector 7"/>
          <p:cNvCxnSpPr>
            <a:stCxn id="5" idx="0"/>
          </p:cNvCxnSpPr>
          <p:nvPr/>
        </p:nvCxnSpPr>
        <p:spPr>
          <a:xfrm flipH="1" flipV="1">
            <a:off x="7162803" y="1524000"/>
            <a:ext cx="876298"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61999" y="1371600"/>
            <a:ext cx="6400803" cy="304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5769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41</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eaLnBrk="1" hangingPunct="1">
              <a:lnSpc>
                <a:spcPct val="75000"/>
              </a:lnSpc>
              <a:spcBef>
                <a:spcPct val="0"/>
              </a:spcBef>
              <a:buFont typeface="Wingdings" pitchFamily="2" charset="2"/>
              <a:buNone/>
            </a:pPr>
            <a:r>
              <a:rPr lang="en-US" sz="2000" dirty="0" smtClean="0">
                <a:latin typeface="Courier New" charset="0"/>
              </a:rPr>
              <a:t>  // set max to the larger of </a:t>
            </a:r>
            <a:r>
              <a:rPr lang="en-US" sz="2000" dirty="0" err="1" smtClean="0">
                <a:latin typeface="Courier New" charset="0"/>
              </a:rPr>
              <a:t>i</a:t>
            </a:r>
            <a:r>
              <a:rPr lang="en-US" sz="2000" dirty="0" smtClean="0">
                <a:latin typeface="Courier New" charset="0"/>
              </a:rPr>
              <a:t> and k</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1200329"/>
          </a:xfrm>
          <a:prstGeom prst="rect">
            <a:avLst/>
          </a:prstGeom>
          <a:noFill/>
        </p:spPr>
        <p:txBody>
          <a:bodyPr wrap="square" rtlCol="0">
            <a:spAutoFit/>
          </a:bodyPr>
          <a:lstStyle/>
          <a:p>
            <a:r>
              <a:rPr lang="en-US" dirty="0" smtClean="0"/>
              <a:t>How do we do this?</a:t>
            </a:r>
          </a:p>
          <a:p>
            <a:endParaRPr lang="en-US" dirty="0"/>
          </a:p>
          <a:p>
            <a:r>
              <a:rPr lang="en-US" dirty="0" smtClean="0"/>
              <a:t>We’ve already done it!</a:t>
            </a:r>
          </a:p>
        </p:txBody>
      </p:sp>
      <p:cxnSp>
        <p:nvCxnSpPr>
          <p:cNvPr id="8" name="Straight Arrow Connector 7"/>
          <p:cNvCxnSpPr>
            <a:stCxn id="5" idx="0"/>
          </p:cNvCxnSpPr>
          <p:nvPr/>
        </p:nvCxnSpPr>
        <p:spPr>
          <a:xfrm flipH="1" flipV="1">
            <a:off x="7162803" y="1524000"/>
            <a:ext cx="876298"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61999" y="1371600"/>
            <a:ext cx="6400803" cy="304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72324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42</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a:lnSpc>
                <a:spcPct val="75000"/>
              </a:lnSpc>
              <a:spcBef>
                <a:spcPct val="0"/>
              </a:spcBef>
              <a:buNone/>
            </a:pPr>
            <a:r>
              <a:rPr lang="en-US" sz="2000" dirty="0" smtClean="0">
                <a:latin typeface="Courier New" charset="0"/>
              </a:rPr>
              <a:t>  </a:t>
            </a:r>
            <a:r>
              <a:rPr lang="en-US" sz="2000" b="1" dirty="0">
                <a:latin typeface="Courier New" charset="0"/>
              </a:rPr>
              <a:t>if</a:t>
            </a:r>
            <a:r>
              <a:rPr lang="en-US" sz="2000" dirty="0">
                <a:latin typeface="Courier New" charset="0"/>
              </a:rPr>
              <a:t> (</a:t>
            </a:r>
            <a:r>
              <a:rPr lang="en-US" sz="2000" dirty="0" err="1">
                <a:latin typeface="Courier New" charset="0"/>
              </a:rPr>
              <a:t>i</a:t>
            </a:r>
            <a:r>
              <a:rPr lang="en-US" sz="2000" dirty="0">
                <a:latin typeface="Courier New" charset="0"/>
              </a:rPr>
              <a:t> &gt; k) </a:t>
            </a:r>
            <a:r>
              <a:rPr lang="en-US" sz="2000" dirty="0" smtClean="0">
                <a:latin typeface="Courier New" charset="0"/>
              </a:rPr>
              <a:t>{ // </a:t>
            </a:r>
            <a:r>
              <a:rPr lang="en-US" sz="2000" dirty="0" err="1">
                <a:latin typeface="Courier New" charset="0"/>
              </a:rPr>
              <a:t>i</a:t>
            </a:r>
            <a:r>
              <a:rPr lang="en-US" sz="2000" dirty="0">
                <a:latin typeface="Courier New" charset="0"/>
              </a:rPr>
              <a:t> is max</a:t>
            </a:r>
          </a:p>
          <a:p>
            <a:pPr>
              <a:lnSpc>
                <a:spcPct val="75000"/>
              </a:lnSpc>
              <a:spcBef>
                <a:spcPct val="0"/>
              </a:spcBef>
              <a:buNone/>
            </a:pPr>
            <a:r>
              <a:rPr lang="en-US" sz="2000" dirty="0" smtClean="0">
                <a:latin typeface="Courier New" charset="0"/>
              </a:rPr>
              <a:t>		max </a:t>
            </a:r>
            <a:r>
              <a:rPr lang="en-US" sz="2000" dirty="0">
                <a:latin typeface="Courier New" charset="0"/>
              </a:rPr>
              <a:t>= </a:t>
            </a:r>
            <a:r>
              <a:rPr lang="en-US" sz="2000" dirty="0" err="1">
                <a:latin typeface="Courier New" charset="0"/>
              </a:rPr>
              <a:t>i</a:t>
            </a:r>
            <a:r>
              <a:rPr lang="en-US" sz="2000" dirty="0">
                <a:latin typeface="Courier New" charset="0"/>
              </a:rPr>
              <a:t>;</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a:t>
            </a:r>
            <a:r>
              <a:rPr lang="en-US" sz="2000" b="1" dirty="0" smtClean="0">
                <a:latin typeface="Courier New" charset="0"/>
              </a:rPr>
              <a:t>else {</a:t>
            </a:r>
            <a:r>
              <a:rPr lang="en-US" sz="2000" dirty="0" smtClean="0">
                <a:latin typeface="Courier New" charset="0"/>
              </a:rPr>
              <a:t>       </a:t>
            </a:r>
            <a:r>
              <a:rPr lang="en-US" sz="2000" dirty="0">
                <a:latin typeface="Courier New" charset="0"/>
              </a:rPr>
              <a:t>// k is max</a:t>
            </a:r>
          </a:p>
          <a:p>
            <a:pPr>
              <a:lnSpc>
                <a:spcPct val="75000"/>
              </a:lnSpc>
              <a:spcBef>
                <a:spcPct val="0"/>
              </a:spcBef>
              <a:buNone/>
            </a:pPr>
            <a:r>
              <a:rPr lang="en-US" sz="2000" dirty="0" smtClean="0">
                <a:latin typeface="Courier New" charset="0"/>
              </a:rPr>
              <a:t>		max </a:t>
            </a:r>
            <a:r>
              <a:rPr lang="en-US" sz="2000" dirty="0">
                <a:latin typeface="Courier New" charset="0"/>
              </a:rPr>
              <a:t>= k;</a:t>
            </a:r>
          </a:p>
          <a:p>
            <a:pPr>
              <a:lnSpc>
                <a:spcPct val="75000"/>
              </a:lnSpc>
              <a:spcBef>
                <a:spcPct val="0"/>
              </a:spcBef>
              <a:buNone/>
            </a:pPr>
            <a:r>
              <a:rPr lang="en-US" sz="2000" dirty="0">
                <a:latin typeface="Courier New" charset="0"/>
              </a:rPr>
              <a:t>  </a:t>
            </a: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2308324"/>
          </a:xfrm>
          <a:prstGeom prst="rect">
            <a:avLst/>
          </a:prstGeom>
          <a:noFill/>
        </p:spPr>
        <p:txBody>
          <a:bodyPr wrap="square" rtlCol="0">
            <a:spAutoFit/>
          </a:bodyPr>
          <a:lstStyle/>
          <a:p>
            <a:r>
              <a:rPr lang="en-US" dirty="0" smtClean="0"/>
              <a:t>How do we do this?</a:t>
            </a:r>
          </a:p>
          <a:p>
            <a:endParaRPr lang="en-US" dirty="0"/>
          </a:p>
          <a:p>
            <a:r>
              <a:rPr lang="en-US" dirty="0" smtClean="0"/>
              <a:t>We’ve already done it!</a:t>
            </a:r>
          </a:p>
          <a:p>
            <a:endParaRPr lang="en-US" dirty="0"/>
          </a:p>
          <a:p>
            <a:r>
              <a:rPr lang="en-US" dirty="0" smtClean="0"/>
              <a:t>Just use the logic for finding the max of two values here!</a:t>
            </a:r>
          </a:p>
        </p:txBody>
      </p:sp>
      <p:cxnSp>
        <p:nvCxnSpPr>
          <p:cNvPr id="8" name="Straight Arrow Connector 7"/>
          <p:cNvCxnSpPr>
            <a:stCxn id="5" idx="0"/>
          </p:cNvCxnSpPr>
          <p:nvPr/>
        </p:nvCxnSpPr>
        <p:spPr>
          <a:xfrm flipH="1" flipV="1">
            <a:off x="5257801" y="2095500"/>
            <a:ext cx="27813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762000" y="1371600"/>
            <a:ext cx="4495800" cy="1447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37727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43</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a:lnSpc>
                <a:spcPct val="75000"/>
              </a:lnSpc>
              <a:spcBef>
                <a:spcPct val="0"/>
              </a:spcBef>
              <a:buNone/>
            </a:pPr>
            <a:r>
              <a:rPr lang="en-US" sz="2000" dirty="0" smtClean="0">
                <a:latin typeface="Courier New" charset="0"/>
              </a:rPr>
              <a:t>  </a:t>
            </a:r>
            <a:r>
              <a:rPr lang="en-US" sz="2000" b="1" dirty="0">
                <a:latin typeface="Courier New" charset="0"/>
              </a:rPr>
              <a:t>if</a:t>
            </a:r>
            <a:r>
              <a:rPr lang="en-US" sz="2000" dirty="0">
                <a:latin typeface="Courier New" charset="0"/>
              </a:rPr>
              <a:t> (</a:t>
            </a:r>
            <a:r>
              <a:rPr lang="en-US" sz="2000" dirty="0" err="1">
                <a:latin typeface="Courier New" charset="0"/>
              </a:rPr>
              <a:t>i</a:t>
            </a:r>
            <a:r>
              <a:rPr lang="en-US" sz="2000" dirty="0">
                <a:latin typeface="Courier New" charset="0"/>
              </a:rPr>
              <a:t> &gt; k) </a:t>
            </a:r>
            <a:r>
              <a:rPr lang="en-US" sz="2000" dirty="0" smtClean="0">
                <a:latin typeface="Courier New" charset="0"/>
              </a:rPr>
              <a:t>{ // </a:t>
            </a:r>
            <a:r>
              <a:rPr lang="en-US" sz="2000" dirty="0" err="1">
                <a:latin typeface="Courier New" charset="0"/>
              </a:rPr>
              <a:t>i</a:t>
            </a:r>
            <a:r>
              <a:rPr lang="en-US" sz="2000" dirty="0">
                <a:latin typeface="Courier New" charset="0"/>
              </a:rPr>
              <a:t> is max</a:t>
            </a:r>
          </a:p>
          <a:p>
            <a:pPr>
              <a:lnSpc>
                <a:spcPct val="75000"/>
              </a:lnSpc>
              <a:spcBef>
                <a:spcPct val="0"/>
              </a:spcBef>
              <a:buNone/>
            </a:pPr>
            <a:r>
              <a:rPr lang="en-US" sz="2000" dirty="0" smtClean="0">
                <a:latin typeface="Courier New" charset="0"/>
              </a:rPr>
              <a:t>		max </a:t>
            </a:r>
            <a:r>
              <a:rPr lang="en-US" sz="2000" dirty="0">
                <a:latin typeface="Courier New" charset="0"/>
              </a:rPr>
              <a:t>= </a:t>
            </a:r>
            <a:r>
              <a:rPr lang="en-US" sz="2000" dirty="0" err="1">
                <a:latin typeface="Courier New" charset="0"/>
              </a:rPr>
              <a:t>i</a:t>
            </a:r>
            <a:r>
              <a:rPr lang="en-US" sz="2000" dirty="0">
                <a:latin typeface="Courier New" charset="0"/>
              </a:rPr>
              <a:t>;</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a:t>
            </a:r>
            <a:r>
              <a:rPr lang="en-US" sz="2000" b="1" dirty="0" smtClean="0">
                <a:latin typeface="Courier New" charset="0"/>
              </a:rPr>
              <a:t>else {</a:t>
            </a:r>
            <a:r>
              <a:rPr lang="en-US" sz="2000" dirty="0" smtClean="0">
                <a:latin typeface="Courier New" charset="0"/>
              </a:rPr>
              <a:t>       </a:t>
            </a:r>
            <a:r>
              <a:rPr lang="en-US" sz="2000" dirty="0">
                <a:latin typeface="Courier New" charset="0"/>
              </a:rPr>
              <a:t>// k is max</a:t>
            </a:r>
          </a:p>
          <a:p>
            <a:pPr>
              <a:lnSpc>
                <a:spcPct val="75000"/>
              </a:lnSpc>
              <a:spcBef>
                <a:spcPct val="0"/>
              </a:spcBef>
              <a:buNone/>
            </a:pPr>
            <a:r>
              <a:rPr lang="en-US" sz="2000" dirty="0" smtClean="0">
                <a:latin typeface="Courier New" charset="0"/>
              </a:rPr>
              <a:t>		max </a:t>
            </a:r>
            <a:r>
              <a:rPr lang="en-US" sz="2000" dirty="0">
                <a:latin typeface="Courier New" charset="0"/>
              </a:rPr>
              <a:t>= k;</a:t>
            </a:r>
          </a:p>
          <a:p>
            <a:pPr>
              <a:lnSpc>
                <a:spcPct val="75000"/>
              </a:lnSpc>
              <a:spcBef>
                <a:spcPct val="0"/>
              </a:spcBef>
              <a:buNone/>
            </a:pPr>
            <a:r>
              <a:rPr lang="en-US" sz="2000" dirty="0">
                <a:latin typeface="Courier New" charset="0"/>
              </a:rPr>
              <a:t>  </a:t>
            </a: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369332"/>
          </a:xfrm>
          <a:prstGeom prst="rect">
            <a:avLst/>
          </a:prstGeom>
          <a:noFill/>
        </p:spPr>
        <p:txBody>
          <a:bodyPr wrap="square" rtlCol="0">
            <a:spAutoFit/>
          </a:bodyPr>
          <a:lstStyle/>
          <a:p>
            <a:r>
              <a:rPr lang="en-US" dirty="0" smtClean="0"/>
              <a:t>How do we do this?</a:t>
            </a:r>
          </a:p>
        </p:txBody>
      </p:sp>
      <p:cxnSp>
        <p:nvCxnSpPr>
          <p:cNvPr id="8" name="Straight Arrow Connector 7"/>
          <p:cNvCxnSpPr>
            <a:stCxn id="5" idx="1"/>
            <a:endCxn id="7" idx="3"/>
          </p:cNvCxnSpPr>
          <p:nvPr/>
        </p:nvCxnSpPr>
        <p:spPr>
          <a:xfrm flipH="1">
            <a:off x="6648450" y="3308866"/>
            <a:ext cx="285751" cy="158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914399" y="3124200"/>
            <a:ext cx="5734051" cy="685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6194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44</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a:lnSpc>
                <a:spcPct val="75000"/>
              </a:lnSpc>
              <a:spcBef>
                <a:spcPct val="0"/>
              </a:spcBef>
              <a:buNone/>
            </a:pPr>
            <a:r>
              <a:rPr lang="en-US" sz="2000" dirty="0" smtClean="0">
                <a:latin typeface="Courier New" charset="0"/>
              </a:rPr>
              <a:t>  </a:t>
            </a:r>
            <a:r>
              <a:rPr lang="en-US" sz="2000" b="1" dirty="0">
                <a:latin typeface="Courier New" charset="0"/>
              </a:rPr>
              <a:t>if</a:t>
            </a:r>
            <a:r>
              <a:rPr lang="en-US" sz="2000" dirty="0">
                <a:latin typeface="Courier New" charset="0"/>
              </a:rPr>
              <a:t> (</a:t>
            </a:r>
            <a:r>
              <a:rPr lang="en-US" sz="2000" dirty="0" err="1">
                <a:latin typeface="Courier New" charset="0"/>
              </a:rPr>
              <a:t>i</a:t>
            </a:r>
            <a:r>
              <a:rPr lang="en-US" sz="2000" dirty="0">
                <a:latin typeface="Courier New" charset="0"/>
              </a:rPr>
              <a:t> &gt; k) </a:t>
            </a:r>
            <a:r>
              <a:rPr lang="en-US" sz="2000" dirty="0" smtClean="0">
                <a:latin typeface="Courier New" charset="0"/>
              </a:rPr>
              <a:t>{ // </a:t>
            </a:r>
            <a:r>
              <a:rPr lang="en-US" sz="2000" dirty="0" err="1">
                <a:latin typeface="Courier New" charset="0"/>
              </a:rPr>
              <a:t>i</a:t>
            </a:r>
            <a:r>
              <a:rPr lang="en-US" sz="2000" dirty="0">
                <a:latin typeface="Courier New" charset="0"/>
              </a:rPr>
              <a:t> is max</a:t>
            </a:r>
          </a:p>
          <a:p>
            <a:pPr>
              <a:lnSpc>
                <a:spcPct val="75000"/>
              </a:lnSpc>
              <a:spcBef>
                <a:spcPct val="0"/>
              </a:spcBef>
              <a:buNone/>
            </a:pPr>
            <a:r>
              <a:rPr lang="en-US" sz="2000" dirty="0" smtClean="0">
                <a:latin typeface="Courier New" charset="0"/>
              </a:rPr>
              <a:t>		max </a:t>
            </a:r>
            <a:r>
              <a:rPr lang="en-US" sz="2000" dirty="0">
                <a:latin typeface="Courier New" charset="0"/>
              </a:rPr>
              <a:t>= </a:t>
            </a:r>
            <a:r>
              <a:rPr lang="en-US" sz="2000" dirty="0" err="1">
                <a:latin typeface="Courier New" charset="0"/>
              </a:rPr>
              <a:t>i</a:t>
            </a:r>
            <a:r>
              <a:rPr lang="en-US" sz="2000" dirty="0">
                <a:latin typeface="Courier New" charset="0"/>
              </a:rPr>
              <a:t>;</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a:t>
            </a:r>
            <a:r>
              <a:rPr lang="en-US" sz="2000" b="1" dirty="0" smtClean="0">
                <a:latin typeface="Courier New" charset="0"/>
              </a:rPr>
              <a:t>else {</a:t>
            </a:r>
            <a:r>
              <a:rPr lang="en-US" sz="2000" dirty="0" smtClean="0">
                <a:latin typeface="Courier New" charset="0"/>
              </a:rPr>
              <a:t>       </a:t>
            </a:r>
            <a:r>
              <a:rPr lang="en-US" sz="2000" dirty="0">
                <a:latin typeface="Courier New" charset="0"/>
              </a:rPr>
              <a:t>// k is max</a:t>
            </a:r>
          </a:p>
          <a:p>
            <a:pPr>
              <a:lnSpc>
                <a:spcPct val="75000"/>
              </a:lnSpc>
              <a:spcBef>
                <a:spcPct val="0"/>
              </a:spcBef>
              <a:buNone/>
            </a:pPr>
            <a:r>
              <a:rPr lang="en-US" sz="2000" dirty="0" smtClean="0">
                <a:latin typeface="Courier New" charset="0"/>
              </a:rPr>
              <a:t>		max </a:t>
            </a:r>
            <a:r>
              <a:rPr lang="en-US" sz="2000" dirty="0">
                <a:latin typeface="Courier New" charset="0"/>
              </a:rPr>
              <a:t>= k;</a:t>
            </a:r>
          </a:p>
          <a:p>
            <a:pPr>
              <a:lnSpc>
                <a:spcPct val="75000"/>
              </a:lnSpc>
              <a:spcBef>
                <a:spcPct val="0"/>
              </a:spcBef>
              <a:buNone/>
            </a:pPr>
            <a:r>
              <a:rPr lang="en-US" sz="2000" dirty="0">
                <a:latin typeface="Courier New" charset="0"/>
              </a:rPr>
              <a:t>  </a:t>
            </a: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set max to the larger of j and k</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1200329"/>
          </a:xfrm>
          <a:prstGeom prst="rect">
            <a:avLst/>
          </a:prstGeom>
          <a:noFill/>
        </p:spPr>
        <p:txBody>
          <a:bodyPr wrap="square" rtlCol="0">
            <a:spAutoFit/>
          </a:bodyPr>
          <a:lstStyle/>
          <a:p>
            <a:r>
              <a:rPr lang="en-US" dirty="0" smtClean="0"/>
              <a:t>How do we do this?</a:t>
            </a:r>
          </a:p>
          <a:p>
            <a:endParaRPr lang="en-US" dirty="0"/>
          </a:p>
          <a:p>
            <a:r>
              <a:rPr lang="en-US" dirty="0" smtClean="0"/>
              <a:t>We’ve already done it!</a:t>
            </a:r>
          </a:p>
        </p:txBody>
      </p:sp>
      <p:cxnSp>
        <p:nvCxnSpPr>
          <p:cNvPr id="8" name="Straight Arrow Connector 7"/>
          <p:cNvCxnSpPr>
            <a:stCxn id="5" idx="1"/>
            <a:endCxn id="7" idx="3"/>
          </p:cNvCxnSpPr>
          <p:nvPr/>
        </p:nvCxnSpPr>
        <p:spPr>
          <a:xfrm flipH="1" flipV="1">
            <a:off x="6648450" y="3467100"/>
            <a:ext cx="285751" cy="257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914399" y="3124200"/>
            <a:ext cx="5734051" cy="6858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9999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ifs</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45</a:t>
            </a:fld>
            <a:endParaRPr lang="en-US" altLang="en-US">
              <a:solidFill>
                <a:srgbClr val="000000"/>
              </a:solidFill>
            </a:endParaRPr>
          </a:p>
        </p:txBody>
      </p:sp>
      <p:sp>
        <p:nvSpPr>
          <p:cNvPr id="6" name="Rectangle 3"/>
          <p:cNvSpPr>
            <a:spLocks noGrp="1" noChangeArrowheads="1"/>
          </p:cNvSpPr>
          <p:nvPr>
            <p:ph idx="1"/>
          </p:nvPr>
        </p:nvSpPr>
        <p:spPr>
          <a:xfrm>
            <a:off x="685800" y="1143000"/>
            <a:ext cx="64770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a:lnSpc>
                <a:spcPct val="75000"/>
              </a:lnSpc>
              <a:spcBef>
                <a:spcPct val="0"/>
              </a:spcBef>
              <a:buNone/>
            </a:pPr>
            <a:r>
              <a:rPr lang="en-US" sz="2000" dirty="0" smtClean="0">
                <a:latin typeface="Courier New" charset="0"/>
              </a:rPr>
              <a:t>  </a:t>
            </a:r>
            <a:r>
              <a:rPr lang="en-US" sz="2000" b="1" dirty="0">
                <a:latin typeface="Courier New" charset="0"/>
              </a:rPr>
              <a:t>if</a:t>
            </a:r>
            <a:r>
              <a:rPr lang="en-US" sz="2000" dirty="0">
                <a:latin typeface="Courier New" charset="0"/>
              </a:rPr>
              <a:t> (</a:t>
            </a:r>
            <a:r>
              <a:rPr lang="en-US" sz="2000" dirty="0" err="1">
                <a:latin typeface="Courier New" charset="0"/>
              </a:rPr>
              <a:t>i</a:t>
            </a:r>
            <a:r>
              <a:rPr lang="en-US" sz="2000" dirty="0">
                <a:latin typeface="Courier New" charset="0"/>
              </a:rPr>
              <a:t> &gt; k) </a:t>
            </a:r>
            <a:r>
              <a:rPr lang="en-US" sz="2000" dirty="0" smtClean="0">
                <a:latin typeface="Courier New" charset="0"/>
              </a:rPr>
              <a:t>{ // </a:t>
            </a:r>
            <a:r>
              <a:rPr lang="en-US" sz="2000" dirty="0" err="1">
                <a:latin typeface="Courier New" charset="0"/>
              </a:rPr>
              <a:t>i</a:t>
            </a:r>
            <a:r>
              <a:rPr lang="en-US" sz="2000" dirty="0">
                <a:latin typeface="Courier New" charset="0"/>
              </a:rPr>
              <a:t> is max</a:t>
            </a:r>
          </a:p>
          <a:p>
            <a:pPr>
              <a:lnSpc>
                <a:spcPct val="75000"/>
              </a:lnSpc>
              <a:spcBef>
                <a:spcPct val="0"/>
              </a:spcBef>
              <a:buNone/>
            </a:pPr>
            <a:r>
              <a:rPr lang="en-US" sz="2000" dirty="0" smtClean="0">
                <a:latin typeface="Courier New" charset="0"/>
              </a:rPr>
              <a:t>		max </a:t>
            </a:r>
            <a:r>
              <a:rPr lang="en-US" sz="2000" dirty="0">
                <a:latin typeface="Courier New" charset="0"/>
              </a:rPr>
              <a:t>= </a:t>
            </a:r>
            <a:r>
              <a:rPr lang="en-US" sz="2000" dirty="0" err="1">
                <a:latin typeface="Courier New" charset="0"/>
              </a:rPr>
              <a:t>i</a:t>
            </a:r>
            <a:r>
              <a:rPr lang="en-US" sz="2000" dirty="0">
                <a:latin typeface="Courier New" charset="0"/>
              </a:rPr>
              <a:t>;</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a:t>
            </a:r>
            <a:r>
              <a:rPr lang="en-US" sz="2000" b="1" dirty="0" smtClean="0">
                <a:latin typeface="Courier New" charset="0"/>
              </a:rPr>
              <a:t>else {</a:t>
            </a:r>
            <a:r>
              <a:rPr lang="en-US" sz="2000" dirty="0" smtClean="0">
                <a:latin typeface="Courier New" charset="0"/>
              </a:rPr>
              <a:t>       </a:t>
            </a:r>
            <a:r>
              <a:rPr lang="en-US" sz="2000" dirty="0">
                <a:latin typeface="Courier New" charset="0"/>
              </a:rPr>
              <a:t>// k is max</a:t>
            </a:r>
          </a:p>
          <a:p>
            <a:pPr>
              <a:lnSpc>
                <a:spcPct val="75000"/>
              </a:lnSpc>
              <a:spcBef>
                <a:spcPct val="0"/>
              </a:spcBef>
              <a:buNone/>
            </a:pPr>
            <a:r>
              <a:rPr lang="en-US" sz="2000" dirty="0" smtClean="0">
                <a:latin typeface="Courier New" charset="0"/>
              </a:rPr>
              <a:t>		max </a:t>
            </a:r>
            <a:r>
              <a:rPr lang="en-US" sz="2000" dirty="0">
                <a:latin typeface="Courier New" charset="0"/>
              </a:rPr>
              <a:t>= k;</a:t>
            </a:r>
          </a:p>
          <a:p>
            <a:pPr>
              <a:lnSpc>
                <a:spcPct val="75000"/>
              </a:lnSpc>
              <a:spcBef>
                <a:spcPct val="0"/>
              </a:spcBef>
              <a:buNone/>
            </a:pPr>
            <a:r>
              <a:rPr lang="en-US" sz="2000" dirty="0">
                <a:latin typeface="Courier New" charset="0"/>
              </a:rPr>
              <a:t>  </a:t>
            </a: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a:t>
            </a:r>
          </a:p>
          <a:p>
            <a:pPr eaLnBrk="1" hangingPunct="1">
              <a:lnSpc>
                <a:spcPct val="75000"/>
              </a:lnSpc>
              <a:spcBef>
                <a:spcPct val="0"/>
              </a:spcBef>
              <a:buFont typeface="Wingdings" pitchFamily="2" charset="2"/>
              <a:buNone/>
            </a:pPr>
            <a:r>
              <a:rPr lang="en-US" sz="2000" dirty="0">
                <a:latin typeface="Courier New" charset="0"/>
              </a:rPr>
              <a:t>	</a:t>
            </a:r>
            <a:r>
              <a:rPr lang="en-US" sz="2000" dirty="0" smtClean="0">
                <a:latin typeface="Courier New" charset="0"/>
              </a:rPr>
              <a:t>// </a:t>
            </a:r>
            <a:r>
              <a:rPr lang="en-US" sz="2000" dirty="0" err="1" smtClean="0">
                <a:latin typeface="Courier New" charset="0"/>
              </a:rPr>
              <a:t>i</a:t>
            </a:r>
            <a:r>
              <a:rPr lang="en-US" sz="2000" dirty="0" smtClean="0">
                <a:latin typeface="Courier New" charset="0"/>
              </a:rPr>
              <a:t> &lt;= j</a:t>
            </a:r>
          </a:p>
          <a:p>
            <a:pPr>
              <a:lnSpc>
                <a:spcPct val="75000"/>
              </a:lnSpc>
              <a:spcBef>
                <a:spcPct val="0"/>
              </a:spcBef>
              <a:buNone/>
            </a:pPr>
            <a:r>
              <a:rPr lang="en-US" sz="2000" dirty="0">
                <a:latin typeface="Courier New" charset="0"/>
              </a:rPr>
              <a:t>	</a:t>
            </a:r>
            <a:r>
              <a:rPr lang="en-US" sz="2000" b="1" dirty="0">
                <a:latin typeface="Courier New" charset="0"/>
              </a:rPr>
              <a:t>if</a:t>
            </a:r>
            <a:r>
              <a:rPr lang="en-US" sz="2000" dirty="0">
                <a:latin typeface="Courier New" charset="0"/>
              </a:rPr>
              <a:t> (j &gt; k) // j is max</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max = j;</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a:t>
            </a:r>
            <a:r>
              <a:rPr lang="en-US" sz="2000" b="1" dirty="0">
                <a:latin typeface="Courier New" charset="0"/>
              </a:rPr>
              <a:t>else</a:t>
            </a:r>
            <a:r>
              <a:rPr lang="en-US" sz="2000" dirty="0">
                <a:latin typeface="Courier New" charset="0"/>
              </a:rPr>
              <a:t>       // k is max</a:t>
            </a:r>
          </a:p>
          <a:p>
            <a:pPr>
              <a:lnSpc>
                <a:spcPct val="75000"/>
              </a:lnSpc>
              <a:spcBef>
                <a:spcPct val="0"/>
              </a:spcBef>
              <a:buNone/>
            </a:pPr>
            <a:r>
              <a:rPr lang="en-US" sz="2000" dirty="0">
                <a:latin typeface="Courier New" charset="0"/>
              </a:rPr>
              <a:t>  {</a:t>
            </a:r>
          </a:p>
          <a:p>
            <a:pPr>
              <a:lnSpc>
                <a:spcPct val="75000"/>
              </a:lnSpc>
              <a:spcBef>
                <a:spcPct val="0"/>
              </a:spcBef>
              <a:buNone/>
            </a:pPr>
            <a:r>
              <a:rPr lang="en-US" sz="2000" dirty="0">
                <a:latin typeface="Courier New" charset="0"/>
              </a:rPr>
              <a:t>    max = k;</a:t>
            </a:r>
          </a:p>
          <a:p>
            <a:pPr>
              <a:lnSpc>
                <a:spcPct val="75000"/>
              </a:lnSpc>
              <a:spcBef>
                <a:spcPct val="0"/>
              </a:spcBef>
              <a:buNone/>
            </a:pPr>
            <a:r>
              <a:rPr lang="en-US" sz="2000" dirty="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5" name="TextBox 4"/>
          <p:cNvSpPr txBox="1"/>
          <p:nvPr/>
        </p:nvSpPr>
        <p:spPr>
          <a:xfrm>
            <a:off x="6934201" y="3124200"/>
            <a:ext cx="2209800" cy="2308324"/>
          </a:xfrm>
          <a:prstGeom prst="rect">
            <a:avLst/>
          </a:prstGeom>
          <a:noFill/>
        </p:spPr>
        <p:txBody>
          <a:bodyPr wrap="square" rtlCol="0">
            <a:spAutoFit/>
          </a:bodyPr>
          <a:lstStyle/>
          <a:p>
            <a:r>
              <a:rPr lang="en-US" dirty="0" smtClean="0"/>
              <a:t>How do we do this?</a:t>
            </a:r>
          </a:p>
          <a:p>
            <a:endParaRPr lang="en-US" dirty="0"/>
          </a:p>
          <a:p>
            <a:r>
              <a:rPr lang="en-US" dirty="0" smtClean="0"/>
              <a:t>We’ve already done it!</a:t>
            </a:r>
          </a:p>
          <a:p>
            <a:endParaRPr lang="en-US" dirty="0"/>
          </a:p>
          <a:p>
            <a:r>
              <a:rPr lang="en-US" dirty="0" smtClean="0"/>
              <a:t>Just use the logic for finding the max of two values here!</a:t>
            </a:r>
          </a:p>
        </p:txBody>
      </p:sp>
      <p:cxnSp>
        <p:nvCxnSpPr>
          <p:cNvPr id="8" name="Straight Arrow Connector 7"/>
          <p:cNvCxnSpPr>
            <a:stCxn id="5" idx="1"/>
            <a:endCxn id="7" idx="3"/>
          </p:cNvCxnSpPr>
          <p:nvPr/>
        </p:nvCxnSpPr>
        <p:spPr>
          <a:xfrm flipH="1">
            <a:off x="6648450" y="4278362"/>
            <a:ext cx="2857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914399" y="3124200"/>
            <a:ext cx="5734051" cy="230832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860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t>Max Of Three</a:t>
            </a:r>
          </a:p>
        </p:txBody>
      </p:sp>
      <p:sp>
        <p:nvSpPr>
          <p:cNvPr id="312323" name="Rectangle 3"/>
          <p:cNvSpPr>
            <a:spLocks noGrp="1" noChangeArrowheads="1"/>
          </p:cNvSpPr>
          <p:nvPr>
            <p:ph idx="1"/>
          </p:nvPr>
        </p:nvSpPr>
        <p:spPr>
          <a:xfrm>
            <a:off x="685800" y="1143000"/>
            <a:ext cx="4040188"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j)</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b="1" dirty="0" smtClean="0">
                <a:latin typeface="Courier New" charset="0"/>
              </a:rPr>
              <a:t>if</a:t>
            </a:r>
            <a:r>
              <a:rPr lang="en-US" sz="2000" dirty="0" smtClean="0">
                <a:latin typeface="Courier New" charset="0"/>
              </a:rPr>
              <a:t> (</a:t>
            </a:r>
            <a:r>
              <a:rPr lang="en-US" sz="2000" dirty="0" err="1" smtClean="0">
                <a:latin typeface="Courier New" charset="0"/>
              </a:rPr>
              <a:t>i</a:t>
            </a:r>
            <a:r>
              <a:rPr lang="en-US" sz="2000" dirty="0" smtClean="0">
                <a:latin typeface="Courier New" charset="0"/>
              </a:rPr>
              <a:t> &gt; k) // </a:t>
            </a:r>
            <a:r>
              <a:rPr lang="en-US" sz="2000" dirty="0" err="1" smtClean="0">
                <a:latin typeface="Courier New" charset="0"/>
              </a:rPr>
              <a:t>i</a:t>
            </a:r>
            <a:r>
              <a:rPr lang="en-US" sz="2000" dirty="0" smtClean="0">
                <a:latin typeface="Courier New" charset="0"/>
              </a:rPr>
              <a:t> is max</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max = </a:t>
            </a:r>
            <a:r>
              <a:rPr lang="en-US" sz="2000" dirty="0" err="1" smtClean="0">
                <a:latin typeface="Courier New" charset="0"/>
              </a:rPr>
              <a:t>i</a:t>
            </a: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a:t>
            </a:r>
            <a:r>
              <a:rPr lang="en-US" sz="2000" b="1" dirty="0" smtClean="0">
                <a:latin typeface="Courier New" charset="0"/>
              </a:rPr>
              <a:t>else</a:t>
            </a:r>
            <a:r>
              <a:rPr lang="en-US" sz="2000" dirty="0" smtClean="0">
                <a:latin typeface="Courier New" charset="0"/>
              </a:rPr>
              <a:t>       // k is max</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max = k;</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 </a:t>
            </a:r>
            <a:r>
              <a:rPr lang="en-US" sz="2000" dirty="0" err="1" smtClean="0">
                <a:latin typeface="Courier New" charset="0"/>
              </a:rPr>
              <a:t>i</a:t>
            </a:r>
            <a:r>
              <a:rPr lang="en-US" sz="2000" dirty="0" smtClean="0">
                <a:latin typeface="Courier New" charset="0"/>
              </a:rPr>
              <a:t> &lt;= j</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b="1" dirty="0" smtClean="0">
                <a:latin typeface="Courier New" charset="0"/>
              </a:rPr>
              <a:t>if</a:t>
            </a:r>
            <a:r>
              <a:rPr lang="en-US" sz="2000" dirty="0" smtClean="0">
                <a:latin typeface="Courier New" charset="0"/>
              </a:rPr>
              <a:t> (j &gt; k) // j is max</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max = j;</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a:t>
            </a:r>
            <a:r>
              <a:rPr lang="en-US" sz="2000" b="1" dirty="0" smtClean="0">
                <a:latin typeface="Courier New" charset="0"/>
              </a:rPr>
              <a:t>else</a:t>
            </a:r>
            <a:r>
              <a:rPr lang="en-US" sz="2000" dirty="0" smtClean="0">
                <a:latin typeface="Courier New" charset="0"/>
              </a:rPr>
              <a:t>       // k is max</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    max = k;</a:t>
            </a:r>
          </a:p>
          <a:p>
            <a:pPr eaLnBrk="1" hangingPunct="1">
              <a:lnSpc>
                <a:spcPct val="75000"/>
              </a:lnSpc>
              <a:spcBef>
                <a:spcPct val="0"/>
              </a:spcBef>
              <a:buFont typeface="Wingdings" pitchFamily="2" charset="2"/>
              <a:buNone/>
            </a:pPr>
            <a:r>
              <a:rPr lang="en-US" sz="2000" dirty="0" smtClean="0">
                <a:latin typeface="Courier New" charset="0"/>
              </a:rPr>
              <a:t>  }</a:t>
            </a:r>
          </a:p>
          <a:p>
            <a:pPr eaLnBrk="1" hangingPunct="1">
              <a:lnSpc>
                <a:spcPct val="75000"/>
              </a:lnSpc>
              <a:spcBef>
                <a:spcPct val="0"/>
              </a:spcBef>
              <a:buFont typeface="Wingdings" pitchFamily="2" charset="2"/>
              <a:buNone/>
            </a:pPr>
            <a:r>
              <a:rPr lang="en-US" sz="2000" dirty="0" smtClean="0">
                <a:latin typeface="Courier New" charset="0"/>
              </a:rPr>
              <a:t>}</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5AF19BE-0B95-42FF-9690-5A3D0C9FD201}" type="slidenum">
              <a:rPr lang="en-US" sz="1200">
                <a:solidFill>
                  <a:srgbClr val="898989"/>
                </a:solidFill>
              </a:rPr>
              <a:pPr eaLnBrk="1" hangingPunct="1"/>
              <a:t>46</a:t>
            </a:fld>
            <a:endParaRPr lang="en-US" sz="1200">
              <a:solidFill>
                <a:srgbClr val="898989"/>
              </a:solidFill>
            </a:endParaRPr>
          </a:p>
        </p:txBody>
      </p:sp>
    </p:spTree>
    <p:extLst>
      <p:ext uri="{BB962C8B-B14F-4D97-AF65-F5344CB8AC3E}">
        <p14:creationId xmlns:p14="http://schemas.microsoft.com/office/powerpoint/2010/main" val="3309223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t>Max Of Three</a:t>
            </a:r>
          </a:p>
        </p:txBody>
      </p:sp>
      <p:sp>
        <p:nvSpPr>
          <p:cNvPr id="312323" name="Rectangle 3"/>
          <p:cNvSpPr>
            <a:spLocks noGrp="1" noChangeArrowheads="1"/>
          </p:cNvSpPr>
          <p:nvPr>
            <p:ph idx="1"/>
          </p:nvPr>
        </p:nvSpPr>
        <p:spPr>
          <a:xfrm>
            <a:off x="685800" y="1143000"/>
            <a:ext cx="4040188" cy="5181600"/>
          </a:xfrm>
        </p:spPr>
        <p:txBody>
          <a:bodyPr/>
          <a:lstStyle/>
          <a:p>
            <a:pPr eaLnBrk="1" hangingPunct="1">
              <a:lnSpc>
                <a:spcPct val="75000"/>
              </a:lnSpc>
              <a:spcBef>
                <a:spcPct val="0"/>
              </a:spcBef>
              <a:buFont typeface="Wingdings" pitchFamily="2" charset="2"/>
              <a:buNone/>
            </a:pPr>
            <a:r>
              <a:rPr lang="en-US" sz="2000" b="1" smtClean="0">
                <a:latin typeface="Courier New" charset="0"/>
              </a:rPr>
              <a:t>if</a:t>
            </a:r>
            <a:r>
              <a:rPr lang="en-US" sz="2000" smtClean="0">
                <a:latin typeface="Courier New" charset="0"/>
              </a:rPr>
              <a:t> (i &gt; j)</a:t>
            </a:r>
          </a:p>
          <a:p>
            <a:pPr eaLnBrk="1" hangingPunct="1">
              <a:lnSpc>
                <a:spcPct val="75000"/>
              </a:lnSpc>
              <a:spcBef>
                <a:spcPct val="0"/>
              </a:spcBef>
              <a:buFont typeface="Wingdings" pitchFamily="2" charset="2"/>
              <a:buNone/>
            </a:pPr>
            <a:r>
              <a:rPr lang="en-US" sz="2000" smtClean="0">
                <a:latin typeface="Courier New" charset="0"/>
              </a:rPr>
              <a:t>{</a:t>
            </a:r>
          </a:p>
          <a:p>
            <a:pPr eaLnBrk="1" hangingPunct="1">
              <a:lnSpc>
                <a:spcPct val="75000"/>
              </a:lnSpc>
              <a:spcBef>
                <a:spcPct val="0"/>
              </a:spcBef>
              <a:buFont typeface="Wingdings" pitchFamily="2" charset="2"/>
              <a:buNone/>
            </a:pPr>
            <a:r>
              <a:rPr lang="en-US" sz="2000" smtClean="0">
                <a:latin typeface="Courier New" charset="0"/>
              </a:rPr>
              <a:t>  </a:t>
            </a:r>
            <a:r>
              <a:rPr lang="en-US" sz="2000" b="1" smtClean="0">
                <a:latin typeface="Courier New" charset="0"/>
              </a:rPr>
              <a:t>if</a:t>
            </a:r>
            <a:r>
              <a:rPr lang="en-US" sz="2000" smtClean="0">
                <a:latin typeface="Courier New" charset="0"/>
              </a:rPr>
              <a:t> (i &gt; k) // i is max</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max = i;</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a:t>
            </a:r>
            <a:r>
              <a:rPr lang="en-US" sz="2000" b="1" smtClean="0">
                <a:latin typeface="Courier New" charset="0"/>
              </a:rPr>
              <a:t>else</a:t>
            </a:r>
            <a:r>
              <a:rPr lang="en-US" sz="2000" smtClean="0">
                <a:latin typeface="Courier New" charset="0"/>
              </a:rPr>
              <a:t>       // k is max</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max = k;</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a:t>
            </a:r>
          </a:p>
          <a:p>
            <a:pPr eaLnBrk="1" hangingPunct="1">
              <a:lnSpc>
                <a:spcPct val="75000"/>
              </a:lnSpc>
              <a:spcBef>
                <a:spcPct val="0"/>
              </a:spcBef>
              <a:buFont typeface="Wingdings" pitchFamily="2" charset="2"/>
              <a:buNone/>
            </a:pPr>
            <a:r>
              <a:rPr lang="en-US" sz="2000" b="1" smtClean="0">
                <a:latin typeface="Courier New" charset="0"/>
              </a:rPr>
              <a:t>else</a:t>
            </a:r>
            <a:r>
              <a:rPr lang="en-US" sz="2000" smtClean="0">
                <a:latin typeface="Courier New" charset="0"/>
              </a:rPr>
              <a:t> // i &lt;= j</a:t>
            </a:r>
            <a:endParaRPr lang="en-US" sz="2000" b="1" smtClean="0">
              <a:latin typeface="Courier New" charset="0"/>
            </a:endParaRPr>
          </a:p>
          <a:p>
            <a:pPr eaLnBrk="1" hangingPunct="1">
              <a:lnSpc>
                <a:spcPct val="75000"/>
              </a:lnSpc>
              <a:spcBef>
                <a:spcPct val="0"/>
              </a:spcBef>
              <a:buFont typeface="Wingdings" pitchFamily="2" charset="2"/>
              <a:buNone/>
            </a:pPr>
            <a:r>
              <a:rPr lang="en-US" sz="2000" smtClean="0">
                <a:latin typeface="Courier New" charset="0"/>
              </a:rPr>
              <a:t>{</a:t>
            </a:r>
          </a:p>
          <a:p>
            <a:pPr eaLnBrk="1" hangingPunct="1">
              <a:lnSpc>
                <a:spcPct val="75000"/>
              </a:lnSpc>
              <a:spcBef>
                <a:spcPct val="0"/>
              </a:spcBef>
              <a:buFont typeface="Wingdings" pitchFamily="2" charset="2"/>
              <a:buNone/>
            </a:pPr>
            <a:r>
              <a:rPr lang="en-US" sz="2000" smtClean="0">
                <a:latin typeface="Courier New" charset="0"/>
              </a:rPr>
              <a:t>  </a:t>
            </a:r>
            <a:r>
              <a:rPr lang="en-US" sz="2000" b="1" smtClean="0">
                <a:latin typeface="Courier New" charset="0"/>
              </a:rPr>
              <a:t>if</a:t>
            </a:r>
            <a:r>
              <a:rPr lang="en-US" sz="2000" smtClean="0">
                <a:latin typeface="Courier New" charset="0"/>
              </a:rPr>
              <a:t> (j &gt; k) // j is max</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max = j;</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a:t>
            </a:r>
            <a:r>
              <a:rPr lang="en-US" sz="2000" b="1" smtClean="0">
                <a:latin typeface="Courier New" charset="0"/>
              </a:rPr>
              <a:t>else</a:t>
            </a:r>
            <a:r>
              <a:rPr lang="en-US" sz="2000" smtClean="0">
                <a:latin typeface="Courier New" charset="0"/>
              </a:rPr>
              <a:t>       // k is max</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    max = k;</a:t>
            </a:r>
          </a:p>
          <a:p>
            <a:pPr eaLnBrk="1" hangingPunct="1">
              <a:lnSpc>
                <a:spcPct val="75000"/>
              </a:lnSpc>
              <a:spcBef>
                <a:spcPct val="0"/>
              </a:spcBef>
              <a:buFont typeface="Wingdings" pitchFamily="2" charset="2"/>
              <a:buNone/>
            </a:pPr>
            <a:r>
              <a:rPr lang="en-US" sz="2000" smtClean="0">
                <a:latin typeface="Courier New" charset="0"/>
              </a:rPr>
              <a:t>  }</a:t>
            </a:r>
          </a:p>
          <a:p>
            <a:pPr eaLnBrk="1" hangingPunct="1">
              <a:lnSpc>
                <a:spcPct val="75000"/>
              </a:lnSpc>
              <a:spcBef>
                <a:spcPct val="0"/>
              </a:spcBef>
              <a:buFont typeface="Wingdings" pitchFamily="2" charset="2"/>
              <a:buNone/>
            </a:pPr>
            <a:r>
              <a:rPr lang="en-US" sz="2000" smtClean="0">
                <a:latin typeface="Courier New" charset="0"/>
              </a:rPr>
              <a:t>}</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5AF19BE-0B95-42FF-9690-5A3D0C9FD201}" type="slidenum">
              <a:rPr lang="en-US" sz="1200">
                <a:solidFill>
                  <a:srgbClr val="898989"/>
                </a:solidFill>
              </a:rPr>
              <a:pPr eaLnBrk="1" hangingPunct="1"/>
              <a:t>47</a:t>
            </a:fld>
            <a:endParaRPr lang="en-US" sz="1200">
              <a:solidFill>
                <a:srgbClr val="898989"/>
              </a:solidFill>
            </a:endParaRPr>
          </a:p>
        </p:txBody>
      </p:sp>
      <p:sp>
        <p:nvSpPr>
          <p:cNvPr id="312325" name="Rectangle 5"/>
          <p:cNvSpPr>
            <a:spLocks noChangeArrowheads="1"/>
          </p:cNvSpPr>
          <p:nvPr/>
        </p:nvSpPr>
        <p:spPr bwMode="auto">
          <a:xfrm>
            <a:off x="5410200" y="2133600"/>
            <a:ext cx="2667000" cy="3048000"/>
          </a:xfrm>
          <a:prstGeom prst="rect">
            <a:avLst/>
          </a:prstGeom>
          <a:noFill/>
          <a:ln w="9525">
            <a:solidFill>
              <a:schemeClr val="tx1"/>
            </a:solidFill>
            <a:miter lim="800000"/>
            <a:headEnd/>
            <a:tailEnd/>
          </a:ln>
          <a:effectLst/>
        </p:spPr>
        <p:txBody>
          <a:bodyPr/>
          <a:lstStyle/>
          <a:p>
            <a:pPr marL="342900" indent="-342900">
              <a:lnSpc>
                <a:spcPct val="75000"/>
              </a:lnSpc>
              <a:defRPr/>
            </a:pPr>
            <a:r>
              <a:rPr lang="en-US" b="0" dirty="0">
                <a:latin typeface="Courier New" pitchFamily="49" charset="0"/>
                <a:cs typeface="Courier New" pitchFamily="49" charset="0"/>
              </a:rPr>
              <a:t>max = </a:t>
            </a:r>
            <a:r>
              <a:rPr lang="en-US" b="0" dirty="0" err="1">
                <a:latin typeface="Courier New" pitchFamily="49" charset="0"/>
                <a:cs typeface="Courier New" pitchFamily="49" charset="0"/>
              </a:rPr>
              <a:t>i</a:t>
            </a:r>
            <a:r>
              <a:rPr lang="en-US" b="0" dirty="0">
                <a:latin typeface="Courier New" pitchFamily="49" charset="0"/>
                <a:cs typeface="Courier New" pitchFamily="49" charset="0"/>
              </a:rPr>
              <a:t>;</a:t>
            </a:r>
          </a:p>
          <a:p>
            <a:pPr marL="342900" indent="-342900">
              <a:lnSpc>
                <a:spcPct val="75000"/>
              </a:lnSpc>
              <a:defRPr/>
            </a:pPr>
            <a:r>
              <a:rPr lang="en-US" b="1" dirty="0">
                <a:latin typeface="Courier New" pitchFamily="49" charset="0"/>
                <a:cs typeface="Courier New" pitchFamily="49" charset="0"/>
              </a:rPr>
              <a:t>if</a:t>
            </a:r>
            <a:r>
              <a:rPr lang="en-US" b="0" dirty="0">
                <a:latin typeface="Courier New" pitchFamily="49" charset="0"/>
                <a:cs typeface="Courier New" pitchFamily="49" charset="0"/>
              </a:rPr>
              <a:t> (j &gt; max)</a:t>
            </a:r>
          </a:p>
          <a:p>
            <a:pPr marL="342900" indent="-342900">
              <a:lnSpc>
                <a:spcPct val="75000"/>
              </a:lnSpc>
              <a:defRPr/>
            </a:pPr>
            <a:r>
              <a:rPr lang="en-US" b="0" dirty="0">
                <a:latin typeface="Courier New" pitchFamily="49" charset="0"/>
                <a:cs typeface="Courier New" pitchFamily="49" charset="0"/>
              </a:rPr>
              <a:t>{</a:t>
            </a:r>
          </a:p>
          <a:p>
            <a:pPr marL="342900" indent="-342900">
              <a:lnSpc>
                <a:spcPct val="75000"/>
              </a:lnSpc>
              <a:defRPr/>
            </a:pPr>
            <a:r>
              <a:rPr lang="en-US" b="0" dirty="0">
                <a:latin typeface="Courier New" pitchFamily="49" charset="0"/>
                <a:cs typeface="Courier New" pitchFamily="49" charset="0"/>
              </a:rPr>
              <a:t>  max = j;</a:t>
            </a:r>
          </a:p>
          <a:p>
            <a:pPr marL="342900" indent="-342900">
              <a:lnSpc>
                <a:spcPct val="75000"/>
              </a:lnSpc>
              <a:defRPr/>
            </a:pPr>
            <a:r>
              <a:rPr lang="en-US" b="0" dirty="0">
                <a:latin typeface="Courier New" pitchFamily="49" charset="0"/>
                <a:cs typeface="Courier New" pitchFamily="49" charset="0"/>
              </a:rPr>
              <a:t>}</a:t>
            </a:r>
          </a:p>
          <a:p>
            <a:pPr marL="342900" indent="-342900">
              <a:lnSpc>
                <a:spcPct val="75000"/>
              </a:lnSpc>
              <a:defRPr/>
            </a:pPr>
            <a:r>
              <a:rPr lang="en-US" b="1" dirty="0">
                <a:latin typeface="Courier New" pitchFamily="49" charset="0"/>
                <a:cs typeface="Courier New" pitchFamily="49" charset="0"/>
              </a:rPr>
              <a:t>if</a:t>
            </a:r>
            <a:r>
              <a:rPr lang="en-US" b="0" dirty="0">
                <a:latin typeface="Courier New" pitchFamily="49" charset="0"/>
                <a:cs typeface="Courier New" pitchFamily="49" charset="0"/>
              </a:rPr>
              <a:t> (k &gt; max)</a:t>
            </a:r>
          </a:p>
          <a:p>
            <a:pPr marL="342900" indent="-342900">
              <a:lnSpc>
                <a:spcPct val="75000"/>
              </a:lnSpc>
              <a:defRPr/>
            </a:pPr>
            <a:r>
              <a:rPr lang="en-US" b="0" dirty="0">
                <a:latin typeface="Courier New" pitchFamily="49" charset="0"/>
                <a:cs typeface="Courier New" pitchFamily="49" charset="0"/>
              </a:rPr>
              <a:t>{</a:t>
            </a:r>
          </a:p>
          <a:p>
            <a:pPr marL="342900" indent="-342900">
              <a:lnSpc>
                <a:spcPct val="75000"/>
              </a:lnSpc>
              <a:defRPr/>
            </a:pPr>
            <a:r>
              <a:rPr lang="en-US" b="0" dirty="0">
                <a:latin typeface="Courier New" pitchFamily="49" charset="0"/>
                <a:cs typeface="Courier New" pitchFamily="49" charset="0"/>
              </a:rPr>
              <a:t>  max = k;</a:t>
            </a:r>
          </a:p>
          <a:p>
            <a:pPr marL="342900" indent="-342900">
              <a:lnSpc>
                <a:spcPct val="75000"/>
              </a:lnSpc>
              <a:defRPr/>
            </a:pP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39607307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Your Turn, Again</a:t>
            </a:r>
          </a:p>
        </p:txBody>
      </p:sp>
      <p:sp>
        <p:nvSpPr>
          <p:cNvPr id="73731" name="Rectangle 3"/>
          <p:cNvSpPr>
            <a:spLocks noGrp="1" noChangeArrowheads="1"/>
          </p:cNvSpPr>
          <p:nvPr>
            <p:ph type="body" sz="half" idx="1"/>
          </p:nvPr>
        </p:nvSpPr>
        <p:spPr/>
        <p:txBody>
          <a:bodyPr/>
          <a:lstStyle/>
          <a:p>
            <a:pPr eaLnBrk="1" hangingPunct="1"/>
            <a:r>
              <a:rPr lang="en-US" sz="2800" smtClean="0"/>
              <a:t>Given an integer, </a:t>
            </a:r>
            <a:r>
              <a:rPr lang="en-US" sz="2800" i="1" smtClean="0"/>
              <a:t>grade</a:t>
            </a:r>
            <a:r>
              <a:rPr lang="en-US" sz="2800" smtClean="0"/>
              <a:t>, holding a grade between 0 and 100, write a piece of code that converts the numeric value to a letter grade according to the following table and prints the letter grade.</a:t>
            </a:r>
          </a:p>
        </p:txBody>
      </p:sp>
      <p:graphicFrame>
        <p:nvGraphicFramePr>
          <p:cNvPr id="309289" name="Group 41"/>
          <p:cNvGraphicFramePr>
            <a:graphicFrameLocks noGrp="1"/>
          </p:cNvGraphicFramePr>
          <p:nvPr>
            <p:ph sz="half" idx="2"/>
            <p:extLst>
              <p:ext uri="{D42A27DB-BD31-4B8C-83A1-F6EECF244321}">
                <p14:modId xmlns:p14="http://schemas.microsoft.com/office/powerpoint/2010/main" val="114311787"/>
              </p:ext>
            </p:extLst>
          </p:nvPr>
        </p:nvGraphicFramePr>
        <p:xfrm>
          <a:off x="4721225" y="2209800"/>
          <a:ext cx="3736975" cy="3048001"/>
        </p:xfrm>
        <a:graphic>
          <a:graphicData uri="http://schemas.openxmlformats.org/drawingml/2006/table">
            <a:tbl>
              <a:tblPr/>
              <a:tblGrid>
                <a:gridCol w="2212975"/>
                <a:gridCol w="1524000"/>
              </a:tblGrid>
              <a:tr h="6111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 grade</a:t>
                      </a:r>
                      <a:r>
                        <a:rPr kumimoji="0" lang="en-US" sz="2400" b="0" i="0" u="none" strike="noStrike" cap="none" normalizeH="0" baseline="0" dirty="0" smtClean="0">
                          <a:ln>
                            <a:noFill/>
                          </a:ln>
                          <a:solidFill>
                            <a:schemeClr val="tx1"/>
                          </a:solidFill>
                          <a:effectLst/>
                          <a:latin typeface="Comic Sans MS" pitchFamily="66" charset="0"/>
                          <a:cs typeface="Arial" charset="0"/>
                        </a:rPr>
                        <a:t>≥</a:t>
                      </a:r>
                      <a:r>
                        <a:rPr kumimoji="0" lang="en-US" sz="2400" b="0" i="0" u="none" strike="noStrike" cap="none" normalizeH="0" baseline="0" dirty="0" smtClean="0">
                          <a:ln>
                            <a:noFill/>
                          </a:ln>
                          <a:solidFill>
                            <a:schemeClr val="tx1"/>
                          </a:solidFill>
                          <a:effectLst/>
                          <a:latin typeface="Comic Sans MS" pitchFamily="66" charset="0"/>
                        </a:rPr>
                        <a:t>90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A</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smtClean="0">
                          <a:ln>
                            <a:noFill/>
                          </a:ln>
                          <a:solidFill>
                            <a:schemeClr val="tx1"/>
                          </a:solidFill>
                          <a:effectLst/>
                          <a:latin typeface="Comic Sans MS" pitchFamily="66" charset="0"/>
                        </a:rPr>
                        <a:t>80</a:t>
                      </a:r>
                      <a:r>
                        <a:rPr kumimoji="0" lang="en-US" sz="2400" b="0" i="0" u="none" strike="noStrike" cap="none" normalizeH="0" baseline="0" smtClean="0">
                          <a:ln>
                            <a:noFill/>
                          </a:ln>
                          <a:solidFill>
                            <a:schemeClr val="tx1"/>
                          </a:solidFill>
                          <a:effectLst/>
                          <a:latin typeface="Comic Sans MS" pitchFamily="66" charset="0"/>
                          <a:cs typeface="Arial" charset="0"/>
                        </a:rPr>
                        <a:t>≤</a:t>
                      </a:r>
                      <a:r>
                        <a:rPr kumimoji="0" lang="en-US" sz="2400" b="0" i="0" u="none" strike="noStrike" cap="none" normalizeH="0" baseline="0" smtClean="0">
                          <a:ln>
                            <a:noFill/>
                          </a:ln>
                          <a:solidFill>
                            <a:schemeClr val="tx1"/>
                          </a:solidFill>
                          <a:effectLst/>
                          <a:latin typeface="Comic Sans MS" pitchFamily="66" charset="0"/>
                        </a:rPr>
                        <a:t>grade&lt;</a:t>
                      </a:r>
                      <a:r>
                        <a:rPr kumimoji="0" lang="en-US" sz="2400" b="0" i="0" u="none" strike="noStrike" cap="none" normalizeH="0" baseline="0" smtClean="0">
                          <a:ln>
                            <a:noFill/>
                          </a:ln>
                          <a:solidFill>
                            <a:schemeClr val="tx1"/>
                          </a:solidFill>
                          <a:effectLst/>
                          <a:latin typeface="Comic Sans MS" pitchFamily="66" charset="0"/>
                          <a:cs typeface="Arial" charset="0"/>
                        </a:rPr>
                        <a:t>90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B</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smtClean="0">
                          <a:ln>
                            <a:noFill/>
                          </a:ln>
                          <a:solidFill>
                            <a:schemeClr val="tx1"/>
                          </a:solidFill>
                          <a:effectLst/>
                          <a:latin typeface="Comic Sans MS" pitchFamily="66" charset="0"/>
                        </a:rPr>
                        <a:t>70</a:t>
                      </a:r>
                      <a:r>
                        <a:rPr kumimoji="0" lang="en-US" sz="2400" b="0" i="0" u="none" strike="noStrike" cap="none" normalizeH="0" baseline="0" smtClean="0">
                          <a:ln>
                            <a:noFill/>
                          </a:ln>
                          <a:solidFill>
                            <a:schemeClr val="tx1"/>
                          </a:solidFill>
                          <a:effectLst/>
                          <a:latin typeface="Comic Sans MS" pitchFamily="66" charset="0"/>
                          <a:cs typeface="Arial" charset="0"/>
                        </a:rPr>
                        <a:t>≤</a:t>
                      </a:r>
                      <a:r>
                        <a:rPr kumimoji="0" lang="en-US" sz="2400" b="0" i="0" u="none" strike="noStrike" cap="none" normalizeH="0" baseline="0" smtClean="0">
                          <a:ln>
                            <a:noFill/>
                          </a:ln>
                          <a:solidFill>
                            <a:schemeClr val="tx1"/>
                          </a:solidFill>
                          <a:effectLst/>
                          <a:latin typeface="Comic Sans MS" pitchFamily="66" charset="0"/>
                        </a:rPr>
                        <a:t>grade&lt;</a:t>
                      </a:r>
                      <a:r>
                        <a:rPr kumimoji="0" lang="en-US" sz="2400" b="0" i="0" u="none" strike="noStrike" cap="none" normalizeH="0" baseline="0" smtClean="0">
                          <a:ln>
                            <a:noFill/>
                          </a:ln>
                          <a:solidFill>
                            <a:schemeClr val="tx1"/>
                          </a:solidFill>
                          <a:effectLst/>
                          <a:latin typeface="Comic Sans MS" pitchFamily="66" charset="0"/>
                          <a:cs typeface="Arial" charset="0"/>
                        </a:rPr>
                        <a:t>80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smtClean="0">
                          <a:ln>
                            <a:noFill/>
                          </a:ln>
                          <a:solidFill>
                            <a:schemeClr val="tx1"/>
                          </a:solidFill>
                          <a:effectLst/>
                          <a:latin typeface="Comic Sans MS" pitchFamily="66" charset="0"/>
                        </a:rPr>
                        <a:t>60</a:t>
                      </a:r>
                      <a:r>
                        <a:rPr kumimoji="0" lang="en-US" sz="2400" b="0" i="0" u="none" strike="noStrike" cap="none" normalizeH="0" baseline="0" smtClean="0">
                          <a:ln>
                            <a:noFill/>
                          </a:ln>
                          <a:solidFill>
                            <a:schemeClr val="tx1"/>
                          </a:solidFill>
                          <a:effectLst/>
                          <a:latin typeface="Comic Sans MS" pitchFamily="66" charset="0"/>
                          <a:cs typeface="Arial" charset="0"/>
                        </a:rPr>
                        <a:t>≤</a:t>
                      </a:r>
                      <a:r>
                        <a:rPr kumimoji="0" lang="en-US" sz="2400" b="0" i="0" u="none" strike="noStrike" cap="none" normalizeH="0" baseline="0" smtClean="0">
                          <a:ln>
                            <a:noFill/>
                          </a:ln>
                          <a:solidFill>
                            <a:schemeClr val="tx1"/>
                          </a:solidFill>
                          <a:effectLst/>
                          <a:latin typeface="Comic Sans MS" pitchFamily="66" charset="0"/>
                        </a:rPr>
                        <a:t>grade&lt;</a:t>
                      </a:r>
                      <a:r>
                        <a:rPr kumimoji="0" lang="en-US" sz="2400" b="0" i="0" u="none" strike="noStrike" cap="none" normalizeH="0" baseline="0" smtClean="0">
                          <a:ln>
                            <a:noFill/>
                          </a:ln>
                          <a:solidFill>
                            <a:schemeClr val="tx1"/>
                          </a:solidFill>
                          <a:effectLst/>
                          <a:latin typeface="Comic Sans MS" pitchFamily="66" charset="0"/>
                          <a:cs typeface="Arial" charset="0"/>
                        </a:rPr>
                        <a:t>70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D</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smtClean="0">
                          <a:ln>
                            <a:noFill/>
                          </a:ln>
                          <a:solidFill>
                            <a:schemeClr val="tx1"/>
                          </a:solidFill>
                          <a:effectLst/>
                          <a:latin typeface="Comic Sans MS" pitchFamily="66" charset="0"/>
                        </a:rPr>
                        <a:t>grade&lt;60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pPr>
                      <a:r>
                        <a:rPr kumimoji="0" lang="en-US" sz="2400" b="0" i="0" u="none" strike="noStrike" cap="none" normalizeH="0" baseline="0" dirty="0" smtClean="0">
                          <a:ln>
                            <a:noFill/>
                          </a:ln>
                          <a:solidFill>
                            <a:schemeClr val="tx1"/>
                          </a:solidFill>
                          <a:effectLst/>
                          <a:latin typeface="Comic Sans MS" pitchFamily="66" charset="0"/>
                        </a:rPr>
                        <a:t>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 name="Slide Number Placeholder 6"/>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0AB445BE-6F62-4B37-B967-0B4E98B7CF80}" type="slidenum">
              <a:rPr lang="en-US" sz="1200">
                <a:solidFill>
                  <a:srgbClr val="898989"/>
                </a:solidFill>
              </a:rPr>
              <a:pPr eaLnBrk="1" hangingPunct="1"/>
              <a:t>48</a:t>
            </a:fld>
            <a:endParaRPr lang="en-US" sz="1200">
              <a:solidFill>
                <a:srgbClr val="898989"/>
              </a:solidFill>
            </a:endParaRPr>
          </a:p>
        </p:txBody>
      </p:sp>
    </p:spTree>
    <p:extLst>
      <p:ext uri="{BB962C8B-B14F-4D97-AF65-F5344CB8AC3E}">
        <p14:creationId xmlns:p14="http://schemas.microsoft.com/office/powerpoint/2010/main" val="31746796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Grade Conversion</a:t>
            </a:r>
          </a:p>
        </p:txBody>
      </p:sp>
      <p:sp>
        <p:nvSpPr>
          <p:cNvPr id="314372" name="Rectangle 4"/>
          <p:cNvSpPr>
            <a:spLocks noGrp="1" noChangeArrowheads="1"/>
          </p:cNvSpPr>
          <p:nvPr>
            <p:ph idx="1"/>
          </p:nvPr>
        </p:nvSpPr>
        <p:spPr>
          <a:xfrm>
            <a:off x="685800" y="990600"/>
            <a:ext cx="7924800" cy="5181600"/>
          </a:xfrm>
        </p:spPr>
        <p:txBody>
          <a:bodyPr/>
          <a:lstStyle/>
          <a:p>
            <a:pPr eaLnBrk="1" hangingPunct="1">
              <a:lnSpc>
                <a:spcPct val="75000"/>
              </a:lnSpc>
              <a:spcBef>
                <a:spcPct val="0"/>
              </a:spcBef>
              <a:buFont typeface="Wingdings" pitchFamily="2" charset="2"/>
              <a:buNone/>
            </a:pPr>
            <a:r>
              <a:rPr lang="en-US" sz="2000" b="1" dirty="0" smtClean="0">
                <a:latin typeface="Courier New" charset="0"/>
              </a:rPr>
              <a:t>char</a:t>
            </a: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b="1" dirty="0" smtClean="0">
                <a:latin typeface="Courier New" charset="0"/>
              </a:rPr>
              <a:t>if</a:t>
            </a:r>
            <a:r>
              <a:rPr lang="en-US" sz="2000" dirty="0" smtClean="0">
                <a:latin typeface="Courier New" charset="0"/>
              </a:rPr>
              <a:t> (grade &gt;= 90)      // 90 &lt;= grade</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 = ‘A’;</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 if</a:t>
            </a:r>
            <a:r>
              <a:rPr lang="en-US" sz="2000" dirty="0" smtClean="0">
                <a:latin typeface="Courier New" charset="0"/>
              </a:rPr>
              <a:t> (grade &gt;= 80) // 80 &lt;= grade &lt; 90</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 = ‘B’;</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 if</a:t>
            </a:r>
            <a:r>
              <a:rPr lang="en-US" sz="2000" dirty="0" smtClean="0">
                <a:latin typeface="Courier New" charset="0"/>
              </a:rPr>
              <a:t> (grade &gt;= 70) // 70 &lt;= grade &lt; 80</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 = ‘C’;</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 if</a:t>
            </a:r>
            <a:r>
              <a:rPr lang="en-US" sz="2000" dirty="0" smtClean="0">
                <a:latin typeface="Courier New" charset="0"/>
              </a:rPr>
              <a:t> (grade &gt;= 60) // 60 &lt;= grade &lt; 70</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 = ‘D’;</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b="1" dirty="0" smtClean="0">
                <a:latin typeface="Courier New" charset="0"/>
              </a:rPr>
              <a:t>else</a:t>
            </a:r>
            <a:r>
              <a:rPr lang="en-US" sz="2000" dirty="0" smtClean="0">
                <a:latin typeface="Courier New" charset="0"/>
              </a:rPr>
              <a:t>                  // grade &lt; 60</a:t>
            </a:r>
            <a:endParaRPr lang="en-US" sz="2000" b="1" dirty="0" smtClean="0">
              <a:latin typeface="Courier New" charset="0"/>
            </a:endParaRP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smtClean="0">
                <a:latin typeface="Courier New" charset="0"/>
              </a:rPr>
              <a:t>  </a:t>
            </a:r>
            <a:r>
              <a:rPr lang="en-US" sz="2000" dirty="0" err="1" smtClean="0">
                <a:latin typeface="Courier New" charset="0"/>
              </a:rPr>
              <a:t>letterGrade</a:t>
            </a:r>
            <a:r>
              <a:rPr lang="en-US" sz="2000" dirty="0" smtClean="0">
                <a:latin typeface="Courier New" charset="0"/>
              </a:rPr>
              <a:t> = ‘E’;</a:t>
            </a:r>
          </a:p>
          <a:p>
            <a:pPr eaLnBrk="1" hangingPunct="1">
              <a:lnSpc>
                <a:spcPct val="75000"/>
              </a:lnSpc>
              <a:spcBef>
                <a:spcPct val="0"/>
              </a:spcBef>
              <a:buFont typeface="Wingdings" pitchFamily="2" charset="2"/>
              <a:buNone/>
            </a:pPr>
            <a:r>
              <a:rPr lang="en-US" sz="2000" dirty="0" smtClean="0">
                <a:latin typeface="Courier New" charset="0"/>
              </a:rPr>
              <a:t>}</a:t>
            </a:r>
          </a:p>
          <a:p>
            <a:pPr eaLnBrk="1" hangingPunct="1">
              <a:lnSpc>
                <a:spcPct val="75000"/>
              </a:lnSpc>
              <a:spcBef>
                <a:spcPct val="0"/>
              </a:spcBef>
              <a:buFont typeface="Wingdings" pitchFamily="2" charset="2"/>
              <a:buNone/>
            </a:pPr>
            <a:r>
              <a:rPr lang="en-US" sz="2000" dirty="0" err="1" smtClean="0">
                <a:latin typeface="Courier New" charset="0"/>
              </a:rPr>
              <a:t>System.out.println</a:t>
            </a:r>
            <a:r>
              <a:rPr lang="en-US" sz="2000" dirty="0" smtClean="0">
                <a:latin typeface="Courier New" charset="0"/>
              </a:rPr>
              <a:t>(</a:t>
            </a:r>
            <a:r>
              <a:rPr lang="en-US" sz="2000" dirty="0" err="1" smtClean="0">
                <a:latin typeface="Courier New" charset="0"/>
              </a:rPr>
              <a:t>letterGrade</a:t>
            </a:r>
            <a:r>
              <a:rPr lang="en-US" sz="2000" dirty="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8F5092F-44EE-4DBF-B845-5950CD60093B}" type="slidenum">
              <a:rPr lang="en-US" sz="1200">
                <a:solidFill>
                  <a:srgbClr val="898989"/>
                </a:solidFill>
              </a:rPr>
              <a:pPr eaLnBrk="1" hangingPunct="1"/>
              <a:t>49</a:t>
            </a:fld>
            <a:endParaRPr lang="en-US" sz="1200">
              <a:solidFill>
                <a:srgbClr val="898989"/>
              </a:solidFill>
            </a:endParaRPr>
          </a:p>
        </p:txBody>
      </p:sp>
    </p:spTree>
    <p:extLst>
      <p:ext uri="{BB962C8B-B14F-4D97-AF65-F5344CB8AC3E}">
        <p14:creationId xmlns:p14="http://schemas.microsoft.com/office/powerpoint/2010/main" val="213572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The </a:t>
            </a:r>
            <a:r>
              <a:rPr lang="en-US" b="1" smtClean="0">
                <a:latin typeface="Courier New" charset="0"/>
              </a:rPr>
              <a:t>boolean</a:t>
            </a:r>
            <a:r>
              <a:rPr lang="en-US" smtClean="0"/>
              <a:t> Type</a:t>
            </a:r>
          </a:p>
        </p:txBody>
      </p:sp>
      <p:sp>
        <p:nvSpPr>
          <p:cNvPr id="280579" name="Rectangle 3"/>
          <p:cNvSpPr>
            <a:spLocks noGrp="1" noChangeArrowheads="1"/>
          </p:cNvSpPr>
          <p:nvPr>
            <p:ph idx="1"/>
          </p:nvPr>
        </p:nvSpPr>
        <p:spPr/>
        <p:txBody>
          <a:bodyPr/>
          <a:lstStyle/>
          <a:p>
            <a:pPr eaLnBrk="1" hangingPunct="1">
              <a:lnSpc>
                <a:spcPct val="80000"/>
              </a:lnSpc>
            </a:pPr>
            <a:r>
              <a:rPr lang="en-US" sz="2800" smtClean="0"/>
              <a:t>A variable of the </a:t>
            </a:r>
            <a:r>
              <a:rPr lang="en-US" sz="2800" b="1" smtClean="0">
                <a:latin typeface="Courier New" charset="0"/>
              </a:rPr>
              <a:t>boolean</a:t>
            </a:r>
            <a:r>
              <a:rPr lang="en-US" sz="2800" smtClean="0"/>
              <a:t> data type stores one of two values: </a:t>
            </a:r>
            <a:r>
              <a:rPr lang="en-US" sz="2800" b="1" smtClean="0">
                <a:latin typeface="Courier New" charset="0"/>
              </a:rPr>
              <a:t>true</a:t>
            </a:r>
            <a:r>
              <a:rPr lang="en-US" sz="2800" smtClean="0"/>
              <a:t> or </a:t>
            </a:r>
            <a:r>
              <a:rPr lang="en-US" sz="2800" b="1" smtClean="0">
                <a:latin typeface="Courier New" charset="0"/>
              </a:rPr>
              <a:t>false</a:t>
            </a:r>
          </a:p>
          <a:p>
            <a:pPr eaLnBrk="1" hangingPunct="1">
              <a:lnSpc>
                <a:spcPct val="80000"/>
              </a:lnSpc>
            </a:pPr>
            <a:r>
              <a:rPr lang="en-US" sz="2800" b="1" smtClean="0">
                <a:latin typeface="Courier New" charset="0"/>
              </a:rPr>
              <a:t>true</a:t>
            </a:r>
            <a:r>
              <a:rPr lang="en-US" sz="2800" smtClean="0"/>
              <a:t> and </a:t>
            </a:r>
            <a:r>
              <a:rPr lang="en-US" sz="2800" b="1" smtClean="0">
                <a:latin typeface="Courier New" charset="0"/>
              </a:rPr>
              <a:t>false</a:t>
            </a:r>
            <a:r>
              <a:rPr lang="en-US" sz="2800" smtClean="0"/>
              <a:t> are the only two boolean constants</a:t>
            </a:r>
          </a:p>
          <a:p>
            <a:pPr eaLnBrk="1" hangingPunct="1">
              <a:lnSpc>
                <a:spcPct val="80000"/>
              </a:lnSpc>
            </a:pPr>
            <a:r>
              <a:rPr lang="en-US" sz="2800" smtClean="0"/>
              <a:t>boolean values/expressions are used to make decisions in programs</a:t>
            </a:r>
            <a:endParaRPr lang="en-US" sz="2800" smtClean="0">
              <a:latin typeface="Courier New" charset="0"/>
            </a:endParaRPr>
          </a:p>
          <a:p>
            <a:pPr eaLnBrk="1" hangingPunct="1">
              <a:lnSpc>
                <a:spcPct val="80000"/>
              </a:lnSpc>
            </a:pPr>
            <a:r>
              <a:rPr lang="en-US" sz="2800" smtClean="0"/>
              <a:t>For example:</a:t>
            </a:r>
          </a:p>
          <a:p>
            <a:pPr lvl="1" eaLnBrk="1" hangingPunct="1">
              <a:lnSpc>
                <a:spcPct val="80000"/>
              </a:lnSpc>
              <a:buFont typeface="Wingdings" pitchFamily="2" charset="2"/>
              <a:buNone/>
            </a:pPr>
            <a:r>
              <a:rPr lang="en-US" b="1" smtClean="0">
                <a:latin typeface="Courier New" charset="0"/>
              </a:rPr>
              <a:t>	</a:t>
            </a:r>
            <a:r>
              <a:rPr lang="en-US" sz="2400" b="1" smtClean="0">
                <a:latin typeface="Courier New" charset="0"/>
              </a:rPr>
              <a:t>if</a:t>
            </a:r>
            <a:r>
              <a:rPr lang="en-US" sz="2400" smtClean="0">
                <a:latin typeface="Courier New" charset="0"/>
              </a:rPr>
              <a:t> (x &gt; 0) // boolean expression</a:t>
            </a:r>
          </a:p>
          <a:p>
            <a:pPr lvl="1" eaLnBrk="1" hangingPunct="1">
              <a:lnSpc>
                <a:spcPct val="80000"/>
              </a:lnSpc>
              <a:buFont typeface="Wingdings" pitchFamily="2" charset="2"/>
              <a:buNone/>
            </a:pPr>
            <a:r>
              <a:rPr lang="en-US" sz="2400" smtClean="0">
                <a:latin typeface="Courier New" charset="0"/>
              </a:rPr>
              <a:t>	{</a:t>
            </a:r>
          </a:p>
          <a:p>
            <a:pPr lvl="1" eaLnBrk="1" hangingPunct="1">
              <a:lnSpc>
                <a:spcPct val="80000"/>
              </a:lnSpc>
              <a:buFont typeface="Wingdings" pitchFamily="2" charset="2"/>
              <a:buNone/>
            </a:pPr>
            <a:r>
              <a:rPr lang="en-US" sz="2400" smtClean="0">
                <a:latin typeface="Courier New" charset="0"/>
              </a:rPr>
              <a:t>	  System.out.println(“x is positive”);</a:t>
            </a:r>
          </a:p>
          <a:p>
            <a:pPr lvl="1" eaLnBrk="1" hangingPunct="1">
              <a:lnSpc>
                <a:spcPct val="80000"/>
              </a:lnSpc>
              <a:buFont typeface="Wingdings" pitchFamily="2" charset="2"/>
              <a:buNone/>
            </a:pPr>
            <a:r>
              <a:rPr lang="en-US" sz="2400" smtClean="0">
                <a:latin typeface="Courier New" charset="0"/>
              </a:rPr>
              <a:t>	}</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12AD52E6-ED24-4BB8-B820-F5105A796791}" type="slidenum">
              <a:rPr lang="en-US" sz="1200">
                <a:solidFill>
                  <a:srgbClr val="898989"/>
                </a:solidFill>
              </a:rPr>
              <a:pPr eaLnBrk="1" hangingPunct="1"/>
              <a:t>5</a:t>
            </a:fld>
            <a:endParaRPr lang="en-US" sz="1200">
              <a:solidFill>
                <a:srgbClr val="898989"/>
              </a:solidFill>
            </a:endParaRPr>
          </a:p>
        </p:txBody>
      </p:sp>
    </p:spTree>
    <p:extLst>
      <p:ext uri="{BB962C8B-B14F-4D97-AF65-F5344CB8AC3E}">
        <p14:creationId xmlns:p14="http://schemas.microsoft.com/office/powerpoint/2010/main" val="17619705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Your Turn, One More Time</a:t>
            </a:r>
          </a:p>
        </p:txBody>
      </p:sp>
      <p:sp>
        <p:nvSpPr>
          <p:cNvPr id="316419" name="Rectangle 3"/>
          <p:cNvSpPr>
            <a:spLocks noGrp="1" noChangeArrowheads="1"/>
          </p:cNvSpPr>
          <p:nvPr>
            <p:ph idx="1"/>
          </p:nvPr>
        </p:nvSpPr>
        <p:spPr/>
        <p:txBody>
          <a:bodyPr/>
          <a:lstStyle/>
          <a:p>
            <a:pPr eaLnBrk="1" hangingPunct="1"/>
            <a:r>
              <a:rPr lang="en-US" dirty="0" smtClean="0"/>
              <a:t>Given a String, </a:t>
            </a:r>
            <a:r>
              <a:rPr lang="en-US" i="1" dirty="0" smtClean="0"/>
              <a:t>s</a:t>
            </a:r>
            <a:r>
              <a:rPr lang="en-US" dirty="0" smtClean="0"/>
              <a:t>, which is meant to hold a date in the </a:t>
            </a:r>
            <a:r>
              <a:rPr lang="en-US" b="1" dirty="0" smtClean="0">
                <a:latin typeface="Courier New" charset="0"/>
              </a:rPr>
              <a:t>mm/</a:t>
            </a:r>
            <a:r>
              <a:rPr lang="en-US" b="1" dirty="0" err="1" smtClean="0">
                <a:latin typeface="Courier New" charset="0"/>
              </a:rPr>
              <a:t>dd</a:t>
            </a:r>
            <a:r>
              <a:rPr lang="en-US" b="1" dirty="0" smtClean="0">
                <a:latin typeface="Courier New" charset="0"/>
              </a:rPr>
              <a:t>/</a:t>
            </a:r>
            <a:r>
              <a:rPr lang="en-US" b="1" dirty="0" err="1" smtClean="0">
                <a:latin typeface="Courier New" charset="0"/>
              </a:rPr>
              <a:t>yyyy</a:t>
            </a:r>
            <a:r>
              <a:rPr lang="en-US" dirty="0" smtClean="0"/>
              <a:t> format, check that it is in the correct format and print an error message if it is not.</a:t>
            </a:r>
          </a:p>
          <a:p>
            <a:pPr eaLnBrk="1" hangingPunct="1"/>
            <a:r>
              <a:rPr lang="en-US" b="1" dirty="0" err="1" smtClean="0"/>
              <a:t>boolean</a:t>
            </a:r>
            <a:r>
              <a:rPr lang="en-US" dirty="0" smtClean="0"/>
              <a:t> </a:t>
            </a:r>
            <a:r>
              <a:rPr lang="en-US" dirty="0" err="1" smtClean="0"/>
              <a:t>Character.isDigit</a:t>
            </a:r>
            <a:r>
              <a:rPr lang="en-US" dirty="0" smtClean="0"/>
              <a:t>(</a:t>
            </a:r>
            <a:r>
              <a:rPr lang="en-US" b="1" dirty="0" smtClean="0"/>
              <a:t>char</a:t>
            </a:r>
            <a:r>
              <a:rPr lang="en-US" dirty="0" smtClean="0"/>
              <a:t> </a:t>
            </a:r>
            <a:r>
              <a:rPr lang="en-US" dirty="0" err="1" smtClean="0"/>
              <a:t>ch</a:t>
            </a:r>
            <a:r>
              <a:rPr lang="en-US" dirty="0" smtClean="0"/>
              <a:t>)</a:t>
            </a:r>
            <a:br>
              <a:rPr lang="en-US" dirty="0" smtClean="0"/>
            </a:br>
            <a:r>
              <a:rPr lang="en-US" dirty="0" smtClean="0"/>
              <a:t>allows you to check if a given character, </a:t>
            </a:r>
            <a:r>
              <a:rPr lang="en-US" i="1" dirty="0" err="1" smtClean="0"/>
              <a:t>ch</a:t>
            </a:r>
            <a:r>
              <a:rPr lang="en-US" dirty="0" smtClean="0"/>
              <a:t>, is a digit (‘0’, ‘1’, ‘2’, ‘3’, ‘4’, ‘5’, ‘6’, ‘7’, ‘8’, ‘9’) or not.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5B8FCC5-9B6F-4EEA-9713-8CA6176EEAEF}" type="slidenum">
              <a:rPr lang="en-US" sz="1200">
                <a:solidFill>
                  <a:srgbClr val="898989"/>
                </a:solidFill>
              </a:rPr>
              <a:pPr eaLnBrk="1" hangingPunct="1"/>
              <a:t>50</a:t>
            </a:fld>
            <a:endParaRPr lang="en-US" sz="1200">
              <a:solidFill>
                <a:srgbClr val="898989"/>
              </a:solidFill>
            </a:endParaRPr>
          </a:p>
        </p:txBody>
      </p:sp>
    </p:spTree>
    <p:extLst>
      <p:ext uri="{BB962C8B-B14F-4D97-AF65-F5344CB8AC3E}">
        <p14:creationId xmlns:p14="http://schemas.microsoft.com/office/powerpoint/2010/main" val="1684951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en-US" smtClean="0"/>
              <a:t>Check Date Format</a:t>
            </a:r>
          </a:p>
        </p:txBody>
      </p:sp>
      <p:sp>
        <p:nvSpPr>
          <p:cNvPr id="6"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25A02E3-D948-4EE2-9897-33DF6EB66310}" type="slidenum">
              <a:rPr lang="en-US" sz="1200">
                <a:solidFill>
                  <a:srgbClr val="898989"/>
                </a:solidFill>
              </a:rPr>
              <a:pPr eaLnBrk="1" hangingPunct="1"/>
              <a:t>51</a:t>
            </a:fld>
            <a:endParaRPr lang="en-US" sz="1200">
              <a:solidFill>
                <a:srgbClr val="898989"/>
              </a:solidFill>
            </a:endParaRPr>
          </a:p>
        </p:txBody>
      </p:sp>
      <p:sp>
        <p:nvSpPr>
          <p:cNvPr id="318469" name="Rectangle 5"/>
          <p:cNvSpPr>
            <a:spLocks noChangeArrowheads="1"/>
          </p:cNvSpPr>
          <p:nvPr/>
        </p:nvSpPr>
        <p:spPr bwMode="auto">
          <a:xfrm>
            <a:off x="685800" y="1524000"/>
            <a:ext cx="7924800" cy="4419600"/>
          </a:xfrm>
          <a:prstGeom prst="rect">
            <a:avLst/>
          </a:prstGeom>
          <a:noFill/>
          <a:ln w="9525">
            <a:noFill/>
            <a:miter lim="800000"/>
            <a:headEnd/>
            <a:tailEnd/>
          </a:ln>
          <a:effectLst/>
        </p:spPr>
        <p:txBody>
          <a:bodyPr/>
          <a:lstStyle/>
          <a:p>
            <a:pPr marL="342900" indent="-342900">
              <a:lnSpc>
                <a:spcPct val="80000"/>
              </a:lnSpc>
              <a:defRPr/>
            </a:pPr>
            <a:r>
              <a:rPr lang="en-US" sz="2400" dirty="0">
                <a:latin typeface="Courier New" pitchFamily="49" charset="0"/>
                <a:cs typeface="Courier New" pitchFamily="49" charset="0"/>
              </a:rPr>
              <a:t>if</a:t>
            </a: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s.length</a:t>
            </a:r>
            <a:r>
              <a:rPr lang="en-US" sz="2400" b="0" dirty="0">
                <a:latin typeface="Courier New" pitchFamily="49" charset="0"/>
                <a:cs typeface="Courier New" pitchFamily="49" charset="0"/>
              </a:rPr>
              <a:t>() != 10) ||</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(0))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(1))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(2) == ‘/’)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(3))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(4))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(5) == ‘/’)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(6))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(7))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(8)) &amp;&amp;</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Character.isDigit</a:t>
            </a:r>
            <a:r>
              <a:rPr lang="en-US" sz="2400" b="0" dirty="0">
                <a:latin typeface="Courier New" pitchFamily="49" charset="0"/>
                <a:cs typeface="Courier New" pitchFamily="49" charset="0"/>
              </a:rPr>
              <a:t>(</a:t>
            </a:r>
            <a:r>
              <a:rPr lang="en-US" sz="2400" b="0" dirty="0" err="1">
                <a:latin typeface="Courier New" pitchFamily="49" charset="0"/>
                <a:cs typeface="Courier New" pitchFamily="49" charset="0"/>
              </a:rPr>
              <a:t>s.charAt</a:t>
            </a:r>
            <a:r>
              <a:rPr lang="en-US" sz="2400" b="0" dirty="0">
                <a:latin typeface="Courier New" pitchFamily="49" charset="0"/>
                <a:cs typeface="Courier New" pitchFamily="49" charset="0"/>
              </a:rPr>
              <a:t>(9))))</a:t>
            </a:r>
          </a:p>
          <a:p>
            <a:pPr marL="342900" indent="-342900">
              <a:lnSpc>
                <a:spcPct val="80000"/>
              </a:lnSpc>
              <a:defRPr/>
            </a:pPr>
            <a:r>
              <a:rPr lang="en-US" sz="2400" b="0" dirty="0">
                <a:latin typeface="Courier New" pitchFamily="49" charset="0"/>
                <a:cs typeface="Courier New" pitchFamily="49" charset="0"/>
              </a:rPr>
              <a:t>{</a:t>
            </a:r>
          </a:p>
          <a:p>
            <a:pPr marL="342900" indent="-342900">
              <a:lnSpc>
                <a:spcPct val="80000"/>
              </a:lnSpc>
              <a:defRPr/>
            </a:pP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System.out.println</a:t>
            </a:r>
            <a:r>
              <a:rPr lang="en-US" sz="2400" b="0" dirty="0">
                <a:latin typeface="Courier New" pitchFamily="49" charset="0"/>
                <a:cs typeface="Courier New" pitchFamily="49" charset="0"/>
              </a:rPr>
              <a:t>(</a:t>
            </a:r>
          </a:p>
          <a:p>
            <a:pPr marL="342900" indent="-342900">
              <a:lnSpc>
                <a:spcPct val="80000"/>
              </a:lnSpc>
              <a:defRPr/>
            </a:pPr>
            <a:r>
              <a:rPr lang="en-US" sz="2400" b="0" dirty="0">
                <a:latin typeface="Courier New" pitchFamily="49" charset="0"/>
                <a:cs typeface="Courier New" pitchFamily="49" charset="0"/>
              </a:rPr>
              <a:t>    s + “ is not in the correct format”);</a:t>
            </a:r>
          </a:p>
          <a:p>
            <a:pPr marL="342900" indent="-342900">
              <a:lnSpc>
                <a:spcPct val="80000"/>
              </a:lnSpc>
              <a:defRPr/>
            </a:pPr>
            <a:r>
              <a:rPr lang="en-US" sz="2400" b="0" dirty="0">
                <a:latin typeface="Courier New" pitchFamily="49" charset="0"/>
                <a:cs typeface="Courier New" pitchFamily="49" charset="0"/>
              </a:rPr>
              <a:t>}</a:t>
            </a:r>
          </a:p>
        </p:txBody>
      </p:sp>
    </p:spTree>
    <p:extLst>
      <p:ext uri="{BB962C8B-B14F-4D97-AF65-F5344CB8AC3E}">
        <p14:creationId xmlns:p14="http://schemas.microsoft.com/office/powerpoint/2010/main" val="38720764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Slide Number Placeholder 2"/>
          <p:cNvSpPr>
            <a:spLocks noGrp="1"/>
          </p:cNvSpPr>
          <p:nvPr>
            <p:ph type="sldNum" sz="quarter" idx="12"/>
          </p:nvPr>
        </p:nvSpPr>
        <p:spPr/>
        <p:txBody>
          <a:bodyPr/>
          <a:lstStyle/>
          <a:p>
            <a:pPr>
              <a:defRPr/>
            </a:pPr>
            <a:fld id="{22E1104D-8DE7-4466-96F7-1A28F3159368}" type="slidenum">
              <a:rPr lang="en-US" altLang="en-US" smtClean="0">
                <a:solidFill>
                  <a:srgbClr val="000000"/>
                </a:solidFill>
              </a:rPr>
              <a:pPr>
                <a:defRPr/>
              </a:pPr>
              <a:t>52</a:t>
            </a:fld>
            <a:endParaRPr lang="en-US" altLang="en-US">
              <a:solidFill>
                <a:srgbClr val="000000"/>
              </a:solidFill>
            </a:endParaRPr>
          </a:p>
        </p:txBody>
      </p:sp>
    </p:spTree>
    <p:extLst>
      <p:ext uri="{BB962C8B-B14F-4D97-AF65-F5344CB8AC3E}">
        <p14:creationId xmlns:p14="http://schemas.microsoft.com/office/powerpoint/2010/main" val="15956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Boolean Expressions</a:t>
            </a:r>
          </a:p>
        </p:txBody>
      </p:sp>
      <p:sp>
        <p:nvSpPr>
          <p:cNvPr id="281603" name="Rectangle 3"/>
          <p:cNvSpPr>
            <a:spLocks noGrp="1" noChangeArrowheads="1"/>
          </p:cNvSpPr>
          <p:nvPr>
            <p:ph idx="1"/>
          </p:nvPr>
        </p:nvSpPr>
        <p:spPr/>
        <p:txBody>
          <a:bodyPr/>
          <a:lstStyle/>
          <a:p>
            <a:pPr eaLnBrk="1" hangingPunct="1"/>
            <a:r>
              <a:rPr lang="en-US" smtClean="0"/>
              <a:t>There are several kinds of boolean-valued expressions:</a:t>
            </a:r>
          </a:p>
          <a:p>
            <a:pPr lvl="1" eaLnBrk="1" hangingPunct="1"/>
            <a:r>
              <a:rPr lang="en-US" smtClean="0"/>
              <a:t>a boolean variable or constant, e.g.,</a:t>
            </a:r>
            <a:br>
              <a:rPr lang="en-US" smtClean="0"/>
            </a:br>
            <a:r>
              <a:rPr lang="en-US" sz="2000" b="1" smtClean="0">
                <a:latin typeface="Courier New" charset="0"/>
              </a:rPr>
              <a:t>boolean</a:t>
            </a:r>
            <a:r>
              <a:rPr lang="en-US" sz="2000" smtClean="0">
                <a:latin typeface="Courier New" charset="0"/>
              </a:rPr>
              <a:t> boolVar = in.nextBoolean();</a:t>
            </a:r>
            <a:br>
              <a:rPr lang="en-US" sz="2000" smtClean="0">
                <a:latin typeface="Courier New" charset="0"/>
              </a:rPr>
            </a:br>
            <a:r>
              <a:rPr lang="en-US" sz="2000" b="1" smtClean="0">
                <a:latin typeface="Courier New" charset="0"/>
              </a:rPr>
              <a:t>if</a:t>
            </a:r>
            <a:r>
              <a:rPr lang="en-US" sz="2000" smtClean="0">
                <a:latin typeface="Courier New" charset="0"/>
              </a:rPr>
              <a:t> (boolVar) { ... }</a:t>
            </a:r>
            <a:endParaRPr lang="en-US" sz="2400" smtClean="0"/>
          </a:p>
          <a:p>
            <a:pPr lvl="1" eaLnBrk="1" hangingPunct="1"/>
            <a:r>
              <a:rPr lang="en-US" smtClean="0"/>
              <a:t>an arithmetic expression followed by a relational operator followed by an arithmetic expression, e.g.,</a:t>
            </a:r>
            <a:br>
              <a:rPr lang="en-US" smtClean="0"/>
            </a:br>
            <a:r>
              <a:rPr lang="en-US" sz="2000" b="1" smtClean="0">
                <a:latin typeface="Courier New" charset="0"/>
              </a:rPr>
              <a:t>int</a:t>
            </a:r>
            <a:r>
              <a:rPr lang="en-US" sz="2000" smtClean="0">
                <a:latin typeface="Courier New" charset="0"/>
              </a:rPr>
              <a:t> intVar = in.nextInt();</a:t>
            </a:r>
            <a:br>
              <a:rPr lang="en-US" sz="2000" smtClean="0">
                <a:latin typeface="Courier New" charset="0"/>
              </a:rPr>
            </a:br>
            <a:r>
              <a:rPr lang="en-US" sz="2000" b="1" smtClean="0">
                <a:latin typeface="Courier New" charset="0"/>
              </a:rPr>
              <a:t>if</a:t>
            </a:r>
            <a:r>
              <a:rPr lang="en-US" sz="2000" smtClean="0">
                <a:latin typeface="Courier New" charset="0"/>
              </a:rPr>
              <a:t> (intVar &gt; 0) { ... }</a:t>
            </a:r>
            <a:endParaRPr lang="en-US"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2E73162-2465-4F85-AA36-64A26214C6CF}" type="slidenum">
              <a:rPr lang="en-US" sz="1200">
                <a:solidFill>
                  <a:srgbClr val="898989"/>
                </a:solidFill>
              </a:rPr>
              <a:pPr eaLnBrk="1" hangingPunct="1"/>
              <a:t>6</a:t>
            </a:fld>
            <a:endParaRPr lang="en-US" sz="1200">
              <a:solidFill>
                <a:srgbClr val="898989"/>
              </a:solidFill>
            </a:endParaRPr>
          </a:p>
        </p:txBody>
      </p:sp>
    </p:spTree>
    <p:extLst>
      <p:ext uri="{BB962C8B-B14F-4D97-AF65-F5344CB8AC3E}">
        <p14:creationId xmlns:p14="http://schemas.microsoft.com/office/powerpoint/2010/main" val="4023995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Relational Operators</a:t>
            </a:r>
          </a:p>
        </p:txBody>
      </p:sp>
      <p:sp>
        <p:nvSpPr>
          <p:cNvPr id="62467" name="Rectangle 3"/>
          <p:cNvSpPr>
            <a:spLocks noGrp="1" noChangeArrowheads="1"/>
          </p:cNvSpPr>
          <p:nvPr>
            <p:ph idx="1"/>
          </p:nvPr>
        </p:nvSpPr>
        <p:spPr/>
        <p:txBody>
          <a:bodyPr/>
          <a:lstStyle/>
          <a:p>
            <a:pPr eaLnBrk="1" hangingPunct="1"/>
            <a:r>
              <a:rPr lang="en-US" smtClean="0">
                <a:latin typeface="Courier New" charset="0"/>
              </a:rPr>
              <a:t>==</a:t>
            </a:r>
            <a:r>
              <a:rPr lang="en-US" smtClean="0"/>
              <a:t> (equal)			</a:t>
            </a:r>
            <a:r>
              <a:rPr lang="en-US" smtClean="0">
                <a:latin typeface="Courier New" charset="0"/>
              </a:rPr>
              <a:t>x == y</a:t>
            </a:r>
          </a:p>
          <a:p>
            <a:pPr eaLnBrk="1" hangingPunct="1"/>
            <a:r>
              <a:rPr lang="en-US" smtClean="0">
                <a:latin typeface="Courier New" charset="0"/>
              </a:rPr>
              <a:t>!=</a:t>
            </a:r>
            <a:r>
              <a:rPr lang="en-US" smtClean="0"/>
              <a:t> (not equal)		</a:t>
            </a:r>
            <a:r>
              <a:rPr lang="en-US" smtClean="0">
                <a:latin typeface="Courier New" charset="0"/>
              </a:rPr>
              <a:t>x != y</a:t>
            </a:r>
          </a:p>
          <a:p>
            <a:pPr eaLnBrk="1" hangingPunct="1"/>
            <a:r>
              <a:rPr lang="en-US" smtClean="0">
                <a:latin typeface="Courier New" charset="0"/>
              </a:rPr>
              <a:t>&gt;					x &gt; y</a:t>
            </a:r>
          </a:p>
          <a:p>
            <a:pPr eaLnBrk="1" hangingPunct="1"/>
            <a:r>
              <a:rPr lang="en-US" smtClean="0">
                <a:latin typeface="Courier New" charset="0"/>
              </a:rPr>
              <a:t>&lt;					x &lt; y</a:t>
            </a:r>
          </a:p>
          <a:p>
            <a:pPr eaLnBrk="1" hangingPunct="1"/>
            <a:r>
              <a:rPr lang="en-US" smtClean="0">
                <a:latin typeface="Courier New" charset="0"/>
              </a:rPr>
              <a:t>&gt;=					x &gt;= y</a:t>
            </a:r>
          </a:p>
          <a:p>
            <a:pPr eaLnBrk="1" hangingPunct="1"/>
            <a:r>
              <a:rPr lang="en-US" smtClean="0">
                <a:latin typeface="Courier New" charset="0"/>
              </a:rPr>
              <a:t>&lt;=					x &lt;= y</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BD5D84C-D18A-481E-9FAB-1B414770CA11}" type="slidenum">
              <a:rPr lang="en-US" sz="1200">
                <a:solidFill>
                  <a:srgbClr val="898989"/>
                </a:solidFill>
              </a:rPr>
              <a:pPr eaLnBrk="1" hangingPunct="1"/>
              <a:t>7</a:t>
            </a:fld>
            <a:endParaRPr lang="en-US" sz="1200">
              <a:solidFill>
                <a:srgbClr val="898989"/>
              </a:solidFill>
            </a:endParaRPr>
          </a:p>
        </p:txBody>
      </p:sp>
    </p:spTree>
    <p:extLst>
      <p:ext uri="{BB962C8B-B14F-4D97-AF65-F5344CB8AC3E}">
        <p14:creationId xmlns:p14="http://schemas.microsoft.com/office/powerpoint/2010/main" val="3100319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Boolean Operators</a:t>
            </a:r>
          </a:p>
        </p:txBody>
      </p:sp>
      <p:sp>
        <p:nvSpPr>
          <p:cNvPr id="63491" name="Rectangle 3"/>
          <p:cNvSpPr>
            <a:spLocks noGrp="1" noChangeArrowheads="1"/>
          </p:cNvSpPr>
          <p:nvPr>
            <p:ph idx="1"/>
          </p:nvPr>
        </p:nvSpPr>
        <p:spPr/>
        <p:txBody>
          <a:bodyPr/>
          <a:lstStyle/>
          <a:p>
            <a:pPr eaLnBrk="1" hangingPunct="1"/>
            <a:r>
              <a:rPr lang="en-US" smtClean="0"/>
              <a:t>We can also build boolean expressions by combining two boolean expressions with a boolean operator:</a:t>
            </a:r>
          </a:p>
          <a:p>
            <a:pPr lvl="1" eaLnBrk="1" hangingPunct="1"/>
            <a:r>
              <a:rPr lang="en-US" smtClean="0">
                <a:latin typeface="Courier New" charset="0"/>
              </a:rPr>
              <a:t>&amp;&amp;</a:t>
            </a:r>
            <a:r>
              <a:rPr lang="en-US" smtClean="0"/>
              <a:t> (and)	</a:t>
            </a:r>
            <a:r>
              <a:rPr lang="en-US" smtClean="0">
                <a:latin typeface="Courier New" charset="0"/>
              </a:rPr>
              <a:t>(x &gt; 0) &amp;&amp; (x &lt; 10)</a:t>
            </a:r>
            <a:endParaRPr lang="en-US" smtClean="0"/>
          </a:p>
          <a:p>
            <a:pPr lvl="1" eaLnBrk="1" hangingPunct="1"/>
            <a:r>
              <a:rPr lang="en-US" smtClean="0">
                <a:latin typeface="Courier New" charset="0"/>
              </a:rPr>
              <a:t>||</a:t>
            </a:r>
            <a:r>
              <a:rPr lang="en-US" smtClean="0"/>
              <a:t> (or)		</a:t>
            </a:r>
            <a:r>
              <a:rPr lang="en-US" smtClean="0">
                <a:latin typeface="Courier New" charset="0"/>
              </a:rPr>
              <a:t>(x &lt;= 0) || (x &gt;= 10)</a:t>
            </a:r>
            <a:endParaRPr lang="en-US" smtClean="0"/>
          </a:p>
          <a:p>
            <a:pPr lvl="1" eaLnBrk="1" hangingPunct="1"/>
            <a:r>
              <a:rPr lang="en-US" smtClean="0">
                <a:latin typeface="Courier New" charset="0"/>
              </a:rPr>
              <a:t>!</a:t>
            </a:r>
            <a:r>
              <a:rPr lang="en-US" smtClean="0"/>
              <a:t> (not)		</a:t>
            </a:r>
            <a:r>
              <a:rPr lang="en-US" smtClean="0">
                <a:latin typeface="Courier New" charset="0"/>
              </a:rPr>
              <a:t>! (x == 0)</a:t>
            </a:r>
            <a:endParaRPr lang="en-US"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68735FA-D5F7-4798-A362-7F859B11ADFE}" type="slidenum">
              <a:rPr lang="en-US" sz="1200">
                <a:solidFill>
                  <a:srgbClr val="898989"/>
                </a:solidFill>
              </a:rPr>
              <a:pPr eaLnBrk="1" hangingPunct="1"/>
              <a:t>8</a:t>
            </a:fld>
            <a:endParaRPr lang="en-US" sz="1200">
              <a:solidFill>
                <a:srgbClr val="898989"/>
              </a:solidFill>
            </a:endParaRPr>
          </a:p>
        </p:txBody>
      </p:sp>
    </p:spTree>
    <p:extLst>
      <p:ext uri="{BB962C8B-B14F-4D97-AF65-F5344CB8AC3E}">
        <p14:creationId xmlns:p14="http://schemas.microsoft.com/office/powerpoint/2010/main" val="1187630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Boolean Operators cont.</a:t>
            </a:r>
          </a:p>
        </p:txBody>
      </p:sp>
      <p:sp>
        <p:nvSpPr>
          <p:cNvPr id="283651" name="Rectangle 3"/>
          <p:cNvSpPr>
            <a:spLocks noGrp="1" noChangeArrowheads="1"/>
          </p:cNvSpPr>
          <p:nvPr>
            <p:ph idx="1"/>
          </p:nvPr>
        </p:nvSpPr>
        <p:spPr/>
        <p:txBody>
          <a:bodyPr/>
          <a:lstStyle/>
          <a:p>
            <a:pPr eaLnBrk="1" hangingPunct="1">
              <a:lnSpc>
                <a:spcPct val="90000"/>
              </a:lnSpc>
            </a:pPr>
            <a:r>
              <a:rPr lang="en-US" sz="2800" smtClean="0"/>
              <a:t>If A and B are boolean expressions,</a:t>
            </a:r>
            <a:br>
              <a:rPr lang="en-US" sz="2800" smtClean="0"/>
            </a:br>
            <a:r>
              <a:rPr lang="en-US" sz="2800" b="1" smtClean="0"/>
              <a:t>A &amp;&amp; B</a:t>
            </a:r>
            <a:r>
              <a:rPr lang="en-US" sz="2800" smtClean="0"/>
              <a:t> is true if and only if both A and B are true (in other words, if either A or B or both are false, A &amp;&amp; B is false)</a:t>
            </a:r>
          </a:p>
          <a:p>
            <a:pPr eaLnBrk="1" hangingPunct="1">
              <a:lnSpc>
                <a:spcPct val="90000"/>
              </a:lnSpc>
            </a:pPr>
            <a:r>
              <a:rPr lang="en-US" sz="2800" smtClean="0"/>
              <a:t>If A and B are boolean expressions,</a:t>
            </a:r>
            <a:br>
              <a:rPr lang="en-US" sz="2800" smtClean="0"/>
            </a:br>
            <a:r>
              <a:rPr lang="en-US" sz="2800" b="1" smtClean="0"/>
              <a:t>A || B</a:t>
            </a:r>
            <a:r>
              <a:rPr lang="en-US" sz="2800" smtClean="0"/>
              <a:t> is true if either A or B or both are true (in other words, A || B is false only if  both A and B are false)</a:t>
            </a:r>
          </a:p>
          <a:p>
            <a:pPr eaLnBrk="1" hangingPunct="1">
              <a:lnSpc>
                <a:spcPct val="90000"/>
              </a:lnSpc>
            </a:pPr>
            <a:r>
              <a:rPr lang="en-US" sz="2800" smtClean="0"/>
              <a:t>If A is a boolean expression, </a:t>
            </a:r>
            <a:r>
              <a:rPr lang="en-US" sz="2800" b="1" smtClean="0"/>
              <a:t>!A</a:t>
            </a:r>
            <a:r>
              <a:rPr lang="en-US" sz="2800" smtClean="0"/>
              <a:t> is true if A is false, and </a:t>
            </a:r>
            <a:r>
              <a:rPr lang="en-US" sz="2800" b="1" smtClean="0"/>
              <a:t>!A</a:t>
            </a:r>
            <a:r>
              <a:rPr lang="en-US" sz="2800" smtClean="0"/>
              <a:t> is false if A is true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F89262C-0C6B-46EC-8A4A-03DD30560401}" type="slidenum">
              <a:rPr lang="en-US" sz="1200">
                <a:solidFill>
                  <a:srgbClr val="898989"/>
                </a:solidFill>
              </a:rPr>
              <a:pPr eaLnBrk="1" hangingPunct="1"/>
              <a:t>9</a:t>
            </a:fld>
            <a:endParaRPr lang="en-US" sz="1200">
              <a:solidFill>
                <a:srgbClr val="898989"/>
              </a:solidFill>
            </a:endParaRPr>
          </a:p>
        </p:txBody>
      </p:sp>
    </p:spTree>
    <p:extLst>
      <p:ext uri="{BB962C8B-B14F-4D97-AF65-F5344CB8AC3E}">
        <p14:creationId xmlns:p14="http://schemas.microsoft.com/office/powerpoint/2010/main" val="3157450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0_CourseIntroduction">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4023</Words>
  <Application>Microsoft Macintosh PowerPoint</Application>
  <PresentationFormat>On-screen Show (4:3)</PresentationFormat>
  <Paragraphs>712</Paragraphs>
  <Slides>52</Slides>
  <Notes>33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52</vt:i4>
      </vt:variant>
    </vt:vector>
  </HeadingPairs>
  <TitlesOfParts>
    <vt:vector size="60" baseType="lpstr">
      <vt:lpstr>Arial</vt:lpstr>
      <vt:lpstr>Calibri</vt:lpstr>
      <vt:lpstr>Comic Sans MS</vt:lpstr>
      <vt:lpstr>Courier New</vt:lpstr>
      <vt:lpstr>Garamond</vt:lpstr>
      <vt:lpstr>Wingdings</vt:lpstr>
      <vt:lpstr>Office Theme</vt:lpstr>
      <vt:lpstr>00_CourseIntroduction</vt:lpstr>
      <vt:lpstr>CSE 1223: Introduction to Computer Programming in Java Chapter 3 – Branching</vt:lpstr>
      <vt:lpstr>Flow of Control</vt:lpstr>
      <vt:lpstr>Flow of Control cont.</vt:lpstr>
      <vt:lpstr>Selection Statements</vt:lpstr>
      <vt:lpstr>The boolean Type</vt:lpstr>
      <vt:lpstr>Boolean Expressions</vt:lpstr>
      <vt:lpstr>Relational Operators</vt:lpstr>
      <vt:lpstr>Boolean Operators</vt:lpstr>
      <vt:lpstr>Boolean Operators cont.</vt:lpstr>
      <vt:lpstr>Some Boolean Expressions</vt:lpstr>
      <vt:lpstr>Your Turn</vt:lpstr>
      <vt:lpstr>If: Syntax and Flow Chart</vt:lpstr>
      <vt:lpstr>If-Else: Syntax and Flow Chart</vt:lpstr>
      <vt:lpstr>An Example</vt:lpstr>
      <vt:lpstr>Tracing an if-else statement</vt:lpstr>
      <vt:lpstr>A trace with an initial state</vt:lpstr>
      <vt:lpstr>A trace with an initial state</vt:lpstr>
      <vt:lpstr>A trace with an initial state</vt:lpstr>
      <vt:lpstr>A trace with an initial state</vt:lpstr>
      <vt:lpstr>A trace with another initial state</vt:lpstr>
      <vt:lpstr>A trace with another initial state</vt:lpstr>
      <vt:lpstr>A trace with another initial state</vt:lpstr>
      <vt:lpstr>A trace with another initial state</vt:lpstr>
      <vt:lpstr>An alternative solution</vt:lpstr>
      <vt:lpstr>Problem solving with if-else</vt:lpstr>
      <vt:lpstr>Problem-solving with if-else</vt:lpstr>
      <vt:lpstr>Problem-solving with if-else</vt:lpstr>
      <vt:lpstr>Problem-solving with if-else</vt:lpstr>
      <vt:lpstr>Problem-solving with if-else</vt:lpstr>
      <vt:lpstr>Problem-solving with if-else</vt:lpstr>
      <vt:lpstr>Problem-solving with if-else</vt:lpstr>
      <vt:lpstr>Problem-solving with if-else</vt:lpstr>
      <vt:lpstr>Another Example (Alternative)</vt:lpstr>
      <vt:lpstr>Your Turn</vt:lpstr>
      <vt:lpstr>PowerPoint Presentation</vt:lpstr>
      <vt:lpstr>PowerPoint Presentation</vt:lpstr>
      <vt:lpstr>Nested ifs</vt:lpstr>
      <vt:lpstr>Nested ifs</vt:lpstr>
      <vt:lpstr>Nested ifs</vt:lpstr>
      <vt:lpstr>Nested ifs</vt:lpstr>
      <vt:lpstr>Nested ifs</vt:lpstr>
      <vt:lpstr>Nested ifs</vt:lpstr>
      <vt:lpstr>Nested ifs</vt:lpstr>
      <vt:lpstr>Nested ifs</vt:lpstr>
      <vt:lpstr>Nested ifs</vt:lpstr>
      <vt:lpstr>Max Of Three</vt:lpstr>
      <vt:lpstr>Max Of Three</vt:lpstr>
      <vt:lpstr>Your Turn, Again</vt:lpstr>
      <vt:lpstr>Grade Conversion</vt:lpstr>
      <vt:lpstr>Your Turn, One More Time</vt:lpstr>
      <vt:lpstr>Check Date Format</vt:lpstr>
      <vt:lpstr>End</vt:lpstr>
    </vt:vector>
  </TitlesOfParts>
  <Company>Department Of Computer Science And Engineering</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1223 Introduction to Computer Programming in Java</dc:title>
  <dc:creator>jeremy morris</dc:creator>
  <cp:lastModifiedBy>Prashant Serai</cp:lastModifiedBy>
  <cp:revision>24</cp:revision>
  <dcterms:created xsi:type="dcterms:W3CDTF">2012-03-30T19:17:59Z</dcterms:created>
  <dcterms:modified xsi:type="dcterms:W3CDTF">2016-09-12T20:03:30Z</dcterms:modified>
</cp:coreProperties>
</file>