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256" r:id="rId3"/>
    <p:sldId id="284" r:id="rId4"/>
    <p:sldId id="285"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4" r:id="rId19"/>
    <p:sldId id="275" r:id="rId20"/>
    <p:sldId id="270" r:id="rId21"/>
    <p:sldId id="272" r:id="rId22"/>
    <p:sldId id="273" r:id="rId23"/>
    <p:sldId id="277" r:id="rId24"/>
    <p:sldId id="276" r:id="rId25"/>
    <p:sldId id="278" r:id="rId26"/>
    <p:sldId id="279" r:id="rId27"/>
    <p:sldId id="280" r:id="rId28"/>
    <p:sldId id="281" r:id="rId29"/>
    <p:sldId id="282" r:id="rId30"/>
    <p:sldId id="2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607" autoAdjust="0"/>
  </p:normalViewPr>
  <p:slideViewPr>
    <p:cSldViewPr>
      <p:cViewPr varScale="1">
        <p:scale>
          <a:sx n="77" d="100"/>
          <a:sy n="77" d="100"/>
        </p:scale>
        <p:origin x="21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notesMaster" Target="notesMasters/notes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5C06D8-21C8-47C3-8DB7-56AB2BC045F9}" type="datetimeFigureOut">
              <a:rPr lang="en-US" smtClean="0"/>
              <a:t>1/11/16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3C7CD-7EA2-4699-A2C6-20A39A12E45B}" type="slidenum">
              <a:rPr lang="en-US" smtClean="0"/>
              <a:t>‹#›</a:t>
            </a:fld>
            <a:endParaRPr lang="en-US"/>
          </a:p>
        </p:txBody>
      </p:sp>
    </p:spTree>
    <p:extLst>
      <p:ext uri="{BB962C8B-B14F-4D97-AF65-F5344CB8AC3E}">
        <p14:creationId xmlns:p14="http://schemas.microsoft.com/office/powerpoint/2010/main" val="31160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OFC:</a:t>
            </a:r>
            <a:endParaRPr lang="en-US" dirty="0"/>
          </a:p>
        </p:txBody>
      </p:sp>
      <p:sp>
        <p:nvSpPr>
          <p:cNvPr id="4" name="Slide Number Placeholder 3"/>
          <p:cNvSpPr>
            <a:spLocks noGrp="1"/>
          </p:cNvSpPr>
          <p:nvPr>
            <p:ph type="sldNum" sz="quarter" idx="10"/>
          </p:nvPr>
        </p:nvSpPr>
        <p:spPr/>
        <p:txBody>
          <a:bodyPr/>
          <a:lstStyle/>
          <a:p>
            <a:pPr>
              <a:defRPr/>
            </a:pPr>
            <a:fld id="{7B310767-8732-411C-9C76-38CE6A722807}"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2630648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8A5D31A-4915-4B09-8E9B-CB08716C40D4}" type="slidenum">
              <a:rPr lang="en-US" sz="1100" b="0">
                <a:latin typeface="Arial" charset="0"/>
              </a:rPr>
              <a:pPr eaLnBrk="1" hangingPunct="1"/>
              <a:t>10</a:t>
            </a:fld>
            <a:endParaRPr lang="en-US" sz="1100" b="0">
              <a:latin typeface="Arial" charset="0"/>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We’ll show examples of the use of the compiler and JVM later</a:t>
            </a:r>
          </a:p>
        </p:txBody>
      </p:sp>
    </p:spTree>
    <p:extLst>
      <p:ext uri="{BB962C8B-B14F-4D97-AF65-F5344CB8AC3E}">
        <p14:creationId xmlns:p14="http://schemas.microsoft.com/office/powerpoint/2010/main" val="1311464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25B31C69-7B7C-4A51-8FFD-17BB0C2BC68D}" type="slidenum">
              <a:rPr lang="en-US" sz="1100" b="0">
                <a:latin typeface="Arial" charset="0"/>
              </a:rPr>
              <a:pPr eaLnBrk="1" hangingPunct="1"/>
              <a:t>11</a:t>
            </a:fld>
            <a:endParaRPr lang="en-US" sz="1100" b="0">
              <a:latin typeface="Arial" charset="0"/>
            </a:endParaRPr>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Before we look at the first example of a Java program, let’s discuss the notion of algorithm and algorithmic thinking</a:t>
            </a:r>
          </a:p>
          <a:p>
            <a:pPr eaLnBrk="1" hangingPunct="1">
              <a:buFontTx/>
              <a:buChar char="•"/>
            </a:pPr>
            <a:r>
              <a:rPr lang="en-US" smtClean="0"/>
              <a:t>Algorithmic thinking is the ability to solve a problem with an algorithm</a:t>
            </a:r>
          </a:p>
          <a:p>
            <a:pPr eaLnBrk="1" hangingPunct="1">
              <a:buFontTx/>
              <a:buChar char="•"/>
            </a:pPr>
            <a:r>
              <a:rPr lang="en-US" smtClean="0"/>
              <a:t>Give an example of a task (e.g., ordering a pizza, registering for classes, cooking, directions to the classroom, travel agent –thanks to Hilary for these ideas, or use the one from the book and the next slide), and ask students to tell you (precisely) what steps the task would involve, and write them on the board and design the algorithm in real time (this, or a second example, could be turned into a 5 minute in-class activity for groups of 2 or 3 students, with a discussion following)</a:t>
            </a:r>
          </a:p>
        </p:txBody>
      </p:sp>
    </p:spTree>
    <p:extLst>
      <p:ext uri="{BB962C8B-B14F-4D97-AF65-F5344CB8AC3E}">
        <p14:creationId xmlns:p14="http://schemas.microsoft.com/office/powerpoint/2010/main" val="231537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985647E-733F-46D2-AF7E-ECADC1579A8E}" type="slidenum">
              <a:rPr lang="en-US" sz="1100" b="0">
                <a:latin typeface="Arial" charset="0"/>
              </a:rPr>
              <a:pPr eaLnBrk="1" hangingPunct="1"/>
              <a:t>12</a:t>
            </a:fld>
            <a:endParaRPr lang="en-US" sz="1100" b="0">
              <a:latin typeface="Arial" charset="0"/>
            </a:endParaRPr>
          </a:p>
        </p:txBody>
      </p:sp>
      <p:sp>
        <p:nvSpPr>
          <p:cNvPr id="228355" name="Rectangle 2"/>
          <p:cNvSpPr>
            <a:spLocks noGrp="1" noRot="1" noChangeAspect="1" noChangeArrowheads="1" noTextEdit="1"/>
          </p:cNvSpPr>
          <p:nvPr>
            <p:ph type="sldImg"/>
          </p:nvPr>
        </p:nvSpPr>
        <p:spPr>
          <a:xfrm>
            <a:off x="1152525" y="692150"/>
            <a:ext cx="4554538" cy="3417888"/>
          </a:xfrm>
          <a:ln/>
        </p:spPr>
      </p:sp>
      <p:sp>
        <p:nvSpPr>
          <p:cNvPr id="228356"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This is not a great example, but I like, when possible, to use examples from the book so that it might actually explain something that some students didn’t understand and students will feel familiar with example when coming to class (if the read the book first) or when reading the book (if they do that after class)</a:t>
            </a:r>
          </a:p>
        </p:txBody>
      </p:sp>
    </p:spTree>
    <p:extLst>
      <p:ext uri="{BB962C8B-B14F-4D97-AF65-F5344CB8AC3E}">
        <p14:creationId xmlns:p14="http://schemas.microsoft.com/office/powerpoint/2010/main" val="2580961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FD7D430-D046-48F5-8161-6A655DC6BCCB}" type="slidenum">
              <a:rPr lang="en-US" sz="1100" b="0">
                <a:latin typeface="Arial" charset="0"/>
              </a:rPr>
              <a:pPr eaLnBrk="1" hangingPunct="1"/>
              <a:t>13</a:t>
            </a:fld>
            <a:endParaRPr lang="en-US" sz="1100" b="0">
              <a:latin typeface="Arial" charset="0"/>
            </a:endParaRPr>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After all this background information, we are now ready to take a look at our first Java program</a:t>
            </a:r>
          </a:p>
          <a:p>
            <a:pPr eaLnBrk="1" hangingPunct="1">
              <a:buFontTx/>
              <a:buChar char="•"/>
            </a:pPr>
            <a:r>
              <a:rPr lang="en-US" smtClean="0"/>
              <a:t>I plan to have this program either on the whiteboard or on a separate projector so that I can refer to it as I explain the various pieces.</a:t>
            </a:r>
          </a:p>
        </p:txBody>
      </p:sp>
    </p:spTree>
    <p:extLst>
      <p:ext uri="{BB962C8B-B14F-4D97-AF65-F5344CB8AC3E}">
        <p14:creationId xmlns:p14="http://schemas.microsoft.com/office/powerpoint/2010/main" val="902651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57403FC-7E66-4DDC-B003-EDEE19A6DE40}" type="slidenum">
              <a:rPr lang="en-US" sz="1100" b="0">
                <a:latin typeface="Arial" charset="0"/>
              </a:rPr>
              <a:pPr eaLnBrk="1" hangingPunct="1"/>
              <a:t>14</a:t>
            </a:fld>
            <a:endParaRPr lang="en-US" sz="1100" b="0">
              <a:latin typeface="Arial"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Before we start looking at the details of the program, we need to talk about syntax.</a:t>
            </a:r>
          </a:p>
          <a:p>
            <a:pPr eaLnBrk="1" hangingPunct="1">
              <a:buFontTx/>
              <a:buChar char="•"/>
            </a:pPr>
            <a:r>
              <a:rPr lang="en-US" smtClean="0"/>
              <a:t>Tell students that they don’t need to spend time memorizing the syntax rules of Java, but that they need to be aware of them because they will need to be write syntactically correct Java programs.</a:t>
            </a:r>
          </a:p>
          <a:p>
            <a:pPr eaLnBrk="1" hangingPunct="1">
              <a:buFontTx/>
              <a:buChar char="•"/>
            </a:pPr>
            <a:r>
              <a:rPr lang="en-US" smtClean="0"/>
              <a:t>Can mention here that the compiler catches syntax errors and that these are just one kind of errors that can occur in programs.</a:t>
            </a:r>
          </a:p>
        </p:txBody>
      </p:sp>
    </p:spTree>
    <p:extLst>
      <p:ext uri="{BB962C8B-B14F-4D97-AF65-F5344CB8AC3E}">
        <p14:creationId xmlns:p14="http://schemas.microsoft.com/office/powerpoint/2010/main" val="1500642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0E124A39-1073-4A06-9AD5-E65926498115}" type="slidenum">
              <a:rPr lang="en-US" sz="1100" b="0">
                <a:latin typeface="Arial" charset="0"/>
              </a:rPr>
              <a:pPr eaLnBrk="1" hangingPunct="1"/>
              <a:t>15</a:t>
            </a:fld>
            <a:endParaRPr lang="en-US" sz="1100" b="0">
              <a:latin typeface="Arial" charset="0"/>
            </a:endParaRPr>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For now this will just be a quick overview of some of the features commonly found in programs and in Java</a:t>
            </a:r>
          </a:p>
          <a:p>
            <a:pPr eaLnBrk="1" hangingPunct="1">
              <a:buFontTx/>
              <a:buChar char="•"/>
            </a:pPr>
            <a:r>
              <a:rPr lang="en-US" smtClean="0"/>
              <a:t>The details will be explained during the remainder of the quarter (that’s how long it will take to explain and understand everything in this little program)</a:t>
            </a:r>
          </a:p>
          <a:p>
            <a:pPr eaLnBrk="1" hangingPunct="1">
              <a:buFontTx/>
              <a:buChar char="•"/>
            </a:pPr>
            <a:r>
              <a:rPr lang="en-US" smtClean="0"/>
              <a:t>All Java programs (at least those that we’ll see this quarter) will have this structure. Without any extra explanation, suffices to say that all the programs students will write will start with these 4 lines and end with these 2. The only thing that will chance is the name of the program (following “public class”).</a:t>
            </a:r>
          </a:p>
          <a:p>
            <a:pPr eaLnBrk="1" hangingPunct="1">
              <a:buFontTx/>
              <a:buChar char="•"/>
            </a:pPr>
            <a:r>
              <a:rPr lang="en-US" smtClean="0"/>
              <a:t>Note: Java is case-sensitive. Any change in these 6 lines (except for the name of the program) will cause problems.</a:t>
            </a:r>
          </a:p>
        </p:txBody>
      </p:sp>
    </p:spTree>
    <p:extLst>
      <p:ext uri="{BB962C8B-B14F-4D97-AF65-F5344CB8AC3E}">
        <p14:creationId xmlns:p14="http://schemas.microsoft.com/office/powerpoint/2010/main" val="993077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E765D92-54FE-440F-A20C-1A97591EA84D}" type="slidenum">
              <a:rPr lang="en-US" sz="1100" b="0">
                <a:latin typeface="Arial" charset="0"/>
              </a:rPr>
              <a:pPr eaLnBrk="1" hangingPunct="1"/>
              <a:t>16</a:t>
            </a:fld>
            <a:endParaRPr lang="en-US" sz="1100" b="0">
              <a:latin typeface="Arial" charset="0"/>
            </a:endParaRP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Again here we will not explain all the details. But the syntax is precise: you need “System.out.println” followed by a message in quotes enclosed between () and followed by a ;</a:t>
            </a:r>
          </a:p>
        </p:txBody>
      </p:sp>
    </p:spTree>
    <p:extLst>
      <p:ext uri="{BB962C8B-B14F-4D97-AF65-F5344CB8AC3E}">
        <p14:creationId xmlns:p14="http://schemas.microsoft.com/office/powerpoint/2010/main" val="4010564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CF9B132-B7D9-487E-A1E3-EAB35C0951A6}" type="slidenum">
              <a:rPr lang="en-US" sz="1100" b="0">
                <a:latin typeface="Arial" charset="0"/>
              </a:rPr>
              <a:pPr eaLnBrk="1" hangingPunct="1"/>
              <a:t>17</a:t>
            </a:fld>
            <a:endParaRPr lang="en-US" sz="1100" b="0">
              <a:latin typeface="Arial" charset="0"/>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Let them think about it for a few minutes, and then discuss informally what the program will do in the two possible cases. The whole explanation should be at an intuitive level—no need to get into too many details too soon.</a:t>
            </a:r>
          </a:p>
          <a:p>
            <a:pPr eaLnBrk="1" hangingPunct="1">
              <a:buFontTx/>
              <a:buChar char="•"/>
            </a:pPr>
            <a:r>
              <a:rPr lang="en-US" dirty="0" smtClean="0"/>
              <a:t>Everything will be explained soon!</a:t>
            </a:r>
          </a:p>
        </p:txBody>
      </p:sp>
    </p:spTree>
    <p:extLst>
      <p:ext uri="{BB962C8B-B14F-4D97-AF65-F5344CB8AC3E}">
        <p14:creationId xmlns:p14="http://schemas.microsoft.com/office/powerpoint/2010/main" val="2501018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FD7D430-D046-48F5-8161-6A655DC6BCCB}" type="slidenum">
              <a:rPr lang="en-US" sz="1100" b="0">
                <a:latin typeface="Arial" charset="0"/>
              </a:rPr>
              <a:pPr eaLnBrk="1" hangingPunct="1"/>
              <a:t>18</a:t>
            </a:fld>
            <a:endParaRPr lang="en-US" sz="1100" b="0">
              <a:latin typeface="Arial" charset="0"/>
            </a:endParaRPr>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Step</a:t>
            </a:r>
            <a:r>
              <a:rPr lang="en-US" baseline="0" dirty="0" smtClean="0"/>
              <a:t> through this trace line by line to show them how the program produces its output</a:t>
            </a:r>
            <a:endParaRPr lang="en-US" dirty="0" smtClean="0"/>
          </a:p>
        </p:txBody>
      </p:sp>
    </p:spTree>
    <p:extLst>
      <p:ext uri="{BB962C8B-B14F-4D97-AF65-F5344CB8AC3E}">
        <p14:creationId xmlns:p14="http://schemas.microsoft.com/office/powerpoint/2010/main" val="3170630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CF9B132-B7D9-487E-A1E3-EAB35C0951A6}" type="slidenum">
              <a:rPr lang="en-US" sz="1100" b="0">
                <a:latin typeface="Arial" charset="0"/>
              </a:rPr>
              <a:pPr eaLnBrk="1" hangingPunct="1"/>
              <a:t>19</a:t>
            </a:fld>
            <a:endParaRPr lang="en-US" sz="1100" b="0">
              <a:latin typeface="Arial" charset="0"/>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1837200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Textbook</a:t>
            </a:r>
            <a:r>
              <a:rPr lang="en-US" baseline="0" dirty="0" smtClean="0"/>
              <a:t> can be viewed online for free, visit Syllabus page for more info.</a:t>
            </a:r>
          </a:p>
          <a:p>
            <a:r>
              <a:rPr lang="en-US" baseline="0" dirty="0" smtClean="0"/>
              <a:t>Exam may be at the same location, but not sure.</a:t>
            </a:r>
          </a:p>
          <a:p>
            <a:r>
              <a:rPr lang="en-US" baseline="0" dirty="0" smtClean="0"/>
              <a:t>New Exam policy.</a:t>
            </a:r>
          </a:p>
          <a:p>
            <a:endParaRPr lang="en-US" dirty="0"/>
          </a:p>
        </p:txBody>
      </p:sp>
      <p:sp>
        <p:nvSpPr>
          <p:cNvPr id="4" name="Slide Number Placeholder 3"/>
          <p:cNvSpPr>
            <a:spLocks noGrp="1"/>
          </p:cNvSpPr>
          <p:nvPr>
            <p:ph type="sldNum" sz="quarter" idx="10"/>
          </p:nvPr>
        </p:nvSpPr>
        <p:spPr/>
        <p:txBody>
          <a:bodyPr/>
          <a:lstStyle/>
          <a:p>
            <a:fld id="{55A3C7CD-7EA2-4699-A2C6-20A39A12E45B}" type="slidenum">
              <a:rPr lang="en-US" smtClean="0"/>
              <a:t>2</a:t>
            </a:fld>
            <a:endParaRPr lang="en-US"/>
          </a:p>
        </p:txBody>
      </p:sp>
    </p:spTree>
    <p:extLst>
      <p:ext uri="{BB962C8B-B14F-4D97-AF65-F5344CB8AC3E}">
        <p14:creationId xmlns:p14="http://schemas.microsoft.com/office/powerpoint/2010/main" val="206775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E8D03A1-8D37-4220-BCD7-A759C3C6CEC0}" type="slidenum">
              <a:rPr lang="en-US" sz="1100" b="0">
                <a:latin typeface="Arial" charset="0"/>
              </a:rPr>
              <a:pPr eaLnBrk="1" hangingPunct="1"/>
              <a:t>20</a:t>
            </a:fld>
            <a:endParaRPr lang="en-US" sz="1100" b="0">
              <a:latin typeface="Arial" charset="0"/>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err="1" smtClean="0"/>
              <a:t>Chp</a:t>
            </a:r>
            <a:r>
              <a:rPr lang="en-US" dirty="0" smtClean="0"/>
              <a:t> 2 readings</a:t>
            </a:r>
            <a:r>
              <a:rPr lang="en-US" smtClean="0"/>
              <a:t>: 2.1-2.5</a:t>
            </a:r>
            <a:endParaRPr lang="en-US" dirty="0" smtClean="0"/>
          </a:p>
          <a:p>
            <a:pPr eaLnBrk="1" hangingPunct="1">
              <a:buFontTx/>
              <a:buChar char="•"/>
            </a:pPr>
            <a:r>
              <a:rPr lang="en-US" dirty="0" smtClean="0"/>
              <a:t>You</a:t>
            </a:r>
            <a:r>
              <a:rPr lang="en-US" baseline="0" dirty="0" smtClean="0"/>
              <a:t> might want to p</a:t>
            </a:r>
            <a:r>
              <a:rPr lang="en-US" dirty="0" smtClean="0"/>
              <a:t>ut a copy of the program on a separate projector to refer to it during following discussion.</a:t>
            </a:r>
          </a:p>
        </p:txBody>
      </p:sp>
    </p:spTree>
    <p:extLst>
      <p:ext uri="{BB962C8B-B14F-4D97-AF65-F5344CB8AC3E}">
        <p14:creationId xmlns:p14="http://schemas.microsoft.com/office/powerpoint/2010/main" val="2326215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07D3030E-2910-468E-B2B8-550668E01FA2}" type="slidenum">
              <a:rPr lang="en-US" sz="1100" b="0">
                <a:latin typeface="Arial" charset="0"/>
              </a:rPr>
              <a:pPr eaLnBrk="1" hangingPunct="1"/>
              <a:t>21</a:t>
            </a:fld>
            <a:endParaRPr lang="en-US" sz="1100" b="0">
              <a:latin typeface="Arial"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Let them think about it for a few minutes, and then discuss informally what the program will do. Again, do this at an intuitive level.</a:t>
            </a:r>
          </a:p>
          <a:p>
            <a:pPr eaLnBrk="1" hangingPunct="1">
              <a:buFontTx/>
              <a:buChar char="•"/>
            </a:pPr>
            <a:r>
              <a:rPr lang="en-US" dirty="0" smtClean="0"/>
              <a:t>There is one interesting feature whose behavior they may not be able to guess: the use of + to concatenate strings and the automatic conversion of numerical values to string output, both in </a:t>
            </a:r>
            <a:r>
              <a:rPr lang="en-US" dirty="0" err="1" smtClean="0"/>
              <a:t>System.out.println</a:t>
            </a:r>
            <a:r>
              <a:rPr lang="en-US" dirty="0" smtClean="0"/>
              <a:t> statements. We’ll have to mention it here.</a:t>
            </a:r>
          </a:p>
        </p:txBody>
      </p:sp>
    </p:spTree>
    <p:extLst>
      <p:ext uri="{BB962C8B-B14F-4D97-AF65-F5344CB8AC3E}">
        <p14:creationId xmlns:p14="http://schemas.microsoft.com/office/powerpoint/2010/main" val="1707256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07D3030E-2910-468E-B2B8-550668E01FA2}" type="slidenum">
              <a:rPr lang="en-US" sz="1100" b="0">
                <a:latin typeface="Arial" charset="0"/>
              </a:rPr>
              <a:pPr eaLnBrk="1" hangingPunct="1"/>
              <a:t>22</a:t>
            </a:fld>
            <a:endParaRPr lang="en-US" sz="1100" b="0">
              <a:latin typeface="Arial"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3037752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FD7D430-D046-48F5-8161-6A655DC6BCCB}" type="slidenum">
              <a:rPr lang="en-US" sz="1100" b="0">
                <a:latin typeface="Arial" charset="0"/>
              </a:rPr>
              <a:pPr eaLnBrk="1" hangingPunct="1"/>
              <a:t>23</a:t>
            </a:fld>
            <a:endParaRPr lang="en-US" sz="1100" b="0">
              <a:latin typeface="Arial" charset="0"/>
            </a:endParaRPr>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There is one interesting feature whose behavior they may not be able to guess: the use of + to concatenate strings and the automatic conversion of numerical values to string output, both in </a:t>
            </a:r>
            <a:r>
              <a:rPr lang="en-US" dirty="0" err="1" smtClean="0"/>
              <a:t>System.out.println</a:t>
            </a:r>
            <a:r>
              <a:rPr lang="en-US" dirty="0" smtClean="0"/>
              <a:t> statements. We’ll have to mention it here.</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dirty="0" smtClean="0"/>
          </a:p>
          <a:p>
            <a:pPr eaLnBrk="1" hangingPunct="1">
              <a:buFontTx/>
              <a:buNone/>
            </a:pPr>
            <a:endParaRPr lang="en-US" dirty="0" smtClean="0"/>
          </a:p>
        </p:txBody>
      </p:sp>
    </p:spTree>
    <p:extLst>
      <p:ext uri="{BB962C8B-B14F-4D97-AF65-F5344CB8AC3E}">
        <p14:creationId xmlns:p14="http://schemas.microsoft.com/office/powerpoint/2010/main" val="2171511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E8D03A1-8D37-4220-BCD7-A759C3C6CEC0}" type="slidenum">
              <a:rPr lang="en-US" sz="1100" b="0">
                <a:latin typeface="Arial" charset="0"/>
              </a:rPr>
              <a:pPr eaLnBrk="1" hangingPunct="1"/>
              <a:t>24</a:t>
            </a:fld>
            <a:endParaRPr lang="en-US" sz="1100" b="0">
              <a:latin typeface="Arial" charset="0"/>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a:p>
            <a:pPr eaLnBrk="1" hangingPunct="1">
              <a:buFontTx/>
              <a:buChar char="•"/>
            </a:pPr>
            <a:r>
              <a:rPr lang="en-US" dirty="0" smtClean="0"/>
              <a:t>Put a copy of the program on board on separate projector to refer to it during following discussion.</a:t>
            </a:r>
          </a:p>
        </p:txBody>
      </p:sp>
    </p:spTree>
    <p:extLst>
      <p:ext uri="{BB962C8B-B14F-4D97-AF65-F5344CB8AC3E}">
        <p14:creationId xmlns:p14="http://schemas.microsoft.com/office/powerpoint/2010/main" val="1673975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07D3030E-2910-468E-B2B8-550668E01FA2}" type="slidenum">
              <a:rPr lang="en-US" sz="1100" b="0">
                <a:latin typeface="Arial" charset="0"/>
              </a:rPr>
              <a:pPr eaLnBrk="1" hangingPunct="1"/>
              <a:t>25</a:t>
            </a:fld>
            <a:endParaRPr lang="en-US" sz="1100" b="0">
              <a:latin typeface="Arial"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Let them think about it for a few minutes, and then discuss informally what the program will do. Again, do this at an intuitive level.</a:t>
            </a:r>
          </a:p>
          <a:p>
            <a:pPr eaLnBrk="1" hangingPunct="1">
              <a:buFontTx/>
              <a:buChar char="•"/>
            </a:pPr>
            <a:r>
              <a:rPr lang="en-US" dirty="0" smtClean="0"/>
              <a:t>I find it useful to actually go through a careful trace of the program by tracing it on the board.  Use the previous slides</a:t>
            </a:r>
            <a:r>
              <a:rPr lang="en-US" baseline="0" dirty="0" smtClean="0"/>
              <a:t> as examples of how to show this trace</a:t>
            </a:r>
            <a:endParaRPr lang="en-US" dirty="0" smtClean="0"/>
          </a:p>
        </p:txBody>
      </p:sp>
    </p:spTree>
    <p:extLst>
      <p:ext uri="{BB962C8B-B14F-4D97-AF65-F5344CB8AC3E}">
        <p14:creationId xmlns:p14="http://schemas.microsoft.com/office/powerpoint/2010/main" val="212542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647B7C1-2748-4138-8714-8E837389F4EB}" type="slidenum">
              <a:rPr lang="en-US" sz="1100" b="0">
                <a:latin typeface="Arial" charset="0"/>
              </a:rPr>
              <a:pPr eaLnBrk="1" hangingPunct="1"/>
              <a:t>26</a:t>
            </a:fld>
            <a:endParaRPr lang="en-US" sz="1100" b="0">
              <a:latin typeface="Arial" charset="0"/>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will show them syntax errors by introducing a couple of errors in FirstProgram and recompiling it.</a:t>
            </a:r>
          </a:p>
          <a:p>
            <a:pPr eaLnBrk="1" hangingPunct="1">
              <a:buFontTx/>
              <a:buChar char="•"/>
            </a:pPr>
            <a:r>
              <a:rPr lang="en-US" smtClean="0"/>
              <a:t>I will also show runtime errors with a simple example reading two integers and computing the quotient.</a:t>
            </a:r>
          </a:p>
          <a:p>
            <a:pPr eaLnBrk="1" hangingPunct="1">
              <a:buFontTx/>
              <a:buChar char="•"/>
            </a:pPr>
            <a:r>
              <a:rPr lang="en-US" smtClean="0"/>
              <a:t>I may show logical errors with an example that does something wrong if I can think of one (it would be nice to find a program that does something simple so that they can follow it, but where the logical error is not obvious so that they can see how tricky these can be).</a:t>
            </a:r>
          </a:p>
        </p:txBody>
      </p:sp>
    </p:spTree>
    <p:extLst>
      <p:ext uri="{BB962C8B-B14F-4D97-AF65-F5344CB8AC3E}">
        <p14:creationId xmlns:p14="http://schemas.microsoft.com/office/powerpoint/2010/main" val="24278579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647B7C1-2748-4138-8714-8E837389F4EB}" type="slidenum">
              <a:rPr lang="en-US" sz="1100" b="0">
                <a:latin typeface="Arial" charset="0"/>
              </a:rPr>
              <a:pPr eaLnBrk="1" hangingPunct="1"/>
              <a:t>27</a:t>
            </a:fld>
            <a:endParaRPr lang="en-US" sz="1100" b="0">
              <a:latin typeface="Arial" charset="0"/>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900895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647B7C1-2748-4138-8714-8E837389F4EB}" type="slidenum">
              <a:rPr lang="en-US" sz="1100" b="0">
                <a:latin typeface="Arial" charset="0"/>
              </a:rPr>
              <a:pPr eaLnBrk="1" hangingPunct="1"/>
              <a:t>28</a:t>
            </a:fld>
            <a:endParaRPr lang="en-US" sz="1100" b="0">
              <a:latin typeface="Arial" charset="0"/>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endParaRPr lang="en-US" dirty="0" smtClean="0"/>
          </a:p>
        </p:txBody>
      </p:sp>
    </p:spTree>
    <p:extLst>
      <p:ext uri="{BB962C8B-B14F-4D97-AF65-F5344CB8AC3E}">
        <p14:creationId xmlns:p14="http://schemas.microsoft.com/office/powerpoint/2010/main" val="356051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647B7C1-2748-4138-8714-8E837389F4EB}" type="slidenum">
              <a:rPr lang="en-US" sz="1100" b="0">
                <a:latin typeface="Arial" charset="0"/>
              </a:rPr>
              <a:pPr eaLnBrk="1" hangingPunct="1"/>
              <a:t>29</a:t>
            </a:fld>
            <a:endParaRPr lang="en-US" sz="1100" b="0">
              <a:latin typeface="Arial" charset="0"/>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349020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Grading criterion includes Professionalism. Typed submissions.</a:t>
            </a:r>
            <a:r>
              <a:rPr lang="en-US" baseline="0" dirty="0" smtClean="0"/>
              <a:t> If uncomfortable with writing in English</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Final</a:t>
            </a:r>
            <a:r>
              <a:rPr lang="en-US" baseline="0" dirty="0" smtClean="0"/>
              <a:t> Exam: Must pass it. Absence is a failing grade. Absolutely no rescheduling. In case of emergency, please notify immediately.</a:t>
            </a:r>
            <a:br>
              <a:rPr lang="en-US" baseline="0" dirty="0" smtClean="0"/>
            </a:br>
            <a:r>
              <a:rPr lang="en-US" baseline="0" dirty="0" smtClean="0"/>
              <a:t/>
            </a:r>
            <a:br>
              <a:rPr lang="en-US" baseline="0" dirty="0" smtClean="0"/>
            </a:br>
            <a:r>
              <a:rPr lang="en-US" baseline="0" dirty="0" smtClean="0"/>
              <a:t>If you expect to be unavailable for Exam 1 or Exam 2, please arrange that WELL in advance! It may be granted only for certain valid reasons.</a:t>
            </a:r>
            <a:br>
              <a:rPr lang="en-US" baseline="0" dirty="0" smtClean="0"/>
            </a:br>
            <a:r>
              <a:rPr lang="en-US" baseline="0" dirty="0" smtClean="0"/>
              <a:t/>
            </a:r>
            <a:br>
              <a:rPr lang="en-US" baseline="0" dirty="0" smtClean="0"/>
            </a:br>
            <a:r>
              <a:rPr lang="en-US" dirty="0" smtClean="0"/>
              <a:t>The policy on collaboration with others is fairly liberal -- but please don't be tempted to test its limits. Certain things clearly will be permissible (e.g., discussing problems and solution approaches) and certain things clearly will not be permissible (e.g., passing off as your own the work of someone else). Some people think there is a fuzzy area in between. If you have doubts about the middle area, stay out of it; ask your instructor for assistance. Violations are surprisingly easy to detect and they must and will be dealt with according to OSU rules on academic misconduct.</a:t>
            </a:r>
            <a:br>
              <a:rPr lang="en-US" dirty="0" smtClean="0"/>
            </a:br>
            <a:r>
              <a:rPr lang="en-US" dirty="0" smtClean="0"/>
              <a:t/>
            </a:r>
            <a:br>
              <a:rPr lang="en-US" dirty="0" smtClean="0"/>
            </a:br>
            <a:r>
              <a:rPr lang="en-US" dirty="0" smtClean="0"/>
              <a:t>Let’s begin!</a:t>
            </a:r>
          </a:p>
        </p:txBody>
      </p:sp>
      <p:sp>
        <p:nvSpPr>
          <p:cNvPr id="4" name="Slide Number Placeholder 3"/>
          <p:cNvSpPr>
            <a:spLocks noGrp="1"/>
          </p:cNvSpPr>
          <p:nvPr>
            <p:ph type="sldNum" sz="quarter" idx="10"/>
          </p:nvPr>
        </p:nvSpPr>
        <p:spPr/>
        <p:txBody>
          <a:bodyPr/>
          <a:lstStyle/>
          <a:p>
            <a:fld id="{55A3C7CD-7EA2-4699-A2C6-20A39A12E45B}" type="slidenum">
              <a:rPr lang="en-US" smtClean="0"/>
              <a:t>3</a:t>
            </a:fld>
            <a:endParaRPr lang="en-US"/>
          </a:p>
        </p:txBody>
      </p:sp>
    </p:spTree>
    <p:extLst>
      <p:ext uri="{BB962C8B-B14F-4D97-AF65-F5344CB8AC3E}">
        <p14:creationId xmlns:p14="http://schemas.microsoft.com/office/powerpoint/2010/main" val="455400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0A0A1F8-E79F-4C7A-921A-BB9160C1A350}" type="slidenum">
              <a:rPr lang="en-US" sz="1100" b="0">
                <a:latin typeface="Arial" charset="0"/>
              </a:rPr>
              <a:pPr eaLnBrk="1" hangingPunct="1"/>
              <a:t>4</a:t>
            </a:fld>
            <a:endParaRPr lang="en-US" sz="1100" b="0">
              <a:latin typeface="Arial"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Chp 1 readings: ALL</a:t>
            </a:r>
            <a:br>
              <a:rPr lang="en-US" smtClean="0"/>
            </a:br>
            <a:endParaRPr lang="en-US" smtClean="0"/>
          </a:p>
          <a:p>
            <a:pPr eaLnBrk="1" hangingPunct="1">
              <a:buFontTx/>
              <a:buChar char="•"/>
            </a:pPr>
            <a:r>
              <a:rPr lang="en-US" smtClean="0"/>
              <a:t>Before second bullet, ask: What’s the difference between hardware and software?</a:t>
            </a:r>
          </a:p>
        </p:txBody>
      </p:sp>
    </p:spTree>
    <p:extLst>
      <p:ext uri="{BB962C8B-B14F-4D97-AF65-F5344CB8AC3E}">
        <p14:creationId xmlns:p14="http://schemas.microsoft.com/office/powerpoint/2010/main" val="153647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E0A1D035-CC71-46EE-8B58-2386B2D44F7F}" type="slidenum">
              <a:rPr lang="en-US" sz="1100" b="0">
                <a:latin typeface="Arial" charset="0"/>
              </a:rPr>
              <a:pPr eaLnBrk="1" hangingPunct="1"/>
              <a:t>5</a:t>
            </a:fld>
            <a:endParaRPr lang="en-US" sz="1100" b="0">
              <a:latin typeface="Arial" charset="0"/>
            </a:endParaRPr>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See book for more details, e.g., description of memory and units of memory size</a:t>
            </a:r>
          </a:p>
        </p:txBody>
      </p:sp>
    </p:spTree>
    <p:extLst>
      <p:ext uri="{BB962C8B-B14F-4D97-AF65-F5344CB8AC3E}">
        <p14:creationId xmlns:p14="http://schemas.microsoft.com/office/powerpoint/2010/main" val="2826277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8ACB28D-2B39-4DB2-8130-D93EC9DC17FF}" type="slidenum">
              <a:rPr lang="en-US" sz="1100" b="0">
                <a:latin typeface="Arial" charset="0"/>
              </a:rPr>
              <a:pPr eaLnBrk="1" hangingPunct="1"/>
              <a:t>6</a:t>
            </a:fld>
            <a:endParaRPr lang="en-US" sz="1100" b="0">
              <a:latin typeface="Arial" charset="0"/>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Ask for examples of programs the students are familiar with</a:t>
            </a:r>
          </a:p>
          <a:p>
            <a:pPr eaLnBrk="1" hangingPunct="1">
              <a:buFontTx/>
              <a:buChar char="•"/>
            </a:pPr>
            <a:r>
              <a:rPr lang="en-US" smtClean="0"/>
              <a:t>For some student example, ask: What’s the input? What’s the output?</a:t>
            </a:r>
          </a:p>
          <a:p>
            <a:pPr eaLnBrk="1" hangingPunct="1">
              <a:buFontTx/>
              <a:buChar char="•"/>
            </a:pPr>
            <a:r>
              <a:rPr lang="en-US" smtClean="0"/>
              <a:t>Note different kinds of interfaces in examples</a:t>
            </a:r>
          </a:p>
        </p:txBody>
      </p:sp>
    </p:spTree>
    <p:extLst>
      <p:ext uri="{BB962C8B-B14F-4D97-AF65-F5344CB8AC3E}">
        <p14:creationId xmlns:p14="http://schemas.microsoft.com/office/powerpoint/2010/main" val="1149790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E6DB407F-0352-45CA-B334-86807208885A}" type="slidenum">
              <a:rPr lang="en-US" sz="1100" b="0">
                <a:latin typeface="Arial" charset="0"/>
              </a:rPr>
              <a:pPr eaLnBrk="1" hangingPunct="1"/>
              <a:t>7</a:t>
            </a:fld>
            <a:endParaRPr lang="en-US" sz="1100" b="0">
              <a:latin typeface="Arial" charset="0"/>
            </a:endParaRPr>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Ask students what other high-level languages they are familiar with</a:t>
            </a:r>
          </a:p>
        </p:txBody>
      </p:sp>
    </p:spTree>
    <p:extLst>
      <p:ext uri="{BB962C8B-B14F-4D97-AF65-F5344CB8AC3E}">
        <p14:creationId xmlns:p14="http://schemas.microsoft.com/office/powerpoint/2010/main" val="3518924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609CB28E-815E-4B63-937C-852F428A764B}" type="slidenum">
              <a:rPr lang="en-US" sz="1100" b="0">
                <a:latin typeface="Arial" charset="0"/>
              </a:rPr>
              <a:pPr eaLnBrk="1" hangingPunct="1"/>
              <a:t>8</a:t>
            </a:fld>
            <a:endParaRPr lang="en-US" sz="1100" b="0">
              <a:latin typeface="Arial" charset="0"/>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Ask before showing second bullet: How can we execute source code if it is written in a language the machine cannot understand directly?</a:t>
            </a:r>
          </a:p>
        </p:txBody>
      </p:sp>
    </p:spTree>
    <p:extLst>
      <p:ext uri="{BB962C8B-B14F-4D97-AF65-F5344CB8AC3E}">
        <p14:creationId xmlns:p14="http://schemas.microsoft.com/office/powerpoint/2010/main" val="865991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2559127-D926-4DE0-97BA-A0A0239D9327}" type="slidenum">
              <a:rPr lang="en-US" sz="1100" b="0">
                <a:latin typeface="Arial" charset="0"/>
              </a:rPr>
              <a:pPr eaLnBrk="1" hangingPunct="1"/>
              <a:t>9</a:t>
            </a:fld>
            <a:endParaRPr lang="en-US" sz="1100" b="0">
              <a:latin typeface="Arial" charset="0"/>
            </a:endParaRPr>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Briefly explain the Java execution model and JVM</a:t>
            </a:r>
          </a:p>
        </p:txBody>
      </p:sp>
    </p:spTree>
    <p:extLst>
      <p:ext uri="{BB962C8B-B14F-4D97-AF65-F5344CB8AC3E}">
        <p14:creationId xmlns:p14="http://schemas.microsoft.com/office/powerpoint/2010/main" val="360263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62009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20303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77194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
        <p:nvSpPr>
          <p:cNvPr id="86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86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87A7CB28-97B6-4B99-B6CC-F8B9BF575C9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27786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A53CC0E-EF58-405B-98C5-DD40AE2CBF1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12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D58228-5A22-4C35-8CDD-FEE65475736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96018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C521199-AD68-45B7-8932-B564543A864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9636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C737FD5-23A3-433F-AAE9-C1FB8ED844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22232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2E1104D-8DE7-4466-96F7-1A28F315936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51860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7104002-C957-46F8-A12B-C3A4B400279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73023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AF830DE-487E-4B9A-930A-728616DA0E5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5777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371029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C05203D-A275-42EC-A96C-60DED5B7751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33979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6504C4-2505-4040-B2A7-0B0417D1757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16879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B2568E1-E2F6-4191-BC45-349286985DB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43175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0FE5A0F-2C5B-4F5F-BBED-5A3DAB9929D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315684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C0AEEF1-A19B-40F6-BD53-CF4E679310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6492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D47F-9DF6-4E30-99C3-6428E11DB2AC}"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17923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D47F-9DF6-4E30-99C3-6428E11DB2AC}"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83126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D47F-9DF6-4E30-99C3-6428E11DB2AC}" type="datetimeFigureOut">
              <a:rPr lang="en-US" smtClean="0"/>
              <a:t>1/11/16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8593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D47F-9DF6-4E30-99C3-6428E11DB2AC}" type="datetimeFigureOut">
              <a:rPr lang="en-US" smtClean="0"/>
              <a:t>1/11/16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72925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D47F-9DF6-4E30-99C3-6428E11DB2AC}" type="datetimeFigureOut">
              <a:rPr lang="en-US" smtClean="0"/>
              <a:t>1/11/16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90189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78968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8056714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D47F-9DF6-4E30-99C3-6428E11DB2AC}" type="datetimeFigureOut">
              <a:rPr lang="en-US" smtClean="0"/>
              <a:t>1/11/16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F55DC-7094-4C75-9FF4-1A0C042F6CE6}" type="slidenum">
              <a:rPr lang="en-US" smtClean="0"/>
              <a:t>‹#›</a:t>
            </a:fld>
            <a:endParaRPr lang="en-US"/>
          </a:p>
        </p:txBody>
      </p:sp>
    </p:spTree>
    <p:extLst>
      <p:ext uri="{BB962C8B-B14F-4D97-AF65-F5344CB8AC3E}">
        <p14:creationId xmlns:p14="http://schemas.microsoft.com/office/powerpoint/2010/main" val="41768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843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4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cs typeface="+mn-cs"/>
              </a:defRPr>
            </a:lvl1pPr>
          </a:lstStyle>
          <a:p>
            <a:pPr fontAlgn="base">
              <a:spcBef>
                <a:spcPct val="0"/>
              </a:spcBef>
              <a:spcAft>
                <a:spcPct val="0"/>
              </a:spcAft>
              <a:defRPr/>
            </a:pPr>
            <a:fld id="{FE0AA2EB-FF58-4A78-983B-48E24109461B}"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84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85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Tree>
    <p:extLst>
      <p:ext uri="{BB962C8B-B14F-4D97-AF65-F5344CB8AC3E}">
        <p14:creationId xmlns:p14="http://schemas.microsoft.com/office/powerpoint/2010/main" val="181376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47C2B904-D083-4709-98CD-E68BEA38EDC8}" type="slidenum">
              <a:rPr lang="en-US" altLang="en-US">
                <a:solidFill>
                  <a:srgbClr val="000000"/>
                </a:solidFill>
              </a:rPr>
              <a:pPr>
                <a:defRPr/>
              </a:pPr>
              <a:t>1</a:t>
            </a:fld>
            <a:endParaRPr lang="en-US" altLang="en-US">
              <a:solidFill>
                <a:srgbClr val="000000"/>
              </a:solidFill>
            </a:endParaRPr>
          </a:p>
        </p:txBody>
      </p:sp>
      <p:sp>
        <p:nvSpPr>
          <p:cNvPr id="20483" name="Rectangle 2"/>
          <p:cNvSpPr>
            <a:spLocks noGrp="1" noChangeArrowheads="1"/>
          </p:cNvSpPr>
          <p:nvPr>
            <p:ph type="ctrTitle"/>
          </p:nvPr>
        </p:nvSpPr>
        <p:spPr>
          <a:xfrm>
            <a:off x="914400" y="1524000"/>
            <a:ext cx="7623175" cy="2209800"/>
          </a:xfrm>
        </p:spPr>
        <p:txBody>
          <a:bodyPr/>
          <a:lstStyle/>
          <a:p>
            <a:pPr algn="ctr" eaLnBrk="1" hangingPunct="1"/>
            <a:r>
              <a:rPr lang="en-US" sz="4600" dirty="0" smtClean="0"/>
              <a:t>CSE 1223: Introduction to Computer Programming in Java</a:t>
            </a:r>
            <a:br>
              <a:rPr lang="en-US" sz="4600" dirty="0" smtClean="0"/>
            </a:br>
            <a:r>
              <a:rPr lang="en-US" sz="4600" dirty="0" smtClean="0"/>
              <a:t>Chapter 1 – Computer Basics</a:t>
            </a:r>
          </a:p>
        </p:txBody>
      </p:sp>
      <p:sp>
        <p:nvSpPr>
          <p:cNvPr id="20484" name="Rectangle 3"/>
          <p:cNvSpPr>
            <a:spLocks noGrp="1" noChangeArrowheads="1"/>
          </p:cNvSpPr>
          <p:nvPr>
            <p:ph type="subTitle" idx="1"/>
          </p:nvPr>
        </p:nvSpPr>
        <p:spPr/>
        <p:txBody>
          <a:bodyPr/>
          <a:lstStyle/>
          <a:p>
            <a:pPr eaLnBrk="1" hangingPunct="1"/>
            <a:r>
              <a:rPr lang="en-US" smtClean="0"/>
              <a:t>Section: 32405/6</a:t>
            </a:r>
          </a:p>
          <a:p>
            <a:pPr eaLnBrk="1" hangingPunct="1"/>
            <a:r>
              <a:rPr lang="en-US" dirty="0" smtClean="0"/>
              <a:t>Prashant </a:t>
            </a:r>
            <a:r>
              <a:rPr lang="en-US" dirty="0" err="1" smtClean="0"/>
              <a:t>Serai</a:t>
            </a:r>
            <a:endParaRPr lang="en-US" dirty="0" smtClean="0"/>
          </a:p>
          <a:p>
            <a:pPr eaLnBrk="1" hangingPunct="1"/>
            <a:r>
              <a:rPr lang="en-US" dirty="0"/>
              <a:t>s</a:t>
            </a:r>
            <a:r>
              <a:rPr lang="en-US" dirty="0" smtClean="0"/>
              <a:t>erai.1@osu.edu</a:t>
            </a:r>
            <a:endParaRPr lang="en-US" dirty="0" smtClean="0"/>
          </a:p>
        </p:txBody>
      </p:sp>
      <p:pic>
        <p:nvPicPr>
          <p:cNvPr id="20485" name="Picture 4"/>
          <p:cNvPicPr>
            <a:picLocks noChangeAspect="1" noChangeArrowheads="1"/>
          </p:cNvPicPr>
          <p:nvPr/>
        </p:nvPicPr>
        <p:blipFill>
          <a:blip r:embed="rId3" cstate="print"/>
          <a:srcRect/>
          <a:stretch>
            <a:fillRect/>
          </a:stretch>
        </p:blipFill>
        <p:spPr bwMode="auto">
          <a:xfrm>
            <a:off x="6934200" y="4724400"/>
            <a:ext cx="1905000" cy="1905000"/>
          </a:xfrm>
          <a:prstGeom prst="rect">
            <a:avLst/>
          </a:prstGeom>
          <a:noFill/>
          <a:ln w="9525">
            <a:noFill/>
            <a:miter lim="800000"/>
            <a:headEnd/>
            <a:tailEnd/>
          </a:ln>
        </p:spPr>
      </p:pic>
    </p:spTree>
    <p:extLst>
      <p:ext uri="{BB962C8B-B14F-4D97-AF65-F5344CB8AC3E}">
        <p14:creationId xmlns:p14="http://schemas.microsoft.com/office/powerpoint/2010/main" val="2413398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4000" smtClean="0"/>
              <a:t>Java Translation/Execution cont.</a:t>
            </a:r>
          </a:p>
        </p:txBody>
      </p:sp>
      <p:sp>
        <p:nvSpPr>
          <p:cNvPr id="172035" name="Rectangle 3"/>
          <p:cNvSpPr>
            <a:spLocks noGrp="1" noChangeArrowheads="1"/>
          </p:cNvSpPr>
          <p:nvPr>
            <p:ph idx="1"/>
          </p:nvPr>
        </p:nvSpPr>
        <p:spPr/>
        <p:txBody>
          <a:bodyPr/>
          <a:lstStyle/>
          <a:p>
            <a:pPr eaLnBrk="1" hangingPunct="1"/>
            <a:r>
              <a:rPr lang="en-US" smtClean="0"/>
              <a:t>Java byte-code is portable (hardware-independent)</a:t>
            </a:r>
          </a:p>
          <a:p>
            <a:pPr eaLnBrk="1" hangingPunct="1"/>
            <a:r>
              <a:rPr lang="en-US" smtClean="0"/>
              <a:t>The Java Virtual Machine (JVM) executes Java byte-code on a real machine</a:t>
            </a:r>
          </a:p>
          <a:p>
            <a:pPr eaLnBrk="1" hangingPunct="1"/>
            <a:r>
              <a:rPr lang="en-US" smtClean="0"/>
              <a:t>The java compiler is called </a:t>
            </a:r>
            <a:r>
              <a:rPr lang="en-US" b="1" smtClean="0"/>
              <a:t>javac</a:t>
            </a:r>
          </a:p>
          <a:p>
            <a:pPr eaLnBrk="1" hangingPunct="1"/>
            <a:r>
              <a:rPr lang="en-US" smtClean="0"/>
              <a:t>The JVM emulator is called </a:t>
            </a:r>
            <a:r>
              <a:rPr lang="en-US" b="1" smtClean="0"/>
              <a:t>java</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2EF3146-6F4B-4923-B331-E6355488545E}" type="slidenum">
              <a:rPr lang="en-US" sz="1200">
                <a:solidFill>
                  <a:srgbClr val="898989"/>
                </a:solidFill>
              </a:rPr>
              <a:pPr eaLnBrk="1" hangingPunct="1"/>
              <a:t>10</a:t>
            </a:fld>
            <a:endParaRPr lang="en-US" sz="1200">
              <a:solidFill>
                <a:srgbClr val="898989"/>
              </a:solidFill>
            </a:endParaRPr>
          </a:p>
        </p:txBody>
      </p:sp>
    </p:spTree>
    <p:extLst>
      <p:ext uri="{BB962C8B-B14F-4D97-AF65-F5344CB8AC3E}">
        <p14:creationId xmlns:p14="http://schemas.microsoft.com/office/powerpoint/2010/main" val="4169606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Algorithmic Thinking</a:t>
            </a:r>
          </a:p>
        </p:txBody>
      </p:sp>
      <p:sp>
        <p:nvSpPr>
          <p:cNvPr id="177155" name="Rectangle 3"/>
          <p:cNvSpPr>
            <a:spLocks noGrp="1" noChangeArrowheads="1"/>
          </p:cNvSpPr>
          <p:nvPr>
            <p:ph idx="1"/>
          </p:nvPr>
        </p:nvSpPr>
        <p:spPr/>
        <p:txBody>
          <a:bodyPr/>
          <a:lstStyle/>
          <a:p>
            <a:pPr eaLnBrk="1" hangingPunct="1"/>
            <a:r>
              <a:rPr lang="en-US" sz="2800" i="1" smtClean="0"/>
              <a:t>Algorithm</a:t>
            </a:r>
            <a:r>
              <a:rPr lang="en-US" sz="2800" smtClean="0"/>
              <a:t> - a set of instructions (steps) for solving a problem.</a:t>
            </a:r>
          </a:p>
          <a:p>
            <a:pPr lvl="1" eaLnBrk="1" hangingPunct="1"/>
            <a:r>
              <a:rPr lang="en-US" smtClean="0"/>
              <a:t>must be precise</a:t>
            </a:r>
          </a:p>
          <a:p>
            <a:pPr lvl="1" eaLnBrk="1" hangingPunct="1"/>
            <a:r>
              <a:rPr lang="en-US" smtClean="0"/>
              <a:t>must be complete</a:t>
            </a:r>
          </a:p>
          <a:p>
            <a:pPr lvl="1" eaLnBrk="1" hangingPunct="1"/>
            <a:r>
              <a:rPr lang="en-US" smtClean="0"/>
              <a:t>can be written in an arbitrary notation (e.g., natural language, programming language, diagram, mix, etc.)</a:t>
            </a:r>
          </a:p>
          <a:p>
            <a:pPr eaLnBrk="1" hangingPunct="1"/>
            <a:r>
              <a:rPr lang="en-US" sz="2800" i="1" smtClean="0"/>
              <a:t>Algorithmic thinking</a:t>
            </a:r>
            <a:r>
              <a:rPr lang="en-US" sz="2800" smtClean="0"/>
              <a:t> is fundamental to computer science and programming</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048A111-DC87-4E8B-93B7-D626942B387C}" type="slidenum">
              <a:rPr lang="en-US" sz="1200">
                <a:solidFill>
                  <a:srgbClr val="898989"/>
                </a:solidFill>
              </a:rPr>
              <a:pPr eaLnBrk="1" hangingPunct="1"/>
              <a:t>11</a:t>
            </a:fld>
            <a:endParaRPr lang="en-US" sz="1200">
              <a:solidFill>
                <a:srgbClr val="898989"/>
              </a:solidFill>
            </a:endParaRPr>
          </a:p>
        </p:txBody>
      </p:sp>
    </p:spTree>
    <p:extLst>
      <p:ext uri="{BB962C8B-B14F-4D97-AF65-F5344CB8AC3E}">
        <p14:creationId xmlns:p14="http://schemas.microsoft.com/office/powerpoint/2010/main" val="3493971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4000" smtClean="0"/>
              <a:t>Example of an Algorithm</a:t>
            </a:r>
          </a:p>
        </p:txBody>
      </p:sp>
      <p:sp>
        <p:nvSpPr>
          <p:cNvPr id="181251" name="Rectangle 3"/>
          <p:cNvSpPr>
            <a:spLocks noGrp="1" noChangeArrowheads="1"/>
          </p:cNvSpPr>
          <p:nvPr>
            <p:ph idx="1"/>
          </p:nvPr>
        </p:nvSpPr>
        <p:spPr>
          <a:xfrm>
            <a:off x="457200" y="1752600"/>
            <a:ext cx="8305800" cy="4343400"/>
          </a:xfrm>
        </p:spPr>
        <p:txBody>
          <a:bodyPr/>
          <a:lstStyle/>
          <a:p>
            <a:pPr eaLnBrk="1" hangingPunct="1">
              <a:lnSpc>
                <a:spcPct val="90000"/>
              </a:lnSpc>
              <a:buFont typeface="Wingdings" pitchFamily="2" charset="2"/>
              <a:buNone/>
            </a:pPr>
            <a:r>
              <a:rPr lang="en-US" sz="2400" smtClean="0"/>
              <a:t>Algorithm that determines the total cost of a list of items:</a:t>
            </a:r>
          </a:p>
          <a:p>
            <a:pPr eaLnBrk="1" hangingPunct="1">
              <a:lnSpc>
                <a:spcPct val="90000"/>
              </a:lnSpc>
              <a:buFont typeface="Wingdings" pitchFamily="2" charset="2"/>
              <a:buNone/>
            </a:pPr>
            <a:endParaRPr lang="en-US" sz="2400" smtClean="0"/>
          </a:p>
          <a:p>
            <a:pPr eaLnBrk="1" hangingPunct="1">
              <a:lnSpc>
                <a:spcPct val="90000"/>
              </a:lnSpc>
              <a:buFont typeface="Wingdings" pitchFamily="2" charset="2"/>
              <a:buNone/>
            </a:pPr>
            <a:r>
              <a:rPr lang="en-US" sz="2400" smtClean="0"/>
              <a:t>1.	Write the number 0 on the blackboard.</a:t>
            </a:r>
          </a:p>
          <a:p>
            <a:pPr eaLnBrk="1" hangingPunct="1">
              <a:lnSpc>
                <a:spcPct val="90000"/>
              </a:lnSpc>
              <a:buFont typeface="Wingdings" pitchFamily="2" charset="2"/>
              <a:buNone/>
            </a:pPr>
            <a:r>
              <a:rPr lang="en-US" sz="2400" smtClean="0"/>
              <a:t>2.	Do the following for each item on the list:</a:t>
            </a:r>
          </a:p>
          <a:p>
            <a:pPr eaLnBrk="1" hangingPunct="1">
              <a:lnSpc>
                <a:spcPct val="90000"/>
              </a:lnSpc>
              <a:buFont typeface="Wingdings" pitchFamily="2" charset="2"/>
              <a:buNone/>
            </a:pPr>
            <a:r>
              <a:rPr lang="en-US" sz="2400" smtClean="0"/>
              <a:t>	a.	Add the cost of the item to the number on the     	blackboard.</a:t>
            </a:r>
          </a:p>
          <a:p>
            <a:pPr eaLnBrk="1" hangingPunct="1">
              <a:lnSpc>
                <a:spcPct val="90000"/>
              </a:lnSpc>
              <a:buFont typeface="Wingdings" pitchFamily="2" charset="2"/>
              <a:buNone/>
            </a:pPr>
            <a:r>
              <a:rPr lang="en-US" sz="2400" smtClean="0"/>
              <a:t>	b.	Replace the old number on the board by this sum.</a:t>
            </a:r>
          </a:p>
          <a:p>
            <a:pPr eaLnBrk="1" hangingPunct="1">
              <a:lnSpc>
                <a:spcPct val="90000"/>
              </a:lnSpc>
              <a:buFont typeface="Wingdings" pitchFamily="2" charset="2"/>
              <a:buNone/>
            </a:pPr>
            <a:r>
              <a:rPr lang="en-US" sz="2400" smtClean="0"/>
              <a:t>3. 	Announce that the answer is the number written on the board.</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31B0F05F-F9E1-44E9-ACF3-BFD7B84E49C2}" type="slidenum">
              <a:rPr lang="en-US" sz="1200">
                <a:solidFill>
                  <a:srgbClr val="898989"/>
                </a:solidFill>
              </a:rPr>
              <a:pPr eaLnBrk="1" hangingPunct="1"/>
              <a:t>12</a:t>
            </a:fld>
            <a:endParaRPr lang="en-US" sz="1200">
              <a:solidFill>
                <a:srgbClr val="898989"/>
              </a:solidFill>
            </a:endParaRPr>
          </a:p>
        </p:txBody>
      </p:sp>
    </p:spTree>
    <p:extLst>
      <p:ext uri="{BB962C8B-B14F-4D97-AF65-F5344CB8AC3E}">
        <p14:creationId xmlns:p14="http://schemas.microsoft.com/office/powerpoint/2010/main" val="3401651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First Java Program</a:t>
            </a:r>
          </a:p>
        </p:txBody>
      </p:sp>
      <p:sp>
        <p:nvSpPr>
          <p:cNvPr id="12291" name="Rectangle 3"/>
          <p:cNvSpPr>
            <a:spLocks noGrp="1" noChangeArrowheads="1"/>
          </p:cNvSpPr>
          <p:nvPr>
            <p:ph idx="1"/>
          </p:nvPr>
        </p:nvSpPr>
        <p:spPr/>
        <p:txBody>
          <a:bodyPr/>
          <a:lstStyle/>
          <a:p>
            <a:pPr eaLnBrk="1" hangingPunct="1">
              <a:lnSpc>
                <a:spcPct val="80000"/>
              </a:lnSpc>
              <a:buFont typeface="Wingdings" pitchFamily="2" charset="2"/>
              <a:buNone/>
            </a:pPr>
            <a:r>
              <a:rPr lang="en-US" sz="2100" b="1" dirty="0" smtClean="0">
                <a:latin typeface="Courier New" charset="0"/>
              </a:rPr>
              <a:t>public class</a:t>
            </a:r>
            <a:r>
              <a:rPr lang="en-US" sz="2100" dirty="0" smtClean="0">
                <a:latin typeface="Courier New" charset="0"/>
              </a:rPr>
              <a:t> </a:t>
            </a:r>
            <a:r>
              <a:rPr lang="en-US" sz="2100" dirty="0" err="1" smtClean="0">
                <a:latin typeface="Courier New" charset="0"/>
              </a:rPr>
              <a:t>FirstProgram</a:t>
            </a:r>
            <a:endParaRPr lang="en-US" sz="2100" dirty="0" smtClean="0">
              <a:latin typeface="Courier New" charset="0"/>
            </a:endParaRPr>
          </a:p>
          <a:p>
            <a:pPr eaLnBrk="1" hangingPunct="1">
              <a:lnSpc>
                <a:spcPct val="80000"/>
              </a:lnSpc>
              <a:buFont typeface="Wingdings" pitchFamily="2" charset="2"/>
              <a:buNone/>
            </a:pPr>
            <a:r>
              <a:rPr lang="en-US" sz="2100" dirty="0" smtClean="0">
                <a:latin typeface="Courier New" charset="0"/>
              </a:rPr>
              <a:t>{</a:t>
            </a:r>
          </a:p>
          <a:p>
            <a:pPr eaLnBrk="1" hangingPunct="1">
              <a:lnSpc>
                <a:spcPct val="80000"/>
              </a:lnSpc>
              <a:buFont typeface="Wingdings" pitchFamily="2" charset="2"/>
              <a:buNone/>
            </a:pPr>
            <a:r>
              <a:rPr lang="en-US" sz="2100" dirty="0" smtClean="0">
                <a:latin typeface="Courier New" charset="0"/>
              </a:rPr>
              <a:t>  </a:t>
            </a:r>
            <a:r>
              <a:rPr lang="en-US" sz="2100" b="1" dirty="0" smtClean="0">
                <a:latin typeface="Courier New" charset="0"/>
              </a:rPr>
              <a:t>public static void</a:t>
            </a:r>
            <a:r>
              <a:rPr lang="en-US" sz="2100" dirty="0" smtClean="0">
                <a:latin typeface="Courier New" charset="0"/>
              </a:rPr>
              <a:t> main(String[] </a:t>
            </a:r>
            <a:r>
              <a:rPr lang="en-US" sz="2100" dirty="0" err="1" smtClean="0">
                <a:latin typeface="Courier New" charset="0"/>
              </a:rPr>
              <a:t>args</a:t>
            </a:r>
            <a:r>
              <a:rPr lang="en-US" sz="2100" dirty="0" smtClean="0">
                <a:latin typeface="Courier New" charset="0"/>
              </a:rPr>
              <a:t>)</a:t>
            </a:r>
          </a:p>
          <a:p>
            <a:pPr eaLnBrk="1" hangingPunct="1">
              <a:lnSpc>
                <a:spcPct val="80000"/>
              </a:lnSpc>
              <a:buFont typeface="Wingdings" pitchFamily="2" charset="2"/>
              <a:buNone/>
            </a:pPr>
            <a:r>
              <a:rPr lang="en-US" sz="2100" dirty="0" smtClean="0">
                <a:latin typeface="Courier New" charset="0"/>
              </a:rPr>
              <a:t>  {</a:t>
            </a:r>
          </a:p>
          <a:p>
            <a:pPr eaLnBrk="1" hangingPunct="1">
              <a:lnSpc>
                <a:spcPct val="80000"/>
              </a:lnSpc>
              <a:buFont typeface="Wingdings" pitchFamily="2" charset="2"/>
              <a:buNone/>
            </a:pPr>
            <a:r>
              <a:rPr lang="en-US" sz="2100" dirty="0" smtClean="0">
                <a:latin typeface="Courier New" charset="0"/>
              </a:rPr>
              <a:t>		</a:t>
            </a:r>
            <a:r>
              <a:rPr lang="en-US" sz="2100" dirty="0" err="1" smtClean="0">
                <a:latin typeface="Courier New" charset="0"/>
              </a:rPr>
              <a:t>System.out.println</a:t>
            </a:r>
            <a:r>
              <a:rPr lang="en-US" sz="2100" dirty="0" smtClean="0">
                <a:latin typeface="Courier New" charset="0"/>
              </a:rPr>
              <a:t>("Hello out there.");</a:t>
            </a:r>
          </a:p>
          <a:p>
            <a:pPr eaLnBrk="1" hangingPunct="1">
              <a:lnSpc>
                <a:spcPct val="80000"/>
              </a:lnSpc>
              <a:buFont typeface="Wingdings" pitchFamily="2" charset="2"/>
              <a:buNone/>
            </a:pPr>
            <a:r>
              <a:rPr lang="en-US" sz="2100" dirty="0" smtClean="0">
                <a:latin typeface="Courier New" charset="0"/>
              </a:rPr>
              <a:t>		</a:t>
            </a:r>
            <a:r>
              <a:rPr lang="en-US" sz="2100" dirty="0" err="1" smtClean="0">
                <a:latin typeface="Courier New" charset="0"/>
              </a:rPr>
              <a:t>System.out.println</a:t>
            </a:r>
            <a:r>
              <a:rPr lang="en-US" sz="2100" dirty="0" smtClean="0">
                <a:latin typeface="Courier New" charset="0"/>
              </a:rPr>
              <a:t>("How’s it going?");</a:t>
            </a:r>
          </a:p>
          <a:p>
            <a:pPr eaLnBrk="1" hangingPunct="1">
              <a:lnSpc>
                <a:spcPct val="80000"/>
              </a:lnSpc>
              <a:buFont typeface="Wingdings" pitchFamily="2" charset="2"/>
              <a:buNone/>
            </a:pPr>
            <a:r>
              <a:rPr lang="en-US" sz="2100" dirty="0">
                <a:latin typeface="Courier New" charset="0"/>
              </a:rPr>
              <a:t>	</a:t>
            </a:r>
            <a:r>
              <a:rPr lang="en-US" sz="2100" dirty="0" smtClean="0">
                <a:latin typeface="Courier New" charset="0"/>
              </a:rPr>
              <a:t>	</a:t>
            </a:r>
            <a:r>
              <a:rPr lang="en-US" sz="2100" dirty="0" err="1" smtClean="0">
                <a:latin typeface="Courier New" charset="0"/>
              </a:rPr>
              <a:t>System.out.println</a:t>
            </a:r>
            <a:r>
              <a:rPr lang="en-US" sz="2100" dirty="0" smtClean="0">
                <a:latin typeface="Courier New" charset="0"/>
              </a:rPr>
              <a:t>("Good-bye.");</a:t>
            </a:r>
          </a:p>
          <a:p>
            <a:pPr eaLnBrk="1" hangingPunct="1">
              <a:lnSpc>
                <a:spcPct val="80000"/>
              </a:lnSpc>
              <a:buFont typeface="Wingdings" pitchFamily="2" charset="2"/>
              <a:buNone/>
            </a:pPr>
            <a:r>
              <a:rPr lang="en-US" sz="2100" dirty="0" smtClean="0">
                <a:latin typeface="Courier New" charset="0"/>
              </a:rPr>
              <a:t>  }</a:t>
            </a:r>
          </a:p>
          <a:p>
            <a:pPr eaLnBrk="1" hangingPunct="1">
              <a:lnSpc>
                <a:spcPct val="80000"/>
              </a:lnSpc>
              <a:buFont typeface="Wingdings" pitchFamily="2" charset="2"/>
              <a:buNone/>
            </a:pPr>
            <a:r>
              <a:rPr lang="en-US" sz="2100" dirty="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21EA5B3-33C4-4A47-8903-43BF116FAF2B}" type="slidenum">
              <a:rPr lang="en-US" sz="1200">
                <a:solidFill>
                  <a:srgbClr val="898989"/>
                </a:solidFill>
              </a:rPr>
              <a:pPr eaLnBrk="1" hangingPunct="1"/>
              <a:t>13</a:t>
            </a:fld>
            <a:endParaRPr lang="en-US" sz="1200">
              <a:solidFill>
                <a:srgbClr val="898989"/>
              </a:solidFill>
            </a:endParaRPr>
          </a:p>
        </p:txBody>
      </p:sp>
    </p:spTree>
    <p:extLst>
      <p:ext uri="{BB962C8B-B14F-4D97-AF65-F5344CB8AC3E}">
        <p14:creationId xmlns:p14="http://schemas.microsoft.com/office/powerpoint/2010/main" val="2579827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Language Syntax</a:t>
            </a:r>
          </a:p>
        </p:txBody>
      </p:sp>
      <p:sp>
        <p:nvSpPr>
          <p:cNvPr id="13315" name="Rectangle 3"/>
          <p:cNvSpPr>
            <a:spLocks noGrp="1" noChangeArrowheads="1"/>
          </p:cNvSpPr>
          <p:nvPr>
            <p:ph idx="1"/>
          </p:nvPr>
        </p:nvSpPr>
        <p:spPr/>
        <p:txBody>
          <a:bodyPr/>
          <a:lstStyle/>
          <a:p>
            <a:pPr eaLnBrk="1" hangingPunct="1"/>
            <a:r>
              <a:rPr lang="en-US" b="1" smtClean="0"/>
              <a:t>Syntax</a:t>
            </a:r>
            <a:r>
              <a:rPr lang="en-US" smtClean="0"/>
              <a:t> of a language is a set of (grammar) rules that describe the correct way to write sentences (programs) in the language.</a:t>
            </a:r>
          </a:p>
          <a:p>
            <a:pPr eaLnBrk="1" hangingPunct="1"/>
            <a:r>
              <a:rPr lang="en-US" smtClean="0"/>
              <a:t>Programming languages have a very precise syntax: If you break the rules, you’ll get one (or more) errors.</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A73F62C-D4EE-4B6E-A219-3F6B5FF2E401}" type="slidenum">
              <a:rPr lang="en-US" sz="1200">
                <a:solidFill>
                  <a:srgbClr val="898989"/>
                </a:solidFill>
              </a:rPr>
              <a:pPr eaLnBrk="1" hangingPunct="1"/>
              <a:t>14</a:t>
            </a:fld>
            <a:endParaRPr lang="en-US" sz="1200">
              <a:solidFill>
                <a:srgbClr val="898989"/>
              </a:solidFill>
            </a:endParaRPr>
          </a:p>
        </p:txBody>
      </p:sp>
    </p:spTree>
    <p:extLst>
      <p:ext uri="{BB962C8B-B14F-4D97-AF65-F5344CB8AC3E}">
        <p14:creationId xmlns:p14="http://schemas.microsoft.com/office/powerpoint/2010/main" val="1921931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Structure of a Java Program</a:t>
            </a:r>
          </a:p>
        </p:txBody>
      </p:sp>
      <p:sp>
        <p:nvSpPr>
          <p:cNvPr id="14339" name="Rectangle 3"/>
          <p:cNvSpPr>
            <a:spLocks noGrp="1" noChangeArrowheads="1"/>
          </p:cNvSpPr>
          <p:nvPr>
            <p:ph idx="1"/>
          </p:nvPr>
        </p:nvSpPr>
        <p:spPr/>
        <p:txBody>
          <a:bodyPr/>
          <a:lstStyle/>
          <a:p>
            <a:pPr eaLnBrk="1" hangingPunct="1">
              <a:lnSpc>
                <a:spcPct val="90000"/>
              </a:lnSpc>
              <a:buFont typeface="Wingdings" pitchFamily="2" charset="2"/>
              <a:buNone/>
            </a:pPr>
            <a:r>
              <a:rPr lang="en-US" sz="2400" smtClean="0">
                <a:latin typeface="Courier New" charset="0"/>
              </a:rPr>
              <a:t>// import needed libraries</a:t>
            </a:r>
          </a:p>
          <a:p>
            <a:pPr eaLnBrk="1" hangingPunct="1">
              <a:lnSpc>
                <a:spcPct val="90000"/>
              </a:lnSpc>
              <a:buFont typeface="Wingdings" pitchFamily="2" charset="2"/>
              <a:buNone/>
            </a:pPr>
            <a:endParaRPr lang="en-US" sz="2400" smtClean="0">
              <a:latin typeface="Courier New" charset="0"/>
            </a:endParaRPr>
          </a:p>
          <a:p>
            <a:pPr eaLnBrk="1" hangingPunct="1">
              <a:lnSpc>
                <a:spcPct val="90000"/>
              </a:lnSpc>
              <a:buFont typeface="Wingdings" pitchFamily="2" charset="2"/>
              <a:buNone/>
            </a:pPr>
            <a:r>
              <a:rPr lang="en-US" sz="2400" b="1" smtClean="0">
                <a:latin typeface="Courier New" charset="0"/>
              </a:rPr>
              <a:t>public class</a:t>
            </a:r>
            <a:r>
              <a:rPr lang="en-US" sz="2400" smtClean="0">
                <a:latin typeface="Courier New" charset="0"/>
              </a:rPr>
              <a:t> ProgramName</a:t>
            </a:r>
          </a:p>
          <a:p>
            <a:pPr eaLnBrk="1" hangingPunct="1">
              <a:lnSpc>
                <a:spcPct val="90000"/>
              </a:lnSpc>
              <a:buFont typeface="Wingdings" pitchFamily="2" charset="2"/>
              <a:buNone/>
            </a:pPr>
            <a:r>
              <a:rPr lang="en-US" sz="2400" smtClean="0">
                <a:latin typeface="Courier New" charset="0"/>
              </a:rPr>
              <a:t>{</a:t>
            </a:r>
          </a:p>
          <a:p>
            <a:pPr eaLnBrk="1" hangingPunct="1">
              <a:lnSpc>
                <a:spcPct val="90000"/>
              </a:lnSpc>
              <a:buFont typeface="Wingdings" pitchFamily="2" charset="2"/>
              <a:buNone/>
            </a:pPr>
            <a:r>
              <a:rPr lang="en-US" sz="2400" smtClean="0">
                <a:latin typeface="Courier New" charset="0"/>
              </a:rPr>
              <a:t>   </a:t>
            </a:r>
            <a:r>
              <a:rPr lang="en-US" sz="2400" b="1" smtClean="0">
                <a:latin typeface="Courier New" charset="0"/>
              </a:rPr>
              <a:t>public static void</a:t>
            </a:r>
            <a:r>
              <a:rPr lang="en-US" sz="2400" smtClean="0">
                <a:latin typeface="Courier New" charset="0"/>
              </a:rPr>
              <a:t> main(String[] args)</a:t>
            </a:r>
          </a:p>
          <a:p>
            <a:pPr eaLnBrk="1" hangingPunct="1">
              <a:lnSpc>
                <a:spcPct val="90000"/>
              </a:lnSpc>
              <a:buFont typeface="Wingdings" pitchFamily="2" charset="2"/>
              <a:buNone/>
            </a:pPr>
            <a:r>
              <a:rPr lang="en-US" sz="2400" smtClean="0">
                <a:latin typeface="Courier New" charset="0"/>
              </a:rPr>
              <a:t>   {</a:t>
            </a:r>
          </a:p>
          <a:p>
            <a:pPr eaLnBrk="1" hangingPunct="1">
              <a:lnSpc>
                <a:spcPct val="90000"/>
              </a:lnSpc>
              <a:buFont typeface="Wingdings" pitchFamily="2" charset="2"/>
              <a:buNone/>
            </a:pPr>
            <a:r>
              <a:rPr lang="en-US" sz="2400" smtClean="0">
                <a:latin typeface="Courier New" charset="0"/>
              </a:rPr>
              <a:t>      </a:t>
            </a:r>
            <a:r>
              <a:rPr lang="en-US" sz="2400" i="1" smtClean="0">
                <a:latin typeface="Courier New" charset="0"/>
              </a:rPr>
              <a:t>// statements go here to describe</a:t>
            </a:r>
          </a:p>
          <a:p>
            <a:pPr eaLnBrk="1" hangingPunct="1">
              <a:lnSpc>
                <a:spcPct val="90000"/>
              </a:lnSpc>
              <a:buFont typeface="Wingdings" pitchFamily="2" charset="2"/>
              <a:buNone/>
            </a:pPr>
            <a:r>
              <a:rPr lang="en-US" sz="2400" i="1" smtClean="0">
                <a:latin typeface="Courier New" charset="0"/>
              </a:rPr>
              <a:t>		 // actions to be taken by the program</a:t>
            </a:r>
          </a:p>
          <a:p>
            <a:pPr eaLnBrk="1" hangingPunct="1">
              <a:lnSpc>
                <a:spcPct val="90000"/>
              </a:lnSpc>
              <a:buFont typeface="Wingdings" pitchFamily="2" charset="2"/>
              <a:buNone/>
            </a:pPr>
            <a:r>
              <a:rPr lang="en-US" sz="2400" smtClean="0">
                <a:latin typeface="Courier New" charset="0"/>
              </a:rPr>
              <a:t>   }</a:t>
            </a:r>
          </a:p>
          <a:p>
            <a:pPr eaLnBrk="1" hangingPunct="1">
              <a:lnSpc>
                <a:spcPct val="90000"/>
              </a:lnSpc>
              <a:buFont typeface="Wingdings" pitchFamily="2" charset="2"/>
              <a:buNone/>
            </a:pPr>
            <a:r>
              <a:rPr lang="en-US" sz="240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BED63FF1-0EEE-49BB-A7DF-BABB0169586B}" type="slidenum">
              <a:rPr lang="en-US" sz="1200">
                <a:solidFill>
                  <a:srgbClr val="898989"/>
                </a:solidFill>
              </a:rPr>
              <a:pPr eaLnBrk="1" hangingPunct="1"/>
              <a:t>15</a:t>
            </a:fld>
            <a:endParaRPr lang="en-US" sz="1200">
              <a:solidFill>
                <a:srgbClr val="898989"/>
              </a:solidFill>
            </a:endParaRPr>
          </a:p>
        </p:txBody>
      </p:sp>
    </p:spTree>
    <p:extLst>
      <p:ext uri="{BB962C8B-B14F-4D97-AF65-F5344CB8AC3E}">
        <p14:creationId xmlns:p14="http://schemas.microsoft.com/office/powerpoint/2010/main" val="3547009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A Java Statement</a:t>
            </a:r>
          </a:p>
        </p:txBody>
      </p:sp>
      <p:sp>
        <p:nvSpPr>
          <p:cNvPr id="15363" name="Rectangle 3"/>
          <p:cNvSpPr>
            <a:spLocks noGrp="1" noChangeArrowheads="1"/>
          </p:cNvSpPr>
          <p:nvPr>
            <p:ph idx="1"/>
          </p:nvPr>
        </p:nvSpPr>
        <p:spPr/>
        <p:txBody>
          <a:bodyPr/>
          <a:lstStyle/>
          <a:p>
            <a:pPr algn="ctr" eaLnBrk="1" hangingPunct="1">
              <a:buFont typeface="Wingdings" pitchFamily="2" charset="2"/>
              <a:buNone/>
            </a:pPr>
            <a:r>
              <a:rPr lang="en-US" sz="2400" smtClean="0">
                <a:latin typeface="Courier New" charset="0"/>
              </a:rPr>
              <a:t>System.out.println(“some message here”);</a:t>
            </a:r>
          </a:p>
          <a:p>
            <a:pPr eaLnBrk="1" hangingPunct="1"/>
            <a:endParaRPr lang="en-US" sz="2400" smtClean="0">
              <a:latin typeface="Courier New" charset="0"/>
            </a:endParaRPr>
          </a:p>
          <a:p>
            <a:pPr eaLnBrk="1" hangingPunct="1"/>
            <a:r>
              <a:rPr lang="en-US" smtClean="0"/>
              <a:t>Outputs the message in quotes to the screen (without the quotes)</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21B19E3-C963-4FED-8226-D206B14AAFF6}" type="slidenum">
              <a:rPr lang="en-US" sz="1200">
                <a:solidFill>
                  <a:srgbClr val="898989"/>
                </a:solidFill>
              </a:rPr>
              <a:pPr eaLnBrk="1" hangingPunct="1"/>
              <a:t>16</a:t>
            </a:fld>
            <a:endParaRPr lang="en-US" sz="1200">
              <a:solidFill>
                <a:srgbClr val="898989"/>
              </a:solidFill>
            </a:endParaRPr>
          </a:p>
        </p:txBody>
      </p:sp>
      <p:sp>
        <p:nvSpPr>
          <p:cNvPr id="187396" name="Rectangle 4"/>
          <p:cNvSpPr>
            <a:spLocks noChangeArrowheads="1"/>
          </p:cNvSpPr>
          <p:nvPr/>
        </p:nvSpPr>
        <p:spPr bwMode="auto">
          <a:xfrm>
            <a:off x="685800" y="1546225"/>
            <a:ext cx="7620000" cy="587375"/>
          </a:xfrm>
          <a:prstGeom prst="rect">
            <a:avLst/>
          </a:prstGeom>
          <a:noFill/>
          <a:ln w="25400">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2392310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What Does FirstProgram Do?</a:t>
            </a:r>
          </a:p>
        </p:txBody>
      </p:sp>
      <p:sp>
        <p:nvSpPr>
          <p:cNvPr id="192515" name="Rectangle 3"/>
          <p:cNvSpPr>
            <a:spLocks noGrp="1" noChangeArrowheads="1"/>
          </p:cNvSpPr>
          <p:nvPr>
            <p:ph idx="1"/>
          </p:nvPr>
        </p:nvSpPr>
        <p:spPr/>
        <p:txBody>
          <a:bodyPr/>
          <a:lstStyle/>
          <a:p>
            <a:pPr eaLnBrk="1" hangingPunct="1"/>
            <a:r>
              <a:rPr lang="en-US" dirty="0" smtClean="0"/>
              <a:t>Take a look at the program and see if you can figure out what the program does.</a:t>
            </a:r>
          </a:p>
          <a:p>
            <a:pPr eaLnBrk="1" hangingPunct="1"/>
            <a:r>
              <a:rPr lang="en-US" dirty="0" smtClean="0"/>
              <a:t>How do we do this?</a:t>
            </a:r>
          </a:p>
          <a:p>
            <a:r>
              <a:rPr lang="en-US" dirty="0" smtClean="0"/>
              <a:t>We “trace” the program </a:t>
            </a:r>
          </a:p>
          <a:p>
            <a:pPr lvl="1"/>
            <a:r>
              <a:rPr lang="en-US" dirty="0" smtClean="0"/>
              <a:t>In other words – go line by line through the program and ask: “What does this line do?”</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7DCE96B-5925-40CB-87A3-EAC3AD10CFD5}" type="slidenum">
              <a:rPr lang="en-US" sz="1200">
                <a:solidFill>
                  <a:srgbClr val="898989"/>
                </a:solidFill>
              </a:rPr>
              <a:pPr eaLnBrk="1" hangingPunct="1"/>
              <a:t>17</a:t>
            </a:fld>
            <a:endParaRPr lang="en-US" sz="1200">
              <a:solidFill>
                <a:srgbClr val="898989"/>
              </a:solidFill>
            </a:endParaRPr>
          </a:p>
        </p:txBody>
      </p:sp>
    </p:spTree>
    <p:extLst>
      <p:ext uri="{BB962C8B-B14F-4D97-AF65-F5344CB8AC3E}">
        <p14:creationId xmlns:p14="http://schemas.microsoft.com/office/powerpoint/2010/main" val="2742199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First Java Program - Trace</a:t>
            </a:r>
          </a:p>
        </p:txBody>
      </p:sp>
      <p:sp>
        <p:nvSpPr>
          <p:cNvPr id="12291" name="Rectangle 3"/>
          <p:cNvSpPr>
            <a:spLocks noGrp="1" noChangeArrowheads="1"/>
          </p:cNvSpPr>
          <p:nvPr>
            <p:ph idx="1"/>
          </p:nvPr>
        </p:nvSpPr>
        <p:spPr/>
        <p:txBody>
          <a:bodyPr/>
          <a:lstStyle/>
          <a:p>
            <a:pPr eaLnBrk="1" hangingPunct="1">
              <a:lnSpc>
                <a:spcPct val="80000"/>
              </a:lnSpc>
              <a:buFont typeface="Wingdings" pitchFamily="2" charset="2"/>
              <a:buNone/>
            </a:pPr>
            <a:endParaRPr lang="en-US" sz="2100" dirty="0" smtClean="0">
              <a:latin typeface="Courier New" charset="0"/>
            </a:endParaRPr>
          </a:p>
          <a:p>
            <a:pPr eaLnBrk="1" hangingPunct="1">
              <a:lnSpc>
                <a:spcPct val="80000"/>
              </a:lnSpc>
              <a:buFont typeface="Wingdings" pitchFamily="2" charset="2"/>
              <a:buNone/>
            </a:pPr>
            <a:endParaRPr lang="en-US" sz="2100"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21EA5B3-33C4-4A47-8903-43BF116FAF2B}" type="slidenum">
              <a:rPr lang="en-US" sz="1200">
                <a:solidFill>
                  <a:srgbClr val="898989"/>
                </a:solidFill>
              </a:rPr>
              <a:pPr eaLnBrk="1" hangingPunct="1"/>
              <a:t>18</a:t>
            </a:fld>
            <a:endParaRPr lang="en-US" sz="1200">
              <a:solidFill>
                <a:srgbClr val="898989"/>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304291811"/>
              </p:ext>
            </p:extLst>
          </p:nvPr>
        </p:nvGraphicFramePr>
        <p:xfrm>
          <a:off x="304800" y="1397000"/>
          <a:ext cx="8686801" cy="3776472"/>
        </p:xfrm>
        <a:graphic>
          <a:graphicData uri="http://schemas.openxmlformats.org/drawingml/2006/table">
            <a:tbl>
              <a:tblPr firstRow="1" bandRow="1">
                <a:tableStyleId>{2D5ABB26-0587-4C30-8999-92F81FD0307C}</a:tableStyleId>
              </a:tblPr>
              <a:tblGrid>
                <a:gridCol w="5257800"/>
                <a:gridCol w="3429001"/>
              </a:tblGrid>
              <a:tr h="370840">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What we</a:t>
                      </a:r>
                      <a:r>
                        <a:rPr lang="en-US" baseline="0" dirty="0" smtClean="0"/>
                        <a:t> see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pPr eaLnBrk="1" hangingPunct="1">
                        <a:lnSpc>
                          <a:spcPct val="80000"/>
                        </a:lnSpc>
                        <a:buFont typeface="Wingdings" pitchFamily="2" charset="2"/>
                        <a:buNone/>
                      </a:pPr>
                      <a:r>
                        <a:rPr lang="en-US" sz="1600" dirty="0" err="1" smtClean="0">
                          <a:latin typeface="Courier New" charset="0"/>
                        </a:rPr>
                        <a:t>System.out.println</a:t>
                      </a:r>
                      <a:r>
                        <a:rPr lang="en-US" sz="1600" dirty="0" smtClean="0">
                          <a:latin typeface="Courier New" charset="0"/>
                        </a:rPr>
                        <a:t>("Hello out there.");</a:t>
                      </a: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Courier New" panose="02070309020205020404" pitchFamily="49" charset="0"/>
                          <a:cs typeface="Courier New" panose="02070309020205020404" pitchFamily="49" charset="0"/>
                        </a:rPr>
                        <a:t>Hello</a:t>
                      </a:r>
                      <a:r>
                        <a:rPr lang="en-US" baseline="0" dirty="0" smtClean="0">
                          <a:latin typeface="Courier New" panose="02070309020205020404" pitchFamily="49" charset="0"/>
                          <a:cs typeface="Courier New" panose="02070309020205020404" pitchFamily="49" charset="0"/>
                        </a:rPr>
                        <a:t> out there.</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urier New" charset="0"/>
                        </a:rPr>
                        <a:t>System.out.println</a:t>
                      </a:r>
                      <a:r>
                        <a:rPr lang="en-US" sz="1600" dirty="0" smtClean="0">
                          <a:latin typeface="Courier New" charset="0"/>
                        </a:rPr>
                        <a:t>("How’s it going?");</a:t>
                      </a: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Courier New" panose="02070309020205020404" pitchFamily="49" charset="0"/>
                          <a:cs typeface="Courier New" panose="02070309020205020404" pitchFamily="49" charset="0"/>
                        </a:rPr>
                        <a:t>Hello out there.</a:t>
                      </a:r>
                    </a:p>
                    <a:p>
                      <a:r>
                        <a:rPr lang="en-US" dirty="0" smtClean="0">
                          <a:latin typeface="Courier New" panose="02070309020205020404" pitchFamily="49" charset="0"/>
                          <a:cs typeface="Courier New" panose="02070309020205020404" pitchFamily="49" charset="0"/>
                        </a:rPr>
                        <a:t>How is it going?</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urier New" charset="0"/>
                        </a:rPr>
                        <a:t>System.out.println</a:t>
                      </a:r>
                      <a:r>
                        <a:rPr lang="en-US" sz="1600" dirty="0" smtClean="0">
                          <a:latin typeface="Courier New" charset="0"/>
                        </a:rPr>
                        <a:t>("Good-bye.");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Courier New" panose="02070309020205020404" pitchFamily="49" charset="0"/>
                          <a:cs typeface="Courier New" panose="02070309020205020404" pitchFamily="49" charset="0"/>
                        </a:rPr>
                        <a:t>Hello out there.</a:t>
                      </a:r>
                    </a:p>
                    <a:p>
                      <a:r>
                        <a:rPr lang="en-US" dirty="0" smtClean="0">
                          <a:latin typeface="Courier New" panose="02070309020205020404" pitchFamily="49" charset="0"/>
                          <a:cs typeface="Courier New" panose="02070309020205020404" pitchFamily="49" charset="0"/>
                        </a:rPr>
                        <a:t>How is it going?</a:t>
                      </a:r>
                    </a:p>
                    <a:p>
                      <a:r>
                        <a:rPr lang="en-US" dirty="0" smtClean="0">
                          <a:latin typeface="Courier New" panose="02070309020205020404" pitchFamily="49" charset="0"/>
                          <a:cs typeface="Courier New" panose="02070309020205020404" pitchFamily="49" charset="0"/>
                        </a:rPr>
                        <a:t>Goodbye.</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78011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What Does FirstProgram Do?</a:t>
            </a:r>
          </a:p>
        </p:txBody>
      </p:sp>
      <p:sp>
        <p:nvSpPr>
          <p:cNvPr id="192515" name="Rectangle 3"/>
          <p:cNvSpPr>
            <a:spLocks noGrp="1" noChangeArrowheads="1"/>
          </p:cNvSpPr>
          <p:nvPr>
            <p:ph idx="1"/>
          </p:nvPr>
        </p:nvSpPr>
        <p:spPr/>
        <p:txBody>
          <a:bodyPr/>
          <a:lstStyle/>
          <a:p>
            <a:pPr eaLnBrk="1" hangingPunct="1"/>
            <a:r>
              <a:rPr lang="en-US" dirty="0" smtClean="0"/>
              <a:t>So based on our trace, what does it do?</a:t>
            </a:r>
          </a:p>
          <a:p>
            <a:pPr eaLnBrk="1" hangingPunct="1"/>
            <a:r>
              <a:rPr lang="en-US" dirty="0" smtClean="0"/>
              <a:t>It outputs the following:</a:t>
            </a:r>
          </a:p>
          <a:p>
            <a:pPr eaLnBrk="1" hangingPunct="1">
              <a:buFont typeface="Wingdings" pitchFamily="2" charset="2"/>
              <a:buNone/>
            </a:pPr>
            <a:endParaRPr lang="en-US" sz="2400" dirty="0" smtClean="0">
              <a:latin typeface="Courier New" charset="0"/>
            </a:endParaRPr>
          </a:p>
          <a:p>
            <a:pPr eaLnBrk="1" hangingPunct="1">
              <a:buFont typeface="Wingdings" pitchFamily="2" charset="2"/>
              <a:buNone/>
            </a:pPr>
            <a:r>
              <a:rPr lang="en-US" sz="2600" dirty="0" smtClean="0">
                <a:latin typeface="Courier New" charset="0"/>
              </a:rPr>
              <a:t>		Hello out there.</a:t>
            </a:r>
          </a:p>
          <a:p>
            <a:pPr eaLnBrk="1" hangingPunct="1">
              <a:buFont typeface="Wingdings" pitchFamily="2" charset="2"/>
              <a:buNone/>
            </a:pPr>
            <a:r>
              <a:rPr lang="en-US" sz="2600" dirty="0" smtClean="0">
                <a:latin typeface="Courier New" charset="0"/>
              </a:rPr>
              <a:t>		How’s it going?</a:t>
            </a:r>
          </a:p>
          <a:p>
            <a:pPr eaLnBrk="1" hangingPunct="1">
              <a:buFont typeface="Wingdings" pitchFamily="2" charset="2"/>
              <a:buNone/>
            </a:pPr>
            <a:r>
              <a:rPr lang="en-US" sz="2600" dirty="0" smtClean="0">
                <a:latin typeface="Courier New" charset="0"/>
              </a:rPr>
              <a:t>		Good-bye.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7DCE96B-5925-40CB-87A3-EAC3AD10CFD5}" type="slidenum">
              <a:rPr lang="en-US" sz="1200">
                <a:solidFill>
                  <a:srgbClr val="898989"/>
                </a:solidFill>
              </a:rPr>
              <a:pPr eaLnBrk="1" hangingPunct="1"/>
              <a:t>19</a:t>
            </a:fld>
            <a:endParaRPr lang="en-US" sz="1200">
              <a:solidFill>
                <a:srgbClr val="898989"/>
              </a:solidFill>
            </a:endParaRPr>
          </a:p>
        </p:txBody>
      </p:sp>
    </p:spTree>
    <p:extLst>
      <p:ext uri="{BB962C8B-B14F-4D97-AF65-F5344CB8AC3E}">
        <p14:creationId xmlns:p14="http://schemas.microsoft.com/office/powerpoint/2010/main" val="4064169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r>
              <a:rPr lang="en-US" sz="3200" kern="1200" dirty="0" smtClean="0"/>
              <a:t>Office Hours:</a:t>
            </a:r>
          </a:p>
          <a:p>
            <a:pPr lvl="1"/>
            <a:r>
              <a:rPr lang="en-US" sz="2800" kern="1200" dirty="0" smtClean="0"/>
              <a:t>Mon   4:10pm </a:t>
            </a:r>
            <a:r>
              <a:rPr lang="en-US" sz="2800" kern="1200" dirty="0"/>
              <a:t>-  </a:t>
            </a:r>
            <a:r>
              <a:rPr lang="en-US" sz="2800" kern="1200" dirty="0" smtClean="0"/>
              <a:t> 5:05pm </a:t>
            </a:r>
            <a:r>
              <a:rPr lang="en-US" sz="2800" kern="1200" dirty="0"/>
              <a:t/>
            </a:r>
            <a:br>
              <a:rPr lang="en-US" sz="2800" kern="1200" dirty="0"/>
            </a:br>
            <a:r>
              <a:rPr lang="en-US" sz="2800" kern="1200" dirty="0" smtClean="0"/>
              <a:t>Wed </a:t>
            </a:r>
            <a:r>
              <a:rPr lang="en-US" sz="2800" kern="1200" dirty="0"/>
              <a:t>11:30am - </a:t>
            </a:r>
            <a:r>
              <a:rPr lang="en-US" sz="2800" kern="1200" dirty="0" smtClean="0"/>
              <a:t>12:25pm</a:t>
            </a:r>
            <a:r>
              <a:rPr lang="en-US" sz="2800" kern="1200" dirty="0"/>
              <a:t/>
            </a:r>
            <a:br>
              <a:rPr lang="en-US" sz="2800" kern="1200" dirty="0"/>
            </a:br>
            <a:r>
              <a:rPr lang="en-US" sz="2800" kern="1200" dirty="0" err="1" smtClean="0"/>
              <a:t>Thur</a:t>
            </a:r>
            <a:r>
              <a:rPr lang="en-US" sz="2800" kern="1200" dirty="0" smtClean="0"/>
              <a:t>  4:10pm </a:t>
            </a:r>
            <a:r>
              <a:rPr lang="en-US" sz="2800" kern="1200" dirty="0"/>
              <a:t>- </a:t>
            </a:r>
            <a:r>
              <a:rPr lang="en-US" sz="2800" kern="1200" dirty="0" smtClean="0"/>
              <a:t>  5:05pm</a:t>
            </a:r>
            <a:endParaRPr lang="en-US" dirty="0"/>
          </a:p>
          <a:p>
            <a:r>
              <a:rPr lang="en-US" sz="3200" kern="1200" dirty="0" smtClean="0"/>
              <a:t>Textbook:</a:t>
            </a:r>
          </a:p>
          <a:p>
            <a:pPr lvl="1"/>
            <a:r>
              <a:rPr lang="en-US" sz="2800" dirty="0"/>
              <a:t>Cay </a:t>
            </a:r>
            <a:r>
              <a:rPr lang="en-US" sz="2800" dirty="0" err="1"/>
              <a:t>Horstmann</a:t>
            </a:r>
            <a:r>
              <a:rPr lang="en-US" sz="2800" dirty="0"/>
              <a:t>, </a:t>
            </a:r>
            <a:r>
              <a:rPr lang="en-US" sz="2800" i="1" dirty="0"/>
              <a:t>Java for Everyone Late Objects</a:t>
            </a:r>
            <a:r>
              <a:rPr lang="en-US" sz="2800" dirty="0"/>
              <a:t> (2nd edition), John Wiley &amp; Sons, Inc. </a:t>
            </a:r>
            <a:endParaRPr lang="en-US" sz="2800" kern="1200" dirty="0" smtClean="0"/>
          </a:p>
          <a:p>
            <a:r>
              <a:rPr lang="en-US" sz="3200" kern="1200" dirty="0" smtClean="0"/>
              <a:t>Exam</a:t>
            </a:r>
          </a:p>
          <a:p>
            <a:pPr lvl="1"/>
            <a:r>
              <a:rPr lang="en-US" sz="3200" dirty="0" smtClean="0"/>
              <a:t>Friday 4/29, 4 to 5 pm</a:t>
            </a:r>
            <a:r>
              <a:rPr lang="en-US" sz="3200" dirty="0"/>
              <a:t/>
            </a:r>
            <a:br>
              <a:rPr lang="en-US" sz="3200" dirty="0"/>
            </a:br>
            <a:endParaRPr lang="en-US" sz="3200" kern="1200" dirty="0" smtClean="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a:t>
            </a:fld>
            <a:endParaRPr lang="en-US" altLang="en-US">
              <a:solidFill>
                <a:srgbClr val="000000"/>
              </a:solidFill>
            </a:endParaRPr>
          </a:p>
        </p:txBody>
      </p:sp>
    </p:spTree>
    <p:extLst>
      <p:ext uri="{BB962C8B-B14F-4D97-AF65-F5344CB8AC3E}">
        <p14:creationId xmlns:p14="http://schemas.microsoft.com/office/powerpoint/2010/main" val="829987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Second Java Program</a:t>
            </a:r>
          </a:p>
        </p:txBody>
      </p:sp>
      <p:sp>
        <p:nvSpPr>
          <p:cNvPr id="18435" name="Rectangle 3"/>
          <p:cNvSpPr>
            <a:spLocks noGrp="1" noChangeArrowheads="1"/>
          </p:cNvSpPr>
          <p:nvPr>
            <p:ph idx="1"/>
          </p:nvPr>
        </p:nvSpPr>
        <p:spPr>
          <a:xfrm>
            <a:off x="419100" y="1295400"/>
            <a:ext cx="8686800" cy="4838700"/>
          </a:xfrm>
        </p:spPr>
        <p:txBody>
          <a:bodyPr/>
          <a:lstStyle/>
          <a:p>
            <a:pPr eaLnBrk="1" hangingPunct="1">
              <a:lnSpc>
                <a:spcPct val="60000"/>
              </a:lnSpc>
              <a:buFont typeface="Wingdings" pitchFamily="2" charset="2"/>
              <a:buNone/>
            </a:pPr>
            <a:r>
              <a:rPr lang="en-US" sz="1700" b="1" dirty="0" smtClean="0">
                <a:latin typeface="Courier New" charset="0"/>
              </a:rPr>
              <a:t>import</a:t>
            </a:r>
            <a:r>
              <a:rPr lang="en-US" sz="1700" dirty="0" smtClean="0">
                <a:latin typeface="Courier New" charset="0"/>
              </a:rPr>
              <a:t> </a:t>
            </a:r>
            <a:r>
              <a:rPr lang="en-US" sz="1700" dirty="0" err="1" smtClean="0">
                <a:latin typeface="Courier New" charset="0"/>
              </a:rPr>
              <a:t>java.util.Scanner</a:t>
            </a:r>
            <a:r>
              <a:rPr lang="en-US" sz="1700" dirty="0" smtClean="0">
                <a:latin typeface="Courier New" charset="0"/>
              </a:rPr>
              <a:t>;</a:t>
            </a:r>
          </a:p>
          <a:p>
            <a:pPr eaLnBrk="1" hangingPunct="1">
              <a:lnSpc>
                <a:spcPct val="60000"/>
              </a:lnSpc>
              <a:buFont typeface="Wingdings" pitchFamily="2" charset="2"/>
              <a:buNone/>
            </a:pPr>
            <a:endParaRPr lang="en-US" sz="1700" b="1" dirty="0" smtClean="0">
              <a:latin typeface="Courier New" charset="0"/>
            </a:endParaRPr>
          </a:p>
          <a:p>
            <a:pPr eaLnBrk="1" hangingPunct="1">
              <a:lnSpc>
                <a:spcPct val="60000"/>
              </a:lnSpc>
              <a:buFont typeface="Wingdings" pitchFamily="2" charset="2"/>
              <a:buNone/>
            </a:pPr>
            <a:r>
              <a:rPr lang="en-US" sz="1700" b="1" dirty="0" smtClean="0">
                <a:latin typeface="Courier New" charset="0"/>
              </a:rPr>
              <a:t>public class</a:t>
            </a:r>
            <a:r>
              <a:rPr lang="en-US" sz="1700" dirty="0" smtClean="0">
                <a:latin typeface="Courier New" charset="0"/>
              </a:rPr>
              <a:t> </a:t>
            </a:r>
            <a:r>
              <a:rPr lang="en-US" sz="1700" dirty="0" err="1" smtClean="0">
                <a:latin typeface="Courier New" charset="0"/>
              </a:rPr>
              <a:t>EggBasket</a:t>
            </a:r>
            <a:endParaRPr lang="en-US" sz="1700" dirty="0" smtClean="0">
              <a:latin typeface="Courier New" charset="0"/>
            </a:endParaRPr>
          </a:p>
          <a:p>
            <a:pPr eaLnBrk="1" hangingPunct="1">
              <a:lnSpc>
                <a:spcPct val="60000"/>
              </a:lnSpc>
              <a:buFont typeface="Wingdings" pitchFamily="2" charset="2"/>
              <a:buNone/>
            </a:pP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r>
              <a:rPr lang="en-US" sz="1700" b="1" dirty="0" smtClean="0">
                <a:latin typeface="Courier New" charset="0"/>
              </a:rPr>
              <a:t>public static void</a:t>
            </a:r>
            <a:r>
              <a:rPr lang="en-US" sz="1700" dirty="0" smtClean="0">
                <a:latin typeface="Courier New" charset="0"/>
              </a:rPr>
              <a:t> main(String[] </a:t>
            </a:r>
            <a:r>
              <a:rPr lang="en-US" sz="1700" dirty="0" err="1" smtClean="0">
                <a:latin typeface="Courier New" charset="0"/>
              </a:rPr>
              <a:t>args</a:t>
            </a: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p>
          <a:p>
            <a:pPr eaLnBrk="1" hangingPunct="1">
              <a:lnSpc>
                <a:spcPct val="60000"/>
              </a:lnSpc>
              <a:buFont typeface="Wingdings" pitchFamily="2" charset="2"/>
              <a:buNone/>
            </a:pPr>
            <a:r>
              <a:rPr lang="en-US" sz="1700" b="1" dirty="0" smtClean="0">
                <a:latin typeface="Courier New" charset="0"/>
              </a:rPr>
              <a:t>		</a:t>
            </a:r>
            <a:r>
              <a:rPr lang="en-US" sz="1700" b="1" dirty="0" err="1" smtClean="0">
                <a:latin typeface="Courier New" charset="0"/>
              </a:rPr>
              <a:t>int</a:t>
            </a:r>
            <a:r>
              <a:rPr lang="en-US" sz="1700" dirty="0" smtClean="0">
                <a:latin typeface="Courier New" charset="0"/>
              </a:rPr>
              <a:t> </a:t>
            </a:r>
            <a:r>
              <a:rPr lang="en-US" sz="1700" dirty="0" err="1" smtClean="0">
                <a:latin typeface="Courier New" charset="0"/>
              </a:rPr>
              <a:t>numberOfBaskets</a:t>
            </a:r>
            <a:r>
              <a:rPr lang="en-US" sz="1700" dirty="0" smtClean="0">
                <a:latin typeface="Courier New" charset="0"/>
              </a:rPr>
              <a:t>=2;</a:t>
            </a:r>
          </a:p>
          <a:p>
            <a:pPr eaLnBrk="1" hangingPunct="1">
              <a:lnSpc>
                <a:spcPct val="60000"/>
              </a:lnSpc>
              <a:buFont typeface="Wingdings" pitchFamily="2" charset="2"/>
              <a:buNone/>
            </a:pPr>
            <a:r>
              <a:rPr lang="en-US" sz="1700" dirty="0">
                <a:latin typeface="Courier New" charset="0"/>
              </a:rPr>
              <a:t>	</a:t>
            </a:r>
            <a:r>
              <a:rPr lang="en-US" sz="1700" dirty="0" smtClean="0">
                <a:latin typeface="Courier New" charset="0"/>
              </a:rPr>
              <a:t>	</a:t>
            </a:r>
            <a:r>
              <a:rPr lang="en-US" sz="1700" b="1" dirty="0" err="1" smtClean="0">
                <a:latin typeface="Courier New" charset="0"/>
              </a:rPr>
              <a:t>int</a:t>
            </a:r>
            <a:r>
              <a:rPr lang="en-US" sz="1700" dirty="0" smtClean="0">
                <a:latin typeface="Courier New" charset="0"/>
              </a:rPr>
              <a:t> </a:t>
            </a:r>
            <a:r>
              <a:rPr lang="en-US" sz="1700" dirty="0" err="1" smtClean="0">
                <a:latin typeface="Courier New" charset="0"/>
              </a:rPr>
              <a:t>eggsPerBasket</a:t>
            </a:r>
            <a:r>
              <a:rPr lang="en-US" sz="1700" dirty="0" smtClean="0">
                <a:latin typeface="Courier New" charset="0"/>
              </a:rPr>
              <a:t>=12; 	</a:t>
            </a:r>
          </a:p>
          <a:p>
            <a:pPr eaLnBrk="1" hangingPunct="1">
              <a:lnSpc>
                <a:spcPct val="60000"/>
              </a:lnSpc>
              <a:buFont typeface="Wingdings" pitchFamily="2" charset="2"/>
              <a:buNone/>
            </a:pPr>
            <a:r>
              <a:rPr lang="en-US" sz="1700" dirty="0" smtClean="0">
                <a:latin typeface="Courier New" charset="0"/>
              </a:rPr>
              <a:t>		</a:t>
            </a:r>
            <a:r>
              <a:rPr lang="en-US" sz="1700" b="1" dirty="0" err="1" smtClean="0">
                <a:latin typeface="Courier New" charset="0"/>
              </a:rPr>
              <a:t>int</a:t>
            </a:r>
            <a:r>
              <a:rPr lang="en-US" sz="1700" dirty="0" smtClean="0">
                <a:latin typeface="Courier New" charset="0"/>
              </a:rPr>
              <a:t> </a:t>
            </a:r>
            <a:r>
              <a:rPr lang="en-US" sz="1700" dirty="0" err="1" smtClean="0">
                <a:latin typeface="Courier New" charset="0"/>
              </a:rPr>
              <a:t>totalEggs</a:t>
            </a:r>
            <a:r>
              <a:rPr lang="en-US" sz="1700" dirty="0" smtClean="0">
                <a:latin typeface="Courier New" charset="0"/>
              </a:rPr>
              <a:t> = </a:t>
            </a:r>
            <a:r>
              <a:rPr lang="en-US" sz="1700" dirty="0" err="1" smtClean="0">
                <a:latin typeface="Courier New" charset="0"/>
              </a:rPr>
              <a:t>numberOfBaskets</a:t>
            </a:r>
            <a:r>
              <a:rPr lang="en-US" sz="1700" dirty="0" smtClean="0">
                <a:latin typeface="Courier New" charset="0"/>
              </a:rPr>
              <a:t> * </a:t>
            </a:r>
            <a:r>
              <a:rPr lang="en-US" sz="1700" dirty="0" err="1" smtClean="0">
                <a:latin typeface="Courier New" charset="0"/>
              </a:rPr>
              <a:t>eggsPerBasket</a:t>
            </a:r>
            <a:r>
              <a:rPr lang="en-US" sz="1700" dirty="0" smtClean="0">
                <a:latin typeface="Courier New" charset="0"/>
              </a:rPr>
              <a:t>;</a:t>
            </a:r>
          </a:p>
          <a:p>
            <a:pPr eaLnBrk="1" hangingPunct="1">
              <a:lnSpc>
                <a:spcPct val="60000"/>
              </a:lnSpc>
              <a:buFont typeface="Wingdings" pitchFamily="2" charset="2"/>
              <a:buNone/>
            </a:pPr>
            <a:endParaRPr lang="en-US" sz="1700" dirty="0" smtClean="0">
              <a:latin typeface="Courier New" charset="0"/>
            </a:endParaRP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("Total number of eggs is "+ </a:t>
            </a:r>
            <a:r>
              <a:rPr lang="en-US" sz="1700" dirty="0" err="1" smtClean="0">
                <a:latin typeface="Courier New" charset="0"/>
              </a:rPr>
              <a:t>totalEggs</a:t>
            </a: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p>
          <a:p>
            <a:pPr eaLnBrk="1" hangingPunct="1">
              <a:lnSpc>
                <a:spcPct val="60000"/>
              </a:lnSpc>
              <a:buFont typeface="Wingdings" pitchFamily="2" charset="2"/>
              <a:buNone/>
            </a:pPr>
            <a:r>
              <a:rPr lang="en-US" sz="1700" dirty="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C2A8BDA-5E5D-4639-BAD5-E8F03F3DD0ED}" type="slidenum">
              <a:rPr lang="en-US" sz="1200">
                <a:solidFill>
                  <a:srgbClr val="898989"/>
                </a:solidFill>
              </a:rPr>
              <a:pPr eaLnBrk="1" hangingPunct="1"/>
              <a:t>20</a:t>
            </a:fld>
            <a:endParaRPr lang="en-US" sz="1200">
              <a:solidFill>
                <a:srgbClr val="898989"/>
              </a:solidFill>
            </a:endParaRPr>
          </a:p>
        </p:txBody>
      </p:sp>
    </p:spTree>
    <p:extLst>
      <p:ext uri="{BB962C8B-B14F-4D97-AF65-F5344CB8AC3E}">
        <p14:creationId xmlns:p14="http://schemas.microsoft.com/office/powerpoint/2010/main" val="1137601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What Does EggBasket Do?</a:t>
            </a:r>
          </a:p>
        </p:txBody>
      </p:sp>
      <p:sp>
        <p:nvSpPr>
          <p:cNvPr id="19459" name="Rectangle 3"/>
          <p:cNvSpPr>
            <a:spLocks noGrp="1" noChangeArrowheads="1"/>
          </p:cNvSpPr>
          <p:nvPr>
            <p:ph idx="1"/>
          </p:nvPr>
        </p:nvSpPr>
        <p:spPr/>
        <p:txBody>
          <a:bodyPr/>
          <a:lstStyle/>
          <a:p>
            <a:pPr eaLnBrk="1" hangingPunct="1"/>
            <a:r>
              <a:rPr lang="en-US" dirty="0" smtClean="0"/>
              <a:t>Take a look at the program and see if you can figure out what it does.</a:t>
            </a:r>
          </a:p>
          <a:p>
            <a:pPr lvl="1"/>
            <a:r>
              <a:rPr lang="en-US" dirty="0" smtClean="0"/>
              <a:t>Note that unlike our first program, not everything that </a:t>
            </a:r>
            <a:r>
              <a:rPr lang="en-US" dirty="0" err="1" smtClean="0"/>
              <a:t>EggBasket</a:t>
            </a:r>
            <a:r>
              <a:rPr lang="en-US" dirty="0" smtClean="0"/>
              <a:t> does is done by displaying things to the screen</a:t>
            </a:r>
          </a:p>
          <a:p>
            <a:pPr lvl="1"/>
            <a:r>
              <a:rPr lang="en-US" dirty="0" smtClean="0"/>
              <a:t>It does some math as well as displaying things</a:t>
            </a:r>
          </a:p>
          <a:p>
            <a:pPr eaLnBrk="1" hangingPunct="1"/>
            <a:endParaRPr lang="en-US" dirty="0"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73B3695F-1FA4-4821-8BC6-DA011D9E5003}" type="slidenum">
              <a:rPr lang="en-US" sz="1200">
                <a:solidFill>
                  <a:srgbClr val="898989"/>
                </a:solidFill>
              </a:rPr>
              <a:pPr eaLnBrk="1" hangingPunct="1"/>
              <a:t>21</a:t>
            </a:fld>
            <a:endParaRPr lang="en-US" sz="1200">
              <a:solidFill>
                <a:srgbClr val="898989"/>
              </a:solidFill>
            </a:endParaRPr>
          </a:p>
        </p:txBody>
      </p:sp>
    </p:spTree>
    <p:extLst>
      <p:ext uri="{BB962C8B-B14F-4D97-AF65-F5344CB8AC3E}">
        <p14:creationId xmlns:p14="http://schemas.microsoft.com/office/powerpoint/2010/main" val="2026544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Tracing </a:t>
            </a:r>
            <a:r>
              <a:rPr lang="en-US" dirty="0" err="1" smtClean="0"/>
              <a:t>EggBasket</a:t>
            </a:r>
            <a:endParaRPr lang="en-US" dirty="0" smtClean="0"/>
          </a:p>
        </p:txBody>
      </p:sp>
      <p:sp>
        <p:nvSpPr>
          <p:cNvPr id="19459" name="Rectangle 3"/>
          <p:cNvSpPr>
            <a:spLocks noGrp="1" noChangeArrowheads="1"/>
          </p:cNvSpPr>
          <p:nvPr>
            <p:ph idx="1"/>
          </p:nvPr>
        </p:nvSpPr>
        <p:spPr/>
        <p:txBody>
          <a:bodyPr/>
          <a:lstStyle/>
          <a:p>
            <a:pPr eaLnBrk="1" hangingPunct="1"/>
            <a:r>
              <a:rPr lang="en-US" dirty="0" smtClean="0"/>
              <a:t>To trace </a:t>
            </a:r>
            <a:r>
              <a:rPr lang="en-US" dirty="0" err="1" smtClean="0"/>
              <a:t>EggBasket</a:t>
            </a:r>
            <a:r>
              <a:rPr lang="en-US" dirty="0" smtClean="0"/>
              <a:t> we need to think about what is going on in the computer</a:t>
            </a:r>
          </a:p>
          <a:p>
            <a:pPr lvl="1"/>
            <a:r>
              <a:rPr lang="en-US" dirty="0" smtClean="0"/>
              <a:t>We call the internal configuration of the program the </a:t>
            </a:r>
            <a:r>
              <a:rPr lang="en-US" i="1" dirty="0" smtClean="0"/>
              <a:t>program state</a:t>
            </a:r>
            <a:r>
              <a:rPr lang="en-US" dirty="0" smtClean="0"/>
              <a:t> – more on this later</a:t>
            </a:r>
          </a:p>
          <a:p>
            <a:pPr lvl="1"/>
            <a:r>
              <a:rPr lang="en-US" dirty="0" smtClean="0"/>
              <a:t>For now, let’s see how we’ll trace the program</a:t>
            </a:r>
          </a:p>
          <a:p>
            <a:pPr eaLnBrk="1" hangingPunct="1"/>
            <a:endParaRPr lang="en-US" dirty="0"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73B3695F-1FA4-4821-8BC6-DA011D9E5003}" type="slidenum">
              <a:rPr lang="en-US" sz="1200">
                <a:solidFill>
                  <a:srgbClr val="898989"/>
                </a:solidFill>
              </a:rPr>
              <a:pPr eaLnBrk="1" hangingPunct="1"/>
              <a:t>22</a:t>
            </a:fld>
            <a:endParaRPr lang="en-US" sz="1200">
              <a:solidFill>
                <a:srgbClr val="898989"/>
              </a:solidFill>
            </a:endParaRPr>
          </a:p>
        </p:txBody>
      </p:sp>
    </p:spTree>
    <p:extLst>
      <p:ext uri="{BB962C8B-B14F-4D97-AF65-F5344CB8AC3E}">
        <p14:creationId xmlns:p14="http://schemas.microsoft.com/office/powerpoint/2010/main" val="1263259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err="1" smtClean="0"/>
              <a:t>EggBasket</a:t>
            </a:r>
            <a:r>
              <a:rPr lang="en-US" dirty="0" smtClean="0"/>
              <a:t> - Trace</a:t>
            </a:r>
          </a:p>
        </p:txBody>
      </p:sp>
      <p:sp>
        <p:nvSpPr>
          <p:cNvPr id="12291" name="Rectangle 3"/>
          <p:cNvSpPr>
            <a:spLocks noGrp="1" noChangeArrowheads="1"/>
          </p:cNvSpPr>
          <p:nvPr>
            <p:ph idx="1"/>
          </p:nvPr>
        </p:nvSpPr>
        <p:spPr/>
        <p:txBody>
          <a:bodyPr/>
          <a:lstStyle/>
          <a:p>
            <a:pPr eaLnBrk="1" hangingPunct="1">
              <a:lnSpc>
                <a:spcPct val="80000"/>
              </a:lnSpc>
              <a:buFont typeface="Wingdings" pitchFamily="2" charset="2"/>
              <a:buNone/>
            </a:pPr>
            <a:endParaRPr lang="en-US" sz="2100" dirty="0" smtClean="0">
              <a:latin typeface="Courier New" charset="0"/>
            </a:endParaRPr>
          </a:p>
          <a:p>
            <a:pPr eaLnBrk="1" hangingPunct="1">
              <a:lnSpc>
                <a:spcPct val="80000"/>
              </a:lnSpc>
              <a:buFont typeface="Wingdings" pitchFamily="2" charset="2"/>
              <a:buNone/>
            </a:pPr>
            <a:endParaRPr lang="en-US" sz="2100"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21EA5B3-33C4-4A47-8903-43BF116FAF2B}" type="slidenum">
              <a:rPr lang="en-US" sz="1200">
                <a:solidFill>
                  <a:srgbClr val="898989"/>
                </a:solidFill>
              </a:rPr>
              <a:pPr eaLnBrk="1" hangingPunct="1"/>
              <a:t>23</a:t>
            </a:fld>
            <a:endParaRPr lang="en-US" sz="1200">
              <a:solidFill>
                <a:srgbClr val="898989"/>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722010079"/>
              </p:ext>
            </p:extLst>
          </p:nvPr>
        </p:nvGraphicFramePr>
        <p:xfrm>
          <a:off x="304800" y="914401"/>
          <a:ext cx="8686801" cy="5812729"/>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r>
                        <a:rPr lang="en-US" sz="1600" b="1" dirty="0" err="1" smtClean="0">
                          <a:latin typeface="Courier New" charset="0"/>
                        </a:rPr>
                        <a:t>int</a:t>
                      </a:r>
                      <a:r>
                        <a:rPr lang="en-US" sz="1600" dirty="0" smtClean="0">
                          <a:latin typeface="Courier New" charset="0"/>
                        </a:rPr>
                        <a:t> </a:t>
                      </a:r>
                      <a:r>
                        <a:rPr lang="en-US" sz="1600" dirty="0" err="1" smtClean="0">
                          <a:latin typeface="Courier New" charset="0"/>
                        </a:rPr>
                        <a:t>numberOfBaskets</a:t>
                      </a:r>
                      <a:r>
                        <a:rPr lang="en-US" sz="1600" dirty="0" smtClean="0">
                          <a:latin typeface="Courier New"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latin typeface="Courier New" panose="02070309020205020404" pitchFamily="49" charset="0"/>
                          <a:cs typeface="Courier New" panose="02070309020205020404" pitchFamily="49" charset="0"/>
                        </a:rPr>
                        <a:t>numberOfBaskets</a:t>
                      </a:r>
                      <a:r>
                        <a:rPr lang="en-US" dirty="0" smtClean="0">
                          <a:latin typeface="Courier New" panose="02070309020205020404" pitchFamily="49" charset="0"/>
                          <a:cs typeface="Courier New" panose="02070309020205020404" pitchFamily="49" charset="0"/>
                        </a:rPr>
                        <a:t> =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latin typeface="Courier New" charset="0"/>
                        </a:rPr>
                        <a:t>int</a:t>
                      </a:r>
                      <a:r>
                        <a:rPr lang="en-US" sz="1600" dirty="0" smtClean="0">
                          <a:latin typeface="Courier New" charset="0"/>
                        </a:rPr>
                        <a:t> </a:t>
                      </a:r>
                      <a:r>
                        <a:rPr lang="en-US" sz="1600" dirty="0" err="1" smtClean="0">
                          <a:latin typeface="Courier New" charset="0"/>
                        </a:rPr>
                        <a:t>eggsPerBasket</a:t>
                      </a:r>
                      <a:r>
                        <a:rPr lang="en-US" sz="1600" dirty="0" smtClean="0">
                          <a:latin typeface="Courier New" charset="0"/>
                        </a:rPr>
                        <a:t>=12;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5862">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latin typeface="Courier New" panose="02070309020205020404" pitchFamily="49" charset="0"/>
                          <a:cs typeface="Courier New" panose="02070309020205020404" pitchFamily="49" charset="0"/>
                        </a:rPr>
                        <a:t>numberOfBaskets</a:t>
                      </a:r>
                      <a:r>
                        <a:rPr lang="en-US" dirty="0" smtClean="0">
                          <a:latin typeface="Courier New" panose="02070309020205020404" pitchFamily="49" charset="0"/>
                          <a:cs typeface="Courier New" panose="02070309020205020404" pitchFamily="49" charset="0"/>
                        </a:rPr>
                        <a:t> = 2</a:t>
                      </a:r>
                    </a:p>
                    <a:p>
                      <a:r>
                        <a:rPr lang="en-US" sz="1800" dirty="0" err="1" smtClean="0">
                          <a:latin typeface="Courier New" charset="0"/>
                        </a:rPr>
                        <a:t>eggsPerBasket</a:t>
                      </a:r>
                      <a:r>
                        <a:rPr lang="en-US" sz="1800" dirty="0" smtClean="0">
                          <a:latin typeface="Courier New" charset="0"/>
                        </a:rPr>
                        <a:t> = 12</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7517">
                <a:tc>
                  <a:txBody>
                    <a:bodyPr/>
                    <a:lstStyle/>
                    <a:p>
                      <a:pPr eaLnBrk="1" hangingPunct="1">
                        <a:lnSpc>
                          <a:spcPct val="60000"/>
                        </a:lnSpc>
                        <a:buFont typeface="Wingdings" pitchFamily="2" charset="2"/>
                        <a:buNone/>
                      </a:pPr>
                      <a:r>
                        <a:rPr lang="en-US" sz="1600" b="1" dirty="0" err="1" smtClean="0">
                          <a:latin typeface="Courier New" charset="0"/>
                        </a:rPr>
                        <a:t>int</a:t>
                      </a:r>
                      <a:r>
                        <a:rPr lang="en-US" sz="1600" dirty="0" smtClean="0">
                          <a:latin typeface="Courier New" charset="0"/>
                        </a:rPr>
                        <a:t> </a:t>
                      </a:r>
                      <a:r>
                        <a:rPr lang="en-US" sz="1600" dirty="0" err="1" smtClean="0">
                          <a:latin typeface="Courier New" charset="0"/>
                        </a:rPr>
                        <a:t>totalEggs</a:t>
                      </a:r>
                      <a:r>
                        <a:rPr lang="en-US" sz="1600" dirty="0" smtClean="0">
                          <a:latin typeface="Courier New" charset="0"/>
                        </a:rPr>
                        <a:t> =   </a:t>
                      </a:r>
                    </a:p>
                    <a:p>
                      <a:pPr eaLnBrk="1" hangingPunct="1">
                        <a:lnSpc>
                          <a:spcPct val="60000"/>
                        </a:lnSpc>
                        <a:buFont typeface="Wingdings" pitchFamily="2" charset="2"/>
                        <a:buNone/>
                      </a:pPr>
                      <a:r>
                        <a:rPr lang="en-US" sz="1600" baseline="0" dirty="0" smtClean="0">
                          <a:latin typeface="Courier New" charset="0"/>
                        </a:rPr>
                        <a:t>           </a:t>
                      </a:r>
                      <a:r>
                        <a:rPr lang="en-US" sz="1600" dirty="0" err="1" smtClean="0">
                          <a:latin typeface="Courier New" charset="0"/>
                        </a:rPr>
                        <a:t>numberOfBaskets</a:t>
                      </a:r>
                      <a:r>
                        <a:rPr lang="en-US" sz="1600" dirty="0" smtClean="0">
                          <a:latin typeface="Courier New" charset="0"/>
                        </a:rPr>
                        <a:t>*</a:t>
                      </a:r>
                      <a:r>
                        <a:rPr lang="en-US" sz="1600" dirty="0" err="1" smtClean="0">
                          <a:latin typeface="Courier New" charset="0"/>
                        </a:rPr>
                        <a:t>eggsPerBasket</a:t>
                      </a:r>
                      <a:r>
                        <a:rPr lang="en-US" sz="1600" dirty="0" smtClean="0">
                          <a:latin typeface="Courier New"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9408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latin typeface="Courier New" panose="02070309020205020404" pitchFamily="49" charset="0"/>
                          <a:cs typeface="Courier New" panose="02070309020205020404" pitchFamily="49" charset="0"/>
                        </a:rPr>
                        <a:t>numberOfBaskets</a:t>
                      </a:r>
                      <a:r>
                        <a:rPr lang="en-US" dirty="0" smtClean="0">
                          <a:latin typeface="Courier New" panose="02070309020205020404" pitchFamily="49" charset="0"/>
                          <a:cs typeface="Courier New" panose="02070309020205020404" pitchFamily="49" charset="0"/>
                        </a:rPr>
                        <a:t> = 2</a:t>
                      </a:r>
                    </a:p>
                    <a:p>
                      <a:r>
                        <a:rPr lang="en-US" sz="1800" dirty="0" err="1" smtClean="0">
                          <a:latin typeface="Courier New" charset="0"/>
                        </a:rPr>
                        <a:t>eggsPerBasket</a:t>
                      </a:r>
                      <a:r>
                        <a:rPr lang="en-US" sz="1800" dirty="0" smtClean="0">
                          <a:latin typeface="Courier New" charset="0"/>
                        </a:rPr>
                        <a:t> = 12</a:t>
                      </a:r>
                    </a:p>
                    <a:p>
                      <a:r>
                        <a:rPr lang="en-US" sz="1800" dirty="0" err="1" smtClean="0">
                          <a:latin typeface="Courier New" charset="0"/>
                          <a:cs typeface="Courier New" panose="02070309020205020404" pitchFamily="49" charset="0"/>
                        </a:rPr>
                        <a:t>totalEggs</a:t>
                      </a:r>
                      <a:r>
                        <a:rPr lang="en-US" sz="1800" baseline="0" dirty="0" smtClean="0">
                          <a:latin typeface="Courier New" charset="0"/>
                          <a:cs typeface="Courier New" panose="02070309020205020404" pitchFamily="49" charset="0"/>
                        </a:rPr>
                        <a:t> = 24</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295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urier New" charset="0"/>
                        </a:rPr>
                        <a:t>System.out.println</a:t>
                      </a:r>
                      <a:r>
                        <a:rPr lang="en-US" sz="1600" dirty="0" smtClean="0">
                          <a:latin typeface="Courier New" charset="0"/>
                        </a:rPr>
                        <a:t>("Total eggs: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urier New" charset="0"/>
                        </a:rPr>
                        <a:t>                              </a:t>
                      </a:r>
                      <a:r>
                        <a:rPr lang="en-US" sz="1600" dirty="0" err="1" smtClean="0">
                          <a:latin typeface="Courier New" charset="0"/>
                        </a:rPr>
                        <a:t>totalEggs</a:t>
                      </a:r>
                      <a:r>
                        <a:rPr lang="en-US" sz="1600" dirty="0" smtClean="0">
                          <a:latin typeface="Courier New"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Courier New"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latin typeface="Courier New" panose="02070309020205020404" pitchFamily="49" charset="0"/>
                          <a:cs typeface="Courier New" panose="02070309020205020404" pitchFamily="49" charset="0"/>
                        </a:rPr>
                        <a:t>numberOfBaskets</a:t>
                      </a:r>
                      <a:r>
                        <a:rPr lang="en-US" dirty="0" smtClean="0">
                          <a:latin typeface="Courier New" panose="02070309020205020404" pitchFamily="49" charset="0"/>
                          <a:cs typeface="Courier New" panose="02070309020205020404" pitchFamily="49" charset="0"/>
                        </a:rPr>
                        <a:t> = 2</a:t>
                      </a:r>
                    </a:p>
                    <a:p>
                      <a:r>
                        <a:rPr lang="en-US" sz="1800" dirty="0" err="1" smtClean="0">
                          <a:latin typeface="Courier New" charset="0"/>
                        </a:rPr>
                        <a:t>eggsPerBasket</a:t>
                      </a:r>
                      <a:r>
                        <a:rPr lang="en-US" sz="1800" dirty="0" smtClean="0">
                          <a:latin typeface="Courier New" charset="0"/>
                        </a:rPr>
                        <a:t> = 12</a:t>
                      </a:r>
                    </a:p>
                    <a:p>
                      <a:r>
                        <a:rPr lang="en-US" sz="1800" dirty="0" err="1" smtClean="0">
                          <a:latin typeface="Courier New" charset="0"/>
                          <a:cs typeface="Courier New" panose="02070309020205020404" pitchFamily="49" charset="0"/>
                        </a:rPr>
                        <a:t>totalEggs</a:t>
                      </a:r>
                      <a:r>
                        <a:rPr lang="en-US" sz="1800" baseline="0" dirty="0" smtClean="0">
                          <a:latin typeface="Courier New" charset="0"/>
                          <a:cs typeface="Courier New" panose="02070309020205020404" pitchFamily="49" charset="0"/>
                        </a:rPr>
                        <a:t> = 24</a:t>
                      </a:r>
                      <a:endParaRPr lang="en-US" dirty="0" smtClean="0">
                        <a:latin typeface="Courier New" panose="02070309020205020404" pitchFamily="49" charset="0"/>
                        <a:cs typeface="Courier New" panose="02070309020205020404" pitchFamily="49" charset="0"/>
                      </a:endParaRPr>
                    </a:p>
                    <a:p>
                      <a:r>
                        <a:rPr lang="en-US" baseline="0" dirty="0" smtClean="0">
                          <a:latin typeface="Courier New" panose="02070309020205020404" pitchFamily="49" charset="0"/>
                          <a:cs typeface="Courier New" panose="02070309020205020404" pitchFamily="49" charset="0"/>
                        </a:rPr>
                        <a:t>Outputs to screen: </a:t>
                      </a:r>
                    </a:p>
                    <a:p>
                      <a:r>
                        <a:rPr lang="en-US" baseline="0" dirty="0" smtClean="0">
                          <a:latin typeface="Courier New" panose="02070309020205020404" pitchFamily="49" charset="0"/>
                          <a:cs typeface="Courier New" panose="02070309020205020404" pitchFamily="49" charset="0"/>
                        </a:rPr>
                        <a:t>[Total eggs: 24]</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57462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Another Java Program</a:t>
            </a:r>
          </a:p>
        </p:txBody>
      </p:sp>
      <p:sp>
        <p:nvSpPr>
          <p:cNvPr id="18435" name="Rectangle 3"/>
          <p:cNvSpPr>
            <a:spLocks noGrp="1" noChangeArrowheads="1"/>
          </p:cNvSpPr>
          <p:nvPr>
            <p:ph idx="1"/>
          </p:nvPr>
        </p:nvSpPr>
        <p:spPr>
          <a:xfrm>
            <a:off x="419100" y="1295400"/>
            <a:ext cx="8686800" cy="4838700"/>
          </a:xfrm>
        </p:spPr>
        <p:txBody>
          <a:bodyPr/>
          <a:lstStyle/>
          <a:p>
            <a:pPr eaLnBrk="1" hangingPunct="1">
              <a:lnSpc>
                <a:spcPct val="60000"/>
              </a:lnSpc>
              <a:buFont typeface="Wingdings" pitchFamily="2" charset="2"/>
              <a:buNone/>
            </a:pPr>
            <a:r>
              <a:rPr lang="en-US" sz="1700" b="1" dirty="0" smtClean="0">
                <a:latin typeface="Courier New" charset="0"/>
              </a:rPr>
              <a:t>import</a:t>
            </a:r>
            <a:r>
              <a:rPr lang="en-US" sz="1700" dirty="0" smtClean="0">
                <a:latin typeface="Courier New" charset="0"/>
              </a:rPr>
              <a:t> </a:t>
            </a:r>
            <a:r>
              <a:rPr lang="en-US" sz="1700" dirty="0" err="1" smtClean="0">
                <a:latin typeface="Courier New" charset="0"/>
              </a:rPr>
              <a:t>java.util.Scanner</a:t>
            </a:r>
            <a:r>
              <a:rPr lang="en-US" sz="1700" dirty="0" smtClean="0">
                <a:latin typeface="Courier New" charset="0"/>
              </a:rPr>
              <a:t>;</a:t>
            </a:r>
          </a:p>
          <a:p>
            <a:pPr eaLnBrk="1" hangingPunct="1">
              <a:lnSpc>
                <a:spcPct val="60000"/>
              </a:lnSpc>
              <a:buFont typeface="Wingdings" pitchFamily="2" charset="2"/>
              <a:buNone/>
            </a:pPr>
            <a:endParaRPr lang="en-US" sz="1700" b="1" dirty="0" smtClean="0">
              <a:latin typeface="Courier New" charset="0"/>
            </a:endParaRPr>
          </a:p>
          <a:p>
            <a:pPr eaLnBrk="1" hangingPunct="1">
              <a:lnSpc>
                <a:spcPct val="60000"/>
              </a:lnSpc>
              <a:buFont typeface="Wingdings" pitchFamily="2" charset="2"/>
              <a:buNone/>
            </a:pPr>
            <a:r>
              <a:rPr lang="en-US" sz="1700" b="1" dirty="0" smtClean="0">
                <a:latin typeface="Courier New" charset="0"/>
              </a:rPr>
              <a:t>public class</a:t>
            </a:r>
            <a:r>
              <a:rPr lang="en-US" sz="1700" dirty="0" smtClean="0">
                <a:latin typeface="Courier New" charset="0"/>
              </a:rPr>
              <a:t> </a:t>
            </a:r>
            <a:r>
              <a:rPr lang="en-US" sz="1700" dirty="0" err="1" smtClean="0">
                <a:latin typeface="Courier New" charset="0"/>
              </a:rPr>
              <a:t>EggBasketEnhanced</a:t>
            </a:r>
            <a:endParaRPr lang="en-US" sz="1700" dirty="0" smtClean="0">
              <a:latin typeface="Courier New" charset="0"/>
            </a:endParaRPr>
          </a:p>
          <a:p>
            <a:pPr eaLnBrk="1" hangingPunct="1">
              <a:lnSpc>
                <a:spcPct val="60000"/>
              </a:lnSpc>
              <a:buFont typeface="Wingdings" pitchFamily="2" charset="2"/>
              <a:buNone/>
            </a:pP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r>
              <a:rPr lang="en-US" sz="1700" b="1" dirty="0" smtClean="0">
                <a:latin typeface="Courier New" charset="0"/>
              </a:rPr>
              <a:t>public static void</a:t>
            </a:r>
            <a:r>
              <a:rPr lang="en-US" sz="1700" dirty="0" smtClean="0">
                <a:latin typeface="Courier New" charset="0"/>
              </a:rPr>
              <a:t> main(String[] </a:t>
            </a:r>
            <a:r>
              <a:rPr lang="en-US" sz="1700" dirty="0" err="1" smtClean="0">
                <a:latin typeface="Courier New" charset="0"/>
              </a:rPr>
              <a:t>args</a:t>
            </a: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p>
          <a:p>
            <a:pPr eaLnBrk="1" hangingPunct="1">
              <a:lnSpc>
                <a:spcPct val="60000"/>
              </a:lnSpc>
              <a:buFont typeface="Wingdings" pitchFamily="2" charset="2"/>
              <a:buNone/>
            </a:pPr>
            <a:r>
              <a:rPr lang="en-US" sz="1700" dirty="0" smtClean="0">
                <a:latin typeface="Courier New" charset="0"/>
              </a:rPr>
              <a:t>      </a:t>
            </a:r>
            <a:r>
              <a:rPr lang="en-US" sz="1700" b="1" dirty="0" err="1" smtClean="0">
                <a:latin typeface="Courier New" charset="0"/>
              </a:rPr>
              <a:t>int</a:t>
            </a:r>
            <a:r>
              <a:rPr lang="en-US" sz="1700" dirty="0" smtClean="0">
                <a:latin typeface="Courier New" charset="0"/>
              </a:rPr>
              <a:t> </a:t>
            </a:r>
            <a:r>
              <a:rPr lang="en-US" sz="1700" dirty="0" err="1" smtClean="0">
                <a:latin typeface="Courier New" charset="0"/>
              </a:rPr>
              <a:t>numberOfBaskets</a:t>
            </a:r>
            <a:r>
              <a:rPr lang="en-US" sz="1700" dirty="0" smtClean="0">
                <a:latin typeface="Courier New" charset="0"/>
              </a:rPr>
              <a:t>=0, </a:t>
            </a:r>
            <a:r>
              <a:rPr lang="en-US" sz="1700" dirty="0" err="1" smtClean="0">
                <a:latin typeface="Courier New" charset="0"/>
              </a:rPr>
              <a:t>eggsPerBasket</a:t>
            </a:r>
            <a:r>
              <a:rPr lang="en-US" sz="1700" dirty="0" smtClean="0">
                <a:latin typeface="Courier New" charset="0"/>
              </a:rPr>
              <a:t>=0, </a:t>
            </a:r>
            <a:r>
              <a:rPr lang="en-US" sz="1700" dirty="0" err="1" smtClean="0">
                <a:latin typeface="Courier New" charset="0"/>
              </a:rPr>
              <a:t>totalEggs</a:t>
            </a:r>
            <a:r>
              <a:rPr lang="en-US" sz="1700" dirty="0" smtClean="0">
                <a:latin typeface="Courier New" charset="0"/>
              </a:rPr>
              <a:t>=0;</a:t>
            </a:r>
          </a:p>
          <a:p>
            <a:pPr eaLnBrk="1" hangingPunct="1">
              <a:lnSpc>
                <a:spcPct val="60000"/>
              </a:lnSpc>
              <a:buFont typeface="Wingdings" pitchFamily="2" charset="2"/>
              <a:buNone/>
            </a:pPr>
            <a:endParaRPr lang="en-US" sz="1700" dirty="0" smtClean="0">
              <a:latin typeface="Courier New" charset="0"/>
            </a:endParaRPr>
          </a:p>
          <a:p>
            <a:pPr eaLnBrk="1" hangingPunct="1">
              <a:lnSpc>
                <a:spcPct val="60000"/>
              </a:lnSpc>
              <a:buFont typeface="Wingdings" pitchFamily="2" charset="2"/>
              <a:buNone/>
            </a:pPr>
            <a:r>
              <a:rPr lang="en-US" sz="1700" dirty="0" smtClean="0">
                <a:latin typeface="Courier New" charset="0"/>
              </a:rPr>
              <a:t>      Scanner keyboard = new Scanner(System.in);</a:t>
            </a:r>
          </a:p>
          <a:p>
            <a:pPr eaLnBrk="1" hangingPunct="1">
              <a:lnSpc>
                <a:spcPct val="60000"/>
              </a:lnSpc>
              <a:buFont typeface="Wingdings" pitchFamily="2" charset="2"/>
              <a:buNone/>
            </a:pPr>
            <a:endParaRPr lang="en-US" sz="1700" dirty="0" smtClean="0">
              <a:latin typeface="Courier New" charset="0"/>
            </a:endParaRP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System.out.print</a:t>
            </a: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"Enter the number of eggs in each basket: ");</a:t>
            </a: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eggsPerBasket</a:t>
            </a:r>
            <a:r>
              <a:rPr lang="en-US" sz="1700" dirty="0" smtClean="0">
                <a:latin typeface="Courier New" charset="0"/>
              </a:rPr>
              <a:t> = </a:t>
            </a:r>
            <a:r>
              <a:rPr lang="en-US" sz="1700" dirty="0" err="1" smtClean="0">
                <a:latin typeface="Courier New" charset="0"/>
              </a:rPr>
              <a:t>keyboard.nextInt</a:t>
            </a: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System.out.print</a:t>
            </a:r>
            <a:r>
              <a:rPr lang="en-US" sz="1700" dirty="0" smtClean="0">
                <a:latin typeface="Courier New" charset="0"/>
              </a:rPr>
              <a:t>("Enter the number of baskets: ");</a:t>
            </a: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numberOfBaskets</a:t>
            </a:r>
            <a:r>
              <a:rPr lang="en-US" sz="1700" dirty="0" smtClean="0">
                <a:latin typeface="Courier New" charset="0"/>
              </a:rPr>
              <a:t> = </a:t>
            </a:r>
            <a:r>
              <a:rPr lang="en-US" sz="1700" dirty="0" err="1" smtClean="0">
                <a:latin typeface="Courier New" charset="0"/>
              </a:rPr>
              <a:t>keyboard.nextInt</a:t>
            </a:r>
            <a:r>
              <a:rPr lang="en-US" sz="1700" dirty="0" smtClean="0">
                <a:latin typeface="Courier New" charset="0"/>
              </a:rPr>
              <a:t>();</a:t>
            </a:r>
          </a:p>
          <a:p>
            <a:pPr eaLnBrk="1" hangingPunct="1">
              <a:lnSpc>
                <a:spcPct val="60000"/>
              </a:lnSpc>
              <a:buFont typeface="Wingdings" pitchFamily="2" charset="2"/>
              <a:buNone/>
            </a:pPr>
            <a:endParaRPr lang="en-US" sz="1700" dirty="0" smtClean="0">
              <a:latin typeface="Courier New" charset="0"/>
            </a:endParaRP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totalEggs</a:t>
            </a:r>
            <a:r>
              <a:rPr lang="en-US" sz="1700" dirty="0" smtClean="0">
                <a:latin typeface="Courier New" charset="0"/>
              </a:rPr>
              <a:t> = </a:t>
            </a:r>
            <a:r>
              <a:rPr lang="en-US" sz="1700" dirty="0" err="1" smtClean="0">
                <a:latin typeface="Courier New" charset="0"/>
              </a:rPr>
              <a:t>numberOfBaskets</a:t>
            </a:r>
            <a:r>
              <a:rPr lang="en-US" sz="1700" dirty="0" smtClean="0">
                <a:latin typeface="Courier New" charset="0"/>
              </a:rPr>
              <a:t> * </a:t>
            </a:r>
            <a:r>
              <a:rPr lang="en-US" sz="1700" dirty="0" err="1" smtClean="0">
                <a:latin typeface="Courier New" charset="0"/>
              </a:rPr>
              <a:t>eggsPerBasket</a:t>
            </a:r>
            <a:r>
              <a:rPr lang="en-US" sz="1700" dirty="0" smtClean="0">
                <a:latin typeface="Courier New" charset="0"/>
              </a:rPr>
              <a:t>;</a:t>
            </a:r>
          </a:p>
          <a:p>
            <a:pPr eaLnBrk="1" hangingPunct="1">
              <a:lnSpc>
                <a:spcPct val="60000"/>
              </a:lnSpc>
              <a:buFont typeface="Wingdings" pitchFamily="2" charset="2"/>
              <a:buNone/>
            </a:pPr>
            <a:endParaRPr lang="en-US" sz="1700" dirty="0" smtClean="0">
              <a:latin typeface="Courier New" charset="0"/>
            </a:endParaRP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a:t>
            </a:r>
            <a:r>
              <a:rPr lang="en-US" sz="1700" dirty="0" err="1" smtClean="0">
                <a:latin typeface="Courier New" charset="0"/>
              </a:rPr>
              <a:t>eggsPerBasket</a:t>
            </a:r>
            <a:r>
              <a:rPr lang="en-US" sz="1700" dirty="0" smtClean="0">
                <a:latin typeface="Courier New" charset="0"/>
              </a:rPr>
              <a:t> + " eggs per basket.");</a:t>
            </a: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a:t>
            </a:r>
            <a:r>
              <a:rPr lang="en-US" sz="1700" dirty="0" err="1" smtClean="0">
                <a:latin typeface="Courier New" charset="0"/>
              </a:rPr>
              <a:t>numberOfBaskets</a:t>
            </a:r>
            <a:r>
              <a:rPr lang="en-US" sz="1700" dirty="0" smtClean="0">
                <a:latin typeface="Courier New" charset="0"/>
              </a:rPr>
              <a:t> + " baskets.");</a:t>
            </a: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("Total number of eggs is " + </a:t>
            </a:r>
            <a:r>
              <a:rPr lang="en-US" sz="1700" dirty="0" err="1" smtClean="0">
                <a:latin typeface="Courier New" charset="0"/>
              </a:rPr>
              <a:t>totalEggs</a:t>
            </a: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p>
          <a:p>
            <a:pPr eaLnBrk="1" hangingPunct="1">
              <a:lnSpc>
                <a:spcPct val="60000"/>
              </a:lnSpc>
              <a:buFont typeface="Wingdings" pitchFamily="2" charset="2"/>
              <a:buNone/>
            </a:pPr>
            <a:r>
              <a:rPr lang="en-US" sz="1700" dirty="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C2A8BDA-5E5D-4639-BAD5-E8F03F3DD0ED}" type="slidenum">
              <a:rPr lang="en-US" sz="1200">
                <a:solidFill>
                  <a:srgbClr val="898989"/>
                </a:solidFill>
              </a:rPr>
              <a:pPr eaLnBrk="1" hangingPunct="1"/>
              <a:t>24</a:t>
            </a:fld>
            <a:endParaRPr lang="en-US" sz="1200">
              <a:solidFill>
                <a:srgbClr val="898989"/>
              </a:solidFill>
            </a:endParaRPr>
          </a:p>
        </p:txBody>
      </p:sp>
    </p:spTree>
    <p:extLst>
      <p:ext uri="{BB962C8B-B14F-4D97-AF65-F5344CB8AC3E}">
        <p14:creationId xmlns:p14="http://schemas.microsoft.com/office/powerpoint/2010/main" val="191533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What Does </a:t>
            </a:r>
            <a:r>
              <a:rPr lang="en-US" dirty="0" err="1" smtClean="0"/>
              <a:t>EggBasketEnhanced</a:t>
            </a:r>
            <a:r>
              <a:rPr lang="en-US" dirty="0" smtClean="0"/>
              <a:t> Do?</a:t>
            </a:r>
          </a:p>
        </p:txBody>
      </p:sp>
      <p:sp>
        <p:nvSpPr>
          <p:cNvPr id="19459" name="Rectangle 3"/>
          <p:cNvSpPr>
            <a:spLocks noGrp="1" noChangeArrowheads="1"/>
          </p:cNvSpPr>
          <p:nvPr>
            <p:ph idx="1"/>
          </p:nvPr>
        </p:nvSpPr>
        <p:spPr/>
        <p:txBody>
          <a:bodyPr/>
          <a:lstStyle/>
          <a:p>
            <a:pPr eaLnBrk="1" hangingPunct="1"/>
            <a:r>
              <a:rPr lang="en-US" dirty="0" smtClean="0"/>
              <a:t>Take a look at the program and see if you can figure out what it does.</a:t>
            </a:r>
          </a:p>
          <a:p>
            <a:pPr lvl="1"/>
            <a:r>
              <a:rPr lang="en-US" dirty="0" smtClean="0"/>
              <a:t>There are some things in here we haven’t talked about yet.</a:t>
            </a:r>
          </a:p>
          <a:p>
            <a:pPr lvl="1"/>
            <a:r>
              <a:rPr lang="en-US" dirty="0" smtClean="0"/>
              <a:t>Can you guess what they’re doing based on their names and how we’re using them?</a:t>
            </a:r>
          </a:p>
          <a:p>
            <a:pPr lvl="2"/>
            <a:r>
              <a:rPr lang="en-US" dirty="0" smtClean="0"/>
              <a:t>Can you trace it</a:t>
            </a:r>
            <a:r>
              <a:rPr lang="en-US" smtClean="0"/>
              <a:t>? </a:t>
            </a:r>
            <a:endParaRPr lang="en-US" dirty="0"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73B3695F-1FA4-4821-8BC6-DA011D9E5003}" type="slidenum">
              <a:rPr lang="en-US" sz="1200">
                <a:solidFill>
                  <a:srgbClr val="898989"/>
                </a:solidFill>
              </a:rPr>
              <a:pPr eaLnBrk="1" hangingPunct="1"/>
              <a:t>25</a:t>
            </a:fld>
            <a:endParaRPr lang="en-US" sz="1200">
              <a:solidFill>
                <a:srgbClr val="898989"/>
              </a:solidFill>
            </a:endParaRPr>
          </a:p>
        </p:txBody>
      </p:sp>
    </p:spTree>
    <p:extLst>
      <p:ext uri="{BB962C8B-B14F-4D97-AF65-F5344CB8AC3E}">
        <p14:creationId xmlns:p14="http://schemas.microsoft.com/office/powerpoint/2010/main" val="1076798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Programming Errors</a:t>
            </a:r>
          </a:p>
        </p:txBody>
      </p:sp>
      <p:sp>
        <p:nvSpPr>
          <p:cNvPr id="198659" name="Rectangle 3"/>
          <p:cNvSpPr>
            <a:spLocks noGrp="1" noChangeArrowheads="1"/>
          </p:cNvSpPr>
          <p:nvPr>
            <p:ph idx="1"/>
          </p:nvPr>
        </p:nvSpPr>
        <p:spPr/>
        <p:txBody>
          <a:bodyPr/>
          <a:lstStyle/>
          <a:p>
            <a:pPr eaLnBrk="1" hangingPunct="1"/>
            <a:r>
              <a:rPr lang="en-US" i="1" smtClean="0"/>
              <a:t>Syntax</a:t>
            </a:r>
            <a:r>
              <a:rPr lang="en-US" smtClean="0"/>
              <a:t> errors—violation of language’s syntax rules, e.g., misspelling a word, forgetting a ;, etc. Caught by the compiler!</a:t>
            </a:r>
          </a:p>
          <a:p>
            <a:pPr eaLnBrk="1" hangingPunct="1"/>
            <a:r>
              <a:rPr lang="en-US" i="1" smtClean="0"/>
              <a:t>Runtime</a:t>
            </a:r>
            <a:r>
              <a:rPr lang="en-US" smtClean="0"/>
              <a:t> errors—execution errors, e.g., division by zero.</a:t>
            </a:r>
          </a:p>
          <a:p>
            <a:pPr eaLnBrk="1" hangingPunct="1"/>
            <a:r>
              <a:rPr lang="en-US" i="1" smtClean="0"/>
              <a:t>Logical</a:t>
            </a:r>
            <a:r>
              <a:rPr lang="en-US" smtClean="0"/>
              <a:t> errors—the program compiles and runs without runtime errors, but it does not do what it is supposed to.</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CC75301-537E-4C3C-9887-06D1B3E94769}" type="slidenum">
              <a:rPr lang="en-US" sz="1200">
                <a:solidFill>
                  <a:srgbClr val="898989"/>
                </a:solidFill>
              </a:rPr>
              <a:pPr eaLnBrk="1" hangingPunct="1"/>
              <a:t>26</a:t>
            </a:fld>
            <a:endParaRPr lang="en-US" sz="1200">
              <a:solidFill>
                <a:srgbClr val="898989"/>
              </a:solidFill>
            </a:endParaRPr>
          </a:p>
        </p:txBody>
      </p:sp>
    </p:spTree>
    <p:extLst>
      <p:ext uri="{BB962C8B-B14F-4D97-AF65-F5344CB8AC3E}">
        <p14:creationId xmlns:p14="http://schemas.microsoft.com/office/powerpoint/2010/main" val="1229823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Programming Errors</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CC75301-537E-4C3C-9887-06D1B3E94769}" type="slidenum">
              <a:rPr lang="en-US" sz="1200">
                <a:solidFill>
                  <a:srgbClr val="898989"/>
                </a:solidFill>
              </a:rPr>
              <a:pPr eaLnBrk="1" hangingPunct="1"/>
              <a:t>27</a:t>
            </a:fld>
            <a:endParaRPr lang="en-US" sz="1200">
              <a:solidFill>
                <a:srgbClr val="898989"/>
              </a:solidFill>
            </a:endParaRPr>
          </a:p>
        </p:txBody>
      </p:sp>
      <p:sp>
        <p:nvSpPr>
          <p:cNvPr id="7" name="Rectangle 3"/>
          <p:cNvSpPr>
            <a:spLocks noGrp="1" noChangeArrowheads="1"/>
          </p:cNvSpPr>
          <p:nvPr>
            <p:ph idx="1"/>
          </p:nvPr>
        </p:nvSpPr>
        <p:spPr>
          <a:xfrm>
            <a:off x="419100" y="1295400"/>
            <a:ext cx="8686800" cy="4838700"/>
          </a:xfrm>
        </p:spPr>
        <p:txBody>
          <a:bodyPr/>
          <a:lstStyle/>
          <a:p>
            <a:pPr eaLnBrk="1" hangingPunct="1">
              <a:lnSpc>
                <a:spcPct val="60000"/>
              </a:lnSpc>
              <a:buFont typeface="Wingdings" pitchFamily="2" charset="2"/>
              <a:buNone/>
            </a:pPr>
            <a:r>
              <a:rPr lang="en-US" sz="1700" b="1" dirty="0" smtClean="0">
                <a:latin typeface="Courier New" charset="0"/>
              </a:rPr>
              <a:t>import</a:t>
            </a:r>
            <a:r>
              <a:rPr lang="en-US" sz="1700" dirty="0" smtClean="0">
                <a:latin typeface="Courier New" charset="0"/>
              </a:rPr>
              <a:t> </a:t>
            </a:r>
            <a:r>
              <a:rPr lang="en-US" sz="1700" dirty="0" err="1" smtClean="0">
                <a:latin typeface="Courier New" charset="0"/>
              </a:rPr>
              <a:t>java.util.Scanner</a:t>
            </a:r>
            <a:r>
              <a:rPr lang="en-US" sz="1700" dirty="0" smtClean="0">
                <a:latin typeface="Courier New" charset="0"/>
              </a:rPr>
              <a:t>;</a:t>
            </a:r>
          </a:p>
          <a:p>
            <a:pPr eaLnBrk="1" hangingPunct="1">
              <a:lnSpc>
                <a:spcPct val="60000"/>
              </a:lnSpc>
              <a:buFont typeface="Wingdings" pitchFamily="2" charset="2"/>
              <a:buNone/>
            </a:pPr>
            <a:endParaRPr lang="en-US" sz="1700" b="1" dirty="0" smtClean="0">
              <a:latin typeface="Courier New" charset="0"/>
            </a:endParaRPr>
          </a:p>
          <a:p>
            <a:pPr eaLnBrk="1" hangingPunct="1">
              <a:lnSpc>
                <a:spcPct val="60000"/>
              </a:lnSpc>
              <a:buFont typeface="Wingdings" pitchFamily="2" charset="2"/>
              <a:buNone/>
            </a:pPr>
            <a:r>
              <a:rPr lang="en-US" sz="1700" b="1" dirty="0" smtClean="0">
                <a:latin typeface="Courier New" charset="0"/>
              </a:rPr>
              <a:t>public class</a:t>
            </a:r>
            <a:r>
              <a:rPr lang="en-US" sz="1700" dirty="0" smtClean="0">
                <a:latin typeface="Courier New" charset="0"/>
              </a:rPr>
              <a:t> </a:t>
            </a:r>
            <a:r>
              <a:rPr lang="en-US" sz="1700" dirty="0" err="1" smtClean="0">
                <a:latin typeface="Courier New" charset="0"/>
              </a:rPr>
              <a:t>EggBasket</a:t>
            </a:r>
            <a:endParaRPr lang="en-US" sz="1700" dirty="0" smtClean="0">
              <a:latin typeface="Courier New" charset="0"/>
            </a:endParaRPr>
          </a:p>
          <a:p>
            <a:pPr eaLnBrk="1" hangingPunct="1">
              <a:lnSpc>
                <a:spcPct val="60000"/>
              </a:lnSpc>
              <a:buFont typeface="Wingdings" pitchFamily="2" charset="2"/>
              <a:buNone/>
            </a:pP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r>
              <a:rPr lang="en-US" sz="1700" b="1" dirty="0" smtClean="0">
                <a:latin typeface="Courier New" charset="0"/>
              </a:rPr>
              <a:t>public static void</a:t>
            </a:r>
            <a:r>
              <a:rPr lang="en-US" sz="1700" dirty="0" smtClean="0">
                <a:latin typeface="Courier New" charset="0"/>
              </a:rPr>
              <a:t> main(String[] </a:t>
            </a:r>
            <a:r>
              <a:rPr lang="en-US" sz="1700" dirty="0" err="1" smtClean="0">
                <a:latin typeface="Courier New" charset="0"/>
              </a:rPr>
              <a:t>args</a:t>
            </a: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p>
          <a:p>
            <a:pPr eaLnBrk="1" hangingPunct="1">
              <a:lnSpc>
                <a:spcPct val="60000"/>
              </a:lnSpc>
              <a:buFont typeface="Wingdings" pitchFamily="2" charset="2"/>
              <a:buNone/>
            </a:pPr>
            <a:r>
              <a:rPr lang="en-US" sz="1700" b="1" dirty="0" smtClean="0">
                <a:latin typeface="Courier New" charset="0"/>
              </a:rPr>
              <a:t>		</a:t>
            </a:r>
            <a:r>
              <a:rPr lang="en-US" sz="1700" b="1" dirty="0" err="1" smtClean="0">
                <a:latin typeface="Courier New" charset="0"/>
              </a:rPr>
              <a:t>int</a:t>
            </a:r>
            <a:r>
              <a:rPr lang="en-US" sz="1700" dirty="0" smtClean="0">
                <a:latin typeface="Courier New" charset="0"/>
              </a:rPr>
              <a:t> </a:t>
            </a:r>
            <a:r>
              <a:rPr lang="en-US" sz="1700" dirty="0" err="1" smtClean="0">
                <a:latin typeface="Courier New" charset="0"/>
              </a:rPr>
              <a:t>numberOfBaskets</a:t>
            </a:r>
            <a:r>
              <a:rPr lang="en-US" sz="1700" dirty="0" smtClean="0">
                <a:latin typeface="Courier New" charset="0"/>
              </a:rPr>
              <a:t>=2;</a:t>
            </a:r>
          </a:p>
          <a:p>
            <a:pPr eaLnBrk="1" hangingPunct="1">
              <a:lnSpc>
                <a:spcPct val="60000"/>
              </a:lnSpc>
              <a:buFont typeface="Wingdings" pitchFamily="2" charset="2"/>
              <a:buNone/>
            </a:pPr>
            <a:r>
              <a:rPr lang="en-US" sz="1700" dirty="0">
                <a:latin typeface="Courier New" charset="0"/>
              </a:rPr>
              <a:t>	</a:t>
            </a:r>
            <a:r>
              <a:rPr lang="en-US" sz="1700" dirty="0" smtClean="0">
                <a:latin typeface="Courier New" charset="0"/>
              </a:rPr>
              <a:t>	</a:t>
            </a:r>
            <a:r>
              <a:rPr lang="en-US" sz="1700" b="1" dirty="0" err="1" smtClean="0">
                <a:latin typeface="Courier New" charset="0"/>
              </a:rPr>
              <a:t>int</a:t>
            </a:r>
            <a:r>
              <a:rPr lang="en-US" sz="1700" dirty="0" smtClean="0">
                <a:latin typeface="Courier New" charset="0"/>
              </a:rPr>
              <a:t> </a:t>
            </a:r>
            <a:r>
              <a:rPr lang="en-US" sz="1700" dirty="0" err="1" smtClean="0">
                <a:latin typeface="Courier New" charset="0"/>
              </a:rPr>
              <a:t>eggsPerBasket</a:t>
            </a:r>
            <a:r>
              <a:rPr lang="en-US" sz="1700" dirty="0" smtClean="0">
                <a:latin typeface="Courier New" charset="0"/>
              </a:rPr>
              <a:t>=12; 	</a:t>
            </a:r>
          </a:p>
          <a:p>
            <a:pPr eaLnBrk="1" hangingPunct="1">
              <a:lnSpc>
                <a:spcPct val="60000"/>
              </a:lnSpc>
              <a:buFont typeface="Wingdings" pitchFamily="2" charset="2"/>
              <a:buNone/>
            </a:pPr>
            <a:r>
              <a:rPr lang="en-US" sz="1700" dirty="0" smtClean="0">
                <a:latin typeface="Courier New" charset="0"/>
              </a:rPr>
              <a:t>		</a:t>
            </a:r>
            <a:r>
              <a:rPr lang="en-US" sz="1700" b="1" dirty="0" smtClean="0">
                <a:solidFill>
                  <a:srgbClr val="FF0000"/>
                </a:solidFill>
                <a:latin typeface="Courier New" charset="0"/>
              </a:rPr>
              <a:t>nit</a:t>
            </a:r>
            <a:r>
              <a:rPr lang="en-US" sz="1700" dirty="0" smtClean="0">
                <a:latin typeface="Courier New" charset="0"/>
              </a:rPr>
              <a:t> </a:t>
            </a:r>
            <a:r>
              <a:rPr lang="en-US" sz="1700" dirty="0" err="1" smtClean="0">
                <a:latin typeface="Courier New" charset="0"/>
              </a:rPr>
              <a:t>totalEggs</a:t>
            </a:r>
            <a:r>
              <a:rPr lang="en-US" sz="1700" dirty="0" smtClean="0">
                <a:latin typeface="Courier New" charset="0"/>
              </a:rPr>
              <a:t> = </a:t>
            </a:r>
            <a:r>
              <a:rPr lang="en-US" sz="1700" dirty="0" err="1" smtClean="0">
                <a:latin typeface="Courier New" charset="0"/>
              </a:rPr>
              <a:t>numberOfBaskets</a:t>
            </a:r>
            <a:r>
              <a:rPr lang="en-US" sz="1700" dirty="0" smtClean="0">
                <a:latin typeface="Courier New" charset="0"/>
              </a:rPr>
              <a:t> * </a:t>
            </a:r>
            <a:r>
              <a:rPr lang="en-US" sz="1700" dirty="0" err="1" smtClean="0">
                <a:latin typeface="Courier New" charset="0"/>
              </a:rPr>
              <a:t>eggsPerBasket</a:t>
            </a:r>
            <a:r>
              <a:rPr lang="en-US" sz="1700" dirty="0" smtClean="0">
                <a:latin typeface="Courier New" charset="0"/>
              </a:rPr>
              <a:t>;</a:t>
            </a:r>
          </a:p>
          <a:p>
            <a:pPr eaLnBrk="1" hangingPunct="1">
              <a:lnSpc>
                <a:spcPct val="60000"/>
              </a:lnSpc>
              <a:buFont typeface="Wingdings" pitchFamily="2" charset="2"/>
              <a:buNone/>
            </a:pPr>
            <a:endParaRPr lang="en-US" sz="1700" dirty="0" smtClean="0">
              <a:latin typeface="Courier New" charset="0"/>
            </a:endParaRP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("Total number of eggs is "+ </a:t>
            </a:r>
            <a:r>
              <a:rPr lang="en-US" sz="1700" dirty="0" err="1" smtClean="0">
                <a:latin typeface="Courier New" charset="0"/>
              </a:rPr>
              <a:t>totalEggs</a:t>
            </a: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p>
          <a:p>
            <a:pPr eaLnBrk="1" hangingPunct="1">
              <a:lnSpc>
                <a:spcPct val="60000"/>
              </a:lnSpc>
              <a:buFont typeface="Wingdings" pitchFamily="2" charset="2"/>
              <a:buNone/>
            </a:pPr>
            <a:r>
              <a:rPr lang="en-US" sz="1700" dirty="0" smtClean="0">
                <a:latin typeface="Courier New" charset="0"/>
              </a:rPr>
              <a:t>}</a:t>
            </a:r>
          </a:p>
        </p:txBody>
      </p:sp>
      <p:sp>
        <p:nvSpPr>
          <p:cNvPr id="3" name="Oval 2"/>
          <p:cNvSpPr/>
          <p:nvPr/>
        </p:nvSpPr>
        <p:spPr>
          <a:xfrm>
            <a:off x="1295400" y="2819400"/>
            <a:ext cx="685800" cy="4297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981200" y="4724400"/>
            <a:ext cx="3175869" cy="369332"/>
          </a:xfrm>
          <a:prstGeom prst="rect">
            <a:avLst/>
          </a:prstGeom>
          <a:noFill/>
          <a:ln>
            <a:solidFill>
              <a:srgbClr val="FF0000"/>
            </a:solidFill>
          </a:ln>
        </p:spPr>
        <p:txBody>
          <a:bodyPr wrap="none" rtlCol="0">
            <a:spAutoFit/>
          </a:bodyPr>
          <a:lstStyle/>
          <a:p>
            <a:r>
              <a:rPr lang="en-US" dirty="0" smtClean="0"/>
              <a:t>Syntax Error!  Should be </a:t>
            </a:r>
            <a:r>
              <a:rPr lang="en-US" b="1" dirty="0" err="1" smtClean="0">
                <a:latin typeface="Courier New" panose="02070309020205020404" pitchFamily="49" charset="0"/>
                <a:cs typeface="Courier New" panose="02070309020205020404" pitchFamily="49" charset="0"/>
              </a:rPr>
              <a:t>int</a:t>
            </a:r>
            <a:endParaRPr lang="en-US" b="1" dirty="0">
              <a:latin typeface="Courier New" panose="02070309020205020404" pitchFamily="49" charset="0"/>
              <a:cs typeface="Courier New" panose="02070309020205020404" pitchFamily="49" charset="0"/>
            </a:endParaRPr>
          </a:p>
        </p:txBody>
      </p:sp>
      <p:cxnSp>
        <p:nvCxnSpPr>
          <p:cNvPr id="8" name="Straight Arrow Connector 7"/>
          <p:cNvCxnSpPr>
            <a:stCxn id="4" idx="0"/>
          </p:cNvCxnSpPr>
          <p:nvPr/>
        </p:nvCxnSpPr>
        <p:spPr>
          <a:xfrm flipH="1" flipV="1">
            <a:off x="1638300" y="3249168"/>
            <a:ext cx="1930835" cy="14752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150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Programming Errors</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CC75301-537E-4C3C-9887-06D1B3E94769}" type="slidenum">
              <a:rPr lang="en-US" sz="1200">
                <a:solidFill>
                  <a:srgbClr val="898989"/>
                </a:solidFill>
              </a:rPr>
              <a:pPr eaLnBrk="1" hangingPunct="1"/>
              <a:t>28</a:t>
            </a:fld>
            <a:endParaRPr lang="en-US" sz="1200">
              <a:solidFill>
                <a:srgbClr val="898989"/>
              </a:solidFill>
            </a:endParaRPr>
          </a:p>
        </p:txBody>
      </p:sp>
      <p:sp>
        <p:nvSpPr>
          <p:cNvPr id="7" name="Rectangle 3"/>
          <p:cNvSpPr>
            <a:spLocks noGrp="1" noChangeArrowheads="1"/>
          </p:cNvSpPr>
          <p:nvPr>
            <p:ph idx="1"/>
          </p:nvPr>
        </p:nvSpPr>
        <p:spPr>
          <a:xfrm>
            <a:off x="419100" y="1295400"/>
            <a:ext cx="8686800" cy="4838700"/>
          </a:xfrm>
        </p:spPr>
        <p:txBody>
          <a:bodyPr/>
          <a:lstStyle/>
          <a:p>
            <a:pPr eaLnBrk="1" hangingPunct="1">
              <a:lnSpc>
                <a:spcPct val="60000"/>
              </a:lnSpc>
              <a:buFont typeface="Wingdings" pitchFamily="2" charset="2"/>
              <a:buNone/>
            </a:pPr>
            <a:r>
              <a:rPr lang="en-US" sz="1700" b="1" dirty="0" smtClean="0">
                <a:latin typeface="Courier New" charset="0"/>
              </a:rPr>
              <a:t>import</a:t>
            </a:r>
            <a:r>
              <a:rPr lang="en-US" sz="1700" dirty="0" smtClean="0">
                <a:latin typeface="Courier New" charset="0"/>
              </a:rPr>
              <a:t> </a:t>
            </a:r>
            <a:r>
              <a:rPr lang="en-US" sz="1700" dirty="0" err="1" smtClean="0">
                <a:latin typeface="Courier New" charset="0"/>
              </a:rPr>
              <a:t>java.util.Scanner</a:t>
            </a:r>
            <a:r>
              <a:rPr lang="en-US" sz="1700" dirty="0" smtClean="0">
                <a:latin typeface="Courier New" charset="0"/>
              </a:rPr>
              <a:t>;</a:t>
            </a:r>
          </a:p>
          <a:p>
            <a:pPr eaLnBrk="1" hangingPunct="1">
              <a:lnSpc>
                <a:spcPct val="60000"/>
              </a:lnSpc>
              <a:buFont typeface="Wingdings" pitchFamily="2" charset="2"/>
              <a:buNone/>
            </a:pPr>
            <a:endParaRPr lang="en-US" sz="1700" b="1" dirty="0" smtClean="0">
              <a:latin typeface="Courier New" charset="0"/>
            </a:endParaRPr>
          </a:p>
          <a:p>
            <a:pPr eaLnBrk="1" hangingPunct="1">
              <a:lnSpc>
                <a:spcPct val="60000"/>
              </a:lnSpc>
              <a:buFont typeface="Wingdings" pitchFamily="2" charset="2"/>
              <a:buNone/>
            </a:pPr>
            <a:r>
              <a:rPr lang="en-US" sz="1700" b="1" dirty="0" smtClean="0">
                <a:latin typeface="Courier New" charset="0"/>
              </a:rPr>
              <a:t>public class</a:t>
            </a:r>
            <a:r>
              <a:rPr lang="en-US" sz="1700" dirty="0" smtClean="0">
                <a:latin typeface="Courier New" charset="0"/>
              </a:rPr>
              <a:t> </a:t>
            </a:r>
            <a:r>
              <a:rPr lang="en-US" sz="1700" dirty="0" err="1" smtClean="0">
                <a:latin typeface="Courier New" charset="0"/>
              </a:rPr>
              <a:t>EggBasket</a:t>
            </a:r>
            <a:endParaRPr lang="en-US" sz="1700" dirty="0" smtClean="0">
              <a:latin typeface="Courier New" charset="0"/>
            </a:endParaRPr>
          </a:p>
          <a:p>
            <a:pPr eaLnBrk="1" hangingPunct="1">
              <a:lnSpc>
                <a:spcPct val="60000"/>
              </a:lnSpc>
              <a:buFont typeface="Wingdings" pitchFamily="2" charset="2"/>
              <a:buNone/>
            </a:pP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r>
              <a:rPr lang="en-US" sz="1700" b="1" dirty="0" smtClean="0">
                <a:latin typeface="Courier New" charset="0"/>
              </a:rPr>
              <a:t>public static void</a:t>
            </a:r>
            <a:r>
              <a:rPr lang="en-US" sz="1700" dirty="0" smtClean="0">
                <a:latin typeface="Courier New" charset="0"/>
              </a:rPr>
              <a:t> main(String[] </a:t>
            </a:r>
            <a:r>
              <a:rPr lang="en-US" sz="1700" dirty="0" err="1" smtClean="0">
                <a:latin typeface="Courier New" charset="0"/>
              </a:rPr>
              <a:t>args</a:t>
            </a: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p>
          <a:p>
            <a:pPr eaLnBrk="1" hangingPunct="1">
              <a:lnSpc>
                <a:spcPct val="60000"/>
              </a:lnSpc>
              <a:buFont typeface="Wingdings" pitchFamily="2" charset="2"/>
              <a:buNone/>
            </a:pPr>
            <a:r>
              <a:rPr lang="en-US" sz="1700" b="1" dirty="0" smtClean="0">
                <a:latin typeface="Courier New" charset="0"/>
              </a:rPr>
              <a:t>		</a:t>
            </a:r>
            <a:r>
              <a:rPr lang="en-US" sz="1700" b="1" dirty="0" err="1" smtClean="0">
                <a:latin typeface="Courier New" charset="0"/>
              </a:rPr>
              <a:t>int</a:t>
            </a:r>
            <a:r>
              <a:rPr lang="en-US" sz="1700" dirty="0" smtClean="0">
                <a:latin typeface="Courier New" charset="0"/>
              </a:rPr>
              <a:t> </a:t>
            </a:r>
            <a:r>
              <a:rPr lang="en-US" sz="1700" dirty="0" err="1" smtClean="0">
                <a:latin typeface="Courier New" charset="0"/>
              </a:rPr>
              <a:t>numberOfBaskets</a:t>
            </a:r>
            <a:r>
              <a:rPr lang="en-US" sz="1700" dirty="0" smtClean="0">
                <a:latin typeface="Courier New" charset="0"/>
              </a:rPr>
              <a:t>=2;</a:t>
            </a:r>
          </a:p>
          <a:p>
            <a:pPr eaLnBrk="1" hangingPunct="1">
              <a:lnSpc>
                <a:spcPct val="60000"/>
              </a:lnSpc>
              <a:buFont typeface="Wingdings" pitchFamily="2" charset="2"/>
              <a:buNone/>
            </a:pPr>
            <a:r>
              <a:rPr lang="en-US" sz="1700" dirty="0">
                <a:latin typeface="Courier New" charset="0"/>
              </a:rPr>
              <a:t>	</a:t>
            </a:r>
            <a:r>
              <a:rPr lang="en-US" sz="1700" dirty="0" smtClean="0">
                <a:latin typeface="Courier New" charset="0"/>
              </a:rPr>
              <a:t>	</a:t>
            </a:r>
            <a:r>
              <a:rPr lang="en-US" sz="1700" b="1" dirty="0" err="1" smtClean="0">
                <a:latin typeface="Courier New" charset="0"/>
              </a:rPr>
              <a:t>int</a:t>
            </a:r>
            <a:r>
              <a:rPr lang="en-US" sz="1700" dirty="0" smtClean="0">
                <a:latin typeface="Courier New" charset="0"/>
              </a:rPr>
              <a:t> </a:t>
            </a:r>
            <a:r>
              <a:rPr lang="en-US" sz="1700" dirty="0" err="1" smtClean="0">
                <a:latin typeface="Courier New" charset="0"/>
              </a:rPr>
              <a:t>eggsPerBasket</a:t>
            </a:r>
            <a:r>
              <a:rPr lang="en-US" sz="1700" dirty="0" smtClean="0">
                <a:latin typeface="Courier New" charset="0"/>
              </a:rPr>
              <a:t>=0; 	</a:t>
            </a:r>
          </a:p>
          <a:p>
            <a:pPr eaLnBrk="1" hangingPunct="1">
              <a:lnSpc>
                <a:spcPct val="60000"/>
              </a:lnSpc>
              <a:buFont typeface="Wingdings" pitchFamily="2" charset="2"/>
              <a:buNone/>
            </a:pPr>
            <a:r>
              <a:rPr lang="en-US" sz="1700" dirty="0" smtClean="0">
                <a:latin typeface="Courier New" charset="0"/>
              </a:rPr>
              <a:t>		</a:t>
            </a:r>
            <a:r>
              <a:rPr lang="en-US" sz="1700" b="1" dirty="0" err="1" smtClean="0">
                <a:latin typeface="Courier New" charset="0"/>
              </a:rPr>
              <a:t>int</a:t>
            </a:r>
            <a:r>
              <a:rPr lang="en-US" sz="1700" dirty="0" smtClean="0">
                <a:latin typeface="Courier New" charset="0"/>
              </a:rPr>
              <a:t> </a:t>
            </a:r>
            <a:r>
              <a:rPr lang="en-US" sz="1700" dirty="0" err="1" smtClean="0">
                <a:latin typeface="Courier New" charset="0"/>
              </a:rPr>
              <a:t>totalEggs</a:t>
            </a:r>
            <a:r>
              <a:rPr lang="en-US" sz="1700" dirty="0" smtClean="0">
                <a:latin typeface="Courier New" charset="0"/>
              </a:rPr>
              <a:t> = </a:t>
            </a:r>
            <a:r>
              <a:rPr lang="en-US" sz="1700" dirty="0" err="1" smtClean="0">
                <a:latin typeface="Courier New" charset="0"/>
              </a:rPr>
              <a:t>numberOfBaskets</a:t>
            </a:r>
            <a:r>
              <a:rPr lang="en-US" sz="1700" dirty="0" smtClean="0">
                <a:latin typeface="Courier New" charset="0"/>
              </a:rPr>
              <a:t> </a:t>
            </a:r>
            <a:r>
              <a:rPr lang="en-US" sz="1700" dirty="0">
                <a:solidFill>
                  <a:srgbClr val="FF0000"/>
                </a:solidFill>
                <a:latin typeface="Courier New" charset="0"/>
              </a:rPr>
              <a:t>/</a:t>
            </a:r>
            <a:r>
              <a:rPr lang="en-US" sz="1700" dirty="0" smtClean="0">
                <a:solidFill>
                  <a:srgbClr val="FF0000"/>
                </a:solidFill>
                <a:latin typeface="Courier New" charset="0"/>
              </a:rPr>
              <a:t> </a:t>
            </a:r>
            <a:r>
              <a:rPr lang="en-US" sz="1700" dirty="0" err="1" smtClean="0">
                <a:solidFill>
                  <a:srgbClr val="FF0000"/>
                </a:solidFill>
                <a:latin typeface="Courier New" charset="0"/>
              </a:rPr>
              <a:t>eggsPerBasket</a:t>
            </a:r>
            <a:r>
              <a:rPr lang="en-US" sz="1700" dirty="0" smtClean="0">
                <a:latin typeface="Courier New" charset="0"/>
              </a:rPr>
              <a:t>;</a:t>
            </a:r>
          </a:p>
          <a:p>
            <a:pPr eaLnBrk="1" hangingPunct="1">
              <a:lnSpc>
                <a:spcPct val="60000"/>
              </a:lnSpc>
              <a:buFont typeface="Wingdings" pitchFamily="2" charset="2"/>
              <a:buNone/>
            </a:pPr>
            <a:endParaRPr lang="en-US" sz="1700" dirty="0" smtClean="0">
              <a:latin typeface="Courier New" charset="0"/>
            </a:endParaRP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("Total number of eggs is "+ </a:t>
            </a:r>
            <a:r>
              <a:rPr lang="en-US" sz="1700" dirty="0" err="1" smtClean="0">
                <a:latin typeface="Courier New" charset="0"/>
              </a:rPr>
              <a:t>totalEggs</a:t>
            </a: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p>
          <a:p>
            <a:pPr eaLnBrk="1" hangingPunct="1">
              <a:lnSpc>
                <a:spcPct val="60000"/>
              </a:lnSpc>
              <a:buFont typeface="Wingdings" pitchFamily="2" charset="2"/>
              <a:buNone/>
            </a:pPr>
            <a:r>
              <a:rPr lang="en-US" sz="1700" dirty="0" smtClean="0">
                <a:latin typeface="Courier New" charset="0"/>
              </a:rPr>
              <a:t>}</a:t>
            </a:r>
          </a:p>
        </p:txBody>
      </p:sp>
      <p:sp>
        <p:nvSpPr>
          <p:cNvPr id="3" name="Oval 2"/>
          <p:cNvSpPr/>
          <p:nvPr/>
        </p:nvSpPr>
        <p:spPr>
          <a:xfrm>
            <a:off x="3352800" y="2895600"/>
            <a:ext cx="4495800" cy="3535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981200" y="4724400"/>
            <a:ext cx="4339714" cy="369332"/>
          </a:xfrm>
          <a:prstGeom prst="rect">
            <a:avLst/>
          </a:prstGeom>
          <a:noFill/>
          <a:ln>
            <a:solidFill>
              <a:srgbClr val="FF0000"/>
            </a:solidFill>
          </a:ln>
        </p:spPr>
        <p:txBody>
          <a:bodyPr wrap="none" rtlCol="0">
            <a:spAutoFit/>
          </a:bodyPr>
          <a:lstStyle/>
          <a:p>
            <a:r>
              <a:rPr lang="en-US" dirty="0" smtClean="0"/>
              <a:t>Runtime Error!  Attempt to divide by zero</a:t>
            </a:r>
            <a:endParaRPr lang="en-US" b="1" dirty="0">
              <a:latin typeface="Courier New" panose="02070309020205020404" pitchFamily="49" charset="0"/>
              <a:cs typeface="Courier New" panose="02070309020205020404" pitchFamily="49" charset="0"/>
            </a:endParaRPr>
          </a:p>
        </p:txBody>
      </p:sp>
      <p:cxnSp>
        <p:nvCxnSpPr>
          <p:cNvPr id="8" name="Straight Arrow Connector 7"/>
          <p:cNvCxnSpPr>
            <a:stCxn id="4" idx="0"/>
          </p:cNvCxnSpPr>
          <p:nvPr/>
        </p:nvCxnSpPr>
        <p:spPr>
          <a:xfrm flipV="1">
            <a:off x="4151057" y="3249168"/>
            <a:ext cx="1563943" cy="14752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1817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Programming Errors</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CC75301-537E-4C3C-9887-06D1B3E94769}" type="slidenum">
              <a:rPr lang="en-US" sz="1200">
                <a:solidFill>
                  <a:srgbClr val="898989"/>
                </a:solidFill>
              </a:rPr>
              <a:pPr eaLnBrk="1" hangingPunct="1"/>
              <a:t>29</a:t>
            </a:fld>
            <a:endParaRPr lang="en-US" sz="1200">
              <a:solidFill>
                <a:srgbClr val="898989"/>
              </a:solidFill>
            </a:endParaRPr>
          </a:p>
        </p:txBody>
      </p:sp>
      <p:sp>
        <p:nvSpPr>
          <p:cNvPr id="7" name="Rectangle 3"/>
          <p:cNvSpPr>
            <a:spLocks noGrp="1" noChangeArrowheads="1"/>
          </p:cNvSpPr>
          <p:nvPr>
            <p:ph idx="1"/>
          </p:nvPr>
        </p:nvSpPr>
        <p:spPr>
          <a:xfrm>
            <a:off x="419100" y="1295400"/>
            <a:ext cx="8686800" cy="4838700"/>
          </a:xfrm>
          <a:ln>
            <a:solidFill>
              <a:schemeClr val="tx1"/>
            </a:solidFill>
          </a:ln>
        </p:spPr>
        <p:txBody>
          <a:bodyPr/>
          <a:lstStyle/>
          <a:p>
            <a:pPr eaLnBrk="1" hangingPunct="1">
              <a:lnSpc>
                <a:spcPct val="60000"/>
              </a:lnSpc>
              <a:buFont typeface="Wingdings" pitchFamily="2" charset="2"/>
              <a:buNone/>
            </a:pPr>
            <a:r>
              <a:rPr lang="en-US" sz="1700" b="1" dirty="0" smtClean="0">
                <a:latin typeface="Courier New" charset="0"/>
              </a:rPr>
              <a:t>import</a:t>
            </a:r>
            <a:r>
              <a:rPr lang="en-US" sz="1700" dirty="0" smtClean="0">
                <a:latin typeface="Courier New" charset="0"/>
              </a:rPr>
              <a:t> </a:t>
            </a:r>
            <a:r>
              <a:rPr lang="en-US" sz="1700" dirty="0" err="1" smtClean="0">
                <a:latin typeface="Courier New" charset="0"/>
              </a:rPr>
              <a:t>java.util.Scanner</a:t>
            </a:r>
            <a:r>
              <a:rPr lang="en-US" sz="1700" dirty="0" smtClean="0">
                <a:latin typeface="Courier New" charset="0"/>
              </a:rPr>
              <a:t>;</a:t>
            </a:r>
          </a:p>
          <a:p>
            <a:pPr eaLnBrk="1" hangingPunct="1">
              <a:lnSpc>
                <a:spcPct val="60000"/>
              </a:lnSpc>
              <a:buFont typeface="Wingdings" pitchFamily="2" charset="2"/>
              <a:buNone/>
            </a:pPr>
            <a:endParaRPr lang="en-US" sz="1700" b="1" dirty="0" smtClean="0">
              <a:latin typeface="Courier New" charset="0"/>
            </a:endParaRPr>
          </a:p>
          <a:p>
            <a:pPr eaLnBrk="1" hangingPunct="1">
              <a:lnSpc>
                <a:spcPct val="60000"/>
              </a:lnSpc>
              <a:buFont typeface="Wingdings" pitchFamily="2" charset="2"/>
              <a:buNone/>
            </a:pPr>
            <a:r>
              <a:rPr lang="en-US" sz="1700" b="1" dirty="0" smtClean="0">
                <a:latin typeface="Courier New" charset="0"/>
              </a:rPr>
              <a:t>public class</a:t>
            </a:r>
            <a:r>
              <a:rPr lang="en-US" sz="1700" dirty="0" smtClean="0">
                <a:latin typeface="Courier New" charset="0"/>
              </a:rPr>
              <a:t> </a:t>
            </a:r>
            <a:r>
              <a:rPr lang="en-US" sz="1700" dirty="0" err="1" smtClean="0">
                <a:latin typeface="Courier New" charset="0"/>
              </a:rPr>
              <a:t>EggBasket</a:t>
            </a:r>
            <a:endParaRPr lang="en-US" sz="1700" dirty="0" smtClean="0">
              <a:latin typeface="Courier New" charset="0"/>
            </a:endParaRPr>
          </a:p>
          <a:p>
            <a:pPr eaLnBrk="1" hangingPunct="1">
              <a:lnSpc>
                <a:spcPct val="60000"/>
              </a:lnSpc>
              <a:buFont typeface="Wingdings" pitchFamily="2" charset="2"/>
              <a:buNone/>
            </a:pP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r>
              <a:rPr lang="en-US" sz="1700" b="1" dirty="0" smtClean="0">
                <a:latin typeface="Courier New" charset="0"/>
              </a:rPr>
              <a:t>public static void</a:t>
            </a:r>
            <a:r>
              <a:rPr lang="en-US" sz="1700" dirty="0" smtClean="0">
                <a:latin typeface="Courier New" charset="0"/>
              </a:rPr>
              <a:t> main(String[] </a:t>
            </a:r>
            <a:r>
              <a:rPr lang="en-US" sz="1700" dirty="0" err="1" smtClean="0">
                <a:latin typeface="Courier New" charset="0"/>
              </a:rPr>
              <a:t>args</a:t>
            </a: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p>
          <a:p>
            <a:pPr eaLnBrk="1" hangingPunct="1">
              <a:lnSpc>
                <a:spcPct val="60000"/>
              </a:lnSpc>
              <a:buFont typeface="Wingdings" pitchFamily="2" charset="2"/>
              <a:buNone/>
            </a:pPr>
            <a:r>
              <a:rPr lang="en-US" sz="1700" b="1" dirty="0" smtClean="0">
                <a:latin typeface="Courier New" charset="0"/>
              </a:rPr>
              <a:t>		</a:t>
            </a:r>
            <a:r>
              <a:rPr lang="en-US" sz="1700" b="1" dirty="0" err="1" smtClean="0">
                <a:latin typeface="Courier New" charset="0"/>
              </a:rPr>
              <a:t>int</a:t>
            </a:r>
            <a:r>
              <a:rPr lang="en-US" sz="1700" dirty="0" smtClean="0">
                <a:latin typeface="Courier New" charset="0"/>
              </a:rPr>
              <a:t> </a:t>
            </a:r>
            <a:r>
              <a:rPr lang="en-US" sz="1700" dirty="0" err="1" smtClean="0">
                <a:latin typeface="Courier New" charset="0"/>
              </a:rPr>
              <a:t>numberOfBaskets</a:t>
            </a:r>
            <a:r>
              <a:rPr lang="en-US" sz="1700" dirty="0" smtClean="0">
                <a:latin typeface="Courier New" charset="0"/>
              </a:rPr>
              <a:t>=2;</a:t>
            </a:r>
          </a:p>
          <a:p>
            <a:pPr eaLnBrk="1" hangingPunct="1">
              <a:lnSpc>
                <a:spcPct val="60000"/>
              </a:lnSpc>
              <a:buFont typeface="Wingdings" pitchFamily="2" charset="2"/>
              <a:buNone/>
            </a:pPr>
            <a:r>
              <a:rPr lang="en-US" sz="1700" dirty="0">
                <a:latin typeface="Courier New" charset="0"/>
              </a:rPr>
              <a:t>	</a:t>
            </a:r>
            <a:r>
              <a:rPr lang="en-US" sz="1700" dirty="0" smtClean="0">
                <a:latin typeface="Courier New" charset="0"/>
              </a:rPr>
              <a:t>	</a:t>
            </a:r>
            <a:r>
              <a:rPr lang="en-US" sz="1700" b="1" dirty="0" err="1" smtClean="0">
                <a:latin typeface="Courier New" charset="0"/>
              </a:rPr>
              <a:t>int</a:t>
            </a:r>
            <a:r>
              <a:rPr lang="en-US" sz="1700" dirty="0" smtClean="0">
                <a:latin typeface="Courier New" charset="0"/>
              </a:rPr>
              <a:t> </a:t>
            </a:r>
            <a:r>
              <a:rPr lang="en-US" sz="1700" dirty="0" err="1" smtClean="0">
                <a:latin typeface="Courier New" charset="0"/>
              </a:rPr>
              <a:t>eggsPerBasket</a:t>
            </a:r>
            <a:r>
              <a:rPr lang="en-US" sz="1700" dirty="0" smtClean="0">
                <a:latin typeface="Courier New" charset="0"/>
              </a:rPr>
              <a:t>=12; 	</a:t>
            </a:r>
          </a:p>
          <a:p>
            <a:pPr eaLnBrk="1" hangingPunct="1">
              <a:lnSpc>
                <a:spcPct val="60000"/>
              </a:lnSpc>
              <a:buFont typeface="Wingdings" pitchFamily="2" charset="2"/>
              <a:buNone/>
            </a:pPr>
            <a:r>
              <a:rPr lang="en-US" sz="1700" dirty="0" smtClean="0">
                <a:latin typeface="Courier New" charset="0"/>
              </a:rPr>
              <a:t>		</a:t>
            </a:r>
            <a:r>
              <a:rPr lang="en-US" sz="1700" b="1" dirty="0" err="1" smtClean="0">
                <a:latin typeface="Courier New" charset="0"/>
              </a:rPr>
              <a:t>int</a:t>
            </a:r>
            <a:r>
              <a:rPr lang="en-US" sz="1700" dirty="0" smtClean="0">
                <a:latin typeface="Courier New" charset="0"/>
              </a:rPr>
              <a:t> </a:t>
            </a:r>
            <a:r>
              <a:rPr lang="en-US" sz="1700" dirty="0" err="1" smtClean="0">
                <a:latin typeface="Courier New" charset="0"/>
              </a:rPr>
              <a:t>totalEggs</a:t>
            </a:r>
            <a:r>
              <a:rPr lang="en-US" sz="1700" dirty="0" smtClean="0">
                <a:latin typeface="Courier New" charset="0"/>
              </a:rPr>
              <a:t> = </a:t>
            </a:r>
            <a:r>
              <a:rPr lang="en-US" sz="1700" dirty="0" err="1" smtClean="0">
                <a:latin typeface="Courier New" charset="0"/>
              </a:rPr>
              <a:t>numberOfBaskets</a:t>
            </a:r>
            <a:r>
              <a:rPr lang="en-US" sz="1700" dirty="0" smtClean="0">
                <a:latin typeface="Courier New" charset="0"/>
              </a:rPr>
              <a:t> </a:t>
            </a:r>
            <a:r>
              <a:rPr lang="en-US" sz="1700" dirty="0" smtClean="0">
                <a:solidFill>
                  <a:srgbClr val="FF0000"/>
                </a:solidFill>
                <a:latin typeface="Courier New" charset="0"/>
              </a:rPr>
              <a:t>+ </a:t>
            </a:r>
            <a:r>
              <a:rPr lang="en-US" sz="1700" dirty="0" err="1" smtClean="0">
                <a:latin typeface="Courier New" charset="0"/>
              </a:rPr>
              <a:t>eggsPerBasket</a:t>
            </a:r>
            <a:r>
              <a:rPr lang="en-US" sz="1700" dirty="0" smtClean="0">
                <a:latin typeface="Courier New" charset="0"/>
              </a:rPr>
              <a:t>;</a:t>
            </a:r>
          </a:p>
          <a:p>
            <a:pPr eaLnBrk="1" hangingPunct="1">
              <a:lnSpc>
                <a:spcPct val="60000"/>
              </a:lnSpc>
              <a:buFont typeface="Wingdings" pitchFamily="2" charset="2"/>
              <a:buNone/>
            </a:pPr>
            <a:endParaRPr lang="en-US" sz="1700" dirty="0" smtClean="0">
              <a:latin typeface="Courier New" charset="0"/>
            </a:endParaRP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("Total number of eggs is "+ </a:t>
            </a:r>
            <a:r>
              <a:rPr lang="en-US" sz="1700" dirty="0" err="1" smtClean="0">
                <a:latin typeface="Courier New" charset="0"/>
              </a:rPr>
              <a:t>totalEggs</a:t>
            </a: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p>
          <a:p>
            <a:pPr eaLnBrk="1" hangingPunct="1">
              <a:lnSpc>
                <a:spcPct val="60000"/>
              </a:lnSpc>
              <a:buFont typeface="Wingdings" pitchFamily="2" charset="2"/>
              <a:buNone/>
            </a:pPr>
            <a:r>
              <a:rPr lang="en-US" sz="1700" dirty="0" smtClean="0">
                <a:latin typeface="Courier New" charset="0"/>
              </a:rPr>
              <a:t>}</a:t>
            </a:r>
          </a:p>
        </p:txBody>
      </p:sp>
      <p:sp>
        <p:nvSpPr>
          <p:cNvPr id="3" name="Oval 2"/>
          <p:cNvSpPr/>
          <p:nvPr/>
        </p:nvSpPr>
        <p:spPr>
          <a:xfrm>
            <a:off x="990600" y="2895600"/>
            <a:ext cx="6858000" cy="3535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213081" y="4539734"/>
            <a:ext cx="5797319" cy="923330"/>
          </a:xfrm>
          <a:prstGeom prst="rect">
            <a:avLst/>
          </a:prstGeom>
          <a:noFill/>
          <a:ln>
            <a:solidFill>
              <a:srgbClr val="FF0000"/>
            </a:solidFill>
          </a:ln>
        </p:spPr>
        <p:txBody>
          <a:bodyPr wrap="square" rtlCol="0">
            <a:spAutoFit/>
          </a:bodyPr>
          <a:lstStyle/>
          <a:p>
            <a:r>
              <a:rPr lang="en-US" dirty="0" smtClean="0"/>
              <a:t>Logical Error!  To find total number of eggs in all baskets, we need to multiply # of baskets by the eggs per basket, not add the two together!</a:t>
            </a:r>
            <a:endParaRPr lang="en-US" b="1" dirty="0">
              <a:latin typeface="Courier New" panose="02070309020205020404" pitchFamily="49" charset="0"/>
              <a:cs typeface="Courier New" panose="02070309020205020404" pitchFamily="49" charset="0"/>
            </a:endParaRPr>
          </a:p>
        </p:txBody>
      </p:sp>
      <p:cxnSp>
        <p:nvCxnSpPr>
          <p:cNvPr id="8" name="Straight Arrow Connector 7"/>
          <p:cNvCxnSpPr>
            <a:stCxn id="4" idx="0"/>
          </p:cNvCxnSpPr>
          <p:nvPr/>
        </p:nvCxnSpPr>
        <p:spPr>
          <a:xfrm flipV="1">
            <a:off x="4111741" y="3249168"/>
            <a:ext cx="835141" cy="12905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156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r>
              <a:rPr lang="en-US" sz="2800" kern="1200" dirty="0"/>
              <a:t>What makes your </a:t>
            </a:r>
            <a:r>
              <a:rPr lang="en-US" sz="2800" kern="1200" dirty="0" smtClean="0"/>
              <a:t>Grade</a:t>
            </a:r>
          </a:p>
          <a:p>
            <a:endParaRPr lang="en-US" sz="2800" kern="1200" dirty="0" smtClean="0"/>
          </a:p>
          <a:p>
            <a:endParaRPr lang="en-US" sz="2800" kern="1200" dirty="0"/>
          </a:p>
          <a:p>
            <a:endParaRPr lang="en-US" sz="2800" kern="1200" dirty="0" smtClean="0"/>
          </a:p>
          <a:p>
            <a:endParaRPr lang="en-US" sz="2800" kern="1200" dirty="0" smtClean="0"/>
          </a:p>
          <a:p>
            <a:endParaRPr lang="en-US" sz="2800" kern="1200" dirty="0" smtClean="0"/>
          </a:p>
          <a:p>
            <a:endParaRPr lang="en-US" sz="2800" kern="1200" dirty="0"/>
          </a:p>
          <a:p>
            <a:endParaRPr lang="en-US" sz="2800" kern="1200" dirty="0" smtClean="0"/>
          </a:p>
          <a:p>
            <a:r>
              <a:rPr lang="en-US" sz="2800" kern="1200" dirty="0" smtClean="0"/>
              <a:t>New Exam Policy</a:t>
            </a:r>
            <a:endParaRPr lang="en-US" sz="2800" kern="1200"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3</a:t>
            </a:fld>
            <a:endParaRPr lang="en-US" altLang="en-US">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9411425"/>
              </p:ext>
            </p:extLst>
          </p:nvPr>
        </p:nvGraphicFramePr>
        <p:xfrm>
          <a:off x="1905000" y="2229802"/>
          <a:ext cx="4034366" cy="3271520"/>
        </p:xfrm>
        <a:graphic>
          <a:graphicData uri="http://schemas.openxmlformats.org/drawingml/2006/table">
            <a:tbl>
              <a:tblPr/>
              <a:tblGrid>
                <a:gridCol w="3119967"/>
                <a:gridCol w="914399"/>
              </a:tblGrid>
              <a:tr h="554820">
                <a:tc>
                  <a:txBody>
                    <a:bodyPr/>
                    <a:lstStyle/>
                    <a:p>
                      <a:pPr fontAlgn="t"/>
                      <a:r>
                        <a:rPr lang="pt-BR">
                          <a:effectLst/>
                        </a:rPr>
                        <a:t>Exam 1</a:t>
                      </a:r>
                      <a:br>
                        <a:rPr lang="pt-BR">
                          <a:effectLst/>
                        </a:rPr>
                      </a:br>
                      <a:endParaRPr lang="pt-BR">
                        <a:effectLst/>
                      </a:endParaRPr>
                    </a:p>
                  </a:txBody>
                  <a:tcPr marL="25400" marR="254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6F6"/>
                    </a:solidFill>
                  </a:tcPr>
                </a:tc>
                <a:tc>
                  <a:txBody>
                    <a:bodyPr/>
                    <a:lstStyle/>
                    <a:p>
                      <a:pPr fontAlgn="t"/>
                      <a:r>
                        <a:rPr lang="it-IT">
                          <a:effectLst/>
                        </a:rPr>
                        <a:t>25%</a:t>
                      </a:r>
                      <a:br>
                        <a:rPr lang="it-IT">
                          <a:effectLst/>
                        </a:rPr>
                      </a:br>
                      <a:endParaRPr lang="it-IT">
                        <a:effectLst/>
                      </a:endParaRPr>
                    </a:p>
                  </a:txBody>
                  <a:tcPr marL="25400" marR="254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6F6"/>
                    </a:solidFill>
                  </a:tcPr>
                </a:tc>
              </a:tr>
              <a:tr h="554820">
                <a:tc>
                  <a:txBody>
                    <a:bodyPr/>
                    <a:lstStyle/>
                    <a:p>
                      <a:pPr fontAlgn="t"/>
                      <a:r>
                        <a:rPr lang="pt-BR">
                          <a:effectLst/>
                        </a:rPr>
                        <a:t>Exam 2</a:t>
                      </a:r>
                      <a:br>
                        <a:rPr lang="pt-BR">
                          <a:effectLst/>
                        </a:rPr>
                      </a:br>
                      <a:endParaRPr lang="pt-BR">
                        <a:effectLst/>
                      </a:endParaRPr>
                    </a:p>
                  </a:txBody>
                  <a:tcPr marL="25400" marR="254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6F6"/>
                    </a:solidFill>
                  </a:tcPr>
                </a:tc>
                <a:tc>
                  <a:txBody>
                    <a:bodyPr/>
                    <a:lstStyle/>
                    <a:p>
                      <a:pPr fontAlgn="t"/>
                      <a:r>
                        <a:rPr lang="it-IT">
                          <a:effectLst/>
                        </a:rPr>
                        <a:t>25%</a:t>
                      </a:r>
                      <a:br>
                        <a:rPr lang="it-IT">
                          <a:effectLst/>
                        </a:rPr>
                      </a:br>
                      <a:endParaRPr lang="it-IT">
                        <a:effectLst/>
                      </a:endParaRPr>
                    </a:p>
                  </a:txBody>
                  <a:tcPr marL="25400" marR="254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6F6"/>
                    </a:solidFill>
                  </a:tcPr>
                </a:tc>
              </a:tr>
              <a:tr h="477520">
                <a:tc>
                  <a:txBody>
                    <a:bodyPr/>
                    <a:lstStyle/>
                    <a:p>
                      <a:pPr fontAlgn="t"/>
                      <a:r>
                        <a:rPr lang="en-US">
                          <a:effectLst/>
                        </a:rPr>
                        <a:t>Final Exam</a:t>
                      </a:r>
                      <a:br>
                        <a:rPr lang="en-US">
                          <a:effectLst/>
                        </a:rPr>
                      </a:br>
                      <a:endParaRPr lang="en-US">
                        <a:effectLst/>
                      </a:endParaRPr>
                    </a:p>
                  </a:txBody>
                  <a:tcPr marL="25400" marR="254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6F6"/>
                    </a:solidFill>
                  </a:tcPr>
                </a:tc>
                <a:tc>
                  <a:txBody>
                    <a:bodyPr/>
                    <a:lstStyle/>
                    <a:p>
                      <a:pPr fontAlgn="t"/>
                      <a:r>
                        <a:rPr lang="it-IT" dirty="0">
                          <a:effectLst/>
                        </a:rPr>
                        <a:t>25%</a:t>
                      </a:r>
                      <a:br>
                        <a:rPr lang="it-IT" dirty="0">
                          <a:effectLst/>
                        </a:rPr>
                      </a:br>
                      <a:endParaRPr lang="it-IT" dirty="0">
                        <a:effectLst/>
                      </a:endParaRPr>
                    </a:p>
                  </a:txBody>
                  <a:tcPr marL="25400" marR="254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6F6"/>
                    </a:solidFill>
                  </a:tcPr>
                </a:tc>
              </a:tr>
              <a:tr h="808720">
                <a:tc>
                  <a:txBody>
                    <a:bodyPr/>
                    <a:lstStyle/>
                    <a:p>
                      <a:pPr fontAlgn="t"/>
                      <a:r>
                        <a:rPr lang="en-US">
                          <a:effectLst/>
                        </a:rPr>
                        <a:t>Homework, Closed Labs, Quizzes</a:t>
                      </a:r>
                      <a:br>
                        <a:rPr lang="en-US">
                          <a:effectLst/>
                        </a:rPr>
                      </a:br>
                      <a:endParaRPr lang="en-US">
                        <a:effectLst/>
                      </a:endParaRPr>
                    </a:p>
                  </a:txBody>
                  <a:tcPr marL="25400" marR="254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6F6"/>
                    </a:solidFill>
                  </a:tcPr>
                </a:tc>
                <a:tc>
                  <a:txBody>
                    <a:bodyPr/>
                    <a:lstStyle/>
                    <a:p>
                      <a:pPr fontAlgn="t"/>
                      <a:r>
                        <a:rPr lang="pt-BR">
                          <a:effectLst/>
                        </a:rPr>
                        <a:t>10%</a:t>
                      </a:r>
                      <a:br>
                        <a:rPr lang="pt-BR">
                          <a:effectLst/>
                        </a:rPr>
                      </a:br>
                      <a:endParaRPr lang="pt-BR">
                        <a:effectLst/>
                      </a:endParaRPr>
                    </a:p>
                  </a:txBody>
                  <a:tcPr marL="25400" marR="254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6F6"/>
                    </a:solidFill>
                  </a:tcPr>
                </a:tc>
              </a:tr>
              <a:tr h="554820">
                <a:tc>
                  <a:txBody>
                    <a:bodyPr/>
                    <a:lstStyle/>
                    <a:p>
                      <a:pPr fontAlgn="t"/>
                      <a:r>
                        <a:rPr lang="en-US">
                          <a:effectLst/>
                        </a:rPr>
                        <a:t>Project Assignments</a:t>
                      </a:r>
                      <a:br>
                        <a:rPr lang="en-US">
                          <a:effectLst/>
                        </a:rPr>
                      </a:br>
                      <a:endParaRPr lang="en-US">
                        <a:effectLst/>
                      </a:endParaRPr>
                    </a:p>
                  </a:txBody>
                  <a:tcPr marL="25400" marR="254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6F6"/>
                    </a:solidFill>
                  </a:tcPr>
                </a:tc>
                <a:tc>
                  <a:txBody>
                    <a:bodyPr/>
                    <a:lstStyle/>
                    <a:p>
                      <a:pPr fontAlgn="t"/>
                      <a:r>
                        <a:rPr lang="it-IT" dirty="0">
                          <a:effectLst/>
                        </a:rPr>
                        <a:t>15%</a:t>
                      </a:r>
                    </a:p>
                  </a:txBody>
                  <a:tcPr marL="25400" marR="25400" marT="25400" marB="254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6F6"/>
                    </a:solidFill>
                  </a:tcPr>
                </a:tc>
              </a:tr>
            </a:tbl>
          </a:graphicData>
        </a:graphic>
      </p:graphicFrame>
    </p:spTree>
    <p:extLst>
      <p:ext uri="{BB962C8B-B14F-4D97-AF65-F5344CB8AC3E}">
        <p14:creationId xmlns:p14="http://schemas.microsoft.com/office/powerpoint/2010/main" val="412563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Computer Basics</a:t>
            </a:r>
          </a:p>
        </p:txBody>
      </p:sp>
      <p:sp>
        <p:nvSpPr>
          <p:cNvPr id="156675" name="Rectangle 3"/>
          <p:cNvSpPr>
            <a:spLocks noGrp="1" noChangeArrowheads="1"/>
          </p:cNvSpPr>
          <p:nvPr>
            <p:ph idx="1"/>
          </p:nvPr>
        </p:nvSpPr>
        <p:spPr/>
        <p:txBody>
          <a:bodyPr/>
          <a:lstStyle/>
          <a:p>
            <a:pPr eaLnBrk="1" hangingPunct="1"/>
            <a:r>
              <a:rPr lang="en-US" smtClean="0"/>
              <a:t>Computer system: hardware + software</a:t>
            </a:r>
          </a:p>
          <a:p>
            <a:pPr eaLnBrk="1" hangingPunct="1"/>
            <a:r>
              <a:rPr lang="en-US" smtClean="0"/>
              <a:t>Hardware: the physical components</a:t>
            </a:r>
          </a:p>
          <a:p>
            <a:pPr eaLnBrk="1" hangingPunct="1"/>
            <a:r>
              <a:rPr lang="en-US" smtClean="0"/>
              <a:t>Software: the instructions that tell the hardware what to do</a:t>
            </a:r>
          </a:p>
          <a:p>
            <a:pPr eaLnBrk="1" hangingPunct="1">
              <a:buFont typeface="Wingdings" pitchFamily="2" charset="2"/>
              <a:buNone/>
            </a:pPr>
            <a:endParaRPr lang="en-US"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7BF66F9-52F6-44EF-A20E-24F65A00E346}" type="slidenum">
              <a:rPr lang="en-US" sz="1200">
                <a:solidFill>
                  <a:srgbClr val="898989"/>
                </a:solidFill>
              </a:rPr>
              <a:pPr eaLnBrk="1" hangingPunct="1"/>
              <a:t>4</a:t>
            </a:fld>
            <a:endParaRPr lang="en-US" sz="1200">
              <a:solidFill>
                <a:srgbClr val="898989"/>
              </a:solidFill>
            </a:endParaRPr>
          </a:p>
        </p:txBody>
      </p:sp>
    </p:spTree>
    <p:extLst>
      <p:ext uri="{BB962C8B-B14F-4D97-AF65-F5344CB8AC3E}">
        <p14:creationId xmlns:p14="http://schemas.microsoft.com/office/powerpoint/2010/main" val="1768916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pPr eaLnBrk="1" hangingPunct="1"/>
            <a:r>
              <a:rPr lang="en-US" sz="4000" smtClean="0"/>
              <a:t>Common Hardware Components</a:t>
            </a:r>
          </a:p>
        </p:txBody>
      </p:sp>
      <p:sp>
        <p:nvSpPr>
          <p:cNvPr id="4099" name="Rectangle 6"/>
          <p:cNvSpPr>
            <a:spLocks noGrp="1" noChangeArrowheads="1"/>
          </p:cNvSpPr>
          <p:nvPr>
            <p:ph sz="half" idx="1"/>
          </p:nvPr>
        </p:nvSpPr>
        <p:spPr/>
        <p:txBody>
          <a:bodyPr/>
          <a:lstStyle/>
          <a:p>
            <a:pPr eaLnBrk="1" hangingPunct="1">
              <a:lnSpc>
                <a:spcPct val="80000"/>
              </a:lnSpc>
            </a:pPr>
            <a:r>
              <a:rPr lang="en-US" sz="2400" dirty="0" smtClean="0"/>
              <a:t>Processor (CPU)</a:t>
            </a:r>
          </a:p>
          <a:p>
            <a:pPr lvl="1" eaLnBrk="1" hangingPunct="1">
              <a:lnSpc>
                <a:spcPct val="80000"/>
              </a:lnSpc>
            </a:pPr>
            <a:r>
              <a:rPr lang="en-US" sz="1800" dirty="0" smtClean="0"/>
              <a:t>Central Processing Unit</a:t>
            </a:r>
          </a:p>
          <a:p>
            <a:pPr lvl="1" eaLnBrk="1" hangingPunct="1">
              <a:lnSpc>
                <a:spcPct val="80000"/>
              </a:lnSpc>
            </a:pPr>
            <a:r>
              <a:rPr lang="en-US" sz="1800" dirty="0" smtClean="0"/>
              <a:t>Interprets and executes the instructions</a:t>
            </a:r>
            <a:endParaRPr lang="en-US" sz="2000" dirty="0" smtClean="0"/>
          </a:p>
          <a:p>
            <a:pPr eaLnBrk="1" hangingPunct="1">
              <a:lnSpc>
                <a:spcPct val="80000"/>
              </a:lnSpc>
            </a:pPr>
            <a:r>
              <a:rPr lang="en-US" sz="2400" dirty="0" smtClean="0"/>
              <a:t>Memory</a:t>
            </a:r>
          </a:p>
          <a:p>
            <a:pPr lvl="1" eaLnBrk="1" hangingPunct="1">
              <a:lnSpc>
                <a:spcPct val="80000"/>
              </a:lnSpc>
            </a:pPr>
            <a:r>
              <a:rPr lang="en-US" sz="1800" dirty="0" smtClean="0"/>
              <a:t>main &amp; auxiliary</a:t>
            </a:r>
          </a:p>
          <a:p>
            <a:pPr lvl="1" eaLnBrk="1" hangingPunct="1">
              <a:lnSpc>
                <a:spcPct val="80000"/>
              </a:lnSpc>
            </a:pPr>
            <a:r>
              <a:rPr lang="en-US" sz="1800" dirty="0" smtClean="0"/>
              <a:t>holds data and instructions</a:t>
            </a:r>
            <a:endParaRPr lang="en-US" sz="2000" dirty="0" smtClean="0"/>
          </a:p>
          <a:p>
            <a:pPr eaLnBrk="1" hangingPunct="1">
              <a:lnSpc>
                <a:spcPct val="80000"/>
              </a:lnSpc>
            </a:pPr>
            <a:r>
              <a:rPr lang="en-US" dirty="0" smtClean="0"/>
              <a:t>I</a:t>
            </a:r>
            <a:r>
              <a:rPr lang="en-US" sz="2400" dirty="0" smtClean="0"/>
              <a:t>nput device(s)</a:t>
            </a:r>
          </a:p>
          <a:p>
            <a:pPr lvl="1" eaLnBrk="1" hangingPunct="1">
              <a:lnSpc>
                <a:spcPct val="80000"/>
              </a:lnSpc>
            </a:pPr>
            <a:r>
              <a:rPr lang="en-US" sz="1800" dirty="0" smtClean="0"/>
              <a:t>mouse, keyboard, etc.</a:t>
            </a:r>
          </a:p>
          <a:p>
            <a:pPr eaLnBrk="1" hangingPunct="1">
              <a:lnSpc>
                <a:spcPct val="80000"/>
              </a:lnSpc>
            </a:pPr>
            <a:r>
              <a:rPr lang="en-US" dirty="0" smtClean="0"/>
              <a:t>O</a:t>
            </a:r>
            <a:r>
              <a:rPr lang="en-US" sz="2400" dirty="0" smtClean="0"/>
              <a:t>utput device(s)</a:t>
            </a:r>
            <a:endParaRPr lang="en-US" dirty="0" smtClean="0"/>
          </a:p>
          <a:p>
            <a:pPr lvl="1" eaLnBrk="1" hangingPunct="1">
              <a:lnSpc>
                <a:spcPct val="80000"/>
              </a:lnSpc>
            </a:pPr>
            <a:r>
              <a:rPr lang="en-US" sz="1800" dirty="0" smtClean="0"/>
              <a:t>video display, printer, etc.</a:t>
            </a:r>
            <a:endParaRPr lang="en-US" sz="2000" dirty="0" smtClean="0"/>
          </a:p>
          <a:p>
            <a:pPr eaLnBrk="1" hangingPunct="1">
              <a:lnSpc>
                <a:spcPct val="80000"/>
              </a:lnSpc>
            </a:pPr>
            <a:r>
              <a:rPr lang="en-US" sz="2400" dirty="0" smtClean="0"/>
              <a:t>CPU and memory are physically housed together</a:t>
            </a:r>
            <a:endParaRPr lang="en-US" sz="2000" dirty="0" smtClean="0"/>
          </a:p>
        </p:txBody>
      </p:sp>
      <p:sp>
        <p:nvSpPr>
          <p:cNvPr id="17" name="Slide Number Placeholder 6"/>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050CC18-4713-41CD-845E-76B5780A57EB}" type="slidenum">
              <a:rPr lang="en-US" sz="1200">
                <a:solidFill>
                  <a:srgbClr val="898989"/>
                </a:solidFill>
              </a:rPr>
              <a:pPr eaLnBrk="1" hangingPunct="1"/>
              <a:t>5</a:t>
            </a:fld>
            <a:endParaRPr lang="en-US" sz="1200">
              <a:solidFill>
                <a:srgbClr val="898989"/>
              </a:solidFill>
            </a:endParaRPr>
          </a:p>
        </p:txBody>
      </p:sp>
      <p:grpSp>
        <p:nvGrpSpPr>
          <p:cNvPr id="4102" name="Group 16"/>
          <p:cNvGrpSpPr>
            <a:grpSpLocks/>
          </p:cNvGrpSpPr>
          <p:nvPr/>
        </p:nvGrpSpPr>
        <p:grpSpPr bwMode="auto">
          <a:xfrm>
            <a:off x="4313238" y="3048000"/>
            <a:ext cx="4297362" cy="2209800"/>
            <a:chOff x="125" y="1920"/>
            <a:chExt cx="2707" cy="1392"/>
          </a:xfrm>
        </p:grpSpPr>
        <p:sp>
          <p:nvSpPr>
            <p:cNvPr id="158727" name="Text Box 7"/>
            <p:cNvSpPr txBox="1">
              <a:spLocks noChangeArrowheads="1"/>
            </p:cNvSpPr>
            <p:nvPr/>
          </p:nvSpPr>
          <p:spPr bwMode="auto">
            <a:xfrm>
              <a:off x="1104" y="1968"/>
              <a:ext cx="749" cy="461"/>
            </a:xfrm>
            <a:prstGeom prst="rect">
              <a:avLst/>
            </a:prstGeom>
            <a:noFill/>
            <a:ln w="9525">
              <a:solidFill>
                <a:schemeClr val="tx1"/>
              </a:solidFill>
              <a:miter lim="800000"/>
              <a:headEnd/>
              <a:tailEnd/>
            </a:ln>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buClrTx/>
                <a:buSzTx/>
                <a:buFontTx/>
                <a:buNone/>
              </a:pPr>
              <a:endParaRPr lang="en-US" sz="1000" b="0" dirty="0">
                <a:effectLst>
                  <a:outerShdw blurRad="38100" dist="38100" dir="2700000" algn="tl">
                    <a:srgbClr val="C0C0C0"/>
                  </a:outerShdw>
                </a:effectLst>
                <a:latin typeface="Times New Roman" pitchFamily="18" charset="0"/>
              </a:endParaRPr>
            </a:p>
            <a:p>
              <a:pPr algn="ctr">
                <a:buClrTx/>
                <a:buSzTx/>
                <a:buFontTx/>
                <a:buNone/>
              </a:pPr>
              <a:r>
                <a:rPr lang="en-US" sz="1800" b="0" dirty="0">
                  <a:latin typeface="Times New Roman" pitchFamily="18" charset="0"/>
                </a:rPr>
                <a:t>Memory</a:t>
              </a:r>
            </a:p>
            <a:p>
              <a:pPr algn="ctr">
                <a:buClrTx/>
                <a:buSzTx/>
                <a:buFontTx/>
                <a:buNone/>
              </a:pPr>
              <a:r>
                <a:rPr lang="en-US" sz="1000" b="0" dirty="0">
                  <a:latin typeface="Times New Roman" pitchFamily="18" charset="0"/>
                </a:rPr>
                <a:t>(main &amp; auxiliary)</a:t>
              </a:r>
            </a:p>
          </p:txBody>
        </p:sp>
        <p:sp>
          <p:nvSpPr>
            <p:cNvPr id="158728" name="Text Box 8"/>
            <p:cNvSpPr txBox="1">
              <a:spLocks noChangeArrowheads="1"/>
            </p:cNvSpPr>
            <p:nvPr/>
          </p:nvSpPr>
          <p:spPr bwMode="auto">
            <a:xfrm>
              <a:off x="1104" y="2717"/>
              <a:ext cx="749" cy="461"/>
            </a:xfrm>
            <a:prstGeom prst="rect">
              <a:avLst/>
            </a:prstGeom>
            <a:noFill/>
            <a:ln w="9525">
              <a:solidFill>
                <a:schemeClr val="tx1"/>
              </a:solidFill>
              <a:miter lim="800000"/>
              <a:headEnd/>
              <a:tailEnd/>
            </a:ln>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buClrTx/>
                <a:buSzTx/>
                <a:buFontTx/>
                <a:buNone/>
              </a:pPr>
              <a:endParaRPr lang="en-US" sz="1000" b="0" dirty="0">
                <a:effectLst>
                  <a:outerShdw blurRad="38100" dist="38100" dir="2700000" algn="tl">
                    <a:srgbClr val="C0C0C0"/>
                  </a:outerShdw>
                </a:effectLst>
                <a:latin typeface="Times New Roman" pitchFamily="18" charset="0"/>
              </a:endParaRPr>
            </a:p>
            <a:p>
              <a:pPr algn="ctr">
                <a:buClrTx/>
                <a:buSzTx/>
                <a:buFontTx/>
                <a:buNone/>
              </a:pPr>
              <a:r>
                <a:rPr lang="en-US" sz="1800" b="0" dirty="0">
                  <a:latin typeface="Times New Roman" pitchFamily="18" charset="0"/>
                </a:rPr>
                <a:t>Processor</a:t>
              </a:r>
            </a:p>
            <a:p>
              <a:pPr algn="ctr">
                <a:buClrTx/>
                <a:buSzTx/>
                <a:buFontTx/>
                <a:buNone/>
              </a:pPr>
              <a:r>
                <a:rPr lang="en-US" sz="1000" b="0" dirty="0">
                  <a:latin typeface="Times New Roman" pitchFamily="18" charset="0"/>
                </a:rPr>
                <a:t>(CPU)</a:t>
              </a:r>
            </a:p>
          </p:txBody>
        </p:sp>
        <p:sp>
          <p:nvSpPr>
            <p:cNvPr id="158729" name="Text Box 9"/>
            <p:cNvSpPr txBox="1">
              <a:spLocks noChangeArrowheads="1"/>
            </p:cNvSpPr>
            <p:nvPr/>
          </p:nvSpPr>
          <p:spPr bwMode="auto">
            <a:xfrm>
              <a:off x="125" y="2717"/>
              <a:ext cx="748" cy="595"/>
            </a:xfrm>
            <a:prstGeom prst="rect">
              <a:avLst/>
            </a:prstGeom>
            <a:noFill/>
            <a:ln w="9525">
              <a:solidFill>
                <a:schemeClr val="tx1"/>
              </a:solidFill>
              <a:miter lim="800000"/>
              <a:headEnd/>
              <a:tailEnd/>
            </a:ln>
          </p:spPr>
          <p:txBody>
            <a:bodyPr/>
            <a:lstStyle/>
            <a:p>
              <a:pPr algn="ctr" eaLnBrk="0" hangingPunct="0">
                <a:buClrTx/>
                <a:buSzTx/>
                <a:buFontTx/>
                <a:buNone/>
                <a:defRPr/>
              </a:pPr>
              <a:r>
                <a:rPr lang="en-US" sz="1800" b="0" dirty="0">
                  <a:latin typeface="Times New Roman" pitchFamily="18" charset="0"/>
                </a:rPr>
                <a:t>Input Devices</a:t>
              </a:r>
            </a:p>
            <a:p>
              <a:pPr algn="ctr" eaLnBrk="0" hangingPunct="0">
                <a:buClrTx/>
                <a:buSzTx/>
                <a:buFontTx/>
                <a:buNone/>
                <a:defRPr/>
              </a:pPr>
              <a:r>
                <a:rPr lang="en-US" sz="1000" b="0" dirty="0">
                  <a:latin typeface="Times New Roman" pitchFamily="18" charset="0"/>
                </a:rPr>
                <a:t>(such as mouse and keyboard)</a:t>
              </a:r>
            </a:p>
          </p:txBody>
        </p:sp>
        <p:sp>
          <p:nvSpPr>
            <p:cNvPr id="158730" name="Text Box 10"/>
            <p:cNvSpPr txBox="1">
              <a:spLocks noChangeArrowheads="1"/>
            </p:cNvSpPr>
            <p:nvPr/>
          </p:nvSpPr>
          <p:spPr bwMode="auto">
            <a:xfrm>
              <a:off x="2083" y="2717"/>
              <a:ext cx="749" cy="595"/>
            </a:xfrm>
            <a:prstGeom prst="rect">
              <a:avLst/>
            </a:prstGeom>
            <a:noFill/>
            <a:ln w="9525">
              <a:solidFill>
                <a:schemeClr val="tx1"/>
              </a:solidFill>
              <a:miter lim="800000"/>
              <a:headEnd/>
              <a:tailEnd/>
            </a:ln>
          </p:spPr>
          <p:txBody>
            <a:bodyPr/>
            <a:lstStyle/>
            <a:p>
              <a:pPr algn="ctr" eaLnBrk="0" hangingPunct="0">
                <a:buClrTx/>
                <a:buSzTx/>
                <a:buFontTx/>
                <a:buNone/>
                <a:defRPr/>
              </a:pPr>
              <a:r>
                <a:rPr lang="en-US" sz="1800" b="0" dirty="0">
                  <a:latin typeface="Times New Roman" pitchFamily="18" charset="0"/>
                </a:rPr>
                <a:t>Output Devices</a:t>
              </a:r>
            </a:p>
            <a:p>
              <a:pPr algn="ctr" eaLnBrk="0" hangingPunct="0">
                <a:buClrTx/>
                <a:buSzTx/>
                <a:buFontTx/>
                <a:buNone/>
                <a:defRPr/>
              </a:pPr>
              <a:r>
                <a:rPr lang="en-US" sz="1000" b="0" dirty="0">
                  <a:latin typeface="Times New Roman" pitchFamily="18" charset="0"/>
                </a:rPr>
                <a:t>(such as video display or printer)</a:t>
              </a:r>
            </a:p>
          </p:txBody>
        </p:sp>
        <p:sp>
          <p:nvSpPr>
            <p:cNvPr id="158731" name="Line 11"/>
            <p:cNvSpPr>
              <a:spLocks noChangeShapeType="1"/>
            </p:cNvSpPr>
            <p:nvPr/>
          </p:nvSpPr>
          <p:spPr bwMode="auto">
            <a:xfrm>
              <a:off x="1334" y="2429"/>
              <a:ext cx="0" cy="288"/>
            </a:xfrm>
            <a:prstGeom prst="line">
              <a:avLst/>
            </a:prstGeom>
            <a:noFill/>
            <a:ln w="9525">
              <a:solidFill>
                <a:schemeClr val="tx1"/>
              </a:solidFill>
              <a:round/>
              <a:headEnd/>
              <a:tailEnd type="triangle" w="med" len="med"/>
            </a:ln>
          </p:spPr>
          <p:txBody>
            <a:bodyPr/>
            <a:lstStyle/>
            <a:p>
              <a:pPr>
                <a:defRPr/>
              </a:pPr>
              <a:endParaRPr lang="en-US">
                <a:effectLst>
                  <a:outerShdw blurRad="38100" dist="38100" dir="2700000" algn="tl">
                    <a:srgbClr val="000000">
                      <a:alpha val="43137"/>
                    </a:srgbClr>
                  </a:outerShdw>
                </a:effectLst>
              </a:endParaRPr>
            </a:p>
          </p:txBody>
        </p:sp>
        <p:sp>
          <p:nvSpPr>
            <p:cNvPr id="158732" name="Line 12"/>
            <p:cNvSpPr>
              <a:spLocks noChangeShapeType="1"/>
            </p:cNvSpPr>
            <p:nvPr/>
          </p:nvSpPr>
          <p:spPr bwMode="auto">
            <a:xfrm flipV="1">
              <a:off x="1565" y="2429"/>
              <a:ext cx="0" cy="288"/>
            </a:xfrm>
            <a:prstGeom prst="line">
              <a:avLst/>
            </a:prstGeom>
            <a:noFill/>
            <a:ln w="9525">
              <a:solidFill>
                <a:schemeClr val="tx1"/>
              </a:solidFill>
              <a:round/>
              <a:headEnd/>
              <a:tailEnd type="triangle" w="med" len="med"/>
            </a:ln>
          </p:spPr>
          <p:txBody>
            <a:bodyPr/>
            <a:lstStyle/>
            <a:p>
              <a:pPr>
                <a:defRPr/>
              </a:pPr>
              <a:endParaRPr lang="en-US">
                <a:effectLst>
                  <a:outerShdw blurRad="38100" dist="38100" dir="2700000" algn="tl">
                    <a:srgbClr val="000000">
                      <a:alpha val="43137"/>
                    </a:srgbClr>
                  </a:outerShdw>
                </a:effectLst>
              </a:endParaRPr>
            </a:p>
          </p:txBody>
        </p:sp>
        <p:sp>
          <p:nvSpPr>
            <p:cNvPr id="158733" name="Line 13"/>
            <p:cNvSpPr>
              <a:spLocks noChangeShapeType="1"/>
            </p:cNvSpPr>
            <p:nvPr/>
          </p:nvSpPr>
          <p:spPr bwMode="auto">
            <a:xfrm>
              <a:off x="873" y="2947"/>
              <a:ext cx="231" cy="0"/>
            </a:xfrm>
            <a:prstGeom prst="line">
              <a:avLst/>
            </a:prstGeom>
            <a:noFill/>
            <a:ln w="9525">
              <a:solidFill>
                <a:schemeClr val="tx1"/>
              </a:solidFill>
              <a:round/>
              <a:headEnd/>
              <a:tailEnd type="triangle" w="med" len="med"/>
            </a:ln>
          </p:spPr>
          <p:txBody>
            <a:bodyPr/>
            <a:lstStyle/>
            <a:p>
              <a:pPr>
                <a:defRPr/>
              </a:pPr>
              <a:endParaRPr lang="en-US">
                <a:effectLst>
                  <a:outerShdw blurRad="38100" dist="38100" dir="2700000" algn="tl">
                    <a:srgbClr val="000000">
                      <a:alpha val="43137"/>
                    </a:srgbClr>
                  </a:outerShdw>
                </a:effectLst>
              </a:endParaRPr>
            </a:p>
          </p:txBody>
        </p:sp>
        <p:sp>
          <p:nvSpPr>
            <p:cNvPr id="158734" name="Line 14"/>
            <p:cNvSpPr>
              <a:spLocks noChangeShapeType="1"/>
            </p:cNvSpPr>
            <p:nvPr/>
          </p:nvSpPr>
          <p:spPr bwMode="auto">
            <a:xfrm>
              <a:off x="1853" y="2947"/>
              <a:ext cx="230" cy="0"/>
            </a:xfrm>
            <a:prstGeom prst="line">
              <a:avLst/>
            </a:prstGeom>
            <a:noFill/>
            <a:ln w="9525">
              <a:solidFill>
                <a:schemeClr val="tx1"/>
              </a:solidFill>
              <a:round/>
              <a:headEnd/>
              <a:tailEnd type="triangle" w="med" len="med"/>
            </a:ln>
          </p:spPr>
          <p:txBody>
            <a:bodyPr/>
            <a:lstStyle/>
            <a:p>
              <a:pPr>
                <a:defRPr/>
              </a:pPr>
              <a:endParaRPr lang="en-US">
                <a:effectLst>
                  <a:outerShdw blurRad="38100" dist="38100" dir="2700000" algn="tl">
                    <a:srgbClr val="000000">
                      <a:alpha val="43137"/>
                    </a:srgbClr>
                  </a:outerShdw>
                </a:effectLst>
              </a:endParaRPr>
            </a:p>
          </p:txBody>
        </p:sp>
        <p:sp>
          <p:nvSpPr>
            <p:cNvPr id="158735" name="Rectangle 15"/>
            <p:cNvSpPr>
              <a:spLocks noChangeArrowheads="1"/>
            </p:cNvSpPr>
            <p:nvPr/>
          </p:nvSpPr>
          <p:spPr bwMode="auto">
            <a:xfrm>
              <a:off x="1008" y="1920"/>
              <a:ext cx="960" cy="1344"/>
            </a:xfrm>
            <a:prstGeom prst="rect">
              <a:avLst/>
            </a:prstGeom>
            <a:noFill/>
            <a:ln w="12700">
              <a:solidFill>
                <a:schemeClr val="tx1"/>
              </a:solidFill>
              <a:prstDash val="dash"/>
              <a:miter lim="800000"/>
              <a:headEnd/>
              <a:tailEnd/>
            </a:ln>
            <a:effectLst/>
          </p:spPr>
          <p:txBody>
            <a:bodyPr wrap="none" anchor="ctr"/>
            <a:lstStyle/>
            <a:p>
              <a:endParaRPr lang="en-US">
                <a:effectLst>
                  <a:outerShdw blurRad="38100" dist="38100" dir="2700000" algn="tl">
                    <a:srgbClr val="C0C0C0"/>
                  </a:outerShdw>
                </a:effectLst>
              </a:endParaRPr>
            </a:p>
          </p:txBody>
        </p:sp>
      </p:grpSp>
      <p:sp>
        <p:nvSpPr>
          <p:cNvPr id="158737" name="Text Box 17"/>
          <p:cNvSpPr txBox="1">
            <a:spLocks noChangeArrowheads="1"/>
          </p:cNvSpPr>
          <p:nvPr/>
        </p:nvSpPr>
        <p:spPr bwMode="auto">
          <a:xfrm>
            <a:off x="5168421" y="1828800"/>
            <a:ext cx="2856872" cy="830997"/>
          </a:xfrm>
          <a:prstGeom prst="rect">
            <a:avLst/>
          </a:prstGeom>
          <a:noFill/>
          <a:ln w="9525">
            <a:noFill/>
            <a:miter lim="800000"/>
            <a:headEnd/>
            <a:tailEnd/>
          </a:ln>
          <a:effectLst/>
        </p:spPr>
        <p:txBody>
          <a:bodyPr wrap="none">
            <a:spAutoFit/>
          </a:bodyPr>
          <a:lstStyle/>
          <a:p>
            <a:pPr algn="ctr">
              <a:buClrTx/>
              <a:buSzTx/>
              <a:buFontTx/>
              <a:buNone/>
              <a:defRPr/>
            </a:pPr>
            <a:r>
              <a:rPr lang="en-US" sz="2400" b="0" dirty="0">
                <a:latin typeface="Arial" charset="0"/>
              </a:rPr>
              <a:t>Standard Hardware</a:t>
            </a:r>
            <a:br>
              <a:rPr lang="en-US" sz="2400" b="0" dirty="0">
                <a:latin typeface="Arial" charset="0"/>
              </a:rPr>
            </a:br>
            <a:r>
              <a:rPr lang="en-US" sz="2400" b="0" dirty="0">
                <a:latin typeface="Arial" charset="0"/>
              </a:rPr>
              <a:t>Organization</a:t>
            </a:r>
          </a:p>
        </p:txBody>
      </p:sp>
    </p:spTree>
    <p:extLst>
      <p:ext uri="{BB962C8B-B14F-4D97-AF65-F5344CB8AC3E}">
        <p14:creationId xmlns:p14="http://schemas.microsoft.com/office/powerpoint/2010/main" val="2853836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Running a Program</a:t>
            </a:r>
          </a:p>
        </p:txBody>
      </p:sp>
      <p:sp>
        <p:nvSpPr>
          <p:cNvPr id="14"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4FB65AB4-3464-4E5F-A2D6-BA8097694250}" type="slidenum">
              <a:rPr lang="en-US" sz="1200">
                <a:solidFill>
                  <a:srgbClr val="898989"/>
                </a:solidFill>
              </a:rPr>
              <a:pPr eaLnBrk="1" hangingPunct="1"/>
              <a:t>6</a:t>
            </a:fld>
            <a:endParaRPr lang="en-US" sz="1200">
              <a:solidFill>
                <a:srgbClr val="898989"/>
              </a:solidFill>
            </a:endParaRPr>
          </a:p>
        </p:txBody>
      </p:sp>
      <p:sp>
        <p:nvSpPr>
          <p:cNvPr id="160772" name="Text Box 4"/>
          <p:cNvSpPr txBox="1">
            <a:spLocks noChangeArrowheads="1"/>
          </p:cNvSpPr>
          <p:nvPr/>
        </p:nvSpPr>
        <p:spPr bwMode="auto">
          <a:xfrm>
            <a:off x="3886200" y="2667000"/>
            <a:ext cx="2057400" cy="409575"/>
          </a:xfrm>
          <a:prstGeom prst="rect">
            <a:avLst/>
          </a:prstGeom>
          <a:noFill/>
          <a:ln w="12700">
            <a:solidFill>
              <a:schemeClr val="tx1"/>
            </a:solidFill>
            <a:miter lim="800000"/>
            <a:headEnd/>
            <a:tailEnd/>
          </a:ln>
          <a:effectLst/>
        </p:spPr>
        <p:txBody>
          <a:bodyPr anchor="ct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r>
              <a:rPr lang="en-US" b="0" dirty="0">
                <a:latin typeface="Arial" charset="0"/>
              </a:rPr>
              <a:t>Program</a:t>
            </a:r>
            <a:endParaRPr lang="en-US" sz="2400" b="0" dirty="0">
              <a:latin typeface="Arial" charset="0"/>
            </a:endParaRPr>
          </a:p>
        </p:txBody>
      </p:sp>
      <p:sp>
        <p:nvSpPr>
          <p:cNvPr id="160773" name="Text Box 5"/>
          <p:cNvSpPr txBox="1">
            <a:spLocks noChangeArrowheads="1"/>
          </p:cNvSpPr>
          <p:nvPr/>
        </p:nvSpPr>
        <p:spPr bwMode="auto">
          <a:xfrm>
            <a:off x="3962400" y="3962400"/>
            <a:ext cx="1981200" cy="1474788"/>
          </a:xfrm>
          <a:prstGeom prst="rect">
            <a:avLst/>
          </a:prstGeom>
          <a:noFill/>
          <a:ln w="12700">
            <a:solidFill>
              <a:schemeClr val="tx1"/>
            </a:solidFill>
            <a:miter lim="800000"/>
            <a:headEnd/>
            <a:tailEnd/>
          </a:ln>
          <a:effectLst/>
        </p:spPr>
        <p:txBody>
          <a:bodyPr anchor="ct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endParaRPr lang="en-US" sz="2400" b="0" dirty="0">
              <a:effectLst>
                <a:outerShdw blurRad="38100" dist="38100" dir="2700000" algn="tl">
                  <a:srgbClr val="C0C0C0"/>
                </a:outerShdw>
              </a:effectLst>
              <a:latin typeface="Arial" charset="0"/>
            </a:endParaRPr>
          </a:p>
          <a:p>
            <a:pPr algn="ctr">
              <a:spcBef>
                <a:spcPct val="50000"/>
              </a:spcBef>
              <a:buClrTx/>
              <a:buSzTx/>
              <a:buFontTx/>
              <a:buNone/>
            </a:pPr>
            <a:r>
              <a:rPr lang="en-US" b="0" dirty="0">
                <a:latin typeface="Arial" charset="0"/>
              </a:rPr>
              <a:t>Computer</a:t>
            </a:r>
            <a:endParaRPr lang="en-US" sz="2400" b="0" dirty="0">
              <a:latin typeface="Arial" charset="0"/>
            </a:endParaRPr>
          </a:p>
          <a:p>
            <a:pPr algn="ctr">
              <a:spcBef>
                <a:spcPct val="50000"/>
              </a:spcBef>
              <a:buClrTx/>
              <a:buSzTx/>
              <a:buFontTx/>
              <a:buNone/>
            </a:pPr>
            <a:endParaRPr lang="en-US" sz="2400" b="0" dirty="0">
              <a:effectLst>
                <a:outerShdw blurRad="38100" dist="38100" dir="2700000" algn="tl">
                  <a:srgbClr val="C0C0C0"/>
                </a:outerShdw>
              </a:effectLst>
              <a:latin typeface="Arial" charset="0"/>
            </a:endParaRPr>
          </a:p>
        </p:txBody>
      </p:sp>
      <p:sp>
        <p:nvSpPr>
          <p:cNvPr id="160774" name="Text Box 6"/>
          <p:cNvSpPr txBox="1">
            <a:spLocks noChangeArrowheads="1"/>
          </p:cNvSpPr>
          <p:nvPr/>
        </p:nvSpPr>
        <p:spPr bwMode="auto">
          <a:xfrm>
            <a:off x="423617" y="4377422"/>
            <a:ext cx="2480166" cy="646331"/>
          </a:xfrm>
          <a:prstGeom prst="rect">
            <a:avLst/>
          </a:prstGeom>
          <a:noFill/>
          <a:ln w="12700">
            <a:solidFill>
              <a:schemeClr val="tx1"/>
            </a:solidFill>
            <a:miter lim="800000"/>
            <a:headEnd/>
            <a:tailEnd/>
          </a:ln>
          <a:effectLst/>
        </p:spPr>
        <p:txBody>
          <a:bodyPr wrap="none" anchor="ctr">
            <a:spAutoFit/>
          </a:bodyPr>
          <a:lstStyle/>
          <a:p>
            <a:pPr algn="ctr" eaLnBrk="0" hangingPunct="0">
              <a:buClrTx/>
              <a:buSzTx/>
              <a:buFontTx/>
              <a:buNone/>
              <a:defRPr/>
            </a:pPr>
            <a:r>
              <a:rPr lang="en-US" b="0" dirty="0">
                <a:latin typeface="Arial" charset="0"/>
              </a:rPr>
              <a:t>Data</a:t>
            </a:r>
          </a:p>
          <a:p>
            <a:pPr algn="ctr" eaLnBrk="0" hangingPunct="0">
              <a:buClrTx/>
              <a:buSzTx/>
              <a:buFontTx/>
              <a:buNone/>
              <a:defRPr/>
            </a:pPr>
            <a:r>
              <a:rPr lang="en-US" b="0" dirty="0">
                <a:latin typeface="Arial" charset="0"/>
              </a:rPr>
              <a:t>(input for the program)</a:t>
            </a:r>
          </a:p>
        </p:txBody>
      </p:sp>
      <p:sp>
        <p:nvSpPr>
          <p:cNvPr id="160775" name="Text Box 7"/>
          <p:cNvSpPr txBox="1">
            <a:spLocks noChangeArrowheads="1"/>
          </p:cNvSpPr>
          <p:nvPr/>
        </p:nvSpPr>
        <p:spPr bwMode="auto">
          <a:xfrm>
            <a:off x="6553200" y="4495800"/>
            <a:ext cx="2057400" cy="409575"/>
          </a:xfrm>
          <a:prstGeom prst="rect">
            <a:avLst/>
          </a:prstGeom>
          <a:noFill/>
          <a:ln w="12700">
            <a:solidFill>
              <a:schemeClr val="tx1"/>
            </a:solidFill>
            <a:miter lim="800000"/>
            <a:headEnd/>
            <a:tailEnd/>
          </a:ln>
          <a:effectLst/>
        </p:spPr>
        <p:txBody>
          <a:bodyPr anchor="ct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buClrTx/>
              <a:buSzTx/>
              <a:buFontTx/>
              <a:buNone/>
            </a:pPr>
            <a:r>
              <a:rPr lang="en-US" b="0" dirty="0">
                <a:latin typeface="Arial" charset="0"/>
              </a:rPr>
              <a:t>Output</a:t>
            </a:r>
            <a:endParaRPr lang="en-US" sz="2400" b="0" dirty="0">
              <a:latin typeface="Arial" charset="0"/>
            </a:endParaRPr>
          </a:p>
        </p:txBody>
      </p:sp>
      <p:sp>
        <p:nvSpPr>
          <p:cNvPr id="160776" name="Line 8"/>
          <p:cNvSpPr>
            <a:spLocks noChangeShapeType="1"/>
          </p:cNvSpPr>
          <p:nvPr/>
        </p:nvSpPr>
        <p:spPr bwMode="auto">
          <a:xfrm>
            <a:off x="4953000" y="3048000"/>
            <a:ext cx="0" cy="914400"/>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60777" name="Line 9"/>
          <p:cNvSpPr>
            <a:spLocks noChangeShapeType="1"/>
          </p:cNvSpPr>
          <p:nvPr/>
        </p:nvSpPr>
        <p:spPr bwMode="auto">
          <a:xfrm>
            <a:off x="3048000" y="4724400"/>
            <a:ext cx="914400" cy="0"/>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60778" name="Line 10"/>
          <p:cNvSpPr>
            <a:spLocks noChangeShapeType="1"/>
          </p:cNvSpPr>
          <p:nvPr/>
        </p:nvSpPr>
        <p:spPr bwMode="auto">
          <a:xfrm>
            <a:off x="5943600" y="4724400"/>
            <a:ext cx="609600" cy="0"/>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60779" name="Rectangle 11"/>
          <p:cNvSpPr>
            <a:spLocks noChangeArrowheads="1"/>
          </p:cNvSpPr>
          <p:nvPr/>
        </p:nvSpPr>
        <p:spPr bwMode="auto">
          <a:xfrm>
            <a:off x="3581400" y="2362200"/>
            <a:ext cx="2667000" cy="3657600"/>
          </a:xfrm>
          <a:prstGeom prst="rect">
            <a:avLst/>
          </a:prstGeom>
          <a:noFill/>
          <a:ln w="12700">
            <a:solidFill>
              <a:schemeClr val="tx1"/>
            </a:solidFill>
            <a:prstDash val="dash"/>
            <a:miter lim="800000"/>
            <a:headEnd/>
            <a:tailEnd/>
          </a:ln>
          <a:effectLst/>
        </p:spPr>
        <p:txBody>
          <a:bodyPr wrap="none" anchor="ctr"/>
          <a:lstStyle/>
          <a:p>
            <a:endParaRPr lang="en-US">
              <a:effectLst>
                <a:outerShdw blurRad="38100" dist="38100" dir="2700000" algn="tl">
                  <a:srgbClr val="C0C0C0"/>
                </a:outerShdw>
              </a:effectLst>
            </a:endParaRPr>
          </a:p>
        </p:txBody>
      </p:sp>
      <p:sp>
        <p:nvSpPr>
          <p:cNvPr id="160782" name="Text Box 14"/>
          <p:cNvSpPr txBox="1">
            <a:spLocks noChangeArrowheads="1"/>
          </p:cNvSpPr>
          <p:nvPr/>
        </p:nvSpPr>
        <p:spPr bwMode="auto">
          <a:xfrm>
            <a:off x="609600" y="1752600"/>
            <a:ext cx="8077200" cy="457200"/>
          </a:xfrm>
          <a:prstGeom prst="rect">
            <a:avLst/>
          </a:prstGeom>
          <a:noFill/>
          <a:ln w="12700">
            <a:noFill/>
            <a:miter lim="800000"/>
            <a:headEnd/>
            <a:tailEnd/>
          </a:ln>
          <a:effectLst/>
        </p:spPr>
        <p:txBody>
          <a:bodyPr>
            <a:spAutoFit/>
          </a:bodyPr>
          <a:lstStyle/>
          <a:p>
            <a:pPr eaLnBrk="0" hangingPunct="0">
              <a:spcBef>
                <a:spcPct val="50000"/>
              </a:spcBef>
              <a:buClrTx/>
              <a:buSzTx/>
              <a:buFontTx/>
              <a:buNone/>
              <a:defRPr/>
            </a:pPr>
            <a:r>
              <a:rPr lang="en-US" sz="2400" b="0" i="1" dirty="0">
                <a:latin typeface="Arial" charset="0"/>
              </a:rPr>
              <a:t>Program</a:t>
            </a:r>
            <a:r>
              <a:rPr lang="en-US" sz="2400" b="0" dirty="0">
                <a:latin typeface="Arial" charset="0"/>
              </a:rPr>
              <a:t>—a set of instructions for a computer to follow</a:t>
            </a:r>
          </a:p>
        </p:txBody>
      </p:sp>
    </p:spTree>
    <p:extLst>
      <p:ext uri="{BB962C8B-B14F-4D97-AF65-F5344CB8AC3E}">
        <p14:creationId xmlns:p14="http://schemas.microsoft.com/office/powerpoint/2010/main" val="2952952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Programming Languages</a:t>
            </a:r>
          </a:p>
        </p:txBody>
      </p:sp>
      <p:sp>
        <p:nvSpPr>
          <p:cNvPr id="162819" name="Rectangle 3"/>
          <p:cNvSpPr>
            <a:spLocks noGrp="1" noChangeArrowheads="1"/>
          </p:cNvSpPr>
          <p:nvPr>
            <p:ph idx="1"/>
          </p:nvPr>
        </p:nvSpPr>
        <p:spPr/>
        <p:txBody>
          <a:bodyPr/>
          <a:lstStyle/>
          <a:p>
            <a:pPr eaLnBrk="1" hangingPunct="1"/>
            <a:r>
              <a:rPr lang="en-US" dirty="0" smtClean="0"/>
              <a:t>Needed to write software</a:t>
            </a:r>
          </a:p>
          <a:p>
            <a:pPr eaLnBrk="1" hangingPunct="1"/>
            <a:r>
              <a:rPr lang="en-US" dirty="0" smtClean="0"/>
              <a:t>High-level languages (e.g., Java)</a:t>
            </a:r>
          </a:p>
          <a:p>
            <a:pPr lvl="1" eaLnBrk="1" hangingPunct="1"/>
            <a:r>
              <a:rPr lang="en-US" dirty="0" smtClean="0"/>
              <a:t>relatively easy for people to write and understand</a:t>
            </a:r>
          </a:p>
          <a:p>
            <a:pPr lvl="1" eaLnBrk="1" hangingPunct="1"/>
            <a:r>
              <a:rPr lang="en-US" dirty="0" smtClean="0"/>
              <a:t>not directly understood by computers</a:t>
            </a:r>
          </a:p>
          <a:p>
            <a:pPr eaLnBrk="1" hangingPunct="1"/>
            <a:r>
              <a:rPr lang="en-US" dirty="0" smtClean="0"/>
              <a:t>Low-level languages (machine language)</a:t>
            </a:r>
          </a:p>
          <a:p>
            <a:pPr lvl="1" eaLnBrk="1" hangingPunct="1"/>
            <a:r>
              <a:rPr lang="en-US" dirty="0" smtClean="0"/>
              <a:t>directly understood by computer</a:t>
            </a:r>
          </a:p>
          <a:p>
            <a:pPr lvl="1" eaLnBrk="1" hangingPunct="1"/>
            <a:r>
              <a:rPr lang="en-US" dirty="0" smtClean="0"/>
              <a:t>computer-dependent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3D2503B-C531-4AE5-B361-8CB087BC7DF3}" type="slidenum">
              <a:rPr lang="en-US" sz="1200">
                <a:solidFill>
                  <a:srgbClr val="898989"/>
                </a:solidFill>
              </a:rPr>
              <a:pPr eaLnBrk="1" hangingPunct="1"/>
              <a:t>7</a:t>
            </a:fld>
            <a:endParaRPr lang="en-US" sz="1200">
              <a:solidFill>
                <a:srgbClr val="898989"/>
              </a:solidFill>
            </a:endParaRPr>
          </a:p>
        </p:txBody>
      </p:sp>
    </p:spTree>
    <p:extLst>
      <p:ext uri="{BB962C8B-B14F-4D97-AF65-F5344CB8AC3E}">
        <p14:creationId xmlns:p14="http://schemas.microsoft.com/office/powerpoint/2010/main" val="1143735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The Compiler</a:t>
            </a:r>
          </a:p>
        </p:txBody>
      </p:sp>
      <p:sp>
        <p:nvSpPr>
          <p:cNvPr id="166915" name="Rectangle 3"/>
          <p:cNvSpPr>
            <a:spLocks noGrp="1" noChangeArrowheads="1"/>
          </p:cNvSpPr>
          <p:nvPr>
            <p:ph idx="1"/>
          </p:nvPr>
        </p:nvSpPr>
        <p:spPr/>
        <p:txBody>
          <a:bodyPr/>
          <a:lstStyle/>
          <a:p>
            <a:pPr eaLnBrk="1" hangingPunct="1"/>
            <a:r>
              <a:rPr lang="en-US" smtClean="0"/>
              <a:t>A program written in a high-level language (know as the </a:t>
            </a:r>
            <a:r>
              <a:rPr lang="en-US" b="1" i="1" smtClean="0"/>
              <a:t>source</a:t>
            </a:r>
            <a:r>
              <a:rPr lang="en-US" b="1" smtClean="0"/>
              <a:t> code</a:t>
            </a:r>
            <a:r>
              <a:rPr lang="en-US" smtClean="0"/>
              <a:t>) cannot be executed directly by the computer</a:t>
            </a:r>
          </a:p>
          <a:p>
            <a:pPr eaLnBrk="1" hangingPunct="1"/>
            <a:r>
              <a:rPr lang="en-US" smtClean="0"/>
              <a:t>A </a:t>
            </a:r>
            <a:r>
              <a:rPr lang="en-US" b="1" smtClean="0"/>
              <a:t>compiler</a:t>
            </a:r>
            <a:r>
              <a:rPr lang="en-US" smtClean="0"/>
              <a:t> is a program that translates source code into machine code that does the same thing (known as the </a:t>
            </a:r>
            <a:r>
              <a:rPr lang="en-US" b="1" i="1" smtClean="0"/>
              <a:t>object</a:t>
            </a:r>
            <a:r>
              <a:rPr lang="en-US" b="1" smtClean="0"/>
              <a:t> code</a:t>
            </a:r>
            <a:r>
              <a:rPr lang="en-US" smtClean="0"/>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530D5D9B-F736-4E15-85DB-CE19CBEE632C}" type="slidenum">
              <a:rPr lang="en-US" sz="1200">
                <a:solidFill>
                  <a:srgbClr val="898989"/>
                </a:solidFill>
              </a:rPr>
              <a:pPr eaLnBrk="1" hangingPunct="1"/>
              <a:t>8</a:t>
            </a:fld>
            <a:endParaRPr lang="en-US" sz="1200">
              <a:solidFill>
                <a:srgbClr val="898989"/>
              </a:solidFill>
            </a:endParaRPr>
          </a:p>
        </p:txBody>
      </p:sp>
    </p:spTree>
    <p:extLst>
      <p:ext uri="{BB962C8B-B14F-4D97-AF65-F5344CB8AC3E}">
        <p14:creationId xmlns:p14="http://schemas.microsoft.com/office/powerpoint/2010/main" val="3485991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rtlCol="0">
            <a:normAutofit/>
          </a:bodyPr>
          <a:lstStyle/>
          <a:p>
            <a:pPr eaLnBrk="1" fontAlgn="auto" hangingPunct="1">
              <a:spcAft>
                <a:spcPts val="0"/>
              </a:spcAft>
              <a:defRPr/>
            </a:pPr>
            <a:r>
              <a:rPr lang="en-US" sz="4000" smtClean="0"/>
              <a:t>Java Program Translation and Execution</a:t>
            </a:r>
          </a:p>
        </p:txBody>
      </p:sp>
      <p:sp>
        <p:nvSpPr>
          <p:cNvPr id="1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41F1E0A7-D179-4055-9601-4E6636FA7811}" type="slidenum">
              <a:rPr lang="en-US" sz="1200">
                <a:solidFill>
                  <a:srgbClr val="898989"/>
                </a:solidFill>
              </a:rPr>
              <a:pPr eaLnBrk="1" hangingPunct="1"/>
              <a:t>9</a:t>
            </a:fld>
            <a:endParaRPr lang="en-US" sz="1200">
              <a:solidFill>
                <a:srgbClr val="898989"/>
              </a:solidFill>
            </a:endParaRPr>
          </a:p>
        </p:txBody>
      </p:sp>
      <p:sp>
        <p:nvSpPr>
          <p:cNvPr id="169991" name="Text Box 7"/>
          <p:cNvSpPr txBox="1">
            <a:spLocks noChangeArrowheads="1"/>
          </p:cNvSpPr>
          <p:nvPr/>
        </p:nvSpPr>
        <p:spPr bwMode="auto">
          <a:xfrm>
            <a:off x="2066925" y="3138488"/>
            <a:ext cx="1419225" cy="835025"/>
          </a:xfrm>
          <a:prstGeom prst="rect">
            <a:avLst/>
          </a:prstGeom>
          <a:noFill/>
          <a:ln w="12700">
            <a:solidFill>
              <a:schemeClr val="tx1"/>
            </a:solidFill>
            <a:miter lim="800000"/>
            <a:headEnd/>
            <a:tailEnd/>
          </a:ln>
          <a:effectLst/>
        </p:spPr>
        <p:txBody>
          <a:bodyPr wrap="none" anchor="ctr">
            <a:spAutoFit/>
          </a:bodyPr>
          <a:lstStyle/>
          <a:p>
            <a:pPr algn="ctr" eaLnBrk="0" hangingPunct="0">
              <a:spcBef>
                <a:spcPct val="50000"/>
              </a:spcBef>
              <a:buClrTx/>
              <a:buSzTx/>
              <a:buFontTx/>
              <a:buNone/>
              <a:defRPr/>
            </a:pPr>
            <a:r>
              <a:rPr lang="en-US" sz="2400" b="0" dirty="0">
                <a:latin typeface="Arial" charset="0"/>
              </a:rPr>
              <a:t>Java</a:t>
            </a:r>
            <a:br>
              <a:rPr lang="en-US" sz="2400" b="0" dirty="0">
                <a:latin typeface="Arial" charset="0"/>
              </a:rPr>
            </a:br>
            <a:r>
              <a:rPr lang="en-US" sz="2400" b="0" dirty="0">
                <a:latin typeface="Arial" charset="0"/>
              </a:rPr>
              <a:t>Compiler</a:t>
            </a:r>
          </a:p>
        </p:txBody>
      </p:sp>
      <p:sp>
        <p:nvSpPr>
          <p:cNvPr id="169992" name="Text Box 8"/>
          <p:cNvSpPr txBox="1">
            <a:spLocks noChangeArrowheads="1"/>
          </p:cNvSpPr>
          <p:nvPr/>
        </p:nvSpPr>
        <p:spPr bwMode="auto">
          <a:xfrm>
            <a:off x="223622" y="2889161"/>
            <a:ext cx="1160895" cy="1200329"/>
          </a:xfrm>
          <a:prstGeom prst="rect">
            <a:avLst/>
          </a:prstGeom>
          <a:noFill/>
          <a:ln w="12700">
            <a:noFill/>
            <a:miter lim="800000"/>
            <a:headEnd/>
            <a:tailEnd/>
          </a:ln>
          <a:effectLst/>
        </p:spPr>
        <p:txBody>
          <a:bodyPr wrap="none" anchor="ctr">
            <a:spAutoFit/>
          </a:bodyPr>
          <a:lstStyle/>
          <a:p>
            <a:pPr algn="ctr" eaLnBrk="0" hangingPunct="0">
              <a:buClrTx/>
              <a:buSzTx/>
              <a:buFontTx/>
              <a:buNone/>
              <a:defRPr/>
            </a:pPr>
            <a:r>
              <a:rPr lang="en-US" sz="2400" b="0" dirty="0">
                <a:latin typeface="Arial" charset="0"/>
              </a:rPr>
              <a:t>Java</a:t>
            </a:r>
            <a:br>
              <a:rPr lang="en-US" sz="2400" b="0" dirty="0">
                <a:latin typeface="Arial" charset="0"/>
              </a:rPr>
            </a:br>
            <a:r>
              <a:rPr lang="en-US" sz="2400" b="0" dirty="0">
                <a:latin typeface="Arial" charset="0"/>
              </a:rPr>
              <a:t>Source</a:t>
            </a:r>
          </a:p>
          <a:p>
            <a:pPr algn="ctr" eaLnBrk="0" hangingPunct="0">
              <a:buClrTx/>
              <a:buSzTx/>
              <a:buFontTx/>
              <a:buNone/>
              <a:defRPr/>
            </a:pPr>
            <a:r>
              <a:rPr lang="en-US" sz="2400" b="0" dirty="0">
                <a:latin typeface="Arial" charset="0"/>
              </a:rPr>
              <a:t>Code</a:t>
            </a:r>
          </a:p>
        </p:txBody>
      </p:sp>
      <p:sp>
        <p:nvSpPr>
          <p:cNvPr id="169993" name="Text Box 9"/>
          <p:cNvSpPr txBox="1">
            <a:spLocks noChangeArrowheads="1"/>
          </p:cNvSpPr>
          <p:nvPr/>
        </p:nvSpPr>
        <p:spPr bwMode="auto">
          <a:xfrm>
            <a:off x="4405954" y="3043664"/>
            <a:ext cx="1640193" cy="830997"/>
          </a:xfrm>
          <a:prstGeom prst="rect">
            <a:avLst/>
          </a:prstGeom>
          <a:noFill/>
          <a:ln w="12700">
            <a:noFill/>
            <a:miter lim="800000"/>
            <a:headEnd/>
            <a:tailEnd/>
          </a:ln>
          <a:effectLst/>
        </p:spPr>
        <p:txBody>
          <a:bodyPr wrap="none" anchor="ctr">
            <a:spAutoFit/>
          </a:bodyPr>
          <a:lstStyle/>
          <a:p>
            <a:pPr algn="ctr" eaLnBrk="0" hangingPunct="0">
              <a:buClrTx/>
              <a:buSzTx/>
              <a:buFontTx/>
              <a:buNone/>
              <a:defRPr/>
            </a:pPr>
            <a:r>
              <a:rPr lang="en-US" sz="2400" b="0" dirty="0">
                <a:latin typeface="Arial" charset="0"/>
              </a:rPr>
              <a:t>Java</a:t>
            </a:r>
          </a:p>
          <a:p>
            <a:pPr algn="ctr" eaLnBrk="0" hangingPunct="0">
              <a:buClrTx/>
              <a:buSzTx/>
              <a:buFontTx/>
              <a:buNone/>
              <a:defRPr/>
            </a:pPr>
            <a:r>
              <a:rPr lang="en-US" sz="2400" b="0" dirty="0">
                <a:latin typeface="Arial" charset="0"/>
              </a:rPr>
              <a:t>Byte-Code</a:t>
            </a:r>
          </a:p>
        </p:txBody>
      </p:sp>
      <p:sp>
        <p:nvSpPr>
          <p:cNvPr id="169994" name="Line 10"/>
          <p:cNvSpPr>
            <a:spLocks noChangeShapeType="1"/>
          </p:cNvSpPr>
          <p:nvPr/>
        </p:nvSpPr>
        <p:spPr bwMode="auto">
          <a:xfrm>
            <a:off x="1339850" y="3459163"/>
            <a:ext cx="609600" cy="0"/>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69995" name="Line 11"/>
          <p:cNvSpPr>
            <a:spLocks noChangeShapeType="1"/>
          </p:cNvSpPr>
          <p:nvPr/>
        </p:nvSpPr>
        <p:spPr bwMode="auto">
          <a:xfrm>
            <a:off x="3621088" y="3459163"/>
            <a:ext cx="666750" cy="0"/>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69996" name="Text Box 12"/>
          <p:cNvSpPr txBox="1">
            <a:spLocks noChangeArrowheads="1"/>
          </p:cNvSpPr>
          <p:nvPr/>
        </p:nvSpPr>
        <p:spPr bwMode="auto">
          <a:xfrm>
            <a:off x="6804025" y="3138488"/>
            <a:ext cx="1790700" cy="835025"/>
          </a:xfrm>
          <a:prstGeom prst="rect">
            <a:avLst/>
          </a:prstGeom>
          <a:noFill/>
          <a:ln w="12700">
            <a:solidFill>
              <a:schemeClr val="tx1"/>
            </a:solidFill>
            <a:miter lim="800000"/>
            <a:headEnd/>
            <a:tailEnd/>
          </a:ln>
          <a:effectLst/>
        </p:spPr>
        <p:txBody>
          <a:bodyPr wrap="none" anchor="ctr">
            <a:spAutoFit/>
          </a:bodyPr>
          <a:lstStyle/>
          <a:p>
            <a:pPr algn="ctr" eaLnBrk="0" hangingPunct="0">
              <a:spcBef>
                <a:spcPct val="50000"/>
              </a:spcBef>
              <a:buClrTx/>
              <a:buSzTx/>
              <a:buFontTx/>
              <a:buNone/>
              <a:defRPr/>
            </a:pPr>
            <a:r>
              <a:rPr lang="en-US" sz="2400" b="0" dirty="0">
                <a:latin typeface="Arial" charset="0"/>
              </a:rPr>
              <a:t>Java Virtual</a:t>
            </a:r>
            <a:br>
              <a:rPr lang="en-US" sz="2400" b="0" dirty="0">
                <a:latin typeface="Arial" charset="0"/>
              </a:rPr>
            </a:br>
            <a:r>
              <a:rPr lang="en-US" sz="2400" b="0" dirty="0">
                <a:latin typeface="Arial" charset="0"/>
              </a:rPr>
              <a:t>Machine</a:t>
            </a:r>
          </a:p>
        </p:txBody>
      </p:sp>
      <p:sp>
        <p:nvSpPr>
          <p:cNvPr id="169997" name="Line 13"/>
          <p:cNvSpPr>
            <a:spLocks noChangeShapeType="1"/>
          </p:cNvSpPr>
          <p:nvPr/>
        </p:nvSpPr>
        <p:spPr bwMode="auto">
          <a:xfrm>
            <a:off x="6040438" y="3459163"/>
            <a:ext cx="609600" cy="0"/>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69998" name="Text Box 14"/>
          <p:cNvSpPr txBox="1">
            <a:spLocks noChangeArrowheads="1"/>
          </p:cNvSpPr>
          <p:nvPr/>
        </p:nvSpPr>
        <p:spPr bwMode="auto">
          <a:xfrm>
            <a:off x="6621460" y="1541889"/>
            <a:ext cx="2101857" cy="830997"/>
          </a:xfrm>
          <a:prstGeom prst="rect">
            <a:avLst/>
          </a:prstGeom>
          <a:noFill/>
          <a:ln w="12700">
            <a:noFill/>
            <a:miter lim="800000"/>
            <a:headEnd/>
            <a:tailEnd/>
          </a:ln>
          <a:effectLst/>
        </p:spPr>
        <p:txBody>
          <a:bodyPr wrap="none" anchor="ctr">
            <a:spAutoFit/>
          </a:bodyPr>
          <a:lstStyle/>
          <a:p>
            <a:pPr algn="ctr" eaLnBrk="0" hangingPunct="0">
              <a:buClrTx/>
              <a:buSzTx/>
              <a:buFontTx/>
              <a:buNone/>
              <a:defRPr/>
            </a:pPr>
            <a:r>
              <a:rPr lang="en-US" sz="2400" b="0" dirty="0">
                <a:latin typeface="Arial" charset="0"/>
              </a:rPr>
              <a:t>Input to</a:t>
            </a:r>
          </a:p>
          <a:p>
            <a:pPr algn="ctr" eaLnBrk="0" hangingPunct="0">
              <a:buClrTx/>
              <a:buSzTx/>
              <a:buFontTx/>
              <a:buNone/>
              <a:defRPr/>
            </a:pPr>
            <a:r>
              <a:rPr lang="en-US" sz="2400" b="0" dirty="0">
                <a:latin typeface="Arial" charset="0"/>
              </a:rPr>
              <a:t>Java Program</a:t>
            </a:r>
          </a:p>
        </p:txBody>
      </p:sp>
      <p:sp>
        <p:nvSpPr>
          <p:cNvPr id="169999" name="Line 15"/>
          <p:cNvSpPr>
            <a:spLocks noChangeShapeType="1"/>
          </p:cNvSpPr>
          <p:nvPr/>
        </p:nvSpPr>
        <p:spPr bwMode="auto">
          <a:xfrm rot="5400000">
            <a:off x="7337425" y="2725738"/>
            <a:ext cx="609600" cy="0"/>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70000" name="Line 16"/>
          <p:cNvSpPr>
            <a:spLocks noChangeShapeType="1"/>
          </p:cNvSpPr>
          <p:nvPr/>
        </p:nvSpPr>
        <p:spPr bwMode="auto">
          <a:xfrm rot="5400000">
            <a:off x="7337425" y="4495800"/>
            <a:ext cx="609600" cy="0"/>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70001" name="Text Box 17"/>
          <p:cNvSpPr txBox="1">
            <a:spLocks noChangeArrowheads="1"/>
          </p:cNvSpPr>
          <p:nvPr/>
        </p:nvSpPr>
        <p:spPr bwMode="auto">
          <a:xfrm>
            <a:off x="6621460" y="4889927"/>
            <a:ext cx="2101857" cy="830997"/>
          </a:xfrm>
          <a:prstGeom prst="rect">
            <a:avLst/>
          </a:prstGeom>
          <a:noFill/>
          <a:ln w="12700">
            <a:noFill/>
            <a:miter lim="800000"/>
            <a:headEnd/>
            <a:tailEnd/>
          </a:ln>
          <a:effectLst/>
        </p:spPr>
        <p:txBody>
          <a:bodyPr wrap="none" anchor="ctr">
            <a:spAutoFit/>
          </a:bodyPr>
          <a:lstStyle/>
          <a:p>
            <a:pPr algn="ctr" eaLnBrk="0" hangingPunct="0">
              <a:buClrTx/>
              <a:buSzTx/>
              <a:buFontTx/>
              <a:buNone/>
              <a:defRPr/>
            </a:pPr>
            <a:r>
              <a:rPr lang="en-US" sz="2400" b="0" dirty="0">
                <a:latin typeface="Arial" charset="0"/>
              </a:rPr>
              <a:t>Output of</a:t>
            </a:r>
          </a:p>
          <a:p>
            <a:pPr algn="ctr" eaLnBrk="0" hangingPunct="0">
              <a:buClrTx/>
              <a:buSzTx/>
              <a:buFontTx/>
              <a:buNone/>
              <a:defRPr/>
            </a:pPr>
            <a:r>
              <a:rPr lang="en-US" sz="2400" b="0" dirty="0">
                <a:latin typeface="Arial" charset="0"/>
              </a:rPr>
              <a:t>Java Program</a:t>
            </a:r>
          </a:p>
        </p:txBody>
      </p:sp>
    </p:spTree>
    <p:extLst>
      <p:ext uri="{BB962C8B-B14F-4D97-AF65-F5344CB8AC3E}">
        <p14:creationId xmlns:p14="http://schemas.microsoft.com/office/powerpoint/2010/main" val="3953155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0_CourseIntroduction">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2265</Words>
  <Application>Microsoft Macintosh PowerPoint</Application>
  <PresentationFormat>On-screen Show (4:3)</PresentationFormat>
  <Paragraphs>383</Paragraphs>
  <Slides>29</Slides>
  <Notes>29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Calibri</vt:lpstr>
      <vt:lpstr>Courier New</vt:lpstr>
      <vt:lpstr>Garamond</vt:lpstr>
      <vt:lpstr>Times New Roman</vt:lpstr>
      <vt:lpstr>Wingdings</vt:lpstr>
      <vt:lpstr>Arial</vt:lpstr>
      <vt:lpstr>Office Theme</vt:lpstr>
      <vt:lpstr>00_CourseIntroduction</vt:lpstr>
      <vt:lpstr>CSE 1223: Introduction to Computer Programming in Java Chapter 1 – Computer Basics</vt:lpstr>
      <vt:lpstr>Administrivia</vt:lpstr>
      <vt:lpstr>Administrivia</vt:lpstr>
      <vt:lpstr>Computer Basics</vt:lpstr>
      <vt:lpstr>Common Hardware Components</vt:lpstr>
      <vt:lpstr>Running a Program</vt:lpstr>
      <vt:lpstr>Programming Languages</vt:lpstr>
      <vt:lpstr>The Compiler</vt:lpstr>
      <vt:lpstr>Java Program Translation and Execution</vt:lpstr>
      <vt:lpstr>Java Translation/Execution cont.</vt:lpstr>
      <vt:lpstr>Algorithmic Thinking</vt:lpstr>
      <vt:lpstr>Example of an Algorithm</vt:lpstr>
      <vt:lpstr>First Java Program</vt:lpstr>
      <vt:lpstr>Language Syntax</vt:lpstr>
      <vt:lpstr>Structure of a Java Program</vt:lpstr>
      <vt:lpstr>A Java Statement</vt:lpstr>
      <vt:lpstr>What Does FirstProgram Do?</vt:lpstr>
      <vt:lpstr>First Java Program - Trace</vt:lpstr>
      <vt:lpstr>What Does FirstProgram Do?</vt:lpstr>
      <vt:lpstr>Second Java Program</vt:lpstr>
      <vt:lpstr>What Does EggBasket Do?</vt:lpstr>
      <vt:lpstr>Tracing EggBasket</vt:lpstr>
      <vt:lpstr>EggBasket - Trace</vt:lpstr>
      <vt:lpstr>Another Java Program</vt:lpstr>
      <vt:lpstr>What Does EggBasketEnhanced Do?</vt:lpstr>
      <vt:lpstr>Programming Errors</vt:lpstr>
      <vt:lpstr>Programming Errors</vt:lpstr>
      <vt:lpstr>Programming Errors</vt:lpstr>
      <vt:lpstr>Programming Errors</vt:lpstr>
    </vt:vector>
  </TitlesOfParts>
  <Company>Department Of Computer Science And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1223 Introduction to Computer Programming in Java</dc:title>
  <dc:creator>jeremy morris</dc:creator>
  <cp:lastModifiedBy>Serai, Prashant</cp:lastModifiedBy>
  <cp:revision>33</cp:revision>
  <dcterms:created xsi:type="dcterms:W3CDTF">2012-03-30T19:17:59Z</dcterms:created>
  <dcterms:modified xsi:type="dcterms:W3CDTF">2016-01-11T19:19:37Z</dcterms:modified>
</cp:coreProperties>
</file>