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6"/>
  </p:notesMasterIdLst>
  <p:handoutMasterIdLst>
    <p:handoutMasterId r:id="rId57"/>
  </p:handoutMasterIdLst>
  <p:sldIdLst>
    <p:sldId id="320" r:id="rId2"/>
    <p:sldId id="402" r:id="rId3"/>
    <p:sldId id="403" r:id="rId4"/>
    <p:sldId id="424" r:id="rId5"/>
    <p:sldId id="408" r:id="rId6"/>
    <p:sldId id="405" r:id="rId7"/>
    <p:sldId id="409" r:id="rId8"/>
    <p:sldId id="381" r:id="rId9"/>
    <p:sldId id="425" r:id="rId10"/>
    <p:sldId id="413" r:id="rId11"/>
    <p:sldId id="426" r:id="rId12"/>
    <p:sldId id="427" r:id="rId13"/>
    <p:sldId id="414" r:id="rId14"/>
    <p:sldId id="383" r:id="rId15"/>
    <p:sldId id="415" r:id="rId16"/>
    <p:sldId id="384" r:id="rId17"/>
    <p:sldId id="422" r:id="rId18"/>
    <p:sldId id="416" r:id="rId19"/>
    <p:sldId id="423" r:id="rId20"/>
    <p:sldId id="420" r:id="rId21"/>
    <p:sldId id="417" r:id="rId22"/>
    <p:sldId id="418" r:id="rId23"/>
    <p:sldId id="419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9" r:id="rId33"/>
    <p:sldId id="450" r:id="rId34"/>
    <p:sldId id="451" r:id="rId35"/>
    <p:sldId id="452" r:id="rId36"/>
    <p:sldId id="453" r:id="rId37"/>
    <p:sldId id="428" r:id="rId38"/>
    <p:sldId id="421" r:id="rId39"/>
    <p:sldId id="429" r:id="rId40"/>
    <p:sldId id="389" r:id="rId41"/>
    <p:sldId id="390" r:id="rId42"/>
    <p:sldId id="391" r:id="rId43"/>
    <p:sldId id="400" r:id="rId44"/>
    <p:sldId id="401" r:id="rId45"/>
    <p:sldId id="430" r:id="rId46"/>
    <p:sldId id="393" r:id="rId47"/>
    <p:sldId id="454" r:id="rId48"/>
    <p:sldId id="437" r:id="rId49"/>
    <p:sldId id="438" r:id="rId50"/>
    <p:sldId id="455" r:id="rId51"/>
    <p:sldId id="431" r:id="rId52"/>
    <p:sldId id="432" r:id="rId53"/>
    <p:sldId id="386" r:id="rId54"/>
    <p:sldId id="433" r:id="rId5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B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193BAFC-AABF-4157-B146-19DB910D3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3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69" y="4410076"/>
            <a:ext cx="55892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B310767-8732-411C-9C76-38CE6A722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7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5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4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7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6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CB28-97B6-4B99-B6CC-F8B9BF575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04C4-2505-4040-B2A7-0B0417D17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68E1-E2F6-4191-BC45-349286985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5A0F-2C5B-4F5F-BBED-5A3DAB992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EEF1-A19B-40F6-BD53-CF4E67931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CC0E-EF58-405B-98C5-DD40AE2CB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8228-5A22-4C35-8CDD-FEE654757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1199-AD68-45B7-8932-B564543A8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FD5-23A3-433F-AAE9-C1FB8ED84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104D-8DE7-4466-96F7-1A28F315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4002-C957-46F8-A12B-C3A4B4002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30DE-487E-4B9A-930A-728616DA0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203D-A275-42EC-A96C-60DED5B77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FE0AA2EB-FF58-4A78-983B-48E241094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4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B904-D083-4709-98CD-E68BEA38EDC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209800"/>
          </a:xfrm>
        </p:spPr>
        <p:txBody>
          <a:bodyPr/>
          <a:lstStyle/>
          <a:p>
            <a:pPr algn="ctr"/>
            <a:r>
              <a:rPr lang="en-US" sz="4600" dirty="0" smtClean="0"/>
              <a:t>CSE </a:t>
            </a:r>
            <a:r>
              <a:rPr lang="en-US" sz="4600" dirty="0"/>
              <a:t>1223: Introduction to Computer Programming in Java</a:t>
            </a:r>
            <a:br>
              <a:rPr lang="en-US" sz="4600" dirty="0"/>
            </a:br>
            <a:r>
              <a:rPr lang="en-US" sz="4600" dirty="0"/>
              <a:t>Chapter 6 – </a:t>
            </a:r>
            <a:r>
              <a:rPr lang="en-US" sz="4600" dirty="0" err="1" smtClean="0"/>
              <a:t>ArrayLists</a:t>
            </a:r>
            <a:endParaRPr lang="en-US" sz="4600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724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– 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– 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(“stop”))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228600" y="824770"/>
            <a:ext cx="1371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28959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import?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6" idx="5"/>
          </p:cNvCxnSpPr>
          <p:nvPr/>
        </p:nvCxnSpPr>
        <p:spPr>
          <a:xfrm flipH="1" flipV="1">
            <a:off x="1399334" y="1280055"/>
            <a:ext cx="5153866" cy="314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an </a:t>
            </a:r>
            <a:r>
              <a:rPr lang="en-US" dirty="0" err="1" smtClean="0"/>
              <a:t>ArrayList</a:t>
            </a:r>
            <a:r>
              <a:rPr lang="en-US" dirty="0" smtClean="0"/>
              <a:t> we first need to import it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is a </a:t>
            </a:r>
            <a:r>
              <a:rPr lang="en-US" i="1" dirty="0" smtClean="0"/>
              <a:t>class</a:t>
            </a:r>
            <a:r>
              <a:rPr lang="en-US" dirty="0" smtClean="0"/>
              <a:t> that is part of the Java standard library</a:t>
            </a:r>
          </a:p>
          <a:p>
            <a:pPr lvl="2"/>
            <a:r>
              <a:rPr lang="en-US" dirty="0" smtClean="0"/>
              <a:t>Just like Scanner</a:t>
            </a:r>
          </a:p>
          <a:p>
            <a:pPr lvl="1"/>
            <a:r>
              <a:rPr lang="en-US" dirty="0" smtClean="0"/>
              <a:t>We need to tell our program that we’re going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– 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(“stop”))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044636" y="1848144"/>
            <a:ext cx="6032564" cy="2172922"/>
            <a:chOff x="1435036" y="2933699"/>
            <a:chExt cx="6032564" cy="2172922"/>
          </a:xfrm>
        </p:grpSpPr>
        <p:sp>
          <p:nvSpPr>
            <p:cNvPr id="6" name="Oval 5"/>
            <p:cNvSpPr/>
            <p:nvPr/>
          </p:nvSpPr>
          <p:spPr>
            <a:xfrm>
              <a:off x="1435036" y="2933699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96000" y="2971800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4497021"/>
              <a:ext cx="1600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&lt;String&gt;?</a:t>
              </a:r>
              <a:endPara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4"/>
            </p:cNvCxnSpPr>
            <p:nvPr/>
          </p:nvCxnSpPr>
          <p:spPr>
            <a:xfrm flipH="1" flipV="1">
              <a:off x="2120836" y="3467099"/>
              <a:ext cx="3708464" cy="10299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0"/>
              <a:endCxn id="7" idx="3"/>
            </p:cNvCxnSpPr>
            <p:nvPr/>
          </p:nvCxnSpPr>
          <p:spPr>
            <a:xfrm flipV="1">
              <a:off x="5829300" y="3427085"/>
              <a:ext cx="467566" cy="10699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9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&lt;String&gt;?</a:t>
            </a:r>
            <a:endParaRPr lang="en-US" dirty="0" smtClean="0"/>
          </a:p>
          <a:p>
            <a:pPr lvl="1"/>
            <a:r>
              <a:rPr lang="en-US" dirty="0" smtClean="0"/>
              <a:t>This syntax indicates that the class you are using is a </a:t>
            </a:r>
            <a:r>
              <a:rPr lang="en-US" i="1" dirty="0" smtClean="0"/>
              <a:t>generic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dirty="0" smtClean="0"/>
              <a:t>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dirty="0" smtClean="0"/>
              <a:t> is the placeholder for the class</a:t>
            </a:r>
          </a:p>
          <a:p>
            <a:pPr lvl="2"/>
            <a:r>
              <a:rPr lang="en-US" dirty="0" smtClean="0"/>
              <a:t>Can be used with any class</a:t>
            </a:r>
          </a:p>
          <a:p>
            <a:pPr lvl="3"/>
            <a:r>
              <a:rPr lang="en-US" dirty="0" smtClean="0"/>
              <a:t>Cannot be used with primitive types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char)</a:t>
            </a:r>
          </a:p>
          <a:p>
            <a:pPr lvl="4"/>
            <a:r>
              <a:rPr lang="en-US" dirty="0" smtClean="0"/>
              <a:t>We’ll see what to do with these in a moment</a:t>
            </a:r>
          </a:p>
          <a:p>
            <a:pPr lvl="2"/>
            <a:r>
              <a:rPr lang="en-US" dirty="0" smtClean="0"/>
              <a:t>You can think of it as replacing the array type declaration:</a:t>
            </a:r>
          </a:p>
          <a:p>
            <a:pPr marL="671512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String[10];</a:t>
            </a:r>
          </a:p>
          <a:p>
            <a:pPr marL="671512" lvl="2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– Some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(“stop”))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3471761"/>
            <a:ext cx="4343400" cy="609600"/>
            <a:chOff x="2286000" y="4497021"/>
            <a:chExt cx="4343400" cy="609600"/>
          </a:xfrm>
        </p:grpSpPr>
        <p:sp>
          <p:nvSpPr>
            <p:cNvPr id="6" name="Oval 5"/>
            <p:cNvSpPr/>
            <p:nvPr/>
          </p:nvSpPr>
          <p:spPr>
            <a:xfrm>
              <a:off x="2286000" y="4515256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4497021"/>
              <a:ext cx="1600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add()?</a:t>
              </a:r>
              <a:endPara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657600" y="4781956"/>
              <a:ext cx="1371600" cy="198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0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 is the main method used to add elements to an </a:t>
            </a:r>
            <a:r>
              <a:rPr lang="en-US" dirty="0" err="1" smtClean="0"/>
              <a:t>ArrayList</a:t>
            </a:r>
            <a:r>
              <a:rPr lang="en-US" dirty="0" smtClean="0"/>
              <a:t>: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Adds an element to the end of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/>
              <a:t>E is whatever type we declared with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/>
              <a:t>Returns true if it is able to add it, false if not</a:t>
            </a:r>
          </a:p>
          <a:p>
            <a:pPr lvl="3"/>
            <a:r>
              <a:rPr lang="en-US" dirty="0" smtClean="0"/>
              <a:t>No real equivalent in arrays, since arrays aren’t dynamic</a:t>
            </a:r>
          </a:p>
          <a:p>
            <a:pPr marL="1023937" lvl="3" indent="0">
              <a:buNone/>
            </a:pP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– 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(“stop”))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59946" y="4821239"/>
            <a:ext cx="2993254" cy="1274761"/>
            <a:chOff x="1426346" y="5048656"/>
            <a:chExt cx="2993254" cy="1274761"/>
          </a:xfrm>
        </p:grpSpPr>
        <p:sp>
          <p:nvSpPr>
            <p:cNvPr id="17" name="Oval 16"/>
            <p:cNvSpPr/>
            <p:nvPr/>
          </p:nvSpPr>
          <p:spPr>
            <a:xfrm>
              <a:off x="3048000" y="5048656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6346" y="5713817"/>
              <a:ext cx="1600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get()?</a:t>
              </a:r>
              <a:endPara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17" idx="4"/>
            </p:cNvCxnSpPr>
            <p:nvPr/>
          </p:nvCxnSpPr>
          <p:spPr>
            <a:xfrm flipV="1">
              <a:off x="3026546" y="5582056"/>
              <a:ext cx="707254" cy="4365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 is the method used to access elements :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 get(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Access an element at position index in the </a:t>
            </a:r>
            <a:r>
              <a:rPr lang="en-US" dirty="0" err="1" smtClean="0"/>
              <a:t>ArrayList</a:t>
            </a:r>
            <a:endParaRPr lang="en-US" dirty="0"/>
          </a:p>
          <a:p>
            <a:pPr lvl="3"/>
            <a:r>
              <a:rPr lang="en-US" dirty="0" smtClean="0"/>
              <a:t>Returns the element at the given index</a:t>
            </a:r>
          </a:p>
          <a:p>
            <a:pPr lvl="3"/>
            <a:r>
              <a:rPr lang="en-US" dirty="0" smtClean="0"/>
              <a:t>E is the type you used when you declared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/>
              <a:t>Equivalent to accessing an array via a subscript:</a:t>
            </a:r>
          </a:p>
          <a:p>
            <a:pPr lvl="3"/>
            <a:endParaRPr lang="en-US" dirty="0" smtClean="0"/>
          </a:p>
          <a:p>
            <a:pPr marL="1023937" lvl="3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[index]);</a:t>
            </a:r>
          </a:p>
          <a:p>
            <a:pPr marL="1023937" lvl="3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stringL.get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(index));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</a:t>
            </a:r>
            <a:r>
              <a:rPr lang="en-US" dirty="0" smtClean="0"/>
              <a:t>!  Just like arrays your code </a:t>
            </a: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– 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(“stop”))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()-1;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00400" y="3873943"/>
            <a:ext cx="4991470" cy="861046"/>
            <a:chOff x="2286000" y="4187610"/>
            <a:chExt cx="4991470" cy="861046"/>
          </a:xfrm>
        </p:grpSpPr>
        <p:sp>
          <p:nvSpPr>
            <p:cNvPr id="24" name="Oval 23"/>
            <p:cNvSpPr/>
            <p:nvPr/>
          </p:nvSpPr>
          <p:spPr>
            <a:xfrm>
              <a:off x="2286000" y="4515256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77270" y="4187610"/>
              <a:ext cx="1600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size()?</a:t>
              </a:r>
              <a:endPara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1"/>
              <a:endCxn id="24" idx="6"/>
            </p:cNvCxnSpPr>
            <p:nvPr/>
          </p:nvCxnSpPr>
          <p:spPr>
            <a:xfrm flipH="1">
              <a:off x="3657600" y="4492410"/>
              <a:ext cx="2019670" cy="2895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2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dirty="0" smtClean="0"/>
              <a:t>Consider the following task:</a:t>
            </a:r>
          </a:p>
          <a:p>
            <a:pPr lvl="1"/>
            <a:r>
              <a:rPr lang="en-US" dirty="0" smtClean="0"/>
              <a:t>Double values representing grades are read until the user enters a negative number</a:t>
            </a:r>
          </a:p>
          <a:p>
            <a:pPr lvl="1"/>
            <a:r>
              <a:rPr lang="en-US" dirty="0" smtClean="0"/>
              <a:t>Then for all of the non-negative values entered, compute the following:</a:t>
            </a:r>
          </a:p>
          <a:p>
            <a:pPr lvl="2"/>
            <a:r>
              <a:rPr lang="en-US" dirty="0" smtClean="0"/>
              <a:t>The average, minimum and maximum grade</a:t>
            </a:r>
          </a:p>
          <a:p>
            <a:pPr lvl="2"/>
            <a:r>
              <a:rPr lang="en-US" dirty="0" smtClean="0"/>
              <a:t>The number of grades that are above average and below average</a:t>
            </a:r>
          </a:p>
          <a:p>
            <a:pPr lvl="2"/>
            <a:r>
              <a:rPr lang="en-US" dirty="0" smtClean="0"/>
              <a:t>The median grade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 smtClean="0"/>
              <a:t>We also need to have a way to check how long our </a:t>
            </a:r>
            <a:r>
              <a:rPr lang="en-US" dirty="0" err="1" smtClean="0"/>
              <a:t>ArrayList</a:t>
            </a:r>
            <a:r>
              <a:rPr lang="en-US" dirty="0" smtClean="0"/>
              <a:t> is: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size()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Returns back the count of elements in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/>
              <a:t>Equivalent to using the array length attribute:</a:t>
            </a:r>
          </a:p>
          <a:p>
            <a:pPr marL="1023937" lvl="3" indent="0">
              <a:buNone/>
            </a:pPr>
            <a:endParaRPr lang="en-US" dirty="0" smtClean="0"/>
          </a:p>
          <a:p>
            <a:pPr marL="1023937" lvl="3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stringArr.length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23937" lvl="3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3937" lvl="3" indent="0">
              <a:buNone/>
            </a:pP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ArrayLists</a:t>
            </a:r>
            <a:r>
              <a:rPr lang="en-US" dirty="0" smtClean="0"/>
              <a:t> are dynamic, there’s a second method for adding elements: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index, 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Adds an element at position index</a:t>
            </a:r>
          </a:p>
          <a:p>
            <a:pPr lvl="3"/>
            <a:r>
              <a:rPr lang="en-US" dirty="0" smtClean="0"/>
              <a:t>Moves everything currently in the </a:t>
            </a:r>
            <a:r>
              <a:rPr lang="en-US" dirty="0" err="1" smtClean="0"/>
              <a:t>ArrayList</a:t>
            </a:r>
            <a:r>
              <a:rPr lang="en-US" dirty="0" smtClean="0"/>
              <a:t> from index on to the right one position to “insert” the new element into place</a:t>
            </a:r>
          </a:p>
          <a:p>
            <a:pPr lvl="3"/>
            <a:r>
              <a:rPr lang="en-US" dirty="0" smtClean="0"/>
              <a:t>E is the type used when you declared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/>
              <a:t>No real equivalent in arrays, since arrays aren’t dynamic</a:t>
            </a:r>
          </a:p>
          <a:p>
            <a:pPr marL="1023937" lvl="3" indent="0">
              <a:buNone/>
            </a:pP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 smtClean="0"/>
              <a:t>We also want some way of changing elements at a position: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 set(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index, 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Changes the element at position index to the new value 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3"/>
            <a:r>
              <a:rPr lang="en-US" dirty="0"/>
              <a:t>E is the type used when you declared the </a:t>
            </a:r>
            <a:r>
              <a:rPr lang="en-US" dirty="0" err="1"/>
              <a:t>ArrayList</a:t>
            </a:r>
            <a:endParaRPr lang="en-US" dirty="0"/>
          </a:p>
          <a:p>
            <a:pPr lvl="3"/>
            <a:r>
              <a:rPr lang="en-US" dirty="0" smtClean="0"/>
              <a:t>Returns back what was previously stored at that index</a:t>
            </a:r>
          </a:p>
          <a:p>
            <a:pPr lvl="3"/>
            <a:r>
              <a:rPr lang="en-US" dirty="0" smtClean="0"/>
              <a:t>Equivalent to using the array subscript:</a:t>
            </a:r>
          </a:p>
          <a:p>
            <a:pPr marL="1023937" lvl="3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23937" lvl="3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stringL.set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index,obj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23937" lvl="3" indent="0">
              <a:buNone/>
            </a:pP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8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/>
              <a:t>ArrayLists</a:t>
            </a:r>
            <a:r>
              <a:rPr lang="en-US" dirty="0" smtClean="0"/>
              <a:t> are dynamic, we can delete elements from them: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 remove(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Removes the element at index from the list</a:t>
            </a:r>
          </a:p>
          <a:p>
            <a:pPr lvl="3"/>
            <a:r>
              <a:rPr lang="en-US" dirty="0" smtClean="0"/>
              <a:t>Everything to the right of index is shifted one position left to fill the gap</a:t>
            </a:r>
          </a:p>
          <a:p>
            <a:pPr lvl="3"/>
            <a:r>
              <a:rPr lang="en-US" dirty="0" smtClean="0"/>
              <a:t>Returns back what we’ve removed</a:t>
            </a:r>
          </a:p>
          <a:p>
            <a:pPr lvl="3"/>
            <a:r>
              <a:rPr lang="en-US" dirty="0" smtClean="0"/>
              <a:t>No real equivalent in arrays because arrays are not dynamic</a:t>
            </a:r>
          </a:p>
          <a:p>
            <a:pPr marL="1023937" lvl="3" indent="0">
              <a:buNone/>
            </a:pPr>
            <a:endParaRPr lang="en-US" dirty="0"/>
          </a:p>
          <a:p>
            <a:pPr marL="1023937" lvl="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segment of code that takes an </a:t>
            </a:r>
            <a:r>
              <a:rPr lang="en-US" dirty="0" err="1" smtClean="0"/>
              <a:t>ArrayList</a:t>
            </a:r>
            <a:r>
              <a:rPr lang="en-US" dirty="0" smtClean="0"/>
              <a:t> of Strings named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and determines:</a:t>
            </a:r>
          </a:p>
          <a:p>
            <a:pPr lvl="1"/>
            <a:r>
              <a:rPr lang="en-US" dirty="0" smtClean="0"/>
              <a:t>The length of the longest String in the list</a:t>
            </a:r>
          </a:p>
          <a:p>
            <a:pPr lvl="1"/>
            <a:r>
              <a:rPr lang="en-US" dirty="0" smtClean="0"/>
              <a:t>The length of the shortest String in the list</a:t>
            </a:r>
          </a:p>
          <a:p>
            <a:pPr lvl="1"/>
            <a:r>
              <a:rPr lang="en-US" dirty="0" smtClean="0"/>
              <a:t>The average length of Strings in the list</a:t>
            </a:r>
          </a:p>
          <a:p>
            <a:pPr lvl="2"/>
            <a:r>
              <a:rPr lang="en-US" dirty="0" smtClean="0"/>
              <a:t>Compute the average as a double value</a:t>
            </a:r>
          </a:p>
          <a:p>
            <a:pPr lvl="2"/>
            <a:r>
              <a:rPr lang="en-US" dirty="0" smtClean="0"/>
              <a:t>You can assume that the </a:t>
            </a:r>
            <a:r>
              <a:rPr lang="en-US" dirty="0" err="1" smtClean="0"/>
              <a:t>ArrayList</a:t>
            </a:r>
            <a:r>
              <a:rPr lang="en-US" dirty="0" smtClean="0"/>
              <a:t> has already been declared and is named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2390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max = 0;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min = 0;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total = total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(max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max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(min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|| min &lt; 0)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min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total/(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()*1.0);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6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</a:t>
            </a:r>
            <a:r>
              <a:rPr lang="en-US" dirty="0" err="1" smtClean="0"/>
              <a:t>ArrayLists</a:t>
            </a:r>
            <a:r>
              <a:rPr lang="en-US" dirty="0" smtClean="0"/>
              <a:t> (for loop)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1447799"/>
            <a:ext cx="4724400" cy="426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max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min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total = total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(max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max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(min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min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total/(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()*1.0);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segment of code that takes an </a:t>
            </a:r>
            <a:r>
              <a:rPr lang="en-US" dirty="0" err="1" smtClean="0"/>
              <a:t>ArrayList</a:t>
            </a:r>
            <a:r>
              <a:rPr lang="en-US" dirty="0" smtClean="0"/>
              <a:t> of Strings named list and removes any Strings that are longer than 5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7244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()&gt;5)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7244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()&gt;5)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1386840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Wait – does this work?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048000" y="1571506"/>
            <a:ext cx="2667000" cy="133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knew how many grades there were going to be, we could use an array</a:t>
            </a:r>
          </a:p>
          <a:p>
            <a:pPr lvl="1"/>
            <a:r>
              <a:rPr lang="en-US" dirty="0" smtClean="0"/>
              <a:t>Recall what we know about arrays</a:t>
            </a:r>
          </a:p>
          <a:p>
            <a:pPr lvl="2"/>
            <a:r>
              <a:rPr lang="en-US" dirty="0" smtClean="0"/>
              <a:t>A sequence of variables of the same data type (e.g. </a:t>
            </a:r>
            <a:r>
              <a:rPr lang="en-US" dirty="0" err="1" smtClean="0"/>
              <a:t>int</a:t>
            </a:r>
            <a:r>
              <a:rPr lang="en-US" dirty="0" smtClean="0"/>
              <a:t>, double, String,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Each variable in the array is called an </a:t>
            </a:r>
            <a:r>
              <a:rPr lang="en-US" i="1" dirty="0" smtClean="0"/>
              <a:t>element</a:t>
            </a:r>
            <a:endParaRPr lang="en-US" dirty="0" smtClean="0"/>
          </a:p>
          <a:p>
            <a:pPr lvl="2"/>
            <a:r>
              <a:rPr lang="en-US" dirty="0" smtClean="0"/>
              <a:t>Array elements are accessed through their </a:t>
            </a:r>
            <a:r>
              <a:rPr lang="en-US" i="1" dirty="0" smtClean="0"/>
              <a:t>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6835806" cy="457200"/>
            <a:chOff x="1066800" y="4800600"/>
            <a:chExt cx="6835806" cy="457200"/>
          </a:xfrm>
        </p:grpSpPr>
        <p:sp>
          <p:nvSpPr>
            <p:cNvPr id="5" name="Rectangle 4"/>
            <p:cNvSpPr/>
            <p:nvPr/>
          </p:nvSpPr>
          <p:spPr>
            <a:xfrm>
              <a:off x="37981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112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6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839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697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55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1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16806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5400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5406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10" idx="2"/>
          </p:cNvCxnSpPr>
          <p:nvPr/>
        </p:nvCxnSpPr>
        <p:spPr>
          <a:xfrm flipV="1">
            <a:off x="1409700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4" idx="2"/>
          </p:cNvCxnSpPr>
          <p:nvPr/>
        </p:nvCxnSpPr>
        <p:spPr>
          <a:xfrm flipV="1">
            <a:off x="7559706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7244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()&gt;5)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1386840"/>
            <a:ext cx="2497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Wait – does this work?</a:t>
            </a:r>
          </a:p>
          <a:p>
            <a:r>
              <a:rPr lang="en-US" dirty="0" smtClean="0"/>
              <a:t>Why won’t this work?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048000" y="1710006"/>
            <a:ext cx="2667000" cy="120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careful removing elements from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Remember – when we remove elements, the entire </a:t>
            </a:r>
            <a:r>
              <a:rPr lang="en-US" dirty="0" err="1" smtClean="0"/>
              <a:t>ArrayList</a:t>
            </a:r>
            <a:r>
              <a:rPr lang="en-US" dirty="0" smtClean="0"/>
              <a:t> shifts into the position of the removed element:</a:t>
            </a:r>
          </a:p>
          <a:p>
            <a:pPr marL="344487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remove(6);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6835806" cy="457200"/>
            <a:chOff x="1066800" y="4800600"/>
            <a:chExt cx="6835806" cy="457200"/>
          </a:xfrm>
        </p:grpSpPr>
        <p:sp>
          <p:nvSpPr>
            <p:cNvPr id="5" name="Rectangle 4"/>
            <p:cNvSpPr/>
            <p:nvPr/>
          </p:nvSpPr>
          <p:spPr>
            <a:xfrm>
              <a:off x="37981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112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6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839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697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55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1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16806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5400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5406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10" idx="2"/>
          </p:cNvCxnSpPr>
          <p:nvPr/>
        </p:nvCxnSpPr>
        <p:spPr>
          <a:xfrm flipV="1">
            <a:off x="1409700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4" idx="2"/>
          </p:cNvCxnSpPr>
          <p:nvPr/>
        </p:nvCxnSpPr>
        <p:spPr>
          <a:xfrm flipV="1">
            <a:off x="7559706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8363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5512663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careful removing elements from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Remember – when we remove elements, the entire </a:t>
            </a:r>
            <a:r>
              <a:rPr lang="en-US" dirty="0" err="1" smtClean="0"/>
              <a:t>ArrayList</a:t>
            </a:r>
            <a:r>
              <a:rPr lang="en-US" dirty="0" smtClean="0"/>
              <a:t> shifts into the position of the removed element:</a:t>
            </a:r>
          </a:p>
          <a:p>
            <a:pPr marL="344487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remove(6);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6835806" cy="457200"/>
            <a:chOff x="1066800" y="4800600"/>
            <a:chExt cx="6835806" cy="457200"/>
          </a:xfrm>
        </p:grpSpPr>
        <p:sp>
          <p:nvSpPr>
            <p:cNvPr id="5" name="Rectangle 4"/>
            <p:cNvSpPr/>
            <p:nvPr/>
          </p:nvSpPr>
          <p:spPr>
            <a:xfrm>
              <a:off x="37981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112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6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839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55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1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16806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5400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5406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10" idx="2"/>
          </p:cNvCxnSpPr>
          <p:nvPr/>
        </p:nvCxnSpPr>
        <p:spPr>
          <a:xfrm flipV="1">
            <a:off x="1409700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4" idx="2"/>
          </p:cNvCxnSpPr>
          <p:nvPr/>
        </p:nvCxnSpPr>
        <p:spPr>
          <a:xfrm flipV="1">
            <a:off x="7559706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8363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5512663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careful removing elements from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Remember – when we remove elements, the entire </a:t>
            </a:r>
            <a:r>
              <a:rPr lang="en-US" dirty="0" err="1" smtClean="0"/>
              <a:t>ArrayList</a:t>
            </a:r>
            <a:r>
              <a:rPr lang="en-US" dirty="0" smtClean="0"/>
              <a:t> shifts into the position of the removed element:</a:t>
            </a:r>
          </a:p>
          <a:p>
            <a:pPr marL="344487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remove(6);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6150006" cy="457200"/>
            <a:chOff x="1066800" y="4800600"/>
            <a:chExt cx="6150006" cy="457200"/>
          </a:xfrm>
        </p:grpSpPr>
        <p:sp>
          <p:nvSpPr>
            <p:cNvPr id="5" name="Rectangle 4"/>
            <p:cNvSpPr/>
            <p:nvPr/>
          </p:nvSpPr>
          <p:spPr>
            <a:xfrm>
              <a:off x="37981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112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6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839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97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55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1006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5400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5406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10" idx="2"/>
          </p:cNvCxnSpPr>
          <p:nvPr/>
        </p:nvCxnSpPr>
        <p:spPr>
          <a:xfrm flipV="1">
            <a:off x="1409700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4" idx="2"/>
          </p:cNvCxnSpPr>
          <p:nvPr/>
        </p:nvCxnSpPr>
        <p:spPr>
          <a:xfrm flipH="1" flipV="1">
            <a:off x="6873906" y="5257800"/>
            <a:ext cx="68580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8363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5512663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careful removing elements from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remove(6);</a:t>
            </a:r>
          </a:p>
          <a:p>
            <a:pPr lvl="1"/>
            <a:r>
              <a:rPr lang="en-US" dirty="0" smtClean="0"/>
              <a:t>The item at position 6 is removed.</a:t>
            </a:r>
          </a:p>
          <a:p>
            <a:pPr lvl="2"/>
            <a:r>
              <a:rPr lang="en-US" dirty="0" smtClean="0"/>
              <a:t>Now the item that was at position 7 is at position 6</a:t>
            </a:r>
          </a:p>
          <a:p>
            <a:pPr lvl="2"/>
            <a:r>
              <a:rPr lang="en-US" dirty="0" smtClean="0"/>
              <a:t>We will end up skipping this element in our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6150006" cy="457200"/>
            <a:chOff x="1066800" y="4800600"/>
            <a:chExt cx="6150006" cy="457200"/>
          </a:xfrm>
        </p:grpSpPr>
        <p:sp>
          <p:nvSpPr>
            <p:cNvPr id="5" name="Rectangle 4"/>
            <p:cNvSpPr/>
            <p:nvPr/>
          </p:nvSpPr>
          <p:spPr>
            <a:xfrm>
              <a:off x="37981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112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6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3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839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97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55563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1006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5400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5406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10" idx="2"/>
          </p:cNvCxnSpPr>
          <p:nvPr/>
        </p:nvCxnSpPr>
        <p:spPr>
          <a:xfrm flipV="1">
            <a:off x="1409700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4" idx="2"/>
          </p:cNvCxnSpPr>
          <p:nvPr/>
        </p:nvCxnSpPr>
        <p:spPr>
          <a:xfrm flipH="1" flipV="1">
            <a:off x="6873906" y="5257800"/>
            <a:ext cx="68580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8363" y="5600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5512663" y="5257800"/>
            <a:ext cx="0" cy="34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47244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()&gt;5)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Fix this segment of code so that it doesn’t skip any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Again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47244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current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()&gt;5)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Fix this segment of code so that it doesn’t skip any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 -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dirty="0" smtClean="0"/>
              <a:t>Let’s reconsider the problem from the start of these slides:</a:t>
            </a:r>
          </a:p>
          <a:p>
            <a:pPr lvl="1"/>
            <a:r>
              <a:rPr lang="en-US" dirty="0" smtClean="0"/>
              <a:t>Double values representing grades are read until the user enters a negative number</a:t>
            </a:r>
          </a:p>
          <a:p>
            <a:pPr lvl="1"/>
            <a:r>
              <a:rPr lang="en-US" dirty="0" smtClean="0"/>
              <a:t>Then for all of the non-negative values entered, compute the following:</a:t>
            </a:r>
          </a:p>
          <a:p>
            <a:pPr lvl="2"/>
            <a:r>
              <a:rPr lang="en-US" dirty="0" smtClean="0"/>
              <a:t>The average, minimum and maximum grade</a:t>
            </a:r>
          </a:p>
          <a:p>
            <a:pPr lvl="2"/>
            <a:r>
              <a:rPr lang="en-US" dirty="0" smtClean="0"/>
              <a:t>The number of grades that are above average and below average</a:t>
            </a:r>
          </a:p>
          <a:p>
            <a:pPr lvl="2"/>
            <a:r>
              <a:rPr lang="en-US" dirty="0" smtClean="0"/>
              <a:t>The median grade</a:t>
            </a:r>
            <a:endParaRPr lang="en-US" dirty="0"/>
          </a:p>
          <a:p>
            <a:pPr lvl="1"/>
            <a:r>
              <a:rPr lang="en-US" dirty="0" smtClean="0"/>
              <a:t>For this we need an </a:t>
            </a:r>
            <a:r>
              <a:rPr lang="en-US" dirty="0" err="1" smtClean="0"/>
              <a:t>ArrayList</a:t>
            </a:r>
            <a:r>
              <a:rPr lang="en-US" dirty="0" smtClean="0"/>
              <a:t> of primitive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2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Scanner keyboard = new Scanner(System.in);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(input&gt;=0.0)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total = 0;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 = total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average = total/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Scanner keyboard = new Scanner(System.in);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(input&gt;=0.0)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total = 0;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 = total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gradeList.get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average = total/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867400" y="1752600"/>
            <a:ext cx="2781670" cy="1981200"/>
            <a:chOff x="4495800" y="2816010"/>
            <a:chExt cx="2781670" cy="1981200"/>
          </a:xfrm>
        </p:grpSpPr>
        <p:sp>
          <p:nvSpPr>
            <p:cNvPr id="6" name="Oval 5"/>
            <p:cNvSpPr/>
            <p:nvPr/>
          </p:nvSpPr>
          <p:spPr>
            <a:xfrm>
              <a:off x="4495800" y="2816010"/>
              <a:ext cx="1371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77270" y="4187610"/>
              <a:ext cx="1600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&lt;Double&gt;?</a:t>
              </a:r>
              <a:endPara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V="1">
              <a:off x="5677270" y="3082710"/>
              <a:ext cx="190130" cy="1409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8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we </a:t>
            </a:r>
            <a:r>
              <a:rPr lang="en-US" i="1" dirty="0" smtClean="0"/>
              <a:t>don’t know</a:t>
            </a:r>
            <a:r>
              <a:rPr lang="en-US" dirty="0" smtClean="0"/>
              <a:t> how many grades there will be</a:t>
            </a:r>
          </a:p>
          <a:p>
            <a:pPr lvl="1"/>
            <a:r>
              <a:rPr lang="en-US" dirty="0" smtClean="0"/>
              <a:t>We just want to keep reading until we find a negative score</a:t>
            </a:r>
          </a:p>
          <a:p>
            <a:pPr lvl="1"/>
            <a:r>
              <a:rPr lang="en-US" dirty="0" smtClean="0"/>
              <a:t>An array requires us to know before we start using it how big it will be</a:t>
            </a:r>
          </a:p>
          <a:p>
            <a:pPr lvl="2"/>
            <a:r>
              <a:rPr lang="en-US" dirty="0" smtClean="0"/>
              <a:t>We need to declare it with a specific size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grades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lvl="1"/>
            <a:r>
              <a:rPr lang="en-US" dirty="0" smtClean="0"/>
              <a:t>What we would like to have is an array that can change size as we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463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are used to hold </a:t>
            </a:r>
            <a:r>
              <a:rPr lang="en-US" i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u="sng" dirty="0" smtClean="0"/>
              <a:t>cannot</a:t>
            </a:r>
            <a:r>
              <a:rPr lang="en-US" dirty="0" smtClean="0"/>
              <a:t> use them to hold </a:t>
            </a:r>
            <a:r>
              <a:rPr lang="en-US" i="1" dirty="0" smtClean="0"/>
              <a:t>primitive types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&lt;double&gt;();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are used to hold </a:t>
            </a:r>
            <a:r>
              <a:rPr lang="en-US" i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We cannot use them to hold </a:t>
            </a:r>
            <a:r>
              <a:rPr lang="en-US" i="1" dirty="0" smtClean="0"/>
              <a:t>primitive types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However, each primitive type has a wrapper class that we can use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smtClean="0">
                <a:cs typeface="Times New Roman"/>
              </a:rPr>
              <a:t>class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smtClean="0">
                <a:cs typeface="Times New Roman"/>
              </a:rPr>
              <a:t>class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smtClean="0">
                <a:cs typeface="Times New Roman"/>
              </a:rPr>
              <a:t>class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endParaRPr lang="en-US" dirty="0" smtClean="0"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124200"/>
            <a:ext cx="7239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8325"/>
          </a:xfrm>
        </p:spPr>
        <p:txBody>
          <a:bodyPr/>
          <a:lstStyle/>
          <a:p>
            <a:r>
              <a:rPr lang="en-US" dirty="0" smtClean="0"/>
              <a:t>Used to transform a </a:t>
            </a:r>
            <a:r>
              <a:rPr lang="en-US" i="1" dirty="0" smtClean="0"/>
              <a:t>primitive type</a:t>
            </a:r>
            <a:r>
              <a:rPr lang="en-US" dirty="0" smtClean="0"/>
              <a:t> into a </a:t>
            </a:r>
            <a:r>
              <a:rPr lang="en-US" i="1" dirty="0" smtClean="0"/>
              <a:t>class</a:t>
            </a:r>
          </a:p>
          <a:p>
            <a:pPr lvl="1"/>
            <a:r>
              <a:rPr lang="en-US" dirty="0" smtClean="0"/>
              <a:t>Useful for </a:t>
            </a:r>
            <a:r>
              <a:rPr lang="en-US" i="1" dirty="0" smtClean="0"/>
              <a:t>generic classes</a:t>
            </a:r>
            <a:r>
              <a:rPr lang="en-US" dirty="0" smtClean="0"/>
              <a:t> (like collections) that require a class and can’t use a primitive</a:t>
            </a:r>
          </a:p>
          <a:p>
            <a:pPr lvl="2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 smtClean="0"/>
              <a:t>Taking a primitive data element and wrapping it up in a wrapper class is known as </a:t>
            </a:r>
            <a:r>
              <a:rPr lang="en-US" i="1" dirty="0" smtClean="0"/>
              <a:t>boxing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Double(6.0);</a:t>
            </a:r>
          </a:p>
          <a:p>
            <a:r>
              <a:rPr lang="en-US" dirty="0" smtClean="0"/>
              <a:t>Taking the primitive out of the wrapper is known as </a:t>
            </a:r>
            <a:r>
              <a:rPr lang="en-US" i="1" dirty="0" err="1" smtClean="0"/>
              <a:t>unboxing</a:t>
            </a:r>
            <a:endParaRPr lang="en-US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myPrimitive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myDouble.doubleValue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Java will (usually) automatically do the right thing on its own (</a:t>
            </a:r>
            <a:r>
              <a:rPr lang="en-US" i="1" dirty="0" err="1" smtClean="0"/>
              <a:t>autoboxing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6.0;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myPrimitive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+ 3.0;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are used to hold </a:t>
            </a:r>
            <a:r>
              <a:rPr lang="en-US" i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We cannot use them to hold </a:t>
            </a:r>
            <a:r>
              <a:rPr lang="en-US" i="1" dirty="0" smtClean="0"/>
              <a:t>primitive types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124200"/>
            <a:ext cx="7239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are used to hold </a:t>
            </a:r>
            <a:r>
              <a:rPr lang="en-US" i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We cannot use them to hold </a:t>
            </a:r>
            <a:r>
              <a:rPr lang="en-US" i="1" dirty="0" smtClean="0"/>
              <a:t>primitive types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Instead we use the wrapper object: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&lt;Double&gt;();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124200"/>
            <a:ext cx="7239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an </a:t>
            </a:r>
            <a:r>
              <a:rPr lang="en-US" dirty="0" err="1" smtClean="0"/>
              <a:t>ArrayList</a:t>
            </a:r>
            <a:r>
              <a:rPr lang="en-US" dirty="0" smtClean="0"/>
              <a:t> of primitives, we use the corresponding wrapper class instead</a:t>
            </a:r>
          </a:p>
          <a:p>
            <a:pPr lvl="1"/>
            <a:r>
              <a:rPr lang="en-US" dirty="0" smtClean="0"/>
              <a:t>But we can use </a:t>
            </a:r>
            <a:r>
              <a:rPr lang="en-US" i="1" dirty="0" err="1" smtClean="0"/>
              <a:t>autoboxing</a:t>
            </a:r>
            <a:r>
              <a:rPr lang="en-US" dirty="0" smtClean="0"/>
              <a:t> to make our life easier adding and examining elements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gradeList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(12.0);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firstScore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gradeList.get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Write a piece of code that:</a:t>
            </a:r>
          </a:p>
          <a:p>
            <a:pPr lvl="1"/>
            <a:r>
              <a:rPr lang="en-US" dirty="0" smtClean="0"/>
              <a:t>Declares a new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</a:t>
            </a:r>
            <a:r>
              <a:rPr lang="en-US" dirty="0" err="1" smtClean="0"/>
              <a:t>nums</a:t>
            </a:r>
            <a:endParaRPr lang="en-US" dirty="0" smtClean="0"/>
          </a:p>
          <a:p>
            <a:pPr lvl="1"/>
            <a:r>
              <a:rPr lang="en-US" dirty="0" smtClean="0"/>
              <a:t>Puts the even numbers from 2 through 20 into this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4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Write a piece of code that:</a:t>
            </a:r>
          </a:p>
          <a:p>
            <a:pPr lvl="1"/>
            <a:r>
              <a:rPr lang="en-US" dirty="0" smtClean="0"/>
              <a:t>Declares a new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</a:t>
            </a:r>
            <a:r>
              <a:rPr lang="en-US" dirty="0" err="1" smtClean="0"/>
              <a:t>nums</a:t>
            </a:r>
            <a:endParaRPr lang="en-US" dirty="0" smtClean="0"/>
          </a:p>
          <a:p>
            <a:pPr lvl="1"/>
            <a:r>
              <a:rPr lang="en-US" dirty="0" smtClean="0"/>
              <a:t>Puts the even numbers from 2 through 20 into this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86200"/>
            <a:ext cx="82296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&lt;=20)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piece of code that:</a:t>
            </a:r>
          </a:p>
          <a:p>
            <a:pPr lvl="1"/>
            <a:r>
              <a:rPr lang="en-US" dirty="0" smtClean="0"/>
              <a:t>Uses an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list1 to build a new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list2</a:t>
            </a:r>
          </a:p>
          <a:p>
            <a:pPr lvl="1"/>
            <a:r>
              <a:rPr lang="en-US" dirty="0" smtClean="0"/>
              <a:t>The elements of list2 should be in reverse order from the elements that are in list1</a:t>
            </a:r>
          </a:p>
        </p:txBody>
      </p:sp>
    </p:spTree>
    <p:extLst>
      <p:ext uri="{BB962C8B-B14F-4D97-AF65-F5344CB8AC3E}">
        <p14:creationId xmlns:p14="http://schemas.microsoft.com/office/powerpoint/2010/main" val="6798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In Java, we can use an </a:t>
            </a:r>
            <a:r>
              <a:rPr lang="en-US" i="1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Just like an array, except it can change size when we need it to</a:t>
            </a:r>
          </a:p>
          <a:p>
            <a:pPr lvl="2"/>
            <a:r>
              <a:rPr lang="en-US" dirty="0" smtClean="0"/>
              <a:t>Also known as a </a:t>
            </a:r>
            <a:r>
              <a:rPr lang="en-US" i="1" dirty="0" smtClean="0"/>
              <a:t>dynamic array</a:t>
            </a:r>
            <a:endParaRPr lang="en-US" dirty="0" smtClean="0"/>
          </a:p>
          <a:p>
            <a:pPr lvl="2"/>
            <a:r>
              <a:rPr lang="en-US" dirty="0" smtClean="0"/>
              <a:t>No need to pre-determine the number of elements up front, just add to the array as we need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4800600"/>
            <a:ext cx="685800" cy="1169348"/>
            <a:chOff x="1066800" y="4800600"/>
            <a:chExt cx="685800" cy="1169348"/>
          </a:xfrm>
        </p:grpSpPr>
        <p:sp>
          <p:nvSpPr>
            <p:cNvPr id="10" name="Rectangle 9"/>
            <p:cNvSpPr/>
            <p:nvPr/>
          </p:nvSpPr>
          <p:spPr>
            <a:xfrm>
              <a:off x="1066800" y="4800600"/>
              <a:ext cx="6858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560061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21" name="Straight Arrow Connector 20"/>
            <p:cNvCxnSpPr>
              <a:stCxn id="18" idx="0"/>
              <a:endCxn id="10" idx="2"/>
            </p:cNvCxnSpPr>
            <p:nvPr/>
          </p:nvCxnSpPr>
          <p:spPr>
            <a:xfrm flipV="1">
              <a:off x="1409700" y="5257800"/>
              <a:ext cx="0" cy="342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8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14600"/>
          </a:xfrm>
        </p:spPr>
        <p:txBody>
          <a:bodyPr/>
          <a:lstStyle/>
          <a:p>
            <a:r>
              <a:rPr lang="en-US" dirty="0" smtClean="0"/>
              <a:t>Write a piece of code that:</a:t>
            </a:r>
          </a:p>
          <a:p>
            <a:pPr lvl="1"/>
            <a:r>
              <a:rPr lang="en-US" dirty="0" smtClean="0"/>
              <a:t>Uses an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list1 to build a new </a:t>
            </a:r>
            <a:r>
              <a:rPr lang="en-US" dirty="0" err="1" smtClean="0"/>
              <a:t>ArrayList</a:t>
            </a:r>
            <a:r>
              <a:rPr lang="en-US" dirty="0" smtClean="0"/>
              <a:t> of Integers named list2</a:t>
            </a:r>
          </a:p>
          <a:p>
            <a:pPr lvl="1"/>
            <a:r>
              <a:rPr lang="en-US" dirty="0" smtClean="0"/>
              <a:t>The elements of list2 should be in reverse order from the elements that are in list1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list2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list1.size()-1;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&gt;=0)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list1.get(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list2.add(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30725"/>
          </a:xfrm>
        </p:spPr>
        <p:txBody>
          <a:bodyPr/>
          <a:lstStyle/>
          <a:p>
            <a:r>
              <a:rPr lang="en-US" dirty="0" smtClean="0"/>
              <a:t>Like arrays, </a:t>
            </a:r>
            <a:r>
              <a:rPr lang="en-US" dirty="0" err="1" smtClean="0"/>
              <a:t>ArrayLists</a:t>
            </a:r>
            <a:r>
              <a:rPr lang="en-US" dirty="0" smtClean="0"/>
              <a:t> can be passed as parameters to methods and can be returned by methods (functions) e.g.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&lt;Double&gt; al)</a:t>
            </a:r>
          </a:p>
          <a:p>
            <a:pPr marL="344487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			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al)</a:t>
            </a:r>
          </a:p>
          <a:p>
            <a:pPr marL="344487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al)</a:t>
            </a:r>
          </a:p>
          <a:p>
            <a:pPr marL="344487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&lt;Character&gt; al)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595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following slide is some code that uses an array</a:t>
            </a:r>
          </a:p>
          <a:p>
            <a:pPr lvl="1"/>
            <a:r>
              <a:rPr lang="en-US" dirty="0" smtClean="0"/>
              <a:t>Rewrite this code so that it uses an </a:t>
            </a:r>
            <a:r>
              <a:rPr lang="en-US" dirty="0" err="1" smtClean="0"/>
              <a:t>ArrayList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82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ArrayExample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countOccurrences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(char [] array, 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if( array[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=chCount+1;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[0]=‘c’;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[1]=‘b’;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[2]=‘b’;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[3]=‘a’;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‘b’;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countOccurrences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myChars,myCh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(“The number of occurrences is: ”+count);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 – 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ArrayExample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countOccurrences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&lt;Character&gt; array,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		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if(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=chCount+1;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&lt;Character&gt;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&lt;Character&gt;();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(‘c’);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(‘b’);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(‘b’);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(‘a’);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‘b’;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countOccurrences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myChars,myCh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(“The number of occurrences is: ”+count);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1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4800600"/>
            <a:ext cx="1370120" cy="1169348"/>
            <a:chOff x="1066800" y="4800600"/>
            <a:chExt cx="1370120" cy="1169348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4800600"/>
              <a:ext cx="1370120" cy="457200"/>
              <a:chOff x="1066800" y="4800600"/>
              <a:chExt cx="137012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51120" y="4800600"/>
                <a:ext cx="685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800" y="4800600"/>
                <a:ext cx="685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95400" y="560061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79720" y="560061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1" name="Straight Arrow Connector 20"/>
            <p:cNvCxnSpPr>
              <a:stCxn id="18" idx="0"/>
              <a:endCxn id="10" idx="2"/>
            </p:cNvCxnSpPr>
            <p:nvPr/>
          </p:nvCxnSpPr>
          <p:spPr>
            <a:xfrm flipV="1">
              <a:off x="1409700" y="5257800"/>
              <a:ext cx="0" cy="342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0"/>
              <a:endCxn id="6" idx="2"/>
            </p:cNvCxnSpPr>
            <p:nvPr/>
          </p:nvCxnSpPr>
          <p:spPr>
            <a:xfrm flipV="1">
              <a:off x="2094020" y="5257800"/>
              <a:ext cx="0" cy="342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In Java, we can use an </a:t>
            </a:r>
            <a:r>
              <a:rPr lang="en-US" i="1" smtClean="0"/>
              <a:t>ArrayList</a:t>
            </a:r>
            <a:endParaRPr lang="en-US" smtClean="0"/>
          </a:p>
          <a:p>
            <a:pPr lvl="1"/>
            <a:r>
              <a:rPr lang="en-US" smtClean="0"/>
              <a:t>Just like an array, except it can change size when we need it to</a:t>
            </a:r>
          </a:p>
          <a:p>
            <a:pPr lvl="2"/>
            <a:r>
              <a:rPr lang="en-US" smtClean="0"/>
              <a:t>Also known as a </a:t>
            </a:r>
            <a:r>
              <a:rPr lang="en-US" i="1" smtClean="0"/>
              <a:t>dynamic array</a:t>
            </a:r>
            <a:endParaRPr lang="en-US" smtClean="0"/>
          </a:p>
          <a:p>
            <a:pPr lvl="2"/>
            <a:r>
              <a:rPr lang="en-US" smtClean="0"/>
              <a:t>No need to pre-determine the number of elements up front, just add to the array as we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4800600"/>
            <a:ext cx="1813264" cy="1169348"/>
            <a:chOff x="1066800" y="4800600"/>
            <a:chExt cx="1813264" cy="1169348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4800600"/>
              <a:ext cx="1370120" cy="457200"/>
              <a:chOff x="1066800" y="4800600"/>
              <a:chExt cx="137012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51120" y="4800600"/>
                <a:ext cx="685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800" y="4800600"/>
                <a:ext cx="685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95400" y="560061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51464" y="560061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8" idx="0"/>
              <a:endCxn id="10" idx="2"/>
            </p:cNvCxnSpPr>
            <p:nvPr/>
          </p:nvCxnSpPr>
          <p:spPr>
            <a:xfrm flipV="1">
              <a:off x="1409700" y="5257800"/>
              <a:ext cx="0" cy="342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0"/>
            </p:cNvCxnSpPr>
            <p:nvPr/>
          </p:nvCxnSpPr>
          <p:spPr>
            <a:xfrm flipV="1">
              <a:off x="2765764" y="5257800"/>
              <a:ext cx="0" cy="342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422864" y="48006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In Java, we can use an </a:t>
            </a:r>
            <a:r>
              <a:rPr lang="en-US" i="1" smtClean="0"/>
              <a:t>ArrayList</a:t>
            </a:r>
            <a:endParaRPr lang="en-US" smtClean="0"/>
          </a:p>
          <a:p>
            <a:pPr lvl="1"/>
            <a:r>
              <a:rPr lang="en-US" smtClean="0"/>
              <a:t>Just like an array, except it can change size when we need it to</a:t>
            </a:r>
          </a:p>
          <a:p>
            <a:pPr lvl="2"/>
            <a:r>
              <a:rPr lang="en-US" smtClean="0"/>
              <a:t>Also known as a </a:t>
            </a:r>
            <a:r>
              <a:rPr lang="en-US" i="1" smtClean="0"/>
              <a:t>dynamic array</a:t>
            </a:r>
            <a:endParaRPr lang="en-US" smtClean="0"/>
          </a:p>
          <a:p>
            <a:pPr lvl="2"/>
            <a:r>
              <a:rPr lang="en-US" smtClean="0"/>
              <a:t>No need to pre-determine the number of elements up front, just add to the array as we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does this have to do with </a:t>
            </a:r>
            <a:r>
              <a:rPr lang="en-US" dirty="0" err="1" smtClean="0"/>
              <a:t>ArrayLists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is a Java class</a:t>
            </a:r>
          </a:p>
          <a:p>
            <a:pPr lvl="2"/>
            <a:r>
              <a:rPr lang="en-US" dirty="0" smtClean="0"/>
              <a:t>Part of the Java Standard Library</a:t>
            </a:r>
          </a:p>
          <a:p>
            <a:pPr lvl="2"/>
            <a:r>
              <a:rPr lang="en-US" dirty="0" smtClean="0"/>
              <a:t>It implements a </a:t>
            </a:r>
            <a:r>
              <a:rPr lang="en-US" i="1" dirty="0" smtClean="0"/>
              <a:t>dynamic array</a:t>
            </a:r>
          </a:p>
          <a:p>
            <a:pPr lvl="1"/>
            <a:r>
              <a:rPr lang="en-US" dirty="0" smtClean="0"/>
              <a:t>To use an </a:t>
            </a:r>
            <a:r>
              <a:rPr lang="en-US" dirty="0" err="1" smtClean="0"/>
              <a:t>ArrayList</a:t>
            </a:r>
            <a:r>
              <a:rPr lang="en-US" dirty="0" smtClean="0"/>
              <a:t> we need to know how to use it:</a:t>
            </a:r>
          </a:p>
          <a:p>
            <a:pPr lvl="2"/>
            <a:r>
              <a:rPr lang="en-US" dirty="0" smtClean="0"/>
              <a:t>How do we declare it?</a:t>
            </a:r>
          </a:p>
          <a:p>
            <a:pPr lvl="2"/>
            <a:r>
              <a:rPr lang="en-US" dirty="0" smtClean="0"/>
              <a:t>How can we put things into an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can we read things from an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– 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another programming problem</a:t>
            </a:r>
          </a:p>
          <a:p>
            <a:pPr lvl="1"/>
            <a:r>
              <a:rPr lang="en-US" dirty="0" smtClean="0"/>
              <a:t>We want code that reads in text one line at a time</a:t>
            </a:r>
            <a:r>
              <a:rPr lang="en-US" dirty="0"/>
              <a:t> </a:t>
            </a:r>
            <a:r>
              <a:rPr lang="en-US" dirty="0" smtClean="0"/>
              <a:t>until the user enters the word “stop”</a:t>
            </a:r>
          </a:p>
          <a:p>
            <a:pPr lvl="1"/>
            <a:r>
              <a:rPr lang="en-US" dirty="0" smtClean="0"/>
              <a:t>Then the code should repeat back all of the lines in reverse order</a:t>
            </a:r>
          </a:p>
          <a:p>
            <a:pPr lvl="1"/>
            <a:r>
              <a:rPr lang="en-US" dirty="0" smtClean="0"/>
              <a:t>We do not know how many lines of text there will be before we start</a:t>
            </a:r>
          </a:p>
          <a:p>
            <a:pPr lvl="1"/>
            <a:r>
              <a:rPr lang="en-US" dirty="0" smtClean="0"/>
              <a:t>We can solve this with an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481811"/>
      </p:ext>
    </p:extLst>
  </p:cSld>
  <p:clrMapOvr>
    <a:masterClrMapping/>
  </p:clrMapOvr>
</p:sld>
</file>

<file path=ppt/theme/theme1.xml><?xml version="1.0" encoding="utf-8"?>
<a:theme xmlns:a="http://schemas.openxmlformats.org/drawingml/2006/main" name="00_CourseIntroduction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00_CourseIntroduction</Template>
  <TotalTime>19919</TotalTime>
  <Words>2537</Words>
  <Application>Microsoft Office PowerPoint</Application>
  <PresentationFormat>On-screen Show (4:3)</PresentationFormat>
  <Paragraphs>657</Paragraphs>
  <Slides>54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PMingLiU</vt:lpstr>
      <vt:lpstr>Arial</vt:lpstr>
      <vt:lpstr>Courier New</vt:lpstr>
      <vt:lpstr>Garamond</vt:lpstr>
      <vt:lpstr>Times New Roman</vt:lpstr>
      <vt:lpstr>Wingdings</vt:lpstr>
      <vt:lpstr>00_CourseIntroduction</vt:lpstr>
      <vt:lpstr>CSE 1223: Introduction to Computer Programming in Java Chapter 6 – ArrayLists</vt:lpstr>
      <vt:lpstr>A programming problem</vt:lpstr>
      <vt:lpstr>A programming problem</vt:lpstr>
      <vt:lpstr>A programming problem</vt:lpstr>
      <vt:lpstr>A programming problem</vt:lpstr>
      <vt:lpstr>A programming problem</vt:lpstr>
      <vt:lpstr>A programming problem</vt:lpstr>
      <vt:lpstr>ArrayLists</vt:lpstr>
      <vt:lpstr>ArrayLists – A programming problem</vt:lpstr>
      <vt:lpstr>ArrayList – A programming Problem</vt:lpstr>
      <vt:lpstr>ArrayList – A programming Problem</vt:lpstr>
      <vt:lpstr>ArrayList - import</vt:lpstr>
      <vt:lpstr>ArrayList – A programming Problem</vt:lpstr>
      <vt:lpstr>ArrayList - Declaration</vt:lpstr>
      <vt:lpstr>ArrayList – Some Sample code</vt:lpstr>
      <vt:lpstr>ArrayList - Methods</vt:lpstr>
      <vt:lpstr>ArrayList – A programming Problem</vt:lpstr>
      <vt:lpstr>ArrayList - Methods</vt:lpstr>
      <vt:lpstr>ArrayList – A programming Problem</vt:lpstr>
      <vt:lpstr>ArrayList - Methods</vt:lpstr>
      <vt:lpstr>ArrayList - Methods</vt:lpstr>
      <vt:lpstr>ArrayList - Methods</vt:lpstr>
      <vt:lpstr>ArrayList - Methods</vt:lpstr>
      <vt:lpstr>Your Turn - ArrayLists</vt:lpstr>
      <vt:lpstr>Your Turn - ArrayLists</vt:lpstr>
      <vt:lpstr>Your Turn – ArrayLists (for loop)</vt:lpstr>
      <vt:lpstr>Your Turn Again - ArrayLists</vt:lpstr>
      <vt:lpstr>Your Turn Again - ArrayLists</vt:lpstr>
      <vt:lpstr>Your Turn Again - ArrayLists</vt:lpstr>
      <vt:lpstr>Your Turn Again - ArrayLists</vt:lpstr>
      <vt:lpstr>Removing elements from a list</vt:lpstr>
      <vt:lpstr>Removing elements from a list</vt:lpstr>
      <vt:lpstr>Removing elements from a list</vt:lpstr>
      <vt:lpstr>Removing elements from a list</vt:lpstr>
      <vt:lpstr>Your Turn Again - ArrayLists</vt:lpstr>
      <vt:lpstr>Your Turn Again - ArrayLists</vt:lpstr>
      <vt:lpstr>A programming problem - revisited</vt:lpstr>
      <vt:lpstr>ArrayList Example</vt:lpstr>
      <vt:lpstr>ArrayList Example</vt:lpstr>
      <vt:lpstr>Collections - ArrayList</vt:lpstr>
      <vt:lpstr>Collections - ArrayList</vt:lpstr>
      <vt:lpstr>Digression – Wrapper classes</vt:lpstr>
      <vt:lpstr>Digression – Wrapper Classes</vt:lpstr>
      <vt:lpstr>ArrayLists</vt:lpstr>
      <vt:lpstr>Collections - ArrayList</vt:lpstr>
      <vt:lpstr>ArrayLists</vt:lpstr>
      <vt:lpstr>Your Turn - ArrayLists</vt:lpstr>
      <vt:lpstr>Your Turn - ArrayLists</vt:lpstr>
      <vt:lpstr>Your Turn - ArrayLists</vt:lpstr>
      <vt:lpstr>Your Turn - ArrayLists</vt:lpstr>
      <vt:lpstr>ArrayLists and Methods</vt:lpstr>
      <vt:lpstr>ArrayList Example</vt:lpstr>
      <vt:lpstr>ArrayList Example</vt:lpstr>
      <vt:lpstr>ArrayList Example – One solution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Review</dc:title>
  <dc:creator>jeremy morris</dc:creator>
  <cp:lastModifiedBy>morris, jeremy </cp:lastModifiedBy>
  <cp:revision>1640</cp:revision>
  <dcterms:created xsi:type="dcterms:W3CDTF">2010-09-08T19:25:20Z</dcterms:created>
  <dcterms:modified xsi:type="dcterms:W3CDTF">2015-11-09T20:39:02Z</dcterms:modified>
</cp:coreProperties>
</file>