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sldIdLst>
    <p:sldId id="256" r:id="rId3"/>
    <p:sldId id="257" r:id="rId4"/>
    <p:sldId id="258" r:id="rId5"/>
    <p:sldId id="277" r:id="rId6"/>
    <p:sldId id="259" r:id="rId7"/>
    <p:sldId id="279" r:id="rId8"/>
    <p:sldId id="260" r:id="rId9"/>
    <p:sldId id="280" r:id="rId10"/>
    <p:sldId id="261" r:id="rId11"/>
    <p:sldId id="262" r:id="rId12"/>
    <p:sldId id="263" r:id="rId13"/>
    <p:sldId id="264" r:id="rId14"/>
    <p:sldId id="265" r:id="rId15"/>
    <p:sldId id="266" r:id="rId16"/>
    <p:sldId id="267" r:id="rId17"/>
    <p:sldId id="268" r:id="rId18"/>
    <p:sldId id="269" r:id="rId19"/>
    <p:sldId id="281" r:id="rId20"/>
    <p:sldId id="270" r:id="rId21"/>
    <p:sldId id="271" r:id="rId22"/>
    <p:sldId id="282" r:id="rId23"/>
    <p:sldId id="272" r:id="rId24"/>
    <p:sldId id="273" r:id="rId25"/>
    <p:sldId id="274" r:id="rId26"/>
    <p:sldId id="275" r:id="rId27"/>
    <p:sldId id="276"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72" y="-1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5C06D8-21C8-47C3-8DB7-56AB2BC045F9}" type="datetimeFigureOut">
              <a:rPr lang="en-US" smtClean="0"/>
              <a:t>1/3/2013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A3C7CD-7EA2-4699-A2C6-20A39A12E45B}" type="slidenum">
              <a:rPr lang="en-US" smtClean="0"/>
              <a:t>‹#›</a:t>
            </a:fld>
            <a:endParaRPr lang="en-US"/>
          </a:p>
        </p:txBody>
      </p:sp>
    </p:spTree>
    <p:extLst>
      <p:ext uri="{BB962C8B-B14F-4D97-AF65-F5344CB8AC3E}">
        <p14:creationId xmlns:p14="http://schemas.microsoft.com/office/powerpoint/2010/main" val="311605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B310767-8732-411C-9C76-38CE6A722807}" type="slidenum">
              <a:rPr lang="en-US" smtClean="0">
                <a:solidFill>
                  <a:prstClr val="black"/>
                </a:solidFill>
              </a:rPr>
              <a:pPr>
                <a:defRPr/>
              </a:pPr>
              <a:t>1</a:t>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16A8C150-5E51-4838-849F-FEB963F0CA31}" type="slidenum">
              <a:rPr lang="en-US" sz="1100" b="0">
                <a:latin typeface="Arial" charset="0"/>
              </a:rPr>
              <a:pPr eaLnBrk="1" hangingPunct="1"/>
              <a:t>10</a:t>
            </a:fld>
            <a:endParaRPr lang="en-US" sz="1100" b="0">
              <a:latin typeface="Arial" charset="0"/>
            </a:endParaRPr>
          </a:p>
        </p:txBody>
      </p:sp>
      <p:sp>
        <p:nvSpPr>
          <p:cNvPr id="373763" name="Rectangle 2"/>
          <p:cNvSpPr>
            <a:spLocks noGrp="1" noRot="1" noChangeAspect="1" noChangeArrowheads="1" noTextEdit="1"/>
          </p:cNvSpPr>
          <p:nvPr>
            <p:ph type="sldImg"/>
          </p:nvPr>
        </p:nvSpPr>
        <p:spPr>
          <a:ln/>
        </p:spPr>
      </p:sp>
      <p:sp>
        <p:nvSpPr>
          <p:cNvPr id="373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874CFD87-C587-463A-8517-23A93A7DD43C}" type="slidenum">
              <a:rPr lang="en-US" sz="1100" b="0">
                <a:latin typeface="Arial" charset="0"/>
              </a:rPr>
              <a:pPr eaLnBrk="1" hangingPunct="1"/>
              <a:t>11</a:t>
            </a:fld>
            <a:endParaRPr lang="en-US" sz="1100" b="0">
              <a:latin typeface="Arial" charset="0"/>
            </a:endParaRPr>
          </a:p>
        </p:txBody>
      </p:sp>
      <p:sp>
        <p:nvSpPr>
          <p:cNvPr id="374787" name="Rectangle 2"/>
          <p:cNvSpPr>
            <a:spLocks noGrp="1" noRot="1" noChangeAspect="1" noChangeArrowheads="1" noTextEdit="1"/>
          </p:cNvSpPr>
          <p:nvPr>
            <p:ph type="sldImg"/>
          </p:nvPr>
        </p:nvSpPr>
        <p:spPr>
          <a:ln/>
        </p:spPr>
      </p:sp>
      <p:sp>
        <p:nvSpPr>
          <p:cNvPr id="374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I will run the program in a directory that is not writable or with an existing output file that is not writable, to show them what the generated exception looks like.</a:t>
            </a:r>
          </a:p>
          <a:p>
            <a:pPr eaLnBrk="1" hangingPunct="1">
              <a:buFontTx/>
              <a:buChar char="•"/>
            </a:pPr>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42BE773D-8BE1-45C1-A8D7-4967B2046077}" type="slidenum">
              <a:rPr lang="en-US" sz="1100" b="0">
                <a:latin typeface="Arial" charset="0"/>
              </a:rPr>
              <a:pPr eaLnBrk="1" hangingPunct="1"/>
              <a:t>12</a:t>
            </a:fld>
            <a:endParaRPr lang="en-US" sz="1100" b="0">
              <a:latin typeface="Arial" charset="0"/>
            </a:endParaRPr>
          </a:p>
        </p:txBody>
      </p:sp>
      <p:sp>
        <p:nvSpPr>
          <p:cNvPr id="375811" name="Rectangle 2"/>
          <p:cNvSpPr>
            <a:spLocks noGrp="1" noRot="1" noChangeAspect="1" noChangeArrowheads="1" noTextEdit="1"/>
          </p:cNvSpPr>
          <p:nvPr>
            <p:ph type="sldImg"/>
          </p:nvPr>
        </p:nvSpPr>
        <p:spPr>
          <a:ln/>
        </p:spPr>
      </p:sp>
      <p:sp>
        <p:nvSpPr>
          <p:cNvPr id="375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21E50EFC-5534-445A-88F1-997C1F9B8B56}" type="slidenum">
              <a:rPr lang="en-US" sz="1100" b="0">
                <a:latin typeface="Arial" charset="0"/>
              </a:rPr>
              <a:pPr eaLnBrk="1" hangingPunct="1"/>
              <a:t>13</a:t>
            </a:fld>
            <a:endParaRPr lang="en-US" sz="1100" b="0">
              <a:latin typeface="Arial" charset="0"/>
            </a:endParaRPr>
          </a:p>
        </p:txBody>
      </p:sp>
      <p:sp>
        <p:nvSpPr>
          <p:cNvPr id="376835" name="Rectangle 2"/>
          <p:cNvSpPr>
            <a:spLocks noGrp="1" noRot="1" noChangeAspect="1" noChangeArrowheads="1" noTextEdit="1"/>
          </p:cNvSpPr>
          <p:nvPr>
            <p:ph type="sldImg"/>
          </p:nvPr>
        </p:nvSpPr>
        <p:spPr>
          <a:ln/>
        </p:spPr>
      </p:sp>
      <p:sp>
        <p:nvSpPr>
          <p:cNvPr id="376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0E18F2E2-3946-4962-8805-8913A9643972}" type="slidenum">
              <a:rPr lang="en-US" sz="1100" b="0">
                <a:latin typeface="Arial" charset="0"/>
              </a:rPr>
              <a:pPr eaLnBrk="1" hangingPunct="1"/>
              <a:t>14</a:t>
            </a:fld>
            <a:endParaRPr lang="en-US" sz="1100" b="0">
              <a:latin typeface="Arial" charset="0"/>
            </a:endParaRPr>
          </a:p>
        </p:txBody>
      </p:sp>
      <p:sp>
        <p:nvSpPr>
          <p:cNvPr id="377859" name="Rectangle 2"/>
          <p:cNvSpPr>
            <a:spLocks noGrp="1" noRot="1" noChangeAspect="1" noChangeArrowheads="1" noTextEdit="1"/>
          </p:cNvSpPr>
          <p:nvPr>
            <p:ph type="sldImg"/>
          </p:nvPr>
        </p:nvSpPr>
        <p:spPr>
          <a:ln/>
        </p:spPr>
      </p:sp>
      <p:sp>
        <p:nvSpPr>
          <p:cNvPr id="377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16233" indent="-216233">
              <a:buFontTx/>
              <a:buChar char="•"/>
            </a:pPr>
            <a:r>
              <a:rPr lang="en-US" smtClean="0"/>
              <a:t>Note two things:</a:t>
            </a:r>
          </a:p>
          <a:p>
            <a:pPr marL="648698" lvl="1" indent="-216233">
              <a:buFontTx/>
              <a:buAutoNum type="arabicPeriod"/>
            </a:pPr>
            <a:r>
              <a:rPr lang="en-US" smtClean="0"/>
              <a:t>We removed the throws clause</a:t>
            </a:r>
          </a:p>
          <a:p>
            <a:pPr marL="648698" lvl="1" indent="-216233">
              <a:buFontTx/>
              <a:buAutoNum type="arabicPeriod"/>
            </a:pPr>
            <a:r>
              <a:rPr lang="en-US" smtClean="0"/>
              <a:t>We enclosed the statement that could cause the exception (the constructor) in a try-catch</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A88BC268-0F00-4EC0-9042-224424E8CB73}" type="slidenum">
              <a:rPr lang="en-US" sz="1100" b="0">
                <a:latin typeface="Arial" charset="0"/>
              </a:rPr>
              <a:pPr eaLnBrk="1" hangingPunct="1"/>
              <a:t>15</a:t>
            </a:fld>
            <a:endParaRPr lang="en-US" sz="1100" b="0">
              <a:latin typeface="Arial" charset="0"/>
            </a:endParaRPr>
          </a:p>
        </p:txBody>
      </p:sp>
      <p:sp>
        <p:nvSpPr>
          <p:cNvPr id="378883" name="Rectangle 2"/>
          <p:cNvSpPr>
            <a:spLocks noGrp="1" noRot="1" noChangeAspect="1" noChangeArrowheads="1" noTextEdit="1"/>
          </p:cNvSpPr>
          <p:nvPr>
            <p:ph type="sldImg"/>
          </p:nvPr>
        </p:nvSpPr>
        <p:spPr>
          <a:ln/>
        </p:spPr>
      </p:sp>
      <p:sp>
        <p:nvSpPr>
          <p:cNvPr id="378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Explain flow of control:</a:t>
            </a:r>
          </a:p>
          <a:p>
            <a:pPr lvl="1" eaLnBrk="1" hangingPunct="1">
              <a:buFontTx/>
              <a:buChar char="•"/>
            </a:pPr>
            <a:r>
              <a:rPr lang="en-US" smtClean="0"/>
              <a:t>the statements in the try block are executed</a:t>
            </a:r>
          </a:p>
          <a:p>
            <a:pPr lvl="1" eaLnBrk="1" hangingPunct="1">
              <a:buFontTx/>
              <a:buChar char="•"/>
            </a:pPr>
            <a:r>
              <a:rPr lang="en-US" smtClean="0"/>
              <a:t>if no exception occurs, execution continues after the catch block</a:t>
            </a:r>
          </a:p>
          <a:p>
            <a:pPr lvl="1" eaLnBrk="1" hangingPunct="1">
              <a:buFontTx/>
              <a:buChar char="•"/>
            </a:pPr>
            <a:r>
              <a:rPr lang="en-US" smtClean="0"/>
              <a:t>if an exception occurs, control is transferred to the catch block, and after that is complete, execution continues after it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E45F19A1-D8E1-4FBF-9BD4-34C111508DC2}" type="slidenum">
              <a:rPr lang="en-US" sz="1100" b="0">
                <a:latin typeface="Arial" charset="0"/>
              </a:rPr>
              <a:pPr eaLnBrk="1" hangingPunct="1"/>
              <a:t>16</a:t>
            </a:fld>
            <a:endParaRPr lang="en-US" sz="1100" b="0">
              <a:latin typeface="Arial" charset="0"/>
            </a:endParaRPr>
          </a:p>
        </p:txBody>
      </p:sp>
      <p:sp>
        <p:nvSpPr>
          <p:cNvPr id="379907" name="Rectangle 2"/>
          <p:cNvSpPr>
            <a:spLocks noGrp="1" noRot="1" noChangeAspect="1" noChangeArrowheads="1" noTextEdit="1"/>
          </p:cNvSpPr>
          <p:nvPr>
            <p:ph type="sldImg"/>
          </p:nvPr>
        </p:nvSpPr>
        <p:spPr>
          <a:ln/>
        </p:spPr>
      </p:sp>
      <p:sp>
        <p:nvSpPr>
          <p:cNvPr id="379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z="900"/>
              <a:t>This is a simple example, but it contains most of what they need to know about reading input from a file (except for finding the end of the file and reading other types).</a:t>
            </a:r>
          </a:p>
          <a:p>
            <a:pPr eaLnBrk="1" hangingPunct="1">
              <a:buFontTx/>
              <a:buChar char="•"/>
            </a:pPr>
            <a:r>
              <a:rPr lang="en-US" sz="900"/>
              <a:t>Explain what it does: inputs user name the usual way, and then saves it to a file called out.txt.</a:t>
            </a:r>
          </a:p>
          <a:p>
            <a:pPr eaLnBrk="1" hangingPunct="1">
              <a:buFontTx/>
              <a:buChar char="•"/>
            </a:pPr>
            <a:r>
              <a:rPr lang="en-US" sz="900"/>
              <a:t>I will run the program and show them the result.</a:t>
            </a:r>
          </a:p>
          <a:p>
            <a:pPr eaLnBrk="1" hangingPunct="1">
              <a:buFontTx/>
              <a:buChar char="•"/>
            </a:pPr>
            <a:r>
              <a:rPr lang="en-US" sz="900"/>
              <a:t>Important things to discuss here:</a:t>
            </a:r>
          </a:p>
          <a:p>
            <a:pPr lvl="1" eaLnBrk="1" hangingPunct="1">
              <a:buFontTx/>
              <a:buChar char="•"/>
            </a:pPr>
            <a:r>
              <a:rPr lang="en-US" sz="900"/>
              <a:t>import statement</a:t>
            </a:r>
          </a:p>
          <a:p>
            <a:pPr lvl="1" eaLnBrk="1" hangingPunct="1">
              <a:buFontTx/>
              <a:buChar char="•"/>
            </a:pPr>
            <a:r>
              <a:rPr lang="en-US" sz="900"/>
              <a:t>throws IOException</a:t>
            </a:r>
          </a:p>
          <a:p>
            <a:pPr lvl="1" eaLnBrk="1" hangingPunct="1">
              <a:buFontTx/>
              <a:buChar char="•"/>
            </a:pPr>
            <a:r>
              <a:rPr lang="en-US" sz="900"/>
              <a:t>declaration and creation of PrintWriter object connected to output file</a:t>
            </a:r>
          </a:p>
          <a:p>
            <a:pPr lvl="1" eaLnBrk="1" hangingPunct="1">
              <a:buFontTx/>
              <a:buChar char="•"/>
            </a:pPr>
            <a:r>
              <a:rPr lang="en-US" sz="900"/>
              <a:t>output to output file</a:t>
            </a:r>
          </a:p>
          <a:p>
            <a:pPr lvl="1" eaLnBrk="1" hangingPunct="1">
              <a:buFontTx/>
              <a:buChar char="•"/>
            </a:pPr>
            <a:r>
              <a:rPr lang="en-US" sz="900"/>
              <a:t>closing output file</a:t>
            </a:r>
          </a:p>
          <a:p>
            <a:pPr eaLnBrk="1" hangingPunct="1">
              <a:buFontTx/>
              <a:buChar char="•"/>
            </a:pPr>
            <a:r>
              <a:rPr lang="en-US" sz="900"/>
              <a:t>I have not discussed packages yet, so I will take this opportunity to tell them about them and to show them the standard Java API documentation to illustrate the variety of functionality available and where they might be able to find out about it.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D85A81DE-FAA8-436F-9A47-BA29D4571ADA}" type="slidenum">
              <a:rPr lang="en-US" sz="1100" b="0">
                <a:latin typeface="Arial" charset="0"/>
              </a:rPr>
              <a:pPr eaLnBrk="1" hangingPunct="1"/>
              <a:t>17</a:t>
            </a:fld>
            <a:endParaRPr lang="en-US" sz="1100" b="0">
              <a:latin typeface="Arial" charset="0"/>
            </a:endParaRPr>
          </a:p>
        </p:txBody>
      </p:sp>
      <p:sp>
        <p:nvSpPr>
          <p:cNvPr id="380931" name="Rectangle 2"/>
          <p:cNvSpPr>
            <a:spLocks noGrp="1" noRot="1" noChangeAspect="1" noChangeArrowheads="1" noTextEdit="1"/>
          </p:cNvSpPr>
          <p:nvPr>
            <p:ph type="sldImg"/>
          </p:nvPr>
        </p:nvSpPr>
        <p:spPr>
          <a:ln/>
        </p:spPr>
      </p:sp>
      <p:sp>
        <p:nvSpPr>
          <p:cNvPr id="380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We will not discuss the File class. We will only mention/use it in the creation of a Scanner object to read from the file.</a:t>
            </a:r>
          </a:p>
          <a:p>
            <a:pPr eaLnBrk="1" hangingPunct="1">
              <a:buFontTx/>
              <a:buChar char="•"/>
            </a:pPr>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D85A81DE-FAA8-436F-9A47-BA29D4571ADA}" type="slidenum">
              <a:rPr lang="en-US" sz="1100" b="0">
                <a:latin typeface="Arial" charset="0"/>
              </a:rPr>
              <a:pPr eaLnBrk="1" hangingPunct="1"/>
              <a:t>18</a:t>
            </a:fld>
            <a:endParaRPr lang="en-US" sz="1100" b="0">
              <a:latin typeface="Arial" charset="0"/>
            </a:endParaRPr>
          </a:p>
        </p:txBody>
      </p:sp>
      <p:sp>
        <p:nvSpPr>
          <p:cNvPr id="380931" name="Rectangle 2"/>
          <p:cNvSpPr>
            <a:spLocks noGrp="1" noRot="1" noChangeAspect="1" noChangeArrowheads="1" noTextEdit="1"/>
          </p:cNvSpPr>
          <p:nvPr>
            <p:ph type="sldImg"/>
          </p:nvPr>
        </p:nvSpPr>
        <p:spPr>
          <a:ln/>
        </p:spPr>
      </p:sp>
      <p:sp>
        <p:nvSpPr>
          <p:cNvPr id="380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We will not discuss the File class. We will only mention/use it in the creation of a Scanner object to read from the file.</a:t>
            </a:r>
          </a:p>
          <a:p>
            <a:pPr eaLnBrk="1" hangingPunct="1">
              <a:buFontTx/>
              <a:buChar char="•"/>
            </a:pPr>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16A15515-FB9D-4D61-BEDD-258C77AD95F7}" type="slidenum">
              <a:rPr lang="en-US" sz="1100" b="0">
                <a:latin typeface="Arial" charset="0"/>
              </a:rPr>
              <a:pPr eaLnBrk="1" hangingPunct="1"/>
              <a:t>19</a:t>
            </a:fld>
            <a:endParaRPr lang="en-US" sz="1100" b="0">
              <a:latin typeface="Arial" charset="0"/>
            </a:endParaRPr>
          </a:p>
        </p:txBody>
      </p:sp>
      <p:sp>
        <p:nvSpPr>
          <p:cNvPr id="381955" name="Rectangle 2"/>
          <p:cNvSpPr>
            <a:spLocks noGrp="1" noRot="1" noChangeAspect="1" noChangeArrowheads="1" noTextEdit="1"/>
          </p:cNvSpPr>
          <p:nvPr>
            <p:ph type="sldImg"/>
          </p:nvPr>
        </p:nvSpPr>
        <p:spPr>
          <a:ln/>
        </p:spPr>
      </p:sp>
      <p:sp>
        <p:nvSpPr>
          <p:cNvPr id="381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A0564543-A59F-48B5-9F68-C21C9BAC2841}" type="slidenum">
              <a:rPr lang="en-US" sz="1100" b="0">
                <a:latin typeface="Arial" charset="0"/>
              </a:rPr>
              <a:pPr eaLnBrk="1" hangingPunct="1"/>
              <a:t>2</a:t>
            </a:fld>
            <a:endParaRPr lang="en-US" sz="1100" b="0">
              <a:latin typeface="Arial" charset="0"/>
            </a:endParaRPr>
          </a:p>
        </p:txBody>
      </p:sp>
      <p:sp>
        <p:nvSpPr>
          <p:cNvPr id="368643" name="Rectangle 2"/>
          <p:cNvSpPr>
            <a:spLocks noGrp="1" noRot="1" noChangeAspect="1" noChangeArrowheads="1" noTextEdit="1"/>
          </p:cNvSpPr>
          <p:nvPr>
            <p:ph type="sldImg"/>
          </p:nvPr>
        </p:nvSpPr>
        <p:spPr>
          <a:ln/>
        </p:spPr>
      </p:sp>
      <p:sp>
        <p:nvSpPr>
          <p:cNvPr id="368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Chp 4 readings: 4.10</a:t>
            </a:r>
          </a:p>
          <a:p>
            <a:pPr eaLnBrk="1" hangingPunct="1">
              <a:buFontTx/>
              <a:buChar char="•"/>
            </a:pPr>
            <a:r>
              <a:rPr lang="en-US" smtClean="0"/>
              <a:t>Chp 12 readings: 12.1</a:t>
            </a:r>
          </a:p>
          <a:p>
            <a:pPr eaLnBrk="1" hangingPunct="1">
              <a:buFontTx/>
              <a:buChar char="•"/>
            </a:pPr>
            <a:r>
              <a:rPr lang="en-US" smtClean="0"/>
              <a:t>This is a simple example, but it contains pretty much everything they need to know about sending output to a file (except for handling the exception).</a:t>
            </a:r>
          </a:p>
          <a:p>
            <a:pPr eaLnBrk="1" hangingPunct="1">
              <a:buFontTx/>
              <a:buChar char="•"/>
            </a:pPr>
            <a:r>
              <a:rPr lang="en-US" smtClean="0"/>
              <a:t>Explain what it does: inputs user name the usual way, and then saves it to a file called out.txt.</a:t>
            </a:r>
          </a:p>
          <a:p>
            <a:pPr eaLnBrk="1" hangingPunct="1">
              <a:buFontTx/>
              <a:buChar char="•"/>
            </a:pPr>
            <a:r>
              <a:rPr lang="en-US" smtClean="0"/>
              <a:t>I will run the program and show them the result.</a:t>
            </a:r>
          </a:p>
          <a:p>
            <a:pPr eaLnBrk="1" hangingPunct="1">
              <a:buFontTx/>
              <a:buChar char="•"/>
            </a:pPr>
            <a:r>
              <a:rPr lang="en-US" smtClean="0"/>
              <a:t>Important things to discuss here:</a:t>
            </a:r>
          </a:p>
          <a:p>
            <a:pPr lvl="1" eaLnBrk="1" hangingPunct="1">
              <a:buFontTx/>
              <a:buChar char="•"/>
            </a:pPr>
            <a:r>
              <a:rPr lang="en-US" smtClean="0"/>
              <a:t>import statement</a:t>
            </a:r>
          </a:p>
          <a:p>
            <a:pPr lvl="1" eaLnBrk="1" hangingPunct="1">
              <a:buFontTx/>
              <a:buChar char="•"/>
            </a:pPr>
            <a:r>
              <a:rPr lang="en-US" smtClean="0"/>
              <a:t>throws IOException</a:t>
            </a:r>
          </a:p>
          <a:p>
            <a:pPr lvl="1" eaLnBrk="1" hangingPunct="1">
              <a:buFontTx/>
              <a:buChar char="•"/>
            </a:pPr>
            <a:r>
              <a:rPr lang="en-US" smtClean="0"/>
              <a:t>declaration and creation of PrintWriter object connected to output file</a:t>
            </a:r>
          </a:p>
          <a:p>
            <a:pPr lvl="1" eaLnBrk="1" hangingPunct="1">
              <a:buFontTx/>
              <a:buChar char="•"/>
            </a:pPr>
            <a:r>
              <a:rPr lang="en-US" smtClean="0"/>
              <a:t>output to output file</a:t>
            </a:r>
          </a:p>
          <a:p>
            <a:pPr lvl="1" eaLnBrk="1" hangingPunct="1">
              <a:buFontTx/>
              <a:buChar char="•"/>
            </a:pPr>
            <a:r>
              <a:rPr lang="en-US" smtClean="0"/>
              <a:t>closing output file</a:t>
            </a:r>
          </a:p>
          <a:p>
            <a:pPr eaLnBrk="1" hangingPunct="1">
              <a:buFontTx/>
              <a:buChar char="•"/>
            </a:pPr>
            <a:r>
              <a:rPr lang="en-US" smtClean="0"/>
              <a:t>I have not discussed packages yet, so I will take this opportunity to tell them about them and to show them the standard Java API documentation to illustrate the variety of functionality available and where they might be able to find out about it.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F982121C-8814-4452-83CC-DFF69D351C5A}" type="slidenum">
              <a:rPr lang="en-US" sz="1100" b="0">
                <a:latin typeface="Arial" charset="0"/>
              </a:rPr>
              <a:pPr eaLnBrk="1" hangingPunct="1"/>
              <a:t>20</a:t>
            </a:fld>
            <a:endParaRPr lang="en-US" sz="1100" b="0">
              <a:latin typeface="Arial" charset="0"/>
            </a:endParaRPr>
          </a:p>
        </p:txBody>
      </p:sp>
      <p:sp>
        <p:nvSpPr>
          <p:cNvPr id="382979" name="Rectangle 2"/>
          <p:cNvSpPr>
            <a:spLocks noGrp="1" noRot="1" noChangeAspect="1" noChangeArrowheads="1" noTextEdit="1"/>
          </p:cNvSpPr>
          <p:nvPr>
            <p:ph type="sldImg"/>
          </p:nvPr>
        </p:nvSpPr>
        <p:spPr>
          <a:ln/>
        </p:spPr>
      </p:sp>
      <p:sp>
        <p:nvSpPr>
          <p:cNvPr id="382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F982121C-8814-4452-83CC-DFF69D351C5A}" type="slidenum">
              <a:rPr lang="en-US" sz="1100" b="0">
                <a:latin typeface="Arial" charset="0"/>
              </a:rPr>
              <a:pPr eaLnBrk="1" hangingPunct="1"/>
              <a:t>21</a:t>
            </a:fld>
            <a:endParaRPr lang="en-US" sz="1100" b="0">
              <a:latin typeface="Arial" charset="0"/>
            </a:endParaRPr>
          </a:p>
        </p:txBody>
      </p:sp>
      <p:sp>
        <p:nvSpPr>
          <p:cNvPr id="382979" name="Rectangle 2"/>
          <p:cNvSpPr>
            <a:spLocks noGrp="1" noRot="1" noChangeAspect="1" noChangeArrowheads="1" noTextEdit="1"/>
          </p:cNvSpPr>
          <p:nvPr>
            <p:ph type="sldImg"/>
          </p:nvPr>
        </p:nvSpPr>
        <p:spPr>
          <a:ln/>
        </p:spPr>
      </p:sp>
      <p:sp>
        <p:nvSpPr>
          <p:cNvPr id="382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F2193732-41D2-4436-97D5-AD726B63C26A}" type="slidenum">
              <a:rPr lang="en-US" sz="1100" b="0">
                <a:latin typeface="Arial" charset="0"/>
              </a:rPr>
              <a:pPr eaLnBrk="1" hangingPunct="1"/>
              <a:t>22</a:t>
            </a:fld>
            <a:endParaRPr lang="en-US" sz="1100" b="0">
              <a:latin typeface="Arial" charset="0"/>
            </a:endParaRPr>
          </a:p>
        </p:txBody>
      </p:sp>
      <p:sp>
        <p:nvSpPr>
          <p:cNvPr id="384003" name="Rectangle 2"/>
          <p:cNvSpPr>
            <a:spLocks noGrp="1" noRot="1" noChangeAspect="1" noChangeArrowheads="1" noTextEdit="1"/>
          </p:cNvSpPr>
          <p:nvPr>
            <p:ph type="sldImg"/>
          </p:nvPr>
        </p:nvSpPr>
        <p:spPr>
          <a:ln/>
        </p:spPr>
      </p:sp>
      <p:sp>
        <p:nvSpPr>
          <p:cNvPr id="384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They will need some help with the use of null.</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1B0EB3D3-9D82-4588-9897-9A07CDE8C085}" type="slidenum">
              <a:rPr lang="en-US" sz="1100" b="0">
                <a:latin typeface="Arial" charset="0"/>
              </a:rPr>
              <a:pPr eaLnBrk="1" hangingPunct="1"/>
              <a:t>23</a:t>
            </a:fld>
            <a:endParaRPr lang="en-US" sz="1100" b="0">
              <a:latin typeface="Arial" charset="0"/>
            </a:endParaRPr>
          </a:p>
        </p:txBody>
      </p:sp>
      <p:sp>
        <p:nvSpPr>
          <p:cNvPr id="385027" name="Rectangle 2"/>
          <p:cNvSpPr>
            <a:spLocks noGrp="1" noRot="1" noChangeAspect="1" noChangeArrowheads="1" noTextEdit="1"/>
          </p:cNvSpPr>
          <p:nvPr>
            <p:ph type="sldImg"/>
          </p:nvPr>
        </p:nvSpPr>
        <p:spPr>
          <a:ln/>
        </p:spPr>
      </p:sp>
      <p:sp>
        <p:nvSpPr>
          <p:cNvPr id="385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7BE8B667-6131-480F-B472-C6869FB41D8E}" type="slidenum">
              <a:rPr lang="en-US" sz="1100" b="0">
                <a:latin typeface="Arial" charset="0"/>
              </a:rPr>
              <a:pPr eaLnBrk="1" hangingPunct="1"/>
              <a:t>24</a:t>
            </a:fld>
            <a:endParaRPr lang="en-US" sz="1100" b="0">
              <a:latin typeface="Arial" charset="0"/>
            </a:endParaRPr>
          </a:p>
        </p:txBody>
      </p:sp>
      <p:sp>
        <p:nvSpPr>
          <p:cNvPr id="386051" name="Rectangle 2"/>
          <p:cNvSpPr>
            <a:spLocks noGrp="1" noRot="1" noChangeAspect="1" noChangeArrowheads="1" noTextEdit="1"/>
          </p:cNvSpPr>
          <p:nvPr>
            <p:ph type="sldImg"/>
          </p:nvPr>
        </p:nvSpPr>
        <p:spPr>
          <a:ln/>
        </p:spPr>
      </p:sp>
      <p:sp>
        <p:nvSpPr>
          <p:cNvPr id="386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F1E4A893-7BC3-4AA4-9451-E3B08AAD54A7}" type="slidenum">
              <a:rPr lang="en-US" sz="1100" b="0">
                <a:latin typeface="Arial" charset="0"/>
              </a:rPr>
              <a:pPr eaLnBrk="1" hangingPunct="1"/>
              <a:t>25</a:t>
            </a:fld>
            <a:endParaRPr lang="en-US" sz="1100" b="0">
              <a:latin typeface="Arial" charset="0"/>
            </a:endParaRPr>
          </a:p>
        </p:txBody>
      </p:sp>
      <p:sp>
        <p:nvSpPr>
          <p:cNvPr id="387075" name="Rectangle 2"/>
          <p:cNvSpPr>
            <a:spLocks noGrp="1" noRot="1" noChangeAspect="1" noChangeArrowheads="1" noTextEdit="1"/>
          </p:cNvSpPr>
          <p:nvPr>
            <p:ph type="sldImg"/>
          </p:nvPr>
        </p:nvSpPr>
        <p:spPr>
          <a:ln/>
        </p:spPr>
      </p:sp>
      <p:sp>
        <p:nvSpPr>
          <p:cNvPr id="387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8151CEF5-17D7-4F35-940A-ACF72070A7FE}" type="slidenum">
              <a:rPr lang="en-US" sz="1100" b="0">
                <a:latin typeface="Arial" charset="0"/>
              </a:rPr>
              <a:pPr eaLnBrk="1" hangingPunct="1"/>
              <a:t>26</a:t>
            </a:fld>
            <a:endParaRPr lang="en-US" sz="1100" b="0">
              <a:latin typeface="Arial" charset="0"/>
            </a:endParaRPr>
          </a:p>
        </p:txBody>
      </p:sp>
      <p:sp>
        <p:nvSpPr>
          <p:cNvPr id="388099" name="Rectangle 2"/>
          <p:cNvSpPr>
            <a:spLocks noGrp="1" noRot="1" noChangeAspect="1" noChangeArrowheads="1" noTextEdit="1"/>
          </p:cNvSpPr>
          <p:nvPr>
            <p:ph type="sldImg"/>
          </p:nvPr>
        </p:nvSpPr>
        <p:spPr>
          <a:ln/>
        </p:spPr>
      </p:sp>
      <p:sp>
        <p:nvSpPr>
          <p:cNvPr id="388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B943CBFE-7EC0-4006-8B35-ADDAB10A127F}" type="slidenum">
              <a:rPr lang="en-US" sz="1100" b="0">
                <a:latin typeface="Arial" charset="0"/>
              </a:rPr>
              <a:pPr eaLnBrk="1" hangingPunct="1"/>
              <a:t>3</a:t>
            </a:fld>
            <a:endParaRPr lang="en-US" sz="1100" b="0">
              <a:latin typeface="Arial" charset="0"/>
            </a:endParaRPr>
          </a:p>
        </p:txBody>
      </p:sp>
      <p:sp>
        <p:nvSpPr>
          <p:cNvPr id="369667" name="Rectangle 2"/>
          <p:cNvSpPr>
            <a:spLocks noGrp="1" noRot="1" noChangeAspect="1" noChangeArrowheads="1" noTextEdit="1"/>
          </p:cNvSpPr>
          <p:nvPr>
            <p:ph type="sldImg"/>
          </p:nvPr>
        </p:nvSpPr>
        <p:spPr>
          <a:ln/>
        </p:spPr>
      </p:sp>
      <p:sp>
        <p:nvSpPr>
          <p:cNvPr id="369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We will not discuss the FileWriter class. We will only mention/use it in the creation of a PrintWriter object.</a:t>
            </a:r>
          </a:p>
          <a:p>
            <a:pPr eaLnBrk="1" hangingPunct="1">
              <a:buFontTx/>
              <a:buChar char="•"/>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B943CBFE-7EC0-4006-8B35-ADDAB10A127F}" type="slidenum">
              <a:rPr lang="en-US" sz="1100" b="0">
                <a:latin typeface="Arial" charset="0"/>
              </a:rPr>
              <a:pPr eaLnBrk="1" hangingPunct="1"/>
              <a:t>4</a:t>
            </a:fld>
            <a:endParaRPr lang="en-US" sz="1100" b="0">
              <a:latin typeface="Arial" charset="0"/>
            </a:endParaRPr>
          </a:p>
        </p:txBody>
      </p:sp>
      <p:sp>
        <p:nvSpPr>
          <p:cNvPr id="369667" name="Rectangle 2"/>
          <p:cNvSpPr>
            <a:spLocks noGrp="1" noRot="1" noChangeAspect="1" noChangeArrowheads="1" noTextEdit="1"/>
          </p:cNvSpPr>
          <p:nvPr>
            <p:ph type="sldImg"/>
          </p:nvPr>
        </p:nvSpPr>
        <p:spPr>
          <a:ln/>
        </p:spPr>
      </p:sp>
      <p:sp>
        <p:nvSpPr>
          <p:cNvPr id="369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We will not discuss the FileWriter class. We will only mention/use it in the creation of a PrintWriter object.</a:t>
            </a:r>
          </a:p>
          <a:p>
            <a:pPr eaLnBrk="1" hangingPunct="1">
              <a:buFontTx/>
              <a:buChar char="•"/>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0C7C6736-EA07-40C5-A04C-87E3E84D6A02}" type="slidenum">
              <a:rPr lang="en-US" sz="1100" b="0">
                <a:latin typeface="Arial" charset="0"/>
              </a:rPr>
              <a:pPr eaLnBrk="1" hangingPunct="1"/>
              <a:t>5</a:t>
            </a:fld>
            <a:endParaRPr lang="en-US" sz="1100" b="0">
              <a:latin typeface="Arial" charset="0"/>
            </a:endParaRPr>
          </a:p>
        </p:txBody>
      </p:sp>
      <p:sp>
        <p:nvSpPr>
          <p:cNvPr id="370691" name="Rectangle 2"/>
          <p:cNvSpPr>
            <a:spLocks noGrp="1" noRot="1" noChangeAspect="1" noChangeArrowheads="1" noTextEdit="1"/>
          </p:cNvSpPr>
          <p:nvPr>
            <p:ph type="sldImg"/>
          </p:nvPr>
        </p:nvSpPr>
        <p:spPr>
          <a:ln/>
        </p:spPr>
      </p:sp>
      <p:sp>
        <p:nvSpPr>
          <p:cNvPr id="370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0C7C6736-EA07-40C5-A04C-87E3E84D6A02}" type="slidenum">
              <a:rPr lang="en-US" sz="1100" b="0">
                <a:latin typeface="Arial" charset="0"/>
              </a:rPr>
              <a:pPr eaLnBrk="1" hangingPunct="1"/>
              <a:t>6</a:t>
            </a:fld>
            <a:endParaRPr lang="en-US" sz="1100" b="0">
              <a:latin typeface="Arial" charset="0"/>
            </a:endParaRPr>
          </a:p>
        </p:txBody>
      </p:sp>
      <p:sp>
        <p:nvSpPr>
          <p:cNvPr id="370691" name="Rectangle 2"/>
          <p:cNvSpPr>
            <a:spLocks noGrp="1" noRot="1" noChangeAspect="1" noChangeArrowheads="1" noTextEdit="1"/>
          </p:cNvSpPr>
          <p:nvPr>
            <p:ph type="sldImg"/>
          </p:nvPr>
        </p:nvSpPr>
        <p:spPr>
          <a:ln/>
        </p:spPr>
      </p:sp>
      <p:sp>
        <p:nvSpPr>
          <p:cNvPr id="370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B8B33B26-9E1C-459F-B6FF-2B4805AFA785}" type="slidenum">
              <a:rPr lang="en-US" sz="1100" b="0">
                <a:latin typeface="Arial" charset="0"/>
              </a:rPr>
              <a:pPr eaLnBrk="1" hangingPunct="1"/>
              <a:t>7</a:t>
            </a:fld>
            <a:endParaRPr lang="en-US" sz="1100" b="0">
              <a:latin typeface="Arial" charset="0"/>
            </a:endParaRPr>
          </a:p>
        </p:txBody>
      </p:sp>
      <p:sp>
        <p:nvSpPr>
          <p:cNvPr id="371715" name="Rectangle 2"/>
          <p:cNvSpPr>
            <a:spLocks noGrp="1" noRot="1" noChangeAspect="1" noChangeArrowheads="1" noTextEdit="1"/>
          </p:cNvSpPr>
          <p:nvPr>
            <p:ph type="sldImg"/>
          </p:nvPr>
        </p:nvSpPr>
        <p:spPr>
          <a:ln/>
        </p:spPr>
      </p:sp>
      <p:sp>
        <p:nvSpPr>
          <p:cNvPr id="371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B8B33B26-9E1C-459F-B6FF-2B4805AFA785}" type="slidenum">
              <a:rPr lang="en-US" sz="1100" b="0">
                <a:latin typeface="Arial" charset="0"/>
              </a:rPr>
              <a:pPr eaLnBrk="1" hangingPunct="1"/>
              <a:t>8</a:t>
            </a:fld>
            <a:endParaRPr lang="en-US" sz="1100" b="0">
              <a:latin typeface="Arial" charset="0"/>
            </a:endParaRPr>
          </a:p>
        </p:txBody>
      </p:sp>
      <p:sp>
        <p:nvSpPr>
          <p:cNvPr id="371715" name="Rectangle 2"/>
          <p:cNvSpPr>
            <a:spLocks noGrp="1" noRot="1" noChangeAspect="1" noChangeArrowheads="1" noTextEdit="1"/>
          </p:cNvSpPr>
          <p:nvPr>
            <p:ph type="sldImg"/>
          </p:nvPr>
        </p:nvSpPr>
        <p:spPr>
          <a:ln/>
        </p:spPr>
      </p:sp>
      <p:sp>
        <p:nvSpPr>
          <p:cNvPr id="371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F4E00C66-32C0-4495-B6C5-F8E5C180B775}" type="slidenum">
              <a:rPr lang="en-US" sz="1100" b="0">
                <a:latin typeface="Arial" charset="0"/>
              </a:rPr>
              <a:pPr eaLnBrk="1" hangingPunct="1"/>
              <a:t>9</a:t>
            </a:fld>
            <a:endParaRPr lang="en-US" sz="1100" b="0">
              <a:latin typeface="Arial" charset="0"/>
            </a:endParaRPr>
          </a:p>
        </p:txBody>
      </p:sp>
      <p:sp>
        <p:nvSpPr>
          <p:cNvPr id="372739" name="Rectangle 2"/>
          <p:cNvSpPr>
            <a:spLocks noGrp="1" noRot="1" noChangeAspect="1" noChangeArrowheads="1" noTextEdit="1"/>
          </p:cNvSpPr>
          <p:nvPr>
            <p:ph type="sldImg"/>
          </p:nvPr>
        </p:nvSpPr>
        <p:spPr>
          <a:ln/>
        </p:spPr>
      </p:sp>
      <p:sp>
        <p:nvSpPr>
          <p:cNvPr id="372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52D47F-9DF6-4E30-99C3-6428E11DB2AC}" type="datetimeFigureOut">
              <a:rPr lang="en-US" smtClean="0"/>
              <a:t>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3620093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D47F-9DF6-4E30-99C3-6428E11DB2AC}" type="datetimeFigureOut">
              <a:rPr lang="en-US" smtClean="0"/>
              <a:t>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203039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D47F-9DF6-4E30-99C3-6428E11DB2AC}" type="datetimeFigureOut">
              <a:rPr lang="en-US" smtClean="0"/>
              <a:t>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677194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base">
              <a:spcBef>
                <a:spcPct val="0"/>
              </a:spcBef>
              <a:spcAft>
                <a:spcPct val="0"/>
              </a:spcAft>
              <a:defRPr/>
            </a:pPr>
            <a:endParaRPr lang="en-US">
              <a:solidFill>
                <a:srgbClr val="000000"/>
              </a:solidFill>
              <a:cs typeface="Arial" charset="0"/>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base">
              <a:spcBef>
                <a:spcPct val="0"/>
              </a:spcBef>
              <a:spcAft>
                <a:spcPct val="0"/>
              </a:spcAft>
              <a:defRPr/>
            </a:pPr>
            <a:endParaRPr lang="en-US">
              <a:solidFill>
                <a:srgbClr val="000000"/>
              </a:solidFill>
              <a:cs typeface="Arial" charset="0"/>
            </a:endParaRPr>
          </a:p>
        </p:txBody>
      </p:sp>
      <p:sp>
        <p:nvSpPr>
          <p:cNvPr id="86018"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8601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en-US">
              <a:solidFill>
                <a:srgbClr val="000000"/>
              </a:solidFill>
            </a:endParaRPr>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solidFill>
                <a:srgbClr val="000000"/>
              </a:solidFill>
            </a:endParaRPr>
          </a:p>
        </p:txBody>
      </p:sp>
      <p:sp>
        <p:nvSpPr>
          <p:cNvPr id="8" name="Rectangle 6"/>
          <p:cNvSpPr>
            <a:spLocks noGrp="1" noChangeArrowheads="1"/>
          </p:cNvSpPr>
          <p:nvPr>
            <p:ph type="sldNum" sz="quarter" idx="12"/>
          </p:nvPr>
        </p:nvSpPr>
        <p:spPr/>
        <p:txBody>
          <a:bodyPr/>
          <a:lstStyle>
            <a:lvl1pPr>
              <a:defRPr/>
            </a:lvl1pPr>
          </a:lstStyle>
          <a:p>
            <a:pPr>
              <a:defRPr/>
            </a:pPr>
            <a:fld id="{87A7CB28-97B6-4B99-B6CC-F8B9BF575C9D}"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227786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A53CC0E-EF58-405B-98C5-DD40AE2CBF1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771126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3D58228-5A22-4C35-8CDD-FEE654757362}"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896018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C521199-AD68-45B7-8932-B564543A864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979636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9C737FD5-23A3-433F-AAE9-C1FB8ED84416}"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922232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22E1104D-8DE7-4466-96F7-1A28F315936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3518608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7104002-C957-46F8-A12B-C3A4B400279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8730236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9AF830DE-487E-4B9A-930A-728616DA0E5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857776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D47F-9DF6-4E30-99C3-6428E11DB2AC}" type="datetimeFigureOut">
              <a:rPr lang="en-US" smtClean="0"/>
              <a:t>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3710290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C05203D-A275-42EC-A96C-60DED5B77517}"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0339798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06504C4-2505-4040-B2A7-0B0417D1757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416879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B2568E1-E2F6-4191-BC45-349286985DB5}"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0431754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0FE5A0F-2C5B-4F5F-BBED-5A3DAB9929D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8315684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r>
              <a:rPr lang="en-US" noProof="0" smtClean="0"/>
              <a:t>Click icon to add table</a:t>
            </a:r>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C0AEEF1-A19B-40F6-BD53-CF4E6793108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464927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52D47F-9DF6-4E30-99C3-6428E11DB2AC}" type="datetimeFigureOut">
              <a:rPr lang="en-US" smtClean="0"/>
              <a:t>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2179230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52D47F-9DF6-4E30-99C3-6428E11DB2AC}" type="datetimeFigureOut">
              <a:rPr lang="en-US" smtClean="0"/>
              <a:t>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2831261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52D47F-9DF6-4E30-99C3-6428E11DB2AC}" type="datetimeFigureOut">
              <a:rPr lang="en-US" smtClean="0"/>
              <a:t>1/3/2013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685930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52D47F-9DF6-4E30-99C3-6428E11DB2AC}" type="datetimeFigureOut">
              <a:rPr lang="en-US" smtClean="0"/>
              <a:t>1/3/2013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72925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52D47F-9DF6-4E30-99C3-6428E11DB2AC}" type="datetimeFigureOut">
              <a:rPr lang="en-US" smtClean="0"/>
              <a:t>1/3/2013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901896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2D47F-9DF6-4E30-99C3-6428E11DB2AC}" type="datetimeFigureOut">
              <a:rPr lang="en-US" smtClean="0"/>
              <a:t>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3789688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2D47F-9DF6-4E30-99C3-6428E11DB2AC}" type="datetimeFigureOut">
              <a:rPr lang="en-US" smtClean="0"/>
              <a:t>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805671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52D47F-9DF6-4E30-99C3-6428E11DB2AC}" type="datetimeFigureOut">
              <a:rPr lang="en-US" smtClean="0"/>
              <a:t>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6F55DC-7094-4C75-9FF4-1A0C042F6CE6}" type="slidenum">
              <a:rPr lang="en-US" smtClean="0"/>
              <a:t>‹#›</a:t>
            </a:fld>
            <a:endParaRPr lang="en-US"/>
          </a:p>
        </p:txBody>
      </p:sp>
    </p:spTree>
    <p:extLst>
      <p:ext uri="{BB962C8B-B14F-4D97-AF65-F5344CB8AC3E}">
        <p14:creationId xmlns:p14="http://schemas.microsoft.com/office/powerpoint/2010/main" val="417689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8435"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49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cs typeface="+mn-cs"/>
              </a:defRPr>
            </a:lvl1pPr>
          </a:lstStyle>
          <a:p>
            <a:pPr fontAlgn="base">
              <a:spcBef>
                <a:spcPct val="0"/>
              </a:spcBef>
              <a:spcAft>
                <a:spcPct val="0"/>
              </a:spcAft>
              <a:defRPr/>
            </a:pPr>
            <a:endParaRPr lang="en-US" altLang="en-US">
              <a:solidFill>
                <a:srgbClr val="000000"/>
              </a:solidFill>
            </a:endParaRPr>
          </a:p>
        </p:txBody>
      </p:sp>
      <p:sp>
        <p:nvSpPr>
          <p:cNvPr id="849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cs typeface="+mn-cs"/>
              </a:defRPr>
            </a:lvl1pPr>
          </a:lstStyle>
          <a:p>
            <a:pPr fontAlgn="base">
              <a:spcBef>
                <a:spcPct val="0"/>
              </a:spcBef>
              <a:spcAft>
                <a:spcPct val="0"/>
              </a:spcAft>
              <a:defRPr/>
            </a:pPr>
            <a:endParaRPr lang="en-US" altLang="en-US">
              <a:solidFill>
                <a:srgbClr val="000000"/>
              </a:solidFill>
            </a:endParaRPr>
          </a:p>
        </p:txBody>
      </p:sp>
      <p:sp>
        <p:nvSpPr>
          <p:cNvPr id="849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cs typeface="+mn-cs"/>
              </a:defRPr>
            </a:lvl1pPr>
          </a:lstStyle>
          <a:p>
            <a:pPr fontAlgn="base">
              <a:spcBef>
                <a:spcPct val="0"/>
              </a:spcBef>
              <a:spcAft>
                <a:spcPct val="0"/>
              </a:spcAft>
              <a:defRPr/>
            </a:pPr>
            <a:fld id="{FE0AA2EB-FF58-4A78-983B-48E24109461B}" type="slidenum">
              <a:rPr lang="en-US" altLang="en-US">
                <a:solidFill>
                  <a:srgbClr val="000000"/>
                </a:solidFill>
              </a:rPr>
              <a:pPr fontAlgn="base">
                <a:spcBef>
                  <a:spcPct val="0"/>
                </a:spcBef>
                <a:spcAft>
                  <a:spcPct val="0"/>
                </a:spcAft>
                <a:defRPr/>
              </a:pPr>
              <a:t>‹#›</a:t>
            </a:fld>
            <a:endParaRPr lang="en-US" altLang="en-US">
              <a:solidFill>
                <a:srgbClr val="000000"/>
              </a:solidFill>
            </a:endParaRPr>
          </a:p>
        </p:txBody>
      </p:sp>
      <p:sp>
        <p:nvSpPr>
          <p:cNvPr id="8499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base">
              <a:spcBef>
                <a:spcPct val="0"/>
              </a:spcBef>
              <a:spcAft>
                <a:spcPct val="0"/>
              </a:spcAft>
              <a:defRPr/>
            </a:pPr>
            <a:endParaRPr lang="en-US">
              <a:solidFill>
                <a:srgbClr val="000000"/>
              </a:solidFill>
              <a:cs typeface="Arial" charset="0"/>
            </a:endParaRPr>
          </a:p>
        </p:txBody>
      </p:sp>
      <p:sp>
        <p:nvSpPr>
          <p:cNvPr id="8500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fontAlgn="base">
              <a:spcBef>
                <a:spcPct val="0"/>
              </a:spcBef>
              <a:spcAft>
                <a:spcPct val="0"/>
              </a:spcAft>
              <a:defRPr/>
            </a:pPr>
            <a:endParaRPr lang="en-US">
              <a:solidFill>
                <a:srgbClr val="000000"/>
              </a:solidFill>
              <a:cs typeface="Arial" charset="0"/>
            </a:endParaRPr>
          </a:p>
        </p:txBody>
      </p:sp>
    </p:spTree>
    <p:extLst>
      <p:ext uri="{BB962C8B-B14F-4D97-AF65-F5344CB8AC3E}">
        <p14:creationId xmlns:p14="http://schemas.microsoft.com/office/powerpoint/2010/main" val="1813764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hf hdr="0" ft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2"/>
          </p:nvPr>
        </p:nvSpPr>
        <p:spPr/>
        <p:txBody>
          <a:bodyPr/>
          <a:lstStyle/>
          <a:p>
            <a:pPr>
              <a:defRPr/>
            </a:pPr>
            <a:fld id="{47C2B904-D083-4709-98CD-E68BEA38EDC8}" type="slidenum">
              <a:rPr lang="en-US" altLang="en-US">
                <a:solidFill>
                  <a:srgbClr val="000000"/>
                </a:solidFill>
              </a:rPr>
              <a:pPr>
                <a:defRPr/>
              </a:pPr>
              <a:t>1</a:t>
            </a:fld>
            <a:endParaRPr lang="en-US" altLang="en-US">
              <a:solidFill>
                <a:srgbClr val="000000"/>
              </a:solidFill>
            </a:endParaRPr>
          </a:p>
        </p:txBody>
      </p:sp>
      <p:sp>
        <p:nvSpPr>
          <p:cNvPr id="20483" name="Rectangle 2"/>
          <p:cNvSpPr>
            <a:spLocks noGrp="1" noChangeArrowheads="1"/>
          </p:cNvSpPr>
          <p:nvPr>
            <p:ph type="ctrTitle"/>
          </p:nvPr>
        </p:nvSpPr>
        <p:spPr>
          <a:xfrm>
            <a:off x="914400" y="1524000"/>
            <a:ext cx="7623175" cy="2209800"/>
          </a:xfrm>
        </p:spPr>
        <p:txBody>
          <a:bodyPr/>
          <a:lstStyle/>
          <a:p>
            <a:pPr algn="ctr" eaLnBrk="1" hangingPunct="1"/>
            <a:r>
              <a:rPr lang="en-US" sz="4600" dirty="0" smtClean="0"/>
              <a:t>CSE 1223: Introduction to Computer Programming in Java</a:t>
            </a:r>
            <a:br>
              <a:rPr lang="en-US" sz="4600" dirty="0" smtClean="0"/>
            </a:br>
            <a:r>
              <a:rPr lang="en-US" sz="4600" dirty="0" smtClean="0"/>
              <a:t>Chapter 7 – File I/O</a:t>
            </a:r>
          </a:p>
        </p:txBody>
      </p:sp>
      <p:sp>
        <p:nvSpPr>
          <p:cNvPr id="20484" name="Rectangle 3"/>
          <p:cNvSpPr>
            <a:spLocks noGrp="1" noChangeArrowheads="1"/>
          </p:cNvSpPr>
          <p:nvPr>
            <p:ph type="subTitle" idx="1"/>
          </p:nvPr>
        </p:nvSpPr>
        <p:spPr/>
        <p:txBody>
          <a:bodyPr/>
          <a:lstStyle/>
          <a:p>
            <a:pPr eaLnBrk="1" hangingPunct="1"/>
            <a:endParaRPr lang="en-US" dirty="0" smtClean="0"/>
          </a:p>
        </p:txBody>
      </p:sp>
      <p:pic>
        <p:nvPicPr>
          <p:cNvPr id="20485" name="Picture 4"/>
          <p:cNvPicPr>
            <a:picLocks noChangeAspect="1" noChangeArrowheads="1"/>
          </p:cNvPicPr>
          <p:nvPr/>
        </p:nvPicPr>
        <p:blipFill>
          <a:blip r:embed="rId3" cstate="print"/>
          <a:srcRect/>
          <a:stretch>
            <a:fillRect/>
          </a:stretch>
        </p:blipFill>
        <p:spPr bwMode="auto">
          <a:xfrm>
            <a:off x="6934200" y="4724400"/>
            <a:ext cx="1905000" cy="1905000"/>
          </a:xfrm>
          <a:prstGeom prst="rect">
            <a:avLst/>
          </a:prstGeom>
          <a:noFill/>
          <a:ln w="9525">
            <a:noFill/>
            <a:miter lim="800000"/>
            <a:headEnd/>
            <a:tailEnd/>
          </a:ln>
        </p:spPr>
      </p:pic>
    </p:spTree>
    <p:extLst>
      <p:ext uri="{BB962C8B-B14F-4D97-AF65-F5344CB8AC3E}">
        <p14:creationId xmlns:p14="http://schemas.microsoft.com/office/powerpoint/2010/main" val="24133981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r>
              <a:rPr lang="en-US" smtClean="0"/>
              <a:t>Output Numbers</a:t>
            </a:r>
          </a:p>
        </p:txBody>
      </p:sp>
      <p:sp>
        <p:nvSpPr>
          <p:cNvPr id="446467" name="Rectangle 3"/>
          <p:cNvSpPr>
            <a:spLocks noGrp="1" noChangeArrowheads="1"/>
          </p:cNvSpPr>
          <p:nvPr>
            <p:ph idx="1"/>
          </p:nvPr>
        </p:nvSpPr>
        <p:spPr>
          <a:xfrm>
            <a:off x="455613" y="1219200"/>
            <a:ext cx="8459787" cy="5105400"/>
          </a:xfrm>
        </p:spPr>
        <p:txBody>
          <a:bodyPr/>
          <a:lstStyle/>
          <a:p>
            <a:pPr eaLnBrk="1" hangingPunct="1">
              <a:spcBef>
                <a:spcPct val="0"/>
              </a:spcBef>
              <a:buFont typeface="Wingdings" pitchFamily="2" charset="2"/>
              <a:buNone/>
              <a:tabLst>
                <a:tab pos="685800" algn="l"/>
                <a:tab pos="1028700" algn="l"/>
                <a:tab pos="1371600" algn="l"/>
              </a:tabLst>
            </a:pPr>
            <a:r>
              <a:rPr lang="en-US" sz="1800" b="1" smtClean="0">
                <a:latin typeface="Courier New" charset="0"/>
              </a:rPr>
              <a:t>import</a:t>
            </a:r>
            <a:r>
              <a:rPr lang="en-US" sz="1800" smtClean="0">
                <a:latin typeface="Courier New" charset="0"/>
              </a:rPr>
              <a:t> java.util.Scanner;</a:t>
            </a:r>
            <a:endParaRPr lang="en-US" sz="1800" b="1" smtClean="0">
              <a:latin typeface="Courier New" charset="0"/>
            </a:endParaRPr>
          </a:p>
          <a:p>
            <a:pPr eaLnBrk="1" hangingPunct="1">
              <a:spcBef>
                <a:spcPct val="0"/>
              </a:spcBef>
              <a:buFont typeface="Wingdings" pitchFamily="2" charset="2"/>
              <a:buNone/>
              <a:tabLst>
                <a:tab pos="685800" algn="l"/>
                <a:tab pos="1028700" algn="l"/>
                <a:tab pos="1371600" algn="l"/>
              </a:tabLst>
            </a:pPr>
            <a:r>
              <a:rPr lang="en-US" sz="1800" b="1" smtClean="0">
                <a:latin typeface="Courier New" charset="0"/>
              </a:rPr>
              <a:t>import</a:t>
            </a:r>
            <a:r>
              <a:rPr lang="en-US" sz="1800" smtClean="0">
                <a:latin typeface="Courier New" charset="0"/>
              </a:rPr>
              <a:t> java.io.*;</a:t>
            </a:r>
          </a:p>
          <a:p>
            <a:pPr eaLnBrk="1" hangingPunct="1">
              <a:spcBef>
                <a:spcPct val="0"/>
              </a:spcBef>
              <a:buFont typeface="Wingdings" pitchFamily="2" charset="2"/>
              <a:buNone/>
              <a:tabLst>
                <a:tab pos="685800" algn="l"/>
                <a:tab pos="1028700" algn="l"/>
                <a:tab pos="1371600" algn="l"/>
              </a:tabLst>
            </a:pPr>
            <a:r>
              <a:rPr lang="en-US" sz="1800" b="1" smtClean="0">
                <a:latin typeface="Courier New" charset="0"/>
              </a:rPr>
              <a:t>public class</a:t>
            </a:r>
            <a:r>
              <a:rPr lang="en-US" sz="1800" smtClean="0">
                <a:latin typeface="Courier New" charset="0"/>
              </a:rPr>
              <a:t> OutputNumbers</a:t>
            </a:r>
          </a:p>
          <a:p>
            <a:pPr eaLnBrk="1" hangingPunct="1">
              <a:spcBef>
                <a:spcPct val="0"/>
              </a:spcBef>
              <a:buFont typeface="Wingdings" pitchFamily="2" charset="2"/>
              <a:buNone/>
              <a:tabLst>
                <a:tab pos="685800" algn="l"/>
                <a:tab pos="1028700" algn="l"/>
                <a:tab pos="1371600" algn="l"/>
              </a:tabLst>
            </a:pPr>
            <a:r>
              <a:rPr lang="en-US" sz="1800" smtClean="0">
                <a:latin typeface="Courier New" charset="0"/>
              </a:rPr>
              <a:t>{</a:t>
            </a:r>
          </a:p>
          <a:p>
            <a:pPr eaLnBrk="1" hangingPunct="1">
              <a:spcBef>
                <a:spcPct val="0"/>
              </a:spcBef>
              <a:buFont typeface="Wingdings" pitchFamily="2" charset="2"/>
              <a:buNone/>
              <a:tabLst>
                <a:tab pos="685800" algn="l"/>
                <a:tab pos="1028700" algn="l"/>
                <a:tab pos="1371600" algn="l"/>
              </a:tabLst>
            </a:pPr>
            <a:r>
              <a:rPr lang="en-US" sz="1800" smtClean="0">
                <a:latin typeface="Courier New" charset="0"/>
              </a:rPr>
              <a:t>	</a:t>
            </a:r>
            <a:r>
              <a:rPr lang="en-US" sz="1800" b="1" smtClean="0">
                <a:latin typeface="Courier New" charset="0"/>
              </a:rPr>
              <a:t>public static void</a:t>
            </a:r>
            <a:r>
              <a:rPr lang="en-US" sz="1800" smtClean="0">
                <a:latin typeface="Courier New" charset="0"/>
              </a:rPr>
              <a:t> main(String[] args) </a:t>
            </a:r>
            <a:r>
              <a:rPr lang="en-US" sz="1800" b="1" smtClean="0">
                <a:latin typeface="Courier New" charset="0"/>
              </a:rPr>
              <a:t>throws</a:t>
            </a:r>
            <a:r>
              <a:rPr lang="en-US" sz="1800" smtClean="0">
                <a:latin typeface="Courier New" charset="0"/>
              </a:rPr>
              <a:t> IOException</a:t>
            </a:r>
          </a:p>
          <a:p>
            <a:pPr eaLnBrk="1" hangingPunct="1">
              <a:spcBef>
                <a:spcPct val="0"/>
              </a:spcBef>
              <a:buFont typeface="Wingdings" pitchFamily="2" charset="2"/>
              <a:buNone/>
              <a:tabLst>
                <a:tab pos="685800" algn="l"/>
                <a:tab pos="1028700" algn="l"/>
                <a:tab pos="1371600" algn="l"/>
              </a:tabLst>
            </a:pPr>
            <a:r>
              <a:rPr lang="en-US" sz="1800" smtClean="0">
                <a:latin typeface="Courier New" charset="0"/>
              </a:rPr>
              <a:t>	{</a:t>
            </a:r>
          </a:p>
          <a:p>
            <a:pPr eaLnBrk="1" hangingPunct="1">
              <a:spcBef>
                <a:spcPct val="0"/>
              </a:spcBef>
              <a:buFont typeface="Wingdings" pitchFamily="2" charset="2"/>
              <a:buNone/>
              <a:tabLst>
                <a:tab pos="685800" algn="l"/>
                <a:tab pos="1028700" algn="l"/>
                <a:tab pos="1371600" algn="l"/>
              </a:tabLst>
            </a:pPr>
            <a:r>
              <a:rPr lang="en-US" sz="1800" smtClean="0">
                <a:latin typeface="Courier New" charset="0"/>
              </a:rPr>
              <a:t>		Scanner in = </a:t>
            </a:r>
            <a:r>
              <a:rPr lang="en-US" sz="1800" b="1" smtClean="0">
                <a:latin typeface="Courier New" charset="0"/>
              </a:rPr>
              <a:t>new</a:t>
            </a:r>
            <a:r>
              <a:rPr lang="en-US" sz="1800" smtClean="0">
                <a:latin typeface="Courier New" charset="0"/>
              </a:rPr>
              <a:t> Scanner(System.in);</a:t>
            </a:r>
          </a:p>
          <a:p>
            <a:pPr eaLnBrk="1" hangingPunct="1">
              <a:spcBef>
                <a:spcPct val="0"/>
              </a:spcBef>
              <a:buFont typeface="Wingdings" pitchFamily="2" charset="2"/>
              <a:buNone/>
              <a:tabLst>
                <a:tab pos="685800" algn="l"/>
                <a:tab pos="1028700" algn="l"/>
                <a:tab pos="1371600" algn="l"/>
              </a:tabLst>
            </a:pPr>
            <a:r>
              <a:rPr lang="en-US" sz="1800" smtClean="0">
                <a:latin typeface="Courier New" charset="0"/>
              </a:rPr>
              <a:t>		System.out.print(“Enter the file name: ”);</a:t>
            </a:r>
          </a:p>
          <a:p>
            <a:pPr eaLnBrk="1" hangingPunct="1">
              <a:spcBef>
                <a:spcPct val="0"/>
              </a:spcBef>
              <a:buFont typeface="Wingdings" pitchFamily="2" charset="2"/>
              <a:buNone/>
              <a:tabLst>
                <a:tab pos="685800" algn="l"/>
                <a:tab pos="1028700" algn="l"/>
                <a:tab pos="1371600" algn="l"/>
              </a:tabLst>
            </a:pPr>
            <a:r>
              <a:rPr lang="en-US" sz="1800" smtClean="0">
                <a:latin typeface="Courier New" charset="0"/>
              </a:rPr>
              <a:t>		String fileName = in.nextLine();</a:t>
            </a:r>
          </a:p>
          <a:p>
            <a:pPr eaLnBrk="1" hangingPunct="1">
              <a:spcBef>
                <a:spcPct val="0"/>
              </a:spcBef>
              <a:buFont typeface="Wingdings" pitchFamily="2" charset="2"/>
              <a:buNone/>
              <a:tabLst>
                <a:tab pos="685800" algn="l"/>
                <a:tab pos="1028700" algn="l"/>
                <a:tab pos="1371600" algn="l"/>
              </a:tabLst>
            </a:pPr>
            <a:r>
              <a:rPr lang="en-US" sz="1800" smtClean="0">
                <a:latin typeface="Courier New" charset="0"/>
              </a:rPr>
              <a:t>		PrintWriter outputFile = </a:t>
            </a:r>
            <a:r>
              <a:rPr lang="en-US" sz="1800" b="1" smtClean="0">
                <a:latin typeface="Courier New" charset="0"/>
              </a:rPr>
              <a:t>new</a:t>
            </a:r>
            <a:r>
              <a:rPr lang="en-US" sz="1800" smtClean="0">
                <a:latin typeface="Courier New" charset="0"/>
              </a:rPr>
              <a:t> PrintWriter(fileName);</a:t>
            </a:r>
          </a:p>
          <a:p>
            <a:pPr eaLnBrk="1" hangingPunct="1">
              <a:spcBef>
                <a:spcPct val="0"/>
              </a:spcBef>
              <a:buFont typeface="Wingdings" pitchFamily="2" charset="2"/>
              <a:buNone/>
              <a:tabLst>
                <a:tab pos="685800" algn="l"/>
                <a:tab pos="1028700" algn="l"/>
                <a:tab pos="1371600" algn="l"/>
              </a:tabLst>
            </a:pPr>
            <a:r>
              <a:rPr lang="en-US" sz="1800" smtClean="0">
                <a:latin typeface="Courier New" charset="0"/>
              </a:rPr>
              <a:t>		</a:t>
            </a:r>
            <a:r>
              <a:rPr lang="en-US" sz="1800" b="1" smtClean="0">
                <a:latin typeface="Courier New" charset="0"/>
              </a:rPr>
              <a:t>for</a:t>
            </a:r>
            <a:r>
              <a:rPr lang="en-US" sz="1800" smtClean="0">
                <a:latin typeface="Courier New" charset="0"/>
              </a:rPr>
              <a:t> (</a:t>
            </a:r>
            <a:r>
              <a:rPr lang="en-US" sz="1800" b="1" smtClean="0">
                <a:latin typeface="Courier New" charset="0"/>
              </a:rPr>
              <a:t>int</a:t>
            </a:r>
            <a:r>
              <a:rPr lang="en-US" sz="1800" smtClean="0">
                <a:latin typeface="Courier New" charset="0"/>
              </a:rPr>
              <a:t> i = 1; i &lt;= 10; i++)</a:t>
            </a:r>
          </a:p>
          <a:p>
            <a:pPr eaLnBrk="1" hangingPunct="1">
              <a:spcBef>
                <a:spcPct val="0"/>
              </a:spcBef>
              <a:buFont typeface="Wingdings" pitchFamily="2" charset="2"/>
              <a:buNone/>
              <a:tabLst>
                <a:tab pos="685800" algn="l"/>
                <a:tab pos="1028700" algn="l"/>
                <a:tab pos="1371600" algn="l"/>
              </a:tabLst>
            </a:pPr>
            <a:r>
              <a:rPr lang="en-US" sz="1800" smtClean="0">
                <a:latin typeface="Courier New" charset="0"/>
              </a:rPr>
              <a:t>		{</a:t>
            </a:r>
          </a:p>
          <a:p>
            <a:pPr eaLnBrk="1" hangingPunct="1">
              <a:spcBef>
                <a:spcPct val="0"/>
              </a:spcBef>
              <a:buFont typeface="Wingdings" pitchFamily="2" charset="2"/>
              <a:buNone/>
              <a:tabLst>
                <a:tab pos="685800" algn="l"/>
                <a:tab pos="1028700" algn="l"/>
                <a:tab pos="1371600" algn="l"/>
              </a:tabLst>
            </a:pPr>
            <a:r>
              <a:rPr lang="en-US" sz="1800" smtClean="0">
                <a:latin typeface="Courier New" charset="0"/>
              </a:rPr>
              <a:t>			outputFile.println(i);</a:t>
            </a:r>
          </a:p>
          <a:p>
            <a:pPr eaLnBrk="1" hangingPunct="1">
              <a:spcBef>
                <a:spcPct val="0"/>
              </a:spcBef>
              <a:buFont typeface="Wingdings" pitchFamily="2" charset="2"/>
              <a:buNone/>
              <a:tabLst>
                <a:tab pos="685800" algn="l"/>
                <a:tab pos="1028700" algn="l"/>
                <a:tab pos="1371600" algn="l"/>
              </a:tabLst>
            </a:pPr>
            <a:r>
              <a:rPr lang="en-US" sz="1800" smtClean="0">
                <a:latin typeface="Courier New" charset="0"/>
              </a:rPr>
              <a:t>		}</a:t>
            </a:r>
          </a:p>
          <a:p>
            <a:pPr eaLnBrk="1" hangingPunct="1">
              <a:spcBef>
                <a:spcPct val="0"/>
              </a:spcBef>
              <a:buFont typeface="Wingdings" pitchFamily="2" charset="2"/>
              <a:buNone/>
              <a:tabLst>
                <a:tab pos="685800" algn="l"/>
                <a:tab pos="1028700" algn="l"/>
                <a:tab pos="1371600" algn="l"/>
              </a:tabLst>
            </a:pPr>
            <a:r>
              <a:rPr lang="en-US" sz="1800" smtClean="0">
                <a:latin typeface="Courier New" charset="0"/>
              </a:rPr>
              <a:t>		outputFile.close();</a:t>
            </a:r>
          </a:p>
          <a:p>
            <a:pPr eaLnBrk="1" hangingPunct="1">
              <a:spcBef>
                <a:spcPct val="0"/>
              </a:spcBef>
              <a:buFont typeface="Wingdings" pitchFamily="2" charset="2"/>
              <a:buNone/>
              <a:tabLst>
                <a:tab pos="685800" algn="l"/>
                <a:tab pos="1028700" algn="l"/>
                <a:tab pos="1371600" algn="l"/>
              </a:tabLst>
            </a:pPr>
            <a:r>
              <a:rPr lang="en-US" sz="1800" smtClean="0">
                <a:latin typeface="Courier New" charset="0"/>
              </a:rPr>
              <a:t>	}</a:t>
            </a:r>
          </a:p>
          <a:p>
            <a:pPr eaLnBrk="1" hangingPunct="1">
              <a:spcBef>
                <a:spcPct val="0"/>
              </a:spcBef>
              <a:buFont typeface="Wingdings" pitchFamily="2" charset="2"/>
              <a:buNone/>
              <a:tabLst>
                <a:tab pos="685800" algn="l"/>
                <a:tab pos="1028700" algn="l"/>
                <a:tab pos="1371600" algn="l"/>
              </a:tabLst>
            </a:pPr>
            <a:r>
              <a:rPr lang="en-US" sz="1800" smtClean="0">
                <a:latin typeface="Courier New" charset="0"/>
              </a:rPr>
              <a:t>}</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7ACDE4CA-34CE-44EE-804C-B4969394353C}" type="slidenum">
              <a:rPr lang="en-US" sz="1200">
                <a:solidFill>
                  <a:srgbClr val="898989"/>
                </a:solidFill>
              </a:rPr>
              <a:pPr eaLnBrk="1" hangingPunct="1"/>
              <a:t>10</a:t>
            </a:fld>
            <a:endParaRPr lang="en-US" sz="1200">
              <a:solidFill>
                <a:srgbClr val="898989"/>
              </a:solidFill>
            </a:endParaRPr>
          </a:p>
        </p:txBody>
      </p:sp>
    </p:spTree>
    <p:extLst>
      <p:ext uri="{BB962C8B-B14F-4D97-AF65-F5344CB8AC3E}">
        <p14:creationId xmlns:p14="http://schemas.microsoft.com/office/powerpoint/2010/main" val="17614744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eaLnBrk="1" hangingPunct="1"/>
            <a:r>
              <a:rPr lang="en-US" smtClean="0"/>
              <a:t>What If an Error Occurs?</a:t>
            </a:r>
          </a:p>
        </p:txBody>
      </p:sp>
      <p:sp>
        <p:nvSpPr>
          <p:cNvPr id="448515" name="Rectangle 3"/>
          <p:cNvSpPr>
            <a:spLocks noGrp="1" noChangeArrowheads="1"/>
          </p:cNvSpPr>
          <p:nvPr>
            <p:ph idx="1"/>
          </p:nvPr>
        </p:nvSpPr>
        <p:spPr/>
        <p:txBody>
          <a:bodyPr/>
          <a:lstStyle/>
          <a:p>
            <a:pPr eaLnBrk="1" hangingPunct="1"/>
            <a:r>
              <a:rPr lang="en-US" smtClean="0"/>
              <a:t>What could go wrong when we try to create a file?</a:t>
            </a:r>
          </a:p>
          <a:p>
            <a:pPr eaLnBrk="1" hangingPunct="1"/>
            <a:r>
              <a:rPr lang="en-US" smtClean="0"/>
              <a:t>We might not be able to create it!</a:t>
            </a:r>
          </a:p>
          <a:p>
            <a:pPr eaLnBrk="1" hangingPunct="1"/>
            <a:r>
              <a:rPr lang="en-US" smtClean="0"/>
              <a:t>In that case an </a:t>
            </a:r>
            <a:r>
              <a:rPr lang="en-US" i="1" smtClean="0"/>
              <a:t>exception</a:t>
            </a:r>
            <a:r>
              <a:rPr lang="en-US" smtClean="0"/>
              <a:t> (error) is generated/raised by the program.</a:t>
            </a:r>
          </a:p>
          <a:p>
            <a:pPr eaLnBrk="1" hangingPunct="1"/>
            <a:r>
              <a:rPr lang="en-US" smtClean="0"/>
              <a:t>What can we do about it?</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56C9C0DB-DA34-4646-8CD3-AC71EFD17F21}" type="slidenum">
              <a:rPr lang="en-US" sz="1200">
                <a:solidFill>
                  <a:srgbClr val="898989"/>
                </a:solidFill>
              </a:rPr>
              <a:pPr eaLnBrk="1" hangingPunct="1"/>
              <a:t>11</a:t>
            </a:fld>
            <a:endParaRPr lang="en-US" sz="1200">
              <a:solidFill>
                <a:srgbClr val="898989"/>
              </a:solidFill>
            </a:endParaRPr>
          </a:p>
        </p:txBody>
      </p:sp>
    </p:spTree>
    <p:extLst>
      <p:ext uri="{BB962C8B-B14F-4D97-AF65-F5344CB8AC3E}">
        <p14:creationId xmlns:p14="http://schemas.microsoft.com/office/powerpoint/2010/main" val="32842244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hangingPunct="1"/>
            <a:r>
              <a:rPr lang="en-US" smtClean="0"/>
              <a:t>Exceptions</a:t>
            </a:r>
          </a:p>
        </p:txBody>
      </p:sp>
      <p:sp>
        <p:nvSpPr>
          <p:cNvPr id="450563" name="Rectangle 3"/>
          <p:cNvSpPr>
            <a:spLocks noGrp="1" noChangeArrowheads="1"/>
          </p:cNvSpPr>
          <p:nvPr>
            <p:ph idx="1"/>
          </p:nvPr>
        </p:nvSpPr>
        <p:spPr/>
        <p:txBody>
          <a:bodyPr/>
          <a:lstStyle/>
          <a:p>
            <a:pPr eaLnBrk="1" hangingPunct="1">
              <a:lnSpc>
                <a:spcPct val="90000"/>
              </a:lnSpc>
            </a:pPr>
            <a:r>
              <a:rPr lang="en-US" smtClean="0"/>
              <a:t>There are a variety of errors that can occur in a Java program that result in an exception being raised</a:t>
            </a:r>
          </a:p>
          <a:p>
            <a:pPr eaLnBrk="1" hangingPunct="1">
              <a:lnSpc>
                <a:spcPct val="90000"/>
              </a:lnSpc>
            </a:pPr>
            <a:r>
              <a:rPr lang="en-US" smtClean="0"/>
              <a:t>Java forces us to deal with some of them by</a:t>
            </a:r>
          </a:p>
          <a:p>
            <a:pPr lvl="1" eaLnBrk="1" hangingPunct="1">
              <a:lnSpc>
                <a:spcPct val="90000"/>
              </a:lnSpc>
            </a:pPr>
            <a:r>
              <a:rPr lang="en-US" smtClean="0"/>
              <a:t>either explicitly stating that such an exception might occur in our program</a:t>
            </a:r>
          </a:p>
          <a:p>
            <a:pPr lvl="1" eaLnBrk="1" hangingPunct="1">
              <a:lnSpc>
                <a:spcPct val="90000"/>
              </a:lnSpc>
            </a:pPr>
            <a:r>
              <a:rPr lang="en-US" smtClean="0"/>
              <a:t>or by catching the exception and dealing with it in our code</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E004C0F8-E12C-48C0-9964-A3160423A30A}" type="slidenum">
              <a:rPr lang="en-US" sz="1200">
                <a:solidFill>
                  <a:srgbClr val="898989"/>
                </a:solidFill>
              </a:rPr>
              <a:pPr eaLnBrk="1" hangingPunct="1"/>
              <a:t>12</a:t>
            </a:fld>
            <a:endParaRPr lang="en-US" sz="1200">
              <a:solidFill>
                <a:srgbClr val="898989"/>
              </a:solidFill>
            </a:endParaRPr>
          </a:p>
        </p:txBody>
      </p:sp>
    </p:spTree>
    <p:extLst>
      <p:ext uri="{BB962C8B-B14F-4D97-AF65-F5344CB8AC3E}">
        <p14:creationId xmlns:p14="http://schemas.microsoft.com/office/powerpoint/2010/main" val="22726038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455613" y="273050"/>
            <a:ext cx="8535987" cy="1143000"/>
          </a:xfrm>
        </p:spPr>
        <p:txBody>
          <a:bodyPr/>
          <a:lstStyle/>
          <a:p>
            <a:pPr eaLnBrk="1" hangingPunct="1"/>
            <a:r>
              <a:rPr lang="en-US" sz="4000" smtClean="0"/>
              <a:t>Stating That Exception Might Occur</a:t>
            </a:r>
          </a:p>
        </p:txBody>
      </p:sp>
      <p:sp>
        <p:nvSpPr>
          <p:cNvPr id="160771" name="Rectangle 9"/>
          <p:cNvSpPr>
            <a:spLocks noGrp="1" noChangeArrowheads="1"/>
          </p:cNvSpPr>
          <p:nvPr>
            <p:ph idx="1"/>
          </p:nvPr>
        </p:nvSpPr>
        <p:spPr>
          <a:xfrm>
            <a:off x="508000" y="1270000"/>
            <a:ext cx="8459788" cy="5105400"/>
          </a:xfrm>
        </p:spPr>
        <p:txBody>
          <a:bodyPr/>
          <a:lstStyle/>
          <a:p>
            <a:pPr eaLnBrk="1" hangingPunct="1">
              <a:buFont typeface="Wingdings" pitchFamily="2" charset="2"/>
              <a:buNone/>
              <a:tabLst>
                <a:tab pos="685800" algn="l"/>
                <a:tab pos="1028700" algn="l"/>
                <a:tab pos="1371600" algn="l"/>
              </a:tabLst>
            </a:pPr>
            <a:r>
              <a:rPr lang="en-US" sz="1800" b="1" smtClean="0">
                <a:latin typeface="Courier New" charset="0"/>
              </a:rPr>
              <a:t>import</a:t>
            </a:r>
            <a:r>
              <a:rPr lang="en-US" sz="1800" smtClean="0">
                <a:latin typeface="Courier New" charset="0"/>
              </a:rPr>
              <a:t> java.util.Scanner;</a:t>
            </a:r>
            <a:endParaRPr lang="en-US" sz="1800" b="1" smtClean="0">
              <a:latin typeface="Courier New" charset="0"/>
            </a:endParaRPr>
          </a:p>
          <a:p>
            <a:pPr eaLnBrk="1" hangingPunct="1">
              <a:buFont typeface="Wingdings" pitchFamily="2" charset="2"/>
              <a:buNone/>
              <a:tabLst>
                <a:tab pos="685800" algn="l"/>
                <a:tab pos="1028700" algn="l"/>
                <a:tab pos="1371600" algn="l"/>
              </a:tabLst>
            </a:pPr>
            <a:r>
              <a:rPr lang="en-US" sz="1800" b="1" smtClean="0">
                <a:latin typeface="Courier New" charset="0"/>
              </a:rPr>
              <a:t>import</a:t>
            </a:r>
            <a:r>
              <a:rPr lang="en-US" sz="1800" smtClean="0">
                <a:latin typeface="Courier New" charset="0"/>
              </a:rPr>
              <a:t> java.io.*;</a:t>
            </a:r>
          </a:p>
          <a:p>
            <a:pPr eaLnBrk="1" hangingPunct="1">
              <a:buFont typeface="Wingdings" pitchFamily="2" charset="2"/>
              <a:buNone/>
              <a:tabLst>
                <a:tab pos="685800" algn="l"/>
                <a:tab pos="1028700" algn="l"/>
                <a:tab pos="1371600" algn="l"/>
              </a:tabLst>
            </a:pPr>
            <a:r>
              <a:rPr lang="en-US" sz="1800" b="1" smtClean="0">
                <a:latin typeface="Courier New" charset="0"/>
              </a:rPr>
              <a:t>public class</a:t>
            </a:r>
            <a:r>
              <a:rPr lang="en-US" sz="1800" smtClean="0">
                <a:latin typeface="Courier New" charset="0"/>
              </a:rPr>
              <a:t> TextFileOutputDemo1</a:t>
            </a:r>
          </a:p>
          <a:p>
            <a:pPr eaLnBrk="1" hangingPunct="1">
              <a:buFont typeface="Wingdings" pitchFamily="2" charset="2"/>
              <a:buNone/>
              <a:tabLst>
                <a:tab pos="685800" algn="l"/>
                <a:tab pos="1028700" algn="l"/>
                <a:tab pos="1371600" algn="l"/>
              </a:tabLst>
            </a:pPr>
            <a:r>
              <a:rPr lang="en-US" sz="1800" smtClean="0">
                <a:latin typeface="Courier New" charset="0"/>
              </a:rPr>
              <a:t>{</a:t>
            </a:r>
          </a:p>
          <a:p>
            <a:pPr eaLnBrk="1" hangingPunct="1">
              <a:buFont typeface="Wingdings" pitchFamily="2" charset="2"/>
              <a:buNone/>
              <a:tabLst>
                <a:tab pos="685800" algn="l"/>
                <a:tab pos="1028700" algn="l"/>
                <a:tab pos="1371600" algn="l"/>
              </a:tabLst>
            </a:pPr>
            <a:r>
              <a:rPr lang="en-US" sz="1800" smtClean="0">
                <a:latin typeface="Courier New" charset="0"/>
              </a:rPr>
              <a:t>	</a:t>
            </a:r>
            <a:r>
              <a:rPr lang="en-US" sz="1800" b="1" smtClean="0">
                <a:latin typeface="Courier New" charset="0"/>
              </a:rPr>
              <a:t>public static void</a:t>
            </a:r>
            <a:r>
              <a:rPr lang="en-US" sz="1800" smtClean="0">
                <a:latin typeface="Courier New" charset="0"/>
              </a:rPr>
              <a:t> main(String[] args) </a:t>
            </a:r>
            <a:r>
              <a:rPr lang="en-US" sz="1800" b="1" smtClean="0">
                <a:latin typeface="Courier New" charset="0"/>
              </a:rPr>
              <a:t>throws</a:t>
            </a:r>
            <a:r>
              <a:rPr lang="en-US" sz="1800" smtClean="0">
                <a:latin typeface="Courier New" charset="0"/>
              </a:rPr>
              <a:t> IOException</a:t>
            </a:r>
          </a:p>
          <a:p>
            <a:pPr eaLnBrk="1" hangingPunct="1">
              <a:buFont typeface="Wingdings" pitchFamily="2" charset="2"/>
              <a:buNone/>
              <a:tabLst>
                <a:tab pos="685800" algn="l"/>
                <a:tab pos="1028700" algn="l"/>
                <a:tab pos="1371600" algn="l"/>
              </a:tabLst>
            </a:pPr>
            <a:r>
              <a:rPr lang="en-US" sz="1800" smtClean="0">
                <a:latin typeface="Courier New" charset="0"/>
              </a:rPr>
              <a:t>	{</a:t>
            </a:r>
          </a:p>
          <a:p>
            <a:pPr eaLnBrk="1" hangingPunct="1">
              <a:buFont typeface="Wingdings" pitchFamily="2" charset="2"/>
              <a:buNone/>
              <a:tabLst>
                <a:tab pos="685800" algn="l"/>
                <a:tab pos="1028700" algn="l"/>
                <a:tab pos="1371600" algn="l"/>
              </a:tabLst>
            </a:pPr>
            <a:r>
              <a:rPr lang="en-US" sz="1800" smtClean="0">
                <a:latin typeface="Courier New" charset="0"/>
              </a:rPr>
              <a:t>		Scanner in = </a:t>
            </a:r>
            <a:r>
              <a:rPr lang="en-US" sz="1800" b="1" smtClean="0">
                <a:latin typeface="Courier New" charset="0"/>
              </a:rPr>
              <a:t>new</a:t>
            </a:r>
            <a:r>
              <a:rPr lang="en-US" sz="1800" smtClean="0">
                <a:latin typeface="Courier New" charset="0"/>
              </a:rPr>
              <a:t> Scanner(System.in);</a:t>
            </a:r>
          </a:p>
          <a:p>
            <a:pPr eaLnBrk="1" hangingPunct="1">
              <a:buFont typeface="Wingdings" pitchFamily="2" charset="2"/>
              <a:buNone/>
              <a:tabLst>
                <a:tab pos="685800" algn="l"/>
                <a:tab pos="1028700" algn="l"/>
                <a:tab pos="1371600" algn="l"/>
              </a:tabLst>
            </a:pPr>
            <a:r>
              <a:rPr lang="en-US" sz="1800" smtClean="0">
                <a:latin typeface="Courier New" charset="0"/>
              </a:rPr>
              <a:t>		System.out.print(“Enter your name: ”);</a:t>
            </a:r>
          </a:p>
          <a:p>
            <a:pPr eaLnBrk="1" hangingPunct="1">
              <a:buFont typeface="Wingdings" pitchFamily="2" charset="2"/>
              <a:buNone/>
              <a:tabLst>
                <a:tab pos="685800" algn="l"/>
                <a:tab pos="1028700" algn="l"/>
                <a:tab pos="1371600" algn="l"/>
              </a:tabLst>
            </a:pPr>
            <a:r>
              <a:rPr lang="en-US" sz="1800" smtClean="0">
                <a:latin typeface="Courier New" charset="0"/>
              </a:rPr>
              <a:t>		String name = in.nextLine();</a:t>
            </a:r>
          </a:p>
          <a:p>
            <a:pPr eaLnBrk="1" hangingPunct="1">
              <a:buFont typeface="Wingdings" pitchFamily="2" charset="2"/>
              <a:buNone/>
              <a:tabLst>
                <a:tab pos="685800" algn="l"/>
                <a:tab pos="1028700" algn="l"/>
                <a:tab pos="1371600" algn="l"/>
              </a:tabLst>
            </a:pPr>
            <a:r>
              <a:rPr lang="en-US" sz="1800" smtClean="0">
                <a:latin typeface="Courier New" charset="0"/>
              </a:rPr>
              <a:t>		PrintWriter outputFile = </a:t>
            </a:r>
            <a:r>
              <a:rPr lang="en-US" sz="1800" b="1" smtClean="0">
                <a:latin typeface="Courier New" charset="0"/>
              </a:rPr>
              <a:t>new</a:t>
            </a:r>
            <a:r>
              <a:rPr lang="en-US" sz="1800" smtClean="0">
                <a:latin typeface="Courier New" charset="0"/>
              </a:rPr>
              <a:t> PrintWriter(“out.txt”);</a:t>
            </a:r>
          </a:p>
          <a:p>
            <a:pPr eaLnBrk="1" hangingPunct="1">
              <a:buFont typeface="Wingdings" pitchFamily="2" charset="2"/>
              <a:buNone/>
              <a:tabLst>
                <a:tab pos="685800" algn="l"/>
                <a:tab pos="1028700" algn="l"/>
                <a:tab pos="1371600" algn="l"/>
              </a:tabLst>
            </a:pPr>
            <a:r>
              <a:rPr lang="en-US" sz="1800" smtClean="0">
                <a:latin typeface="Courier New" charset="0"/>
              </a:rPr>
              <a:t>		outputFile.println(name);</a:t>
            </a:r>
          </a:p>
          <a:p>
            <a:pPr eaLnBrk="1" hangingPunct="1">
              <a:buFont typeface="Wingdings" pitchFamily="2" charset="2"/>
              <a:buNone/>
              <a:tabLst>
                <a:tab pos="685800" algn="l"/>
                <a:tab pos="1028700" algn="l"/>
                <a:tab pos="1371600" algn="l"/>
              </a:tabLst>
            </a:pPr>
            <a:r>
              <a:rPr lang="en-US" sz="1800" smtClean="0">
                <a:latin typeface="Courier New" charset="0"/>
              </a:rPr>
              <a:t>		outputFile.close();</a:t>
            </a:r>
          </a:p>
          <a:p>
            <a:pPr eaLnBrk="1" hangingPunct="1">
              <a:buFont typeface="Wingdings" pitchFamily="2" charset="2"/>
              <a:buNone/>
              <a:tabLst>
                <a:tab pos="685800" algn="l"/>
                <a:tab pos="1028700" algn="l"/>
                <a:tab pos="1371600" algn="l"/>
              </a:tabLst>
            </a:pPr>
            <a:r>
              <a:rPr lang="en-US" sz="1800" smtClean="0">
                <a:latin typeface="Courier New" charset="0"/>
              </a:rPr>
              <a:t>	}</a:t>
            </a:r>
          </a:p>
          <a:p>
            <a:pPr eaLnBrk="1" hangingPunct="1">
              <a:buFont typeface="Wingdings" pitchFamily="2" charset="2"/>
              <a:buNone/>
              <a:tabLst>
                <a:tab pos="685800" algn="l"/>
                <a:tab pos="1028700" algn="l"/>
                <a:tab pos="1371600" algn="l"/>
              </a:tabLst>
            </a:pPr>
            <a:r>
              <a:rPr lang="en-US" sz="1800" smtClean="0">
                <a:latin typeface="Courier New" charset="0"/>
              </a:rPr>
              <a:t>}</a:t>
            </a:r>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C5780495-43EF-440E-8037-BD4450FD0A90}" type="slidenum">
              <a:rPr lang="en-US" sz="1200">
                <a:solidFill>
                  <a:srgbClr val="898989"/>
                </a:solidFill>
              </a:rPr>
              <a:pPr eaLnBrk="1" hangingPunct="1"/>
              <a:t>13</a:t>
            </a:fld>
            <a:endParaRPr lang="en-US" sz="1200">
              <a:solidFill>
                <a:srgbClr val="898989"/>
              </a:solidFill>
            </a:endParaRPr>
          </a:p>
        </p:txBody>
      </p:sp>
      <p:sp>
        <p:nvSpPr>
          <p:cNvPr id="453639" name="Oval 7"/>
          <p:cNvSpPr>
            <a:spLocks noChangeArrowheads="1"/>
          </p:cNvSpPr>
          <p:nvPr/>
        </p:nvSpPr>
        <p:spPr bwMode="auto">
          <a:xfrm>
            <a:off x="6096000" y="2514600"/>
            <a:ext cx="2743200" cy="533400"/>
          </a:xfrm>
          <a:prstGeom prst="ellipse">
            <a:avLst/>
          </a:prstGeom>
          <a:noFill/>
          <a:ln w="19050" algn="ctr">
            <a:solidFill>
              <a:schemeClr val="tx1"/>
            </a:solidFill>
            <a:round/>
            <a:headEnd/>
            <a:tailEnd/>
          </a:ln>
          <a:effectLst/>
        </p:spPr>
        <p:txBody>
          <a:bodyPr wrap="none" anchor="ctr"/>
          <a:lstStyle/>
          <a:p>
            <a:endParaRPr lang="en-US">
              <a:effectLst>
                <a:outerShdw blurRad="38100" dist="38100" dir="2700000" algn="tl">
                  <a:srgbClr val="C0C0C0"/>
                </a:outerShdw>
              </a:effectLst>
            </a:endParaRPr>
          </a:p>
        </p:txBody>
      </p:sp>
    </p:spTree>
    <p:extLst>
      <p:ext uri="{BB962C8B-B14F-4D97-AF65-F5344CB8AC3E}">
        <p14:creationId xmlns:p14="http://schemas.microsoft.com/office/powerpoint/2010/main" val="14413110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455613" y="273050"/>
            <a:ext cx="8535987" cy="1143000"/>
          </a:xfrm>
        </p:spPr>
        <p:txBody>
          <a:bodyPr/>
          <a:lstStyle/>
          <a:p>
            <a:pPr eaLnBrk="1" hangingPunct="1"/>
            <a:r>
              <a:rPr lang="en-US" sz="4000" smtClean="0"/>
              <a:t>Dealing With Exception If It Occurs</a:t>
            </a:r>
          </a:p>
        </p:txBody>
      </p:sp>
      <p:sp>
        <p:nvSpPr>
          <p:cNvPr id="455683" name="Rectangle 3"/>
          <p:cNvSpPr>
            <a:spLocks noGrp="1" noChangeArrowheads="1"/>
          </p:cNvSpPr>
          <p:nvPr>
            <p:ph idx="1"/>
          </p:nvPr>
        </p:nvSpPr>
        <p:spPr>
          <a:xfrm>
            <a:off x="455613" y="1219200"/>
            <a:ext cx="8459787" cy="5105400"/>
          </a:xfrm>
        </p:spPr>
        <p:txBody>
          <a:bodyPr/>
          <a:lstStyle/>
          <a:p>
            <a:pPr eaLnBrk="1" hangingPunct="1">
              <a:lnSpc>
                <a:spcPct val="90000"/>
              </a:lnSpc>
              <a:spcBef>
                <a:spcPct val="5000"/>
              </a:spcBef>
              <a:buFont typeface="Wingdings" pitchFamily="2" charset="2"/>
              <a:buNone/>
              <a:tabLst>
                <a:tab pos="685800" algn="l"/>
                <a:tab pos="1028700" algn="l"/>
                <a:tab pos="1371600" algn="l"/>
                <a:tab pos="1712913" algn="l"/>
              </a:tabLst>
            </a:pPr>
            <a:r>
              <a:rPr lang="en-US" sz="1800" b="1" smtClean="0">
                <a:latin typeface="Courier New" charset="0"/>
              </a:rPr>
              <a:t>import</a:t>
            </a:r>
            <a:r>
              <a:rPr lang="en-US" sz="1800" smtClean="0">
                <a:latin typeface="Courier New" charset="0"/>
              </a:rPr>
              <a:t> java.util.Scanner;</a:t>
            </a:r>
            <a:endParaRPr lang="en-US" sz="1800" b="1" smtClean="0">
              <a:latin typeface="Courier New" charset="0"/>
            </a:endParaRPr>
          </a:p>
          <a:p>
            <a:pPr eaLnBrk="1" hangingPunct="1">
              <a:lnSpc>
                <a:spcPct val="90000"/>
              </a:lnSpc>
              <a:spcBef>
                <a:spcPct val="5000"/>
              </a:spcBef>
              <a:buFont typeface="Wingdings" pitchFamily="2" charset="2"/>
              <a:buNone/>
              <a:tabLst>
                <a:tab pos="685800" algn="l"/>
                <a:tab pos="1028700" algn="l"/>
                <a:tab pos="1371600" algn="l"/>
                <a:tab pos="1712913" algn="l"/>
              </a:tabLst>
            </a:pPr>
            <a:r>
              <a:rPr lang="en-US" sz="1800" b="1" smtClean="0">
                <a:latin typeface="Courier New" charset="0"/>
              </a:rPr>
              <a:t>import</a:t>
            </a:r>
            <a:r>
              <a:rPr lang="en-US" sz="1800" smtClean="0">
                <a:latin typeface="Courier New" charset="0"/>
              </a:rPr>
              <a:t> java.io.*;</a:t>
            </a:r>
          </a:p>
          <a:p>
            <a:pPr eaLnBrk="1" hangingPunct="1">
              <a:lnSpc>
                <a:spcPct val="90000"/>
              </a:lnSpc>
              <a:spcBef>
                <a:spcPct val="5000"/>
              </a:spcBef>
              <a:buFont typeface="Wingdings" pitchFamily="2" charset="2"/>
              <a:buNone/>
              <a:tabLst>
                <a:tab pos="685800" algn="l"/>
                <a:tab pos="1028700" algn="l"/>
                <a:tab pos="1371600" algn="l"/>
                <a:tab pos="1712913" algn="l"/>
              </a:tabLst>
            </a:pPr>
            <a:r>
              <a:rPr lang="en-US" sz="1800" b="1" smtClean="0">
                <a:latin typeface="Courier New" charset="0"/>
              </a:rPr>
              <a:t>public class</a:t>
            </a:r>
            <a:r>
              <a:rPr lang="en-US" sz="1800" smtClean="0">
                <a:latin typeface="Courier New" charset="0"/>
              </a:rPr>
              <a:t> TextFileOutputDemo2</a:t>
            </a:r>
          </a:p>
          <a:p>
            <a:pPr eaLnBrk="1" hangingPunct="1">
              <a:lnSpc>
                <a:spcPct val="90000"/>
              </a:lnSpc>
              <a:spcBef>
                <a:spcPct val="5000"/>
              </a:spcBef>
              <a:buFont typeface="Wingdings" pitchFamily="2" charset="2"/>
              <a:buNone/>
              <a:tabLst>
                <a:tab pos="685800" algn="l"/>
                <a:tab pos="1028700" algn="l"/>
                <a:tab pos="1371600" algn="l"/>
                <a:tab pos="1712913" algn="l"/>
              </a:tabLst>
            </a:pPr>
            <a:r>
              <a:rPr lang="en-US" sz="1800" smtClean="0">
                <a:latin typeface="Courier New" charset="0"/>
              </a:rPr>
              <a:t>{</a:t>
            </a:r>
          </a:p>
          <a:p>
            <a:pPr eaLnBrk="1" hangingPunct="1">
              <a:lnSpc>
                <a:spcPct val="90000"/>
              </a:lnSpc>
              <a:spcBef>
                <a:spcPct val="5000"/>
              </a:spcBef>
              <a:buFont typeface="Wingdings" pitchFamily="2" charset="2"/>
              <a:buNone/>
              <a:tabLst>
                <a:tab pos="685800" algn="l"/>
                <a:tab pos="1028700" algn="l"/>
                <a:tab pos="1371600" algn="l"/>
                <a:tab pos="1712913" algn="l"/>
              </a:tabLst>
            </a:pPr>
            <a:r>
              <a:rPr lang="en-US" sz="1800" smtClean="0">
                <a:latin typeface="Courier New" charset="0"/>
              </a:rPr>
              <a:t>	</a:t>
            </a:r>
            <a:r>
              <a:rPr lang="en-US" sz="1800" b="1" smtClean="0">
                <a:latin typeface="Courier New" charset="0"/>
              </a:rPr>
              <a:t>public static void</a:t>
            </a:r>
            <a:r>
              <a:rPr lang="en-US" sz="1800" smtClean="0">
                <a:latin typeface="Courier New" charset="0"/>
              </a:rPr>
              <a:t> main(String[] args)</a:t>
            </a:r>
          </a:p>
          <a:p>
            <a:pPr eaLnBrk="1" hangingPunct="1">
              <a:lnSpc>
                <a:spcPct val="90000"/>
              </a:lnSpc>
              <a:spcBef>
                <a:spcPct val="5000"/>
              </a:spcBef>
              <a:buFont typeface="Wingdings" pitchFamily="2" charset="2"/>
              <a:buNone/>
              <a:tabLst>
                <a:tab pos="685800" algn="l"/>
                <a:tab pos="1028700" algn="l"/>
                <a:tab pos="1371600" algn="l"/>
                <a:tab pos="1712913" algn="l"/>
              </a:tabLst>
            </a:pPr>
            <a:r>
              <a:rPr lang="en-US" sz="1800" smtClean="0">
                <a:latin typeface="Courier New" charset="0"/>
              </a:rPr>
              <a:t>	{</a:t>
            </a:r>
          </a:p>
          <a:p>
            <a:pPr eaLnBrk="1" hangingPunct="1">
              <a:lnSpc>
                <a:spcPct val="90000"/>
              </a:lnSpc>
              <a:spcBef>
                <a:spcPct val="5000"/>
              </a:spcBef>
              <a:buFont typeface="Wingdings" pitchFamily="2" charset="2"/>
              <a:buNone/>
              <a:tabLst>
                <a:tab pos="685800" algn="l"/>
                <a:tab pos="1028700" algn="l"/>
                <a:tab pos="1371600" algn="l"/>
                <a:tab pos="1712913" algn="l"/>
              </a:tabLst>
            </a:pPr>
            <a:r>
              <a:rPr lang="en-US" sz="1800" smtClean="0">
                <a:latin typeface="Courier New" charset="0"/>
              </a:rPr>
              <a:t>		Scanner in = </a:t>
            </a:r>
            <a:r>
              <a:rPr lang="en-US" sz="1800" b="1" smtClean="0">
                <a:latin typeface="Courier New" charset="0"/>
              </a:rPr>
              <a:t>new</a:t>
            </a:r>
            <a:r>
              <a:rPr lang="en-US" sz="1800" smtClean="0">
                <a:latin typeface="Courier New" charset="0"/>
              </a:rPr>
              <a:t> Scanner(System.in);</a:t>
            </a:r>
          </a:p>
          <a:p>
            <a:pPr eaLnBrk="1" hangingPunct="1">
              <a:lnSpc>
                <a:spcPct val="90000"/>
              </a:lnSpc>
              <a:spcBef>
                <a:spcPct val="5000"/>
              </a:spcBef>
              <a:buFont typeface="Wingdings" pitchFamily="2" charset="2"/>
              <a:buNone/>
              <a:tabLst>
                <a:tab pos="685800" algn="l"/>
                <a:tab pos="1028700" algn="l"/>
                <a:tab pos="1371600" algn="l"/>
                <a:tab pos="1712913" algn="l"/>
              </a:tabLst>
            </a:pPr>
            <a:r>
              <a:rPr lang="en-US" sz="1800" smtClean="0">
                <a:latin typeface="Courier New" charset="0"/>
              </a:rPr>
              <a:t>		System.out.print(“Enter your name: ”);</a:t>
            </a:r>
          </a:p>
          <a:p>
            <a:pPr eaLnBrk="1" hangingPunct="1">
              <a:lnSpc>
                <a:spcPct val="90000"/>
              </a:lnSpc>
              <a:spcBef>
                <a:spcPct val="5000"/>
              </a:spcBef>
              <a:buFont typeface="Wingdings" pitchFamily="2" charset="2"/>
              <a:buNone/>
              <a:tabLst>
                <a:tab pos="685800" algn="l"/>
                <a:tab pos="1028700" algn="l"/>
                <a:tab pos="1371600" algn="l"/>
                <a:tab pos="1712913" algn="l"/>
              </a:tabLst>
            </a:pPr>
            <a:r>
              <a:rPr lang="en-US" sz="1800" smtClean="0">
                <a:latin typeface="Courier New" charset="0"/>
              </a:rPr>
              <a:t>		String name = in.nextLine();</a:t>
            </a:r>
          </a:p>
          <a:p>
            <a:pPr eaLnBrk="1" hangingPunct="1">
              <a:lnSpc>
                <a:spcPct val="90000"/>
              </a:lnSpc>
              <a:spcBef>
                <a:spcPct val="5000"/>
              </a:spcBef>
              <a:buFont typeface="Wingdings" pitchFamily="2" charset="2"/>
              <a:buNone/>
              <a:tabLst>
                <a:tab pos="685800" algn="l"/>
                <a:tab pos="1028700" algn="l"/>
                <a:tab pos="1371600" algn="l"/>
                <a:tab pos="1712913" algn="l"/>
              </a:tabLst>
            </a:pPr>
            <a:r>
              <a:rPr lang="en-US" sz="1800" smtClean="0">
                <a:latin typeface="Courier New" charset="0"/>
              </a:rPr>
              <a:t>		</a:t>
            </a:r>
            <a:r>
              <a:rPr lang="en-US" sz="1800" b="1" smtClean="0">
                <a:latin typeface="Courier New" charset="0"/>
              </a:rPr>
              <a:t>try</a:t>
            </a:r>
            <a:r>
              <a:rPr lang="en-US" sz="1800" smtClean="0">
                <a:latin typeface="Courier New" charset="0"/>
              </a:rPr>
              <a:t> {</a:t>
            </a:r>
          </a:p>
          <a:p>
            <a:pPr eaLnBrk="1" hangingPunct="1">
              <a:lnSpc>
                <a:spcPct val="90000"/>
              </a:lnSpc>
              <a:spcBef>
                <a:spcPct val="5000"/>
              </a:spcBef>
              <a:buFont typeface="Wingdings" pitchFamily="2" charset="2"/>
              <a:buNone/>
              <a:tabLst>
                <a:tab pos="685800" algn="l"/>
                <a:tab pos="1028700" algn="l"/>
                <a:tab pos="1371600" algn="l"/>
                <a:tab pos="1712913" algn="l"/>
              </a:tabLst>
            </a:pPr>
            <a:r>
              <a:rPr lang="en-US" sz="1800" smtClean="0">
                <a:latin typeface="Courier New" charset="0"/>
              </a:rPr>
              <a:t>			PrintWriter outputFile = </a:t>
            </a:r>
            <a:r>
              <a:rPr lang="en-US" sz="1800" b="1" smtClean="0">
                <a:latin typeface="Courier New" charset="0"/>
              </a:rPr>
              <a:t>new</a:t>
            </a:r>
            <a:r>
              <a:rPr lang="en-US" sz="1800" smtClean="0">
                <a:latin typeface="Courier New" charset="0"/>
              </a:rPr>
              <a:t> PrintWriter(“out.txt”);</a:t>
            </a:r>
          </a:p>
          <a:p>
            <a:pPr eaLnBrk="1" hangingPunct="1">
              <a:lnSpc>
                <a:spcPct val="90000"/>
              </a:lnSpc>
              <a:spcBef>
                <a:spcPct val="5000"/>
              </a:spcBef>
              <a:buFont typeface="Wingdings" pitchFamily="2" charset="2"/>
              <a:buNone/>
              <a:tabLst>
                <a:tab pos="685800" algn="l"/>
                <a:tab pos="1028700" algn="l"/>
                <a:tab pos="1371600" algn="l"/>
                <a:tab pos="1712913" algn="l"/>
              </a:tabLst>
            </a:pPr>
            <a:r>
              <a:rPr lang="en-US" sz="1800" smtClean="0">
                <a:latin typeface="Courier New" charset="0"/>
              </a:rPr>
              <a:t>			outputFile.println(name);</a:t>
            </a:r>
          </a:p>
          <a:p>
            <a:pPr eaLnBrk="1" hangingPunct="1">
              <a:lnSpc>
                <a:spcPct val="90000"/>
              </a:lnSpc>
              <a:spcBef>
                <a:spcPct val="5000"/>
              </a:spcBef>
              <a:buFont typeface="Wingdings" pitchFamily="2" charset="2"/>
              <a:buNone/>
              <a:tabLst>
                <a:tab pos="685800" algn="l"/>
                <a:tab pos="1028700" algn="l"/>
                <a:tab pos="1371600" algn="l"/>
                <a:tab pos="1712913" algn="l"/>
              </a:tabLst>
            </a:pPr>
            <a:r>
              <a:rPr lang="en-US" sz="1800" smtClean="0">
                <a:latin typeface="Courier New" charset="0"/>
              </a:rPr>
              <a:t>			outputFile.close();</a:t>
            </a:r>
          </a:p>
          <a:p>
            <a:pPr eaLnBrk="1" hangingPunct="1">
              <a:lnSpc>
                <a:spcPct val="90000"/>
              </a:lnSpc>
              <a:spcBef>
                <a:spcPct val="5000"/>
              </a:spcBef>
              <a:buFont typeface="Wingdings" pitchFamily="2" charset="2"/>
              <a:buNone/>
              <a:tabLst>
                <a:tab pos="685800" algn="l"/>
                <a:tab pos="1028700" algn="l"/>
                <a:tab pos="1371600" algn="l"/>
                <a:tab pos="1712913" algn="l"/>
              </a:tabLst>
            </a:pPr>
            <a:r>
              <a:rPr lang="en-US" sz="1800" smtClean="0">
                <a:latin typeface="Courier New" charset="0"/>
              </a:rPr>
              <a:t>		} </a:t>
            </a:r>
            <a:r>
              <a:rPr lang="en-US" sz="1800" b="1" smtClean="0">
                <a:latin typeface="Courier New" charset="0"/>
              </a:rPr>
              <a:t>catch</a:t>
            </a:r>
            <a:r>
              <a:rPr lang="en-US" sz="1800" smtClean="0">
                <a:latin typeface="Courier New" charset="0"/>
              </a:rPr>
              <a:t> (IOException e) {</a:t>
            </a:r>
          </a:p>
          <a:p>
            <a:pPr eaLnBrk="1" hangingPunct="1">
              <a:lnSpc>
                <a:spcPct val="90000"/>
              </a:lnSpc>
              <a:spcBef>
                <a:spcPct val="5000"/>
              </a:spcBef>
              <a:buFont typeface="Wingdings" pitchFamily="2" charset="2"/>
              <a:buNone/>
              <a:tabLst>
                <a:tab pos="685800" algn="l"/>
                <a:tab pos="1028700" algn="l"/>
                <a:tab pos="1371600" algn="l"/>
                <a:tab pos="1712913" algn="l"/>
              </a:tabLst>
            </a:pPr>
            <a:r>
              <a:rPr lang="en-US" sz="1800" smtClean="0">
                <a:latin typeface="Courier New" charset="0"/>
              </a:rPr>
              <a:t>			System.out.println(“Error opening the file out.txt”);</a:t>
            </a:r>
          </a:p>
          <a:p>
            <a:pPr eaLnBrk="1" hangingPunct="1">
              <a:lnSpc>
                <a:spcPct val="90000"/>
              </a:lnSpc>
              <a:spcBef>
                <a:spcPct val="5000"/>
              </a:spcBef>
              <a:buFont typeface="Wingdings" pitchFamily="2" charset="2"/>
              <a:buNone/>
              <a:tabLst>
                <a:tab pos="685800" algn="l"/>
                <a:tab pos="1028700" algn="l"/>
                <a:tab pos="1371600" algn="l"/>
                <a:tab pos="1712913" algn="l"/>
              </a:tabLst>
            </a:pPr>
            <a:r>
              <a:rPr lang="en-US" sz="1800" smtClean="0">
                <a:latin typeface="Courier New" charset="0"/>
              </a:rPr>
              <a:t>		}</a:t>
            </a:r>
          </a:p>
          <a:p>
            <a:pPr eaLnBrk="1" hangingPunct="1">
              <a:lnSpc>
                <a:spcPct val="90000"/>
              </a:lnSpc>
              <a:spcBef>
                <a:spcPct val="5000"/>
              </a:spcBef>
              <a:buFont typeface="Wingdings" pitchFamily="2" charset="2"/>
              <a:buNone/>
              <a:tabLst>
                <a:tab pos="685800" algn="l"/>
                <a:tab pos="1028700" algn="l"/>
                <a:tab pos="1371600" algn="l"/>
                <a:tab pos="1712913" algn="l"/>
              </a:tabLst>
            </a:pPr>
            <a:r>
              <a:rPr lang="en-US" sz="1800" smtClean="0">
                <a:latin typeface="Courier New" charset="0"/>
              </a:rPr>
              <a:t>	}</a:t>
            </a:r>
          </a:p>
          <a:p>
            <a:pPr eaLnBrk="1" hangingPunct="1">
              <a:lnSpc>
                <a:spcPct val="90000"/>
              </a:lnSpc>
              <a:spcBef>
                <a:spcPct val="5000"/>
              </a:spcBef>
              <a:buFont typeface="Wingdings" pitchFamily="2" charset="2"/>
              <a:buNone/>
              <a:tabLst>
                <a:tab pos="685800" algn="l"/>
                <a:tab pos="1028700" algn="l"/>
                <a:tab pos="1371600" algn="l"/>
                <a:tab pos="1712913" algn="l"/>
              </a:tabLst>
            </a:pPr>
            <a:r>
              <a:rPr lang="en-US" sz="1800" smtClean="0">
                <a:latin typeface="Courier New" charset="0"/>
              </a:rPr>
              <a:t>}</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0BCCE204-E1B6-4F12-92EC-32E9979D5033}" type="slidenum">
              <a:rPr lang="en-US" sz="1200">
                <a:solidFill>
                  <a:srgbClr val="898989"/>
                </a:solidFill>
              </a:rPr>
              <a:pPr eaLnBrk="1" hangingPunct="1"/>
              <a:t>14</a:t>
            </a:fld>
            <a:endParaRPr lang="en-US" sz="1200">
              <a:solidFill>
                <a:srgbClr val="898989"/>
              </a:solidFill>
            </a:endParaRPr>
          </a:p>
        </p:txBody>
      </p:sp>
    </p:spTree>
    <p:extLst>
      <p:ext uri="{BB962C8B-B14F-4D97-AF65-F5344CB8AC3E}">
        <p14:creationId xmlns:p14="http://schemas.microsoft.com/office/powerpoint/2010/main" val="1569109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hangingPunct="1"/>
            <a:r>
              <a:rPr lang="en-US" smtClean="0"/>
              <a:t>Try-Catch</a:t>
            </a:r>
          </a:p>
        </p:txBody>
      </p:sp>
      <p:sp>
        <p:nvSpPr>
          <p:cNvPr id="162819" name="Rectangle 3"/>
          <p:cNvSpPr>
            <a:spLocks noGrp="1" noChangeArrowheads="1"/>
          </p:cNvSpPr>
          <p:nvPr>
            <p:ph idx="1"/>
          </p:nvPr>
        </p:nvSpPr>
        <p:spPr/>
        <p:txBody>
          <a:bodyPr/>
          <a:lstStyle/>
          <a:p>
            <a:pPr eaLnBrk="1" hangingPunct="1">
              <a:tabLst>
                <a:tab pos="806450" algn="l"/>
                <a:tab pos="1263650" algn="l"/>
              </a:tabLst>
            </a:pPr>
            <a:r>
              <a:rPr lang="en-US" sz="2800" smtClean="0"/>
              <a:t>You can think of it as a control structure in that it affects the flow of execution of the program when an exception occurs.</a:t>
            </a:r>
          </a:p>
          <a:p>
            <a:pPr eaLnBrk="1" hangingPunct="1">
              <a:buFont typeface="Wingdings" pitchFamily="2" charset="2"/>
              <a:buNone/>
              <a:tabLst>
                <a:tab pos="806450" algn="l"/>
                <a:tab pos="1263650" algn="l"/>
              </a:tabLst>
            </a:pPr>
            <a:endParaRPr lang="en-US" sz="2000" smtClean="0">
              <a:latin typeface="Courier New" charset="0"/>
            </a:endParaRPr>
          </a:p>
          <a:p>
            <a:pPr eaLnBrk="1" hangingPunct="1">
              <a:buFont typeface="Wingdings" pitchFamily="2" charset="2"/>
              <a:buNone/>
              <a:tabLst>
                <a:tab pos="806450" algn="l"/>
                <a:tab pos="1263650" algn="l"/>
              </a:tabLst>
            </a:pPr>
            <a:r>
              <a:rPr lang="en-US" sz="2000" smtClean="0">
                <a:latin typeface="Courier New" charset="0"/>
              </a:rPr>
              <a:t>		</a:t>
            </a:r>
            <a:r>
              <a:rPr lang="en-US" sz="2000" b="1" smtClean="0">
                <a:latin typeface="Courier New" charset="0"/>
              </a:rPr>
              <a:t>try</a:t>
            </a:r>
            <a:r>
              <a:rPr lang="en-US" sz="2000" smtClean="0">
                <a:latin typeface="Courier New" charset="0"/>
              </a:rPr>
              <a:t> {</a:t>
            </a:r>
          </a:p>
          <a:p>
            <a:pPr eaLnBrk="1" hangingPunct="1">
              <a:buFont typeface="Wingdings" pitchFamily="2" charset="2"/>
              <a:buNone/>
              <a:tabLst>
                <a:tab pos="806450" algn="l"/>
                <a:tab pos="1263650" algn="l"/>
              </a:tabLst>
            </a:pPr>
            <a:r>
              <a:rPr lang="en-US" sz="2000" smtClean="0">
                <a:latin typeface="Courier New" charset="0"/>
              </a:rPr>
              <a:t>			// statements possibly raising exception</a:t>
            </a:r>
          </a:p>
          <a:p>
            <a:pPr eaLnBrk="1" hangingPunct="1">
              <a:buFont typeface="Wingdings" pitchFamily="2" charset="2"/>
              <a:buNone/>
              <a:tabLst>
                <a:tab pos="806450" algn="l"/>
                <a:tab pos="1263650" algn="l"/>
              </a:tabLst>
            </a:pPr>
            <a:r>
              <a:rPr lang="en-US" sz="2000" smtClean="0">
                <a:latin typeface="Courier New" charset="0"/>
              </a:rPr>
              <a:t>		}</a:t>
            </a:r>
          </a:p>
          <a:p>
            <a:pPr eaLnBrk="1" hangingPunct="1">
              <a:buFont typeface="Wingdings" pitchFamily="2" charset="2"/>
              <a:buNone/>
              <a:tabLst>
                <a:tab pos="806450" algn="l"/>
                <a:tab pos="1263650" algn="l"/>
              </a:tabLst>
            </a:pPr>
            <a:r>
              <a:rPr lang="en-US" sz="2000" smtClean="0">
                <a:latin typeface="Courier New" charset="0"/>
              </a:rPr>
              <a:t>		</a:t>
            </a:r>
            <a:r>
              <a:rPr lang="en-US" sz="2000" b="1" smtClean="0">
                <a:latin typeface="Courier New" charset="0"/>
              </a:rPr>
              <a:t>catch</a:t>
            </a:r>
            <a:r>
              <a:rPr lang="en-US" sz="2000" smtClean="0">
                <a:latin typeface="Courier New" charset="0"/>
              </a:rPr>
              <a:t> (exception declaration)</a:t>
            </a:r>
          </a:p>
          <a:p>
            <a:pPr eaLnBrk="1" hangingPunct="1">
              <a:buFont typeface="Wingdings" pitchFamily="2" charset="2"/>
              <a:buNone/>
              <a:tabLst>
                <a:tab pos="806450" algn="l"/>
                <a:tab pos="1263650" algn="l"/>
              </a:tabLst>
            </a:pPr>
            <a:r>
              <a:rPr lang="en-US" sz="2000" smtClean="0">
                <a:latin typeface="Courier New" charset="0"/>
              </a:rPr>
              <a:t>		{</a:t>
            </a:r>
          </a:p>
          <a:p>
            <a:pPr eaLnBrk="1" hangingPunct="1">
              <a:buFont typeface="Wingdings" pitchFamily="2" charset="2"/>
              <a:buNone/>
              <a:tabLst>
                <a:tab pos="806450" algn="l"/>
                <a:tab pos="1263650" algn="l"/>
              </a:tabLst>
            </a:pPr>
            <a:r>
              <a:rPr lang="en-US" sz="2000" smtClean="0">
                <a:latin typeface="Courier New" charset="0"/>
              </a:rPr>
              <a:t>			// statements dealing with exception</a:t>
            </a:r>
          </a:p>
          <a:p>
            <a:pPr eaLnBrk="1" hangingPunct="1">
              <a:buFont typeface="Wingdings" pitchFamily="2" charset="2"/>
              <a:buNone/>
              <a:tabLst>
                <a:tab pos="806450" algn="l"/>
                <a:tab pos="1263650" algn="l"/>
              </a:tabLst>
            </a:pPr>
            <a:r>
              <a:rPr lang="en-US" sz="2000" smtClean="0">
                <a:latin typeface="Courier New" charset="0"/>
              </a:rPr>
              <a:t>		}</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3BEE90F0-419C-43DC-A4C6-25C081B456E6}" type="slidenum">
              <a:rPr lang="en-US" sz="1200">
                <a:solidFill>
                  <a:srgbClr val="898989"/>
                </a:solidFill>
              </a:rPr>
              <a:pPr eaLnBrk="1" hangingPunct="1"/>
              <a:t>15</a:t>
            </a:fld>
            <a:endParaRPr lang="en-US" sz="1200">
              <a:solidFill>
                <a:srgbClr val="898989"/>
              </a:solidFill>
            </a:endParaRPr>
          </a:p>
        </p:txBody>
      </p:sp>
    </p:spTree>
    <p:extLst>
      <p:ext uri="{BB962C8B-B14F-4D97-AF65-F5344CB8AC3E}">
        <p14:creationId xmlns:p14="http://schemas.microsoft.com/office/powerpoint/2010/main" val="20678299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hangingPunct="1"/>
            <a:r>
              <a:rPr lang="en-US" smtClean="0"/>
              <a:t>Reading Input from a (Text) File</a:t>
            </a:r>
          </a:p>
        </p:txBody>
      </p:sp>
      <p:sp>
        <p:nvSpPr>
          <p:cNvPr id="163843" name="Rectangle 3"/>
          <p:cNvSpPr>
            <a:spLocks noGrp="1" noChangeArrowheads="1"/>
          </p:cNvSpPr>
          <p:nvPr>
            <p:ph idx="1"/>
          </p:nvPr>
        </p:nvSpPr>
        <p:spPr>
          <a:xfrm>
            <a:off x="455613" y="1598613"/>
            <a:ext cx="8459787" cy="4497387"/>
          </a:xfrm>
        </p:spPr>
        <p:txBody>
          <a:bodyPr/>
          <a:lstStyle/>
          <a:p>
            <a:pPr eaLnBrk="1" hangingPunct="1">
              <a:lnSpc>
                <a:spcPct val="80000"/>
              </a:lnSpc>
              <a:buFont typeface="Wingdings" pitchFamily="2" charset="2"/>
              <a:buNone/>
              <a:tabLst>
                <a:tab pos="685800" algn="l"/>
                <a:tab pos="1028700" algn="l"/>
                <a:tab pos="1371600" algn="l"/>
              </a:tabLst>
            </a:pPr>
            <a:r>
              <a:rPr lang="en-US" sz="2000" b="1" smtClean="0">
                <a:latin typeface="Courier New" charset="0"/>
              </a:rPr>
              <a:t>import</a:t>
            </a:r>
            <a:r>
              <a:rPr lang="en-US" sz="2000" smtClean="0">
                <a:latin typeface="Courier New" charset="0"/>
              </a:rPr>
              <a:t> java.util.Scanner;</a:t>
            </a:r>
            <a:endParaRPr lang="en-US" sz="2000" b="1" smtClean="0">
              <a:latin typeface="Courier New" charset="0"/>
            </a:endParaRPr>
          </a:p>
          <a:p>
            <a:pPr eaLnBrk="1" hangingPunct="1">
              <a:lnSpc>
                <a:spcPct val="80000"/>
              </a:lnSpc>
              <a:buFont typeface="Wingdings" pitchFamily="2" charset="2"/>
              <a:buNone/>
              <a:tabLst>
                <a:tab pos="685800" algn="l"/>
                <a:tab pos="1028700" algn="l"/>
                <a:tab pos="1371600" algn="l"/>
              </a:tabLst>
            </a:pPr>
            <a:r>
              <a:rPr lang="en-US" sz="2000" b="1" smtClean="0">
                <a:latin typeface="Courier New" charset="0"/>
              </a:rPr>
              <a:t>import</a:t>
            </a:r>
            <a:r>
              <a:rPr lang="en-US" sz="2000" smtClean="0">
                <a:latin typeface="Courier New" charset="0"/>
              </a:rPr>
              <a:t> java.io.*;</a:t>
            </a:r>
          </a:p>
          <a:p>
            <a:pPr eaLnBrk="1" hangingPunct="1">
              <a:lnSpc>
                <a:spcPct val="80000"/>
              </a:lnSpc>
              <a:buFont typeface="Wingdings" pitchFamily="2" charset="2"/>
              <a:buNone/>
              <a:tabLst>
                <a:tab pos="685800" algn="l"/>
                <a:tab pos="1028700" algn="l"/>
                <a:tab pos="1371600" algn="l"/>
              </a:tabLst>
            </a:pPr>
            <a:endParaRPr lang="en-US" sz="2000" smtClean="0">
              <a:latin typeface="Courier New" charset="0"/>
            </a:endParaRPr>
          </a:p>
          <a:p>
            <a:pPr eaLnBrk="1" hangingPunct="1">
              <a:lnSpc>
                <a:spcPct val="80000"/>
              </a:lnSpc>
              <a:buFont typeface="Wingdings" pitchFamily="2" charset="2"/>
              <a:buNone/>
              <a:tabLst>
                <a:tab pos="685800" algn="l"/>
                <a:tab pos="1028700" algn="l"/>
                <a:tab pos="1371600" algn="l"/>
              </a:tabLst>
            </a:pPr>
            <a:r>
              <a:rPr lang="en-US" sz="2000" b="1" smtClean="0">
                <a:latin typeface="Courier New" charset="0"/>
              </a:rPr>
              <a:t>public</a:t>
            </a:r>
            <a:r>
              <a:rPr lang="en-US" sz="2000" smtClean="0">
                <a:latin typeface="Courier New" charset="0"/>
              </a:rPr>
              <a:t> </a:t>
            </a:r>
            <a:r>
              <a:rPr lang="en-US" sz="2000" b="1" smtClean="0">
                <a:latin typeface="Courier New" charset="0"/>
              </a:rPr>
              <a:t>class</a:t>
            </a:r>
            <a:r>
              <a:rPr lang="en-US" sz="2000" smtClean="0">
                <a:latin typeface="Courier New" charset="0"/>
              </a:rPr>
              <a:t> TextFileInputDemo1</a:t>
            </a:r>
          </a:p>
          <a:p>
            <a:pPr eaLnBrk="1" hangingPunct="1">
              <a:lnSpc>
                <a:spcPct val="80000"/>
              </a:lnSpc>
              <a:buFont typeface="Wingdings" pitchFamily="2" charset="2"/>
              <a:buNone/>
              <a:tabLst>
                <a:tab pos="685800" algn="l"/>
                <a:tab pos="1028700" algn="l"/>
                <a:tab pos="1371600" algn="l"/>
              </a:tabLst>
            </a:pPr>
            <a:r>
              <a:rPr lang="en-US" sz="2000" smtClean="0">
                <a:latin typeface="Courier New" charset="0"/>
              </a:rPr>
              <a:t>{</a:t>
            </a:r>
          </a:p>
          <a:p>
            <a:pPr eaLnBrk="1" hangingPunct="1">
              <a:lnSpc>
                <a:spcPct val="80000"/>
              </a:lnSpc>
              <a:buFont typeface="Wingdings" pitchFamily="2" charset="2"/>
              <a:buNone/>
              <a:tabLst>
                <a:tab pos="685800" algn="l"/>
                <a:tab pos="1028700" algn="l"/>
                <a:tab pos="1371600" algn="l"/>
              </a:tabLst>
            </a:pPr>
            <a:r>
              <a:rPr lang="en-US" sz="2000" b="1" smtClean="0">
                <a:latin typeface="Courier New" charset="0"/>
              </a:rPr>
              <a:t>	public</a:t>
            </a:r>
            <a:r>
              <a:rPr lang="en-US" sz="2000" smtClean="0">
                <a:latin typeface="Courier New" charset="0"/>
              </a:rPr>
              <a:t> </a:t>
            </a:r>
            <a:r>
              <a:rPr lang="en-US" sz="2000" b="1" smtClean="0">
                <a:latin typeface="Courier New" charset="0"/>
              </a:rPr>
              <a:t>static</a:t>
            </a:r>
            <a:r>
              <a:rPr lang="en-US" sz="2000" smtClean="0">
                <a:latin typeface="Courier New" charset="0"/>
              </a:rPr>
              <a:t> </a:t>
            </a:r>
            <a:r>
              <a:rPr lang="en-US" sz="2000" b="1" smtClean="0">
                <a:latin typeface="Courier New" charset="0"/>
              </a:rPr>
              <a:t>void</a:t>
            </a:r>
            <a:r>
              <a:rPr lang="en-US" sz="2000" smtClean="0">
                <a:latin typeface="Courier New" charset="0"/>
              </a:rPr>
              <a:t> main(String[] args)</a:t>
            </a:r>
          </a:p>
          <a:p>
            <a:pPr eaLnBrk="1" hangingPunct="1">
              <a:lnSpc>
                <a:spcPct val="80000"/>
              </a:lnSpc>
              <a:buFont typeface="Wingdings" pitchFamily="2" charset="2"/>
              <a:buNone/>
              <a:tabLst>
                <a:tab pos="685800" algn="l"/>
                <a:tab pos="1028700" algn="l"/>
                <a:tab pos="1371600" algn="l"/>
              </a:tabLst>
            </a:pPr>
            <a:r>
              <a:rPr lang="en-US" sz="2000" smtClean="0">
                <a:latin typeface="Courier New" charset="0"/>
              </a:rPr>
              <a:t>		</a:t>
            </a:r>
            <a:r>
              <a:rPr lang="en-US" sz="2000" b="1" smtClean="0">
                <a:latin typeface="Courier New" charset="0"/>
              </a:rPr>
              <a:t>throws</a:t>
            </a:r>
            <a:r>
              <a:rPr lang="en-US" sz="2000" smtClean="0">
                <a:latin typeface="Courier New" charset="0"/>
              </a:rPr>
              <a:t> IOException</a:t>
            </a:r>
          </a:p>
          <a:p>
            <a:pPr eaLnBrk="1" hangingPunct="1">
              <a:lnSpc>
                <a:spcPct val="80000"/>
              </a:lnSpc>
              <a:buFont typeface="Wingdings" pitchFamily="2" charset="2"/>
              <a:buNone/>
              <a:tabLst>
                <a:tab pos="685800" algn="l"/>
                <a:tab pos="1028700" algn="l"/>
                <a:tab pos="1371600" algn="l"/>
              </a:tabLst>
            </a:pPr>
            <a:r>
              <a:rPr lang="en-US" sz="2000" smtClean="0">
                <a:latin typeface="Courier New" charset="0"/>
              </a:rPr>
              <a:t>	{</a:t>
            </a:r>
          </a:p>
          <a:p>
            <a:pPr eaLnBrk="1" hangingPunct="1">
              <a:lnSpc>
                <a:spcPct val="80000"/>
              </a:lnSpc>
              <a:buFont typeface="Wingdings" pitchFamily="2" charset="2"/>
              <a:buNone/>
              <a:tabLst>
                <a:tab pos="685800" algn="l"/>
                <a:tab pos="1028700" algn="l"/>
                <a:tab pos="1371600" algn="l"/>
              </a:tabLst>
            </a:pPr>
            <a:r>
              <a:rPr lang="en-US" sz="2000" smtClean="0">
                <a:latin typeface="Courier New" charset="0"/>
              </a:rPr>
              <a:t>		File file = </a:t>
            </a:r>
            <a:r>
              <a:rPr lang="en-US" sz="2000" b="1" smtClean="0">
                <a:latin typeface="Courier New" charset="0"/>
              </a:rPr>
              <a:t>new</a:t>
            </a:r>
            <a:r>
              <a:rPr lang="en-US" sz="2000" smtClean="0">
                <a:latin typeface="Courier New" charset="0"/>
              </a:rPr>
              <a:t> File("in.txt");</a:t>
            </a:r>
          </a:p>
          <a:p>
            <a:pPr eaLnBrk="1" hangingPunct="1">
              <a:lnSpc>
                <a:spcPct val="80000"/>
              </a:lnSpc>
              <a:buFont typeface="Wingdings" pitchFamily="2" charset="2"/>
              <a:buNone/>
              <a:tabLst>
                <a:tab pos="685800" algn="l"/>
                <a:tab pos="1028700" algn="l"/>
                <a:tab pos="1371600" algn="l"/>
              </a:tabLst>
            </a:pPr>
            <a:r>
              <a:rPr lang="en-US" sz="2000" b="1" smtClean="0">
                <a:latin typeface="Courier New" charset="0"/>
              </a:rPr>
              <a:t>		</a:t>
            </a:r>
            <a:r>
              <a:rPr lang="en-US" sz="2000" smtClean="0">
                <a:latin typeface="Courier New" charset="0"/>
              </a:rPr>
              <a:t>Scanner inputFile = </a:t>
            </a:r>
            <a:r>
              <a:rPr lang="en-US" sz="2000" b="1" smtClean="0">
                <a:latin typeface="Courier New" charset="0"/>
              </a:rPr>
              <a:t>new</a:t>
            </a:r>
            <a:r>
              <a:rPr lang="en-US" sz="2000" smtClean="0">
                <a:latin typeface="Courier New" charset="0"/>
              </a:rPr>
              <a:t> Scanner(file);</a:t>
            </a:r>
          </a:p>
          <a:p>
            <a:pPr eaLnBrk="1" hangingPunct="1">
              <a:lnSpc>
                <a:spcPct val="80000"/>
              </a:lnSpc>
              <a:buFont typeface="Wingdings" pitchFamily="2" charset="2"/>
              <a:buNone/>
              <a:tabLst>
                <a:tab pos="685800" algn="l"/>
                <a:tab pos="1028700" algn="l"/>
                <a:tab pos="1371600" algn="l"/>
              </a:tabLst>
            </a:pPr>
            <a:r>
              <a:rPr lang="en-US" sz="2000" smtClean="0">
                <a:latin typeface="Courier New" charset="0"/>
              </a:rPr>
              <a:t>		String line = inputFile.nextLine();</a:t>
            </a:r>
          </a:p>
          <a:p>
            <a:pPr eaLnBrk="1" hangingPunct="1">
              <a:lnSpc>
                <a:spcPct val="80000"/>
              </a:lnSpc>
              <a:buFont typeface="Wingdings" pitchFamily="2" charset="2"/>
              <a:buNone/>
              <a:tabLst>
                <a:tab pos="685800" algn="l"/>
                <a:tab pos="1028700" algn="l"/>
                <a:tab pos="1371600" algn="l"/>
              </a:tabLst>
            </a:pPr>
            <a:r>
              <a:rPr lang="en-US" sz="2000" smtClean="0">
                <a:latin typeface="Courier New" charset="0"/>
              </a:rPr>
              <a:t>		inputFile.close();</a:t>
            </a:r>
          </a:p>
          <a:p>
            <a:pPr eaLnBrk="1" hangingPunct="1">
              <a:lnSpc>
                <a:spcPct val="80000"/>
              </a:lnSpc>
              <a:buFont typeface="Wingdings" pitchFamily="2" charset="2"/>
              <a:buNone/>
              <a:tabLst>
                <a:tab pos="685800" algn="l"/>
                <a:tab pos="1028700" algn="l"/>
                <a:tab pos="1371600" algn="l"/>
              </a:tabLst>
            </a:pPr>
            <a:r>
              <a:rPr lang="en-US" sz="2000" smtClean="0">
                <a:latin typeface="Courier New" charset="0"/>
              </a:rPr>
              <a:t>		System.out.println(line);</a:t>
            </a:r>
          </a:p>
          <a:p>
            <a:pPr eaLnBrk="1" hangingPunct="1">
              <a:lnSpc>
                <a:spcPct val="80000"/>
              </a:lnSpc>
              <a:buFont typeface="Wingdings" pitchFamily="2" charset="2"/>
              <a:buNone/>
              <a:tabLst>
                <a:tab pos="685800" algn="l"/>
                <a:tab pos="1028700" algn="l"/>
                <a:tab pos="1371600" algn="l"/>
              </a:tabLst>
            </a:pPr>
            <a:r>
              <a:rPr lang="en-US" sz="2000" smtClean="0">
                <a:latin typeface="Courier New" charset="0"/>
              </a:rPr>
              <a:t>	}</a:t>
            </a:r>
          </a:p>
          <a:p>
            <a:pPr eaLnBrk="1" hangingPunct="1">
              <a:lnSpc>
                <a:spcPct val="80000"/>
              </a:lnSpc>
              <a:buFont typeface="Wingdings" pitchFamily="2" charset="2"/>
              <a:buNone/>
              <a:tabLst>
                <a:tab pos="685800" algn="l"/>
                <a:tab pos="1028700" algn="l"/>
                <a:tab pos="1371600" algn="l"/>
              </a:tabLst>
            </a:pPr>
            <a:r>
              <a:rPr lang="en-US" sz="2000" smtClean="0">
                <a:latin typeface="Courier New" charset="0"/>
              </a:rPr>
              <a:t>}</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FD9B931B-E091-4C8E-AA10-95AF0ECF09BF}" type="slidenum">
              <a:rPr lang="en-US" sz="1200">
                <a:solidFill>
                  <a:srgbClr val="898989"/>
                </a:solidFill>
              </a:rPr>
              <a:pPr eaLnBrk="1" hangingPunct="1"/>
              <a:t>16</a:t>
            </a:fld>
            <a:endParaRPr lang="en-US" sz="1200">
              <a:solidFill>
                <a:srgbClr val="898989"/>
              </a:solidFill>
            </a:endParaRPr>
          </a:p>
        </p:txBody>
      </p:sp>
    </p:spTree>
    <p:extLst>
      <p:ext uri="{BB962C8B-B14F-4D97-AF65-F5344CB8AC3E}">
        <p14:creationId xmlns:p14="http://schemas.microsoft.com/office/powerpoint/2010/main" val="41716122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eaLnBrk="1" hangingPunct="1"/>
            <a:r>
              <a:rPr lang="en-US" smtClean="0"/>
              <a:t>Opening a File for Text Input</a:t>
            </a:r>
          </a:p>
        </p:txBody>
      </p:sp>
      <p:sp>
        <p:nvSpPr>
          <p:cNvPr id="461827" name="Rectangle 3"/>
          <p:cNvSpPr>
            <a:spLocks noGrp="1" noChangeArrowheads="1"/>
          </p:cNvSpPr>
          <p:nvPr>
            <p:ph idx="1"/>
          </p:nvPr>
        </p:nvSpPr>
        <p:spPr/>
        <p:txBody>
          <a:bodyPr/>
          <a:lstStyle/>
          <a:p>
            <a:pPr eaLnBrk="1" hangingPunct="1">
              <a:tabLst>
                <a:tab pos="1146175" algn="l"/>
                <a:tab pos="1597025" algn="l"/>
              </a:tabLst>
            </a:pPr>
            <a:r>
              <a:rPr lang="en-US" sz="2800" smtClean="0"/>
              <a:t>We need a new class:</a:t>
            </a:r>
          </a:p>
          <a:p>
            <a:pPr lvl="1" eaLnBrk="1" hangingPunct="1">
              <a:tabLst>
                <a:tab pos="1146175" algn="l"/>
                <a:tab pos="1597025" algn="l"/>
              </a:tabLst>
            </a:pPr>
            <a:r>
              <a:rPr lang="en-US" sz="2400" smtClean="0"/>
              <a:t>File</a:t>
            </a:r>
          </a:p>
          <a:p>
            <a:pPr eaLnBrk="1" hangingPunct="1">
              <a:tabLst>
                <a:tab pos="1146175" algn="l"/>
                <a:tab pos="1597025" algn="l"/>
              </a:tabLst>
            </a:pPr>
            <a:r>
              <a:rPr lang="en-US" sz="2800" smtClean="0"/>
              <a:t>To gain access to it we need to import it with:</a:t>
            </a:r>
          </a:p>
          <a:p>
            <a:pPr lvl="1" eaLnBrk="1" hangingPunct="1">
              <a:tabLst>
                <a:tab pos="1146175" algn="l"/>
                <a:tab pos="1597025" algn="l"/>
              </a:tabLst>
            </a:pPr>
            <a:r>
              <a:rPr lang="en-US" sz="2400" b="1" smtClean="0">
                <a:latin typeface="Courier New" charset="0"/>
              </a:rPr>
              <a:t>import</a:t>
            </a:r>
            <a:r>
              <a:rPr lang="en-US" sz="2400" smtClean="0">
                <a:latin typeface="Courier New" charset="0"/>
              </a:rPr>
              <a:t> java.io.*;</a:t>
            </a:r>
          </a:p>
          <a:p>
            <a:pPr eaLnBrk="1" hangingPunct="1">
              <a:tabLst>
                <a:tab pos="1146175" algn="l"/>
                <a:tab pos="1597025" algn="l"/>
              </a:tabLst>
            </a:pPr>
            <a:r>
              <a:rPr lang="en-US" sz="2800" smtClean="0"/>
              <a:t>To open an existing file:</a:t>
            </a:r>
          </a:p>
          <a:p>
            <a:pPr lvl="1" eaLnBrk="1" hangingPunct="1">
              <a:tabLst>
                <a:tab pos="1146175" algn="l"/>
                <a:tab pos="1597025" algn="l"/>
              </a:tabLst>
            </a:pPr>
            <a:r>
              <a:rPr lang="en-US" sz="2400" smtClean="0">
                <a:latin typeface="Courier New" charset="0"/>
              </a:rPr>
              <a:t>File file = </a:t>
            </a:r>
            <a:r>
              <a:rPr lang="en-US" sz="2400" b="1" smtClean="0">
                <a:latin typeface="Courier New" charset="0"/>
              </a:rPr>
              <a:t>new</a:t>
            </a:r>
            <a:r>
              <a:rPr lang="en-US" sz="2400" smtClean="0">
                <a:latin typeface="Courier New" charset="0"/>
              </a:rPr>
              <a:t> File(fileName);</a:t>
            </a:r>
            <a:br>
              <a:rPr lang="en-US" sz="2400" smtClean="0">
                <a:latin typeface="Courier New" charset="0"/>
              </a:rPr>
            </a:br>
            <a:r>
              <a:rPr lang="en-US" sz="2400" smtClean="0">
                <a:latin typeface="Courier New" charset="0"/>
              </a:rPr>
              <a:t>Scanner inFile = </a:t>
            </a:r>
            <a:r>
              <a:rPr lang="en-US" sz="2400" b="1" smtClean="0">
                <a:latin typeface="Courier New" charset="0"/>
              </a:rPr>
              <a:t>new</a:t>
            </a:r>
            <a:r>
              <a:rPr lang="en-US" sz="2400" smtClean="0">
                <a:latin typeface="Courier New" charset="0"/>
              </a:rPr>
              <a:t> Scanner(file);</a:t>
            </a:r>
            <a:br>
              <a:rPr lang="en-US" sz="2400" smtClean="0">
                <a:latin typeface="Courier New" charset="0"/>
              </a:rPr>
            </a:br>
            <a:endParaRPr lang="en-US" sz="2400" smtClean="0">
              <a:latin typeface="Courier New" charset="0"/>
            </a:endParaRPr>
          </a:p>
        </p:txBody>
      </p:sp>
      <p:sp>
        <p:nvSpPr>
          <p:cNvPr id="9"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D91DBEC0-FD4A-4120-A72E-F546A408A2B3}" type="slidenum">
              <a:rPr lang="en-US" sz="1200">
                <a:solidFill>
                  <a:srgbClr val="898989"/>
                </a:solidFill>
              </a:rPr>
              <a:pPr eaLnBrk="1" hangingPunct="1"/>
              <a:t>17</a:t>
            </a:fld>
            <a:endParaRPr lang="en-US" sz="1200">
              <a:solidFill>
                <a:srgbClr val="898989"/>
              </a:solidFill>
            </a:endParaRPr>
          </a:p>
        </p:txBody>
      </p:sp>
    </p:spTree>
    <p:extLst>
      <p:ext uri="{BB962C8B-B14F-4D97-AF65-F5344CB8AC3E}">
        <p14:creationId xmlns:p14="http://schemas.microsoft.com/office/powerpoint/2010/main" val="8119137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eaLnBrk="1" hangingPunct="1"/>
            <a:r>
              <a:rPr lang="en-US" smtClean="0"/>
              <a:t>Opening a File for Text Input</a:t>
            </a:r>
          </a:p>
        </p:txBody>
      </p:sp>
      <p:sp>
        <p:nvSpPr>
          <p:cNvPr id="461827" name="Rectangle 3"/>
          <p:cNvSpPr>
            <a:spLocks noGrp="1" noChangeArrowheads="1"/>
          </p:cNvSpPr>
          <p:nvPr>
            <p:ph idx="1"/>
          </p:nvPr>
        </p:nvSpPr>
        <p:spPr/>
        <p:txBody>
          <a:bodyPr/>
          <a:lstStyle/>
          <a:p>
            <a:pPr eaLnBrk="1" hangingPunct="1">
              <a:tabLst>
                <a:tab pos="1146175" algn="l"/>
                <a:tab pos="1597025" algn="l"/>
              </a:tabLst>
            </a:pPr>
            <a:r>
              <a:rPr lang="en-US" sz="2800" smtClean="0"/>
              <a:t>We need a new class:</a:t>
            </a:r>
          </a:p>
          <a:p>
            <a:pPr lvl="1" eaLnBrk="1" hangingPunct="1">
              <a:tabLst>
                <a:tab pos="1146175" algn="l"/>
                <a:tab pos="1597025" algn="l"/>
              </a:tabLst>
            </a:pPr>
            <a:r>
              <a:rPr lang="en-US" sz="2400" smtClean="0"/>
              <a:t>File</a:t>
            </a:r>
          </a:p>
          <a:p>
            <a:pPr eaLnBrk="1" hangingPunct="1">
              <a:tabLst>
                <a:tab pos="1146175" algn="l"/>
                <a:tab pos="1597025" algn="l"/>
              </a:tabLst>
            </a:pPr>
            <a:r>
              <a:rPr lang="en-US" sz="2800" smtClean="0"/>
              <a:t>To gain access to it we need to import it with:</a:t>
            </a:r>
          </a:p>
          <a:p>
            <a:pPr lvl="1" eaLnBrk="1" hangingPunct="1">
              <a:tabLst>
                <a:tab pos="1146175" algn="l"/>
                <a:tab pos="1597025" algn="l"/>
              </a:tabLst>
            </a:pPr>
            <a:r>
              <a:rPr lang="en-US" sz="2400" b="1" smtClean="0">
                <a:latin typeface="Courier New" charset="0"/>
              </a:rPr>
              <a:t>import</a:t>
            </a:r>
            <a:r>
              <a:rPr lang="en-US" sz="2400" smtClean="0">
                <a:latin typeface="Courier New" charset="0"/>
              </a:rPr>
              <a:t> java.io.*;</a:t>
            </a:r>
          </a:p>
          <a:p>
            <a:pPr eaLnBrk="1" hangingPunct="1">
              <a:tabLst>
                <a:tab pos="1146175" algn="l"/>
                <a:tab pos="1597025" algn="l"/>
              </a:tabLst>
            </a:pPr>
            <a:r>
              <a:rPr lang="en-US" sz="2800" smtClean="0"/>
              <a:t>To open an existing file:</a:t>
            </a:r>
          </a:p>
          <a:p>
            <a:pPr lvl="1" eaLnBrk="1" hangingPunct="1">
              <a:tabLst>
                <a:tab pos="1146175" algn="l"/>
                <a:tab pos="1597025" algn="l"/>
              </a:tabLst>
            </a:pPr>
            <a:r>
              <a:rPr lang="en-US" sz="2400" smtClean="0">
                <a:latin typeface="Courier New" charset="0"/>
              </a:rPr>
              <a:t>File file = </a:t>
            </a:r>
            <a:r>
              <a:rPr lang="en-US" sz="2400" b="1" smtClean="0">
                <a:latin typeface="Courier New" charset="0"/>
              </a:rPr>
              <a:t>new</a:t>
            </a:r>
            <a:r>
              <a:rPr lang="en-US" sz="2400" smtClean="0">
                <a:latin typeface="Courier New" charset="0"/>
              </a:rPr>
              <a:t> File(fileName);</a:t>
            </a:r>
            <a:br>
              <a:rPr lang="en-US" sz="2400" smtClean="0">
                <a:latin typeface="Courier New" charset="0"/>
              </a:rPr>
            </a:br>
            <a:r>
              <a:rPr lang="en-US" sz="2400" smtClean="0">
                <a:latin typeface="Courier New" charset="0"/>
              </a:rPr>
              <a:t>Scanner inFile = </a:t>
            </a:r>
            <a:r>
              <a:rPr lang="en-US" sz="2400" b="1" smtClean="0">
                <a:latin typeface="Courier New" charset="0"/>
              </a:rPr>
              <a:t>new</a:t>
            </a:r>
            <a:r>
              <a:rPr lang="en-US" sz="2400" smtClean="0">
                <a:latin typeface="Courier New" charset="0"/>
              </a:rPr>
              <a:t> Scanner(file);</a:t>
            </a:r>
            <a:br>
              <a:rPr lang="en-US" sz="2400" smtClean="0">
                <a:latin typeface="Courier New" charset="0"/>
              </a:rPr>
            </a:br>
            <a:endParaRPr lang="en-US" sz="2400" smtClean="0">
              <a:latin typeface="Courier New" charset="0"/>
            </a:endParaRPr>
          </a:p>
        </p:txBody>
      </p:sp>
      <p:sp>
        <p:nvSpPr>
          <p:cNvPr id="9"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D91DBEC0-FD4A-4120-A72E-F546A408A2B3}" type="slidenum">
              <a:rPr lang="en-US" sz="1200">
                <a:solidFill>
                  <a:srgbClr val="898989"/>
                </a:solidFill>
              </a:rPr>
              <a:pPr eaLnBrk="1" hangingPunct="1"/>
              <a:t>18</a:t>
            </a:fld>
            <a:endParaRPr lang="en-US" sz="1200">
              <a:solidFill>
                <a:srgbClr val="898989"/>
              </a:solidFill>
            </a:endParaRPr>
          </a:p>
        </p:txBody>
      </p:sp>
      <p:grpSp>
        <p:nvGrpSpPr>
          <p:cNvPr id="2" name="Group 7"/>
          <p:cNvGrpSpPr>
            <a:grpSpLocks/>
          </p:cNvGrpSpPr>
          <p:nvPr/>
        </p:nvGrpSpPr>
        <p:grpSpPr bwMode="auto">
          <a:xfrm>
            <a:off x="5059363" y="3352800"/>
            <a:ext cx="3121025" cy="1116013"/>
            <a:chOff x="3042" y="3113"/>
            <a:chExt cx="1966" cy="703"/>
          </a:xfrm>
        </p:grpSpPr>
        <p:sp>
          <p:nvSpPr>
            <p:cNvPr id="164871" name="Text Box 5"/>
            <p:cNvSpPr txBox="1">
              <a:spLocks noChangeArrowheads="1"/>
            </p:cNvSpPr>
            <p:nvPr/>
          </p:nvSpPr>
          <p:spPr bwMode="auto">
            <a:xfrm>
              <a:off x="4415" y="3113"/>
              <a:ext cx="5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a:latin typeface="Comic Sans MS" pitchFamily="66" charset="0"/>
                </a:rPr>
                <a:t>String</a:t>
              </a:r>
            </a:p>
          </p:txBody>
        </p:sp>
        <p:sp>
          <p:nvSpPr>
            <p:cNvPr id="461830" name="AutoShape 6"/>
            <p:cNvSpPr>
              <a:spLocks noChangeArrowheads="1"/>
            </p:cNvSpPr>
            <p:nvPr/>
          </p:nvSpPr>
          <p:spPr bwMode="auto">
            <a:xfrm>
              <a:off x="3042" y="3528"/>
              <a:ext cx="1008" cy="288"/>
            </a:xfrm>
            <a:prstGeom prst="wedgeEllipseCallout">
              <a:avLst>
                <a:gd name="adj1" fmla="val 84207"/>
                <a:gd name="adj2" fmla="val -119653"/>
              </a:avLst>
            </a:prstGeom>
            <a:noFill/>
            <a:ln w="19050" algn="ctr">
              <a:solidFill>
                <a:schemeClr val="tx1"/>
              </a:solidFill>
              <a:miter lim="800000"/>
              <a:headEnd/>
              <a:tailEnd/>
            </a:ln>
            <a:effectLst/>
          </p:spPr>
          <p:txBody>
            <a:bodyPr anchor="ctr"/>
            <a:lstStyle/>
            <a:p>
              <a:pPr marL="742950" indent="-285750" algn="ctr">
                <a:spcBef>
                  <a:spcPct val="20000"/>
                </a:spcBef>
                <a:buClrTx/>
                <a:buSzTx/>
              </a:pPr>
              <a:endParaRPr lang="en-US" sz="2800" b="0">
                <a:effectLst>
                  <a:outerShdw blurRad="38100" dist="38100" dir="2700000" algn="tl">
                    <a:srgbClr val="C0C0C0"/>
                  </a:outerShdw>
                </a:effectLst>
              </a:endParaRPr>
            </a:p>
          </p:txBody>
        </p:sp>
      </p:grpSp>
    </p:spTree>
    <p:extLst>
      <p:ext uri="{BB962C8B-B14F-4D97-AF65-F5344CB8AC3E}">
        <p14:creationId xmlns:p14="http://schemas.microsoft.com/office/powerpoint/2010/main" val="5801680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eaLnBrk="1" hangingPunct="1"/>
            <a:r>
              <a:rPr lang="en-US" smtClean="0"/>
              <a:t>Reading Input from a Text File</a:t>
            </a:r>
          </a:p>
        </p:txBody>
      </p:sp>
      <p:sp>
        <p:nvSpPr>
          <p:cNvPr id="463875" name="Rectangle 3"/>
          <p:cNvSpPr>
            <a:spLocks noGrp="1" noChangeArrowheads="1"/>
          </p:cNvSpPr>
          <p:nvPr>
            <p:ph idx="1"/>
          </p:nvPr>
        </p:nvSpPr>
        <p:spPr/>
        <p:txBody>
          <a:bodyPr/>
          <a:lstStyle/>
          <a:p>
            <a:pPr eaLnBrk="1" hangingPunct="1"/>
            <a:r>
              <a:rPr lang="en-US" smtClean="0"/>
              <a:t>The Scanner class has input methods you are already familiar with:</a:t>
            </a:r>
          </a:p>
          <a:p>
            <a:pPr lvl="1" eaLnBrk="1" hangingPunct="1"/>
            <a:r>
              <a:rPr lang="en-US" smtClean="0"/>
              <a:t>nextLine, nextInt, nextDouble, etc.</a:t>
            </a:r>
          </a:p>
          <a:p>
            <a:pPr eaLnBrk="1" hangingPunct="1"/>
            <a:r>
              <a:rPr lang="en-US" smtClean="0"/>
              <a:t>Now we also need a way to check when we reach the end of the file:</a:t>
            </a:r>
          </a:p>
          <a:p>
            <a:pPr lvl="1" eaLnBrk="1" hangingPunct="1"/>
            <a:r>
              <a:rPr lang="en-US" smtClean="0"/>
              <a:t>boolean hasNext()</a:t>
            </a:r>
          </a:p>
          <a:p>
            <a:pPr lvl="1" eaLnBrk="1" hangingPunct="1"/>
            <a:r>
              <a:rPr lang="en-US" smtClean="0"/>
              <a:t>It takes no parameters and returns true if there is more data to read, and false otherwise</a:t>
            </a:r>
          </a:p>
        </p:txBody>
      </p:sp>
      <p:sp>
        <p:nvSpPr>
          <p:cNvPr id="9"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AC945C8E-07E1-41B7-AB9D-FD188C246916}" type="slidenum">
              <a:rPr lang="en-US" sz="1200">
                <a:solidFill>
                  <a:srgbClr val="898989"/>
                </a:solidFill>
              </a:rPr>
              <a:pPr eaLnBrk="1" hangingPunct="1"/>
              <a:t>19</a:t>
            </a:fld>
            <a:endParaRPr lang="en-US" sz="1200">
              <a:solidFill>
                <a:srgbClr val="898989"/>
              </a:solidFill>
            </a:endParaRPr>
          </a:p>
        </p:txBody>
      </p:sp>
    </p:spTree>
    <p:extLst>
      <p:ext uri="{BB962C8B-B14F-4D97-AF65-F5344CB8AC3E}">
        <p14:creationId xmlns:p14="http://schemas.microsoft.com/office/powerpoint/2010/main" val="36775877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eaLnBrk="1" hangingPunct="1"/>
            <a:r>
              <a:rPr lang="en-US" smtClean="0"/>
              <a:t>Sending Output to a (Text) File</a:t>
            </a:r>
          </a:p>
        </p:txBody>
      </p:sp>
      <p:sp>
        <p:nvSpPr>
          <p:cNvPr id="152579" name="Rectangle 6"/>
          <p:cNvSpPr>
            <a:spLocks noGrp="1" noChangeArrowheads="1"/>
          </p:cNvSpPr>
          <p:nvPr>
            <p:ph idx="1"/>
          </p:nvPr>
        </p:nvSpPr>
        <p:spPr>
          <a:xfrm>
            <a:off x="457200" y="1168400"/>
            <a:ext cx="8459788" cy="5029200"/>
          </a:xfrm>
        </p:spPr>
        <p:txBody>
          <a:bodyPr/>
          <a:lstStyle/>
          <a:p>
            <a:pPr eaLnBrk="1" hangingPunct="1">
              <a:buFont typeface="Wingdings" pitchFamily="2" charset="2"/>
              <a:buNone/>
              <a:tabLst>
                <a:tab pos="685800" algn="l"/>
                <a:tab pos="1028700" algn="l"/>
                <a:tab pos="1371600" algn="l"/>
              </a:tabLst>
            </a:pPr>
            <a:r>
              <a:rPr lang="en-US" sz="1800" b="1" smtClean="0">
                <a:latin typeface="Courier New" charset="0"/>
              </a:rPr>
              <a:t>import</a:t>
            </a:r>
            <a:r>
              <a:rPr lang="en-US" sz="1800" smtClean="0">
                <a:latin typeface="Courier New" charset="0"/>
              </a:rPr>
              <a:t> java.util.Scanner;</a:t>
            </a:r>
            <a:endParaRPr lang="en-US" sz="1800" b="1" smtClean="0">
              <a:latin typeface="Courier New" charset="0"/>
            </a:endParaRPr>
          </a:p>
          <a:p>
            <a:pPr eaLnBrk="1" hangingPunct="1">
              <a:buFont typeface="Wingdings" pitchFamily="2" charset="2"/>
              <a:buNone/>
              <a:tabLst>
                <a:tab pos="685800" algn="l"/>
                <a:tab pos="1028700" algn="l"/>
                <a:tab pos="1371600" algn="l"/>
              </a:tabLst>
            </a:pPr>
            <a:r>
              <a:rPr lang="en-US" sz="1800" b="1" smtClean="0">
                <a:latin typeface="Courier New" charset="0"/>
              </a:rPr>
              <a:t>import</a:t>
            </a:r>
            <a:r>
              <a:rPr lang="en-US" sz="1800" smtClean="0">
                <a:latin typeface="Courier New" charset="0"/>
              </a:rPr>
              <a:t> java.io.*;</a:t>
            </a:r>
          </a:p>
          <a:p>
            <a:pPr eaLnBrk="1" hangingPunct="1">
              <a:buFont typeface="Wingdings" pitchFamily="2" charset="2"/>
              <a:buNone/>
              <a:tabLst>
                <a:tab pos="685800" algn="l"/>
                <a:tab pos="1028700" algn="l"/>
                <a:tab pos="1371600" algn="l"/>
              </a:tabLst>
            </a:pPr>
            <a:r>
              <a:rPr lang="en-US" sz="1800" b="1" smtClean="0">
                <a:latin typeface="Courier New" charset="0"/>
              </a:rPr>
              <a:t>public class</a:t>
            </a:r>
            <a:r>
              <a:rPr lang="en-US" sz="1800" smtClean="0">
                <a:latin typeface="Courier New" charset="0"/>
              </a:rPr>
              <a:t> TextFileOutputDemo1</a:t>
            </a:r>
          </a:p>
          <a:p>
            <a:pPr eaLnBrk="1" hangingPunct="1">
              <a:buFont typeface="Wingdings" pitchFamily="2" charset="2"/>
              <a:buNone/>
              <a:tabLst>
                <a:tab pos="685800" algn="l"/>
                <a:tab pos="1028700" algn="l"/>
                <a:tab pos="1371600" algn="l"/>
              </a:tabLst>
            </a:pPr>
            <a:r>
              <a:rPr lang="en-US" sz="1800" smtClean="0">
                <a:latin typeface="Courier New" charset="0"/>
              </a:rPr>
              <a:t>{</a:t>
            </a:r>
          </a:p>
          <a:p>
            <a:pPr eaLnBrk="1" hangingPunct="1">
              <a:buFont typeface="Wingdings" pitchFamily="2" charset="2"/>
              <a:buNone/>
              <a:tabLst>
                <a:tab pos="685800" algn="l"/>
                <a:tab pos="1028700" algn="l"/>
                <a:tab pos="1371600" algn="l"/>
              </a:tabLst>
            </a:pPr>
            <a:r>
              <a:rPr lang="en-US" sz="1800" smtClean="0">
                <a:latin typeface="Courier New" charset="0"/>
              </a:rPr>
              <a:t>	</a:t>
            </a:r>
            <a:r>
              <a:rPr lang="en-US" sz="1800" b="1" smtClean="0">
                <a:latin typeface="Courier New" charset="0"/>
              </a:rPr>
              <a:t>public static void</a:t>
            </a:r>
            <a:r>
              <a:rPr lang="en-US" sz="1800" smtClean="0">
                <a:latin typeface="Courier New" charset="0"/>
              </a:rPr>
              <a:t> main(String[] args) </a:t>
            </a:r>
            <a:r>
              <a:rPr lang="en-US" sz="1800" b="1" smtClean="0">
                <a:latin typeface="Courier New" charset="0"/>
              </a:rPr>
              <a:t>throws</a:t>
            </a:r>
            <a:r>
              <a:rPr lang="en-US" sz="1800" smtClean="0">
                <a:latin typeface="Courier New" charset="0"/>
              </a:rPr>
              <a:t> IOException</a:t>
            </a:r>
          </a:p>
          <a:p>
            <a:pPr eaLnBrk="1" hangingPunct="1">
              <a:buFont typeface="Wingdings" pitchFamily="2" charset="2"/>
              <a:buNone/>
              <a:tabLst>
                <a:tab pos="685800" algn="l"/>
                <a:tab pos="1028700" algn="l"/>
                <a:tab pos="1371600" algn="l"/>
              </a:tabLst>
            </a:pPr>
            <a:r>
              <a:rPr lang="en-US" sz="1800" smtClean="0">
                <a:latin typeface="Courier New" charset="0"/>
              </a:rPr>
              <a:t>	{</a:t>
            </a:r>
          </a:p>
          <a:p>
            <a:pPr eaLnBrk="1" hangingPunct="1">
              <a:buFont typeface="Wingdings" pitchFamily="2" charset="2"/>
              <a:buNone/>
              <a:tabLst>
                <a:tab pos="685800" algn="l"/>
                <a:tab pos="1028700" algn="l"/>
                <a:tab pos="1371600" algn="l"/>
              </a:tabLst>
            </a:pPr>
            <a:r>
              <a:rPr lang="en-US" sz="1800" smtClean="0">
                <a:latin typeface="Courier New" charset="0"/>
              </a:rPr>
              <a:t>		Scanner in = </a:t>
            </a:r>
            <a:r>
              <a:rPr lang="en-US" sz="1800" b="1" smtClean="0">
                <a:latin typeface="Courier New" charset="0"/>
              </a:rPr>
              <a:t>new</a:t>
            </a:r>
            <a:r>
              <a:rPr lang="en-US" sz="1800" smtClean="0">
                <a:latin typeface="Courier New" charset="0"/>
              </a:rPr>
              <a:t> Scanner(System.in);</a:t>
            </a:r>
          </a:p>
          <a:p>
            <a:pPr eaLnBrk="1" hangingPunct="1">
              <a:buFont typeface="Wingdings" pitchFamily="2" charset="2"/>
              <a:buNone/>
              <a:tabLst>
                <a:tab pos="685800" algn="l"/>
                <a:tab pos="1028700" algn="l"/>
                <a:tab pos="1371600" algn="l"/>
              </a:tabLst>
            </a:pPr>
            <a:r>
              <a:rPr lang="en-US" sz="1800" smtClean="0">
                <a:latin typeface="Courier New" charset="0"/>
              </a:rPr>
              <a:t>		System.out.print(“Enter your name: ”);</a:t>
            </a:r>
          </a:p>
          <a:p>
            <a:pPr eaLnBrk="1" hangingPunct="1">
              <a:buFont typeface="Wingdings" pitchFamily="2" charset="2"/>
              <a:buNone/>
              <a:tabLst>
                <a:tab pos="685800" algn="l"/>
                <a:tab pos="1028700" algn="l"/>
                <a:tab pos="1371600" algn="l"/>
              </a:tabLst>
            </a:pPr>
            <a:r>
              <a:rPr lang="en-US" sz="1800" smtClean="0">
                <a:latin typeface="Courier New" charset="0"/>
              </a:rPr>
              <a:t>		String name = in.nextLine();</a:t>
            </a:r>
          </a:p>
          <a:p>
            <a:pPr eaLnBrk="1" hangingPunct="1">
              <a:buFont typeface="Wingdings" pitchFamily="2" charset="2"/>
              <a:buNone/>
              <a:tabLst>
                <a:tab pos="685800" algn="l"/>
                <a:tab pos="1028700" algn="l"/>
                <a:tab pos="1371600" algn="l"/>
              </a:tabLst>
            </a:pPr>
            <a:r>
              <a:rPr lang="en-US" sz="1800" smtClean="0">
                <a:latin typeface="Courier New" charset="0"/>
              </a:rPr>
              <a:t>		PrintWriter outputFile = </a:t>
            </a:r>
            <a:r>
              <a:rPr lang="en-US" sz="1800" b="1" smtClean="0">
                <a:latin typeface="Courier New" charset="0"/>
              </a:rPr>
              <a:t>new</a:t>
            </a:r>
            <a:r>
              <a:rPr lang="en-US" sz="1800" smtClean="0">
                <a:latin typeface="Courier New" charset="0"/>
              </a:rPr>
              <a:t> PrintWriter(“out.txt”);</a:t>
            </a:r>
          </a:p>
          <a:p>
            <a:pPr eaLnBrk="1" hangingPunct="1">
              <a:buFont typeface="Wingdings" pitchFamily="2" charset="2"/>
              <a:buNone/>
              <a:tabLst>
                <a:tab pos="685800" algn="l"/>
                <a:tab pos="1028700" algn="l"/>
                <a:tab pos="1371600" algn="l"/>
              </a:tabLst>
            </a:pPr>
            <a:r>
              <a:rPr lang="en-US" sz="1800" smtClean="0">
                <a:latin typeface="Courier New" charset="0"/>
              </a:rPr>
              <a:t>		outputFile.println(name);</a:t>
            </a:r>
          </a:p>
          <a:p>
            <a:pPr eaLnBrk="1" hangingPunct="1">
              <a:buFont typeface="Wingdings" pitchFamily="2" charset="2"/>
              <a:buNone/>
              <a:tabLst>
                <a:tab pos="685800" algn="l"/>
                <a:tab pos="1028700" algn="l"/>
                <a:tab pos="1371600" algn="l"/>
              </a:tabLst>
            </a:pPr>
            <a:r>
              <a:rPr lang="en-US" sz="1800" smtClean="0">
                <a:latin typeface="Courier New" charset="0"/>
              </a:rPr>
              <a:t>		outputFile.close();</a:t>
            </a:r>
          </a:p>
          <a:p>
            <a:pPr eaLnBrk="1" hangingPunct="1">
              <a:buFont typeface="Wingdings" pitchFamily="2" charset="2"/>
              <a:buNone/>
              <a:tabLst>
                <a:tab pos="685800" algn="l"/>
                <a:tab pos="1028700" algn="l"/>
                <a:tab pos="1371600" algn="l"/>
              </a:tabLst>
            </a:pPr>
            <a:r>
              <a:rPr lang="en-US" sz="1800" smtClean="0">
                <a:latin typeface="Courier New" charset="0"/>
              </a:rPr>
              <a:t>	}</a:t>
            </a:r>
          </a:p>
          <a:p>
            <a:pPr eaLnBrk="1" hangingPunct="1">
              <a:buFont typeface="Wingdings" pitchFamily="2" charset="2"/>
              <a:buNone/>
              <a:tabLst>
                <a:tab pos="685800" algn="l"/>
                <a:tab pos="1028700" algn="l"/>
                <a:tab pos="1371600" algn="l"/>
              </a:tabLst>
            </a:pPr>
            <a:r>
              <a:rPr lang="en-US" sz="1800" smtClean="0">
                <a:latin typeface="Courier New" charset="0"/>
              </a:rPr>
              <a:t>}</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2ED13CD4-7B17-4582-A05A-C92C2A231ACF}" type="slidenum">
              <a:rPr lang="en-US" sz="1200">
                <a:solidFill>
                  <a:srgbClr val="898989"/>
                </a:solidFill>
              </a:rPr>
              <a:pPr eaLnBrk="1" hangingPunct="1"/>
              <a:t>2</a:t>
            </a:fld>
            <a:endParaRPr lang="en-US" sz="1200">
              <a:solidFill>
                <a:srgbClr val="898989"/>
              </a:solidFill>
            </a:endParaRPr>
          </a:p>
        </p:txBody>
      </p:sp>
    </p:spTree>
    <p:extLst>
      <p:ext uri="{BB962C8B-B14F-4D97-AF65-F5344CB8AC3E}">
        <p14:creationId xmlns:p14="http://schemas.microsoft.com/office/powerpoint/2010/main" val="14125587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eaLnBrk="1" hangingPunct="1"/>
            <a:r>
              <a:rPr lang="en-US" smtClean="0"/>
              <a:t>Closing the File</a:t>
            </a:r>
          </a:p>
        </p:txBody>
      </p:sp>
      <p:sp>
        <p:nvSpPr>
          <p:cNvPr id="464899" name="Rectangle 3"/>
          <p:cNvSpPr>
            <a:spLocks noGrp="1" noChangeArrowheads="1"/>
          </p:cNvSpPr>
          <p:nvPr>
            <p:ph idx="1"/>
          </p:nvPr>
        </p:nvSpPr>
        <p:spPr/>
        <p:txBody>
          <a:bodyPr/>
          <a:lstStyle/>
          <a:p>
            <a:pPr eaLnBrk="1" hangingPunct="1"/>
            <a:r>
              <a:rPr lang="en-US" smtClean="0"/>
              <a:t>It is important to remember to explicitly close a file you are done reading from:</a:t>
            </a:r>
          </a:p>
          <a:p>
            <a:pPr lvl="1" eaLnBrk="1" hangingPunct="1"/>
            <a:r>
              <a:rPr lang="en-US" smtClean="0"/>
              <a:t>inFile.close()</a:t>
            </a:r>
          </a:p>
        </p:txBody>
      </p:sp>
      <p:sp>
        <p:nvSpPr>
          <p:cNvPr id="9"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9DBFD8E1-2897-4E9F-9E4D-EBFC5487AF76}" type="slidenum">
              <a:rPr lang="en-US" sz="1200">
                <a:solidFill>
                  <a:srgbClr val="898989"/>
                </a:solidFill>
              </a:rPr>
              <a:pPr eaLnBrk="1" hangingPunct="1"/>
              <a:t>20</a:t>
            </a:fld>
            <a:endParaRPr lang="en-US" sz="1200">
              <a:solidFill>
                <a:srgbClr val="898989"/>
              </a:solidFill>
            </a:endParaRPr>
          </a:p>
        </p:txBody>
      </p:sp>
    </p:spTree>
    <p:extLst>
      <p:ext uri="{BB962C8B-B14F-4D97-AF65-F5344CB8AC3E}">
        <p14:creationId xmlns:p14="http://schemas.microsoft.com/office/powerpoint/2010/main" val="22402588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eaLnBrk="1" hangingPunct="1"/>
            <a:r>
              <a:rPr lang="en-US" smtClean="0"/>
              <a:t>Closing the File</a:t>
            </a:r>
          </a:p>
        </p:txBody>
      </p:sp>
      <p:sp>
        <p:nvSpPr>
          <p:cNvPr id="464899" name="Rectangle 3"/>
          <p:cNvSpPr>
            <a:spLocks noGrp="1" noChangeArrowheads="1"/>
          </p:cNvSpPr>
          <p:nvPr>
            <p:ph idx="1"/>
          </p:nvPr>
        </p:nvSpPr>
        <p:spPr/>
        <p:txBody>
          <a:bodyPr/>
          <a:lstStyle/>
          <a:p>
            <a:pPr eaLnBrk="1" hangingPunct="1"/>
            <a:r>
              <a:rPr lang="en-US" smtClean="0"/>
              <a:t>It is important to remember to explicitly close a file you are done reading from:</a:t>
            </a:r>
          </a:p>
          <a:p>
            <a:pPr lvl="1" eaLnBrk="1" hangingPunct="1"/>
            <a:r>
              <a:rPr lang="en-US" smtClean="0"/>
              <a:t>inFile.close()</a:t>
            </a:r>
          </a:p>
        </p:txBody>
      </p:sp>
      <p:sp>
        <p:nvSpPr>
          <p:cNvPr id="9"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9DBFD8E1-2897-4E9F-9E4D-EBFC5487AF76}" type="slidenum">
              <a:rPr lang="en-US" sz="1200">
                <a:solidFill>
                  <a:srgbClr val="898989"/>
                </a:solidFill>
              </a:rPr>
              <a:pPr eaLnBrk="1" hangingPunct="1"/>
              <a:t>21</a:t>
            </a:fld>
            <a:endParaRPr lang="en-US" sz="1200">
              <a:solidFill>
                <a:srgbClr val="898989"/>
              </a:solidFill>
            </a:endParaRPr>
          </a:p>
        </p:txBody>
      </p:sp>
      <p:grpSp>
        <p:nvGrpSpPr>
          <p:cNvPr id="2" name="Group 7"/>
          <p:cNvGrpSpPr>
            <a:grpSpLocks/>
          </p:cNvGrpSpPr>
          <p:nvPr/>
        </p:nvGrpSpPr>
        <p:grpSpPr bwMode="auto">
          <a:xfrm>
            <a:off x="1141493" y="2547937"/>
            <a:ext cx="5942013" cy="1209675"/>
            <a:chOff x="746" y="1698"/>
            <a:chExt cx="3743" cy="762"/>
          </a:xfrm>
        </p:grpSpPr>
        <p:sp>
          <p:nvSpPr>
            <p:cNvPr id="464901" name="AutoShape 5"/>
            <p:cNvSpPr>
              <a:spLocks noChangeArrowheads="1"/>
            </p:cNvSpPr>
            <p:nvPr/>
          </p:nvSpPr>
          <p:spPr bwMode="auto">
            <a:xfrm>
              <a:off x="746" y="1698"/>
              <a:ext cx="680" cy="288"/>
            </a:xfrm>
            <a:prstGeom prst="wedgeEllipseCallout">
              <a:avLst>
                <a:gd name="adj1" fmla="val 308088"/>
                <a:gd name="adj2" fmla="val 148264"/>
              </a:avLst>
            </a:prstGeom>
            <a:noFill/>
            <a:ln w="19050" algn="ctr">
              <a:solidFill>
                <a:schemeClr val="tx1"/>
              </a:solidFill>
              <a:miter lim="800000"/>
              <a:headEnd/>
              <a:tailEnd/>
            </a:ln>
            <a:effectLst/>
          </p:spPr>
          <p:txBody>
            <a:bodyPr anchor="ctr"/>
            <a:lstStyle/>
            <a:p>
              <a:pPr marL="742950" indent="-285750" algn="ctr">
                <a:spcBef>
                  <a:spcPct val="20000"/>
                </a:spcBef>
                <a:buClrTx/>
                <a:buSzTx/>
              </a:pPr>
              <a:endParaRPr lang="en-US" sz="2800" b="0">
                <a:effectLst>
                  <a:outerShdw blurRad="38100" dist="38100" dir="2700000" algn="tl">
                    <a:srgbClr val="C0C0C0"/>
                  </a:outerShdw>
                </a:effectLst>
              </a:endParaRPr>
            </a:p>
          </p:txBody>
        </p:sp>
        <p:sp>
          <p:nvSpPr>
            <p:cNvPr id="166920" name="Text Box 6"/>
            <p:cNvSpPr txBox="1">
              <a:spLocks noChangeArrowheads="1"/>
            </p:cNvSpPr>
            <p:nvPr/>
          </p:nvSpPr>
          <p:spPr bwMode="auto">
            <a:xfrm>
              <a:off x="3216" y="2208"/>
              <a:ext cx="127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a:latin typeface="Comic Sans MS" pitchFamily="66" charset="0"/>
                </a:rPr>
                <a:t>Scanner object</a:t>
              </a:r>
            </a:p>
          </p:txBody>
        </p:sp>
      </p:grpSp>
    </p:spTree>
    <p:extLst>
      <p:ext uri="{BB962C8B-B14F-4D97-AF65-F5344CB8AC3E}">
        <p14:creationId xmlns:p14="http://schemas.microsoft.com/office/powerpoint/2010/main" val="40760372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eaLnBrk="1" hangingPunct="1"/>
            <a:r>
              <a:rPr lang="en-US" smtClean="0"/>
              <a:t>Your Turn</a:t>
            </a:r>
          </a:p>
        </p:txBody>
      </p:sp>
      <p:sp>
        <p:nvSpPr>
          <p:cNvPr id="465923" name="Rectangle 3"/>
          <p:cNvSpPr>
            <a:spLocks noGrp="1" noChangeArrowheads="1"/>
          </p:cNvSpPr>
          <p:nvPr>
            <p:ph idx="1"/>
          </p:nvPr>
        </p:nvSpPr>
        <p:spPr/>
        <p:txBody>
          <a:bodyPr/>
          <a:lstStyle/>
          <a:p>
            <a:pPr eaLnBrk="1" hangingPunct="1"/>
            <a:r>
              <a:rPr lang="en-US" smtClean="0"/>
              <a:t>Complete the following program that asks the user for a file name, opens the file, reads one line at a time and outputs the line to the screen, until it reaches the end of the file.</a:t>
            </a:r>
          </a:p>
          <a:p>
            <a:pPr eaLnBrk="1" hangingPunct="1"/>
            <a:r>
              <a:rPr lang="en-US" smtClean="0"/>
              <a:t>Make sure you catch the possible IOException in a try-catch statement.</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A293FF71-8AAF-41B0-8CA9-772982192320}" type="slidenum">
              <a:rPr lang="en-US" sz="1200">
                <a:solidFill>
                  <a:srgbClr val="898989"/>
                </a:solidFill>
              </a:rPr>
              <a:pPr eaLnBrk="1" hangingPunct="1"/>
              <a:t>22</a:t>
            </a:fld>
            <a:endParaRPr lang="en-US" sz="1200">
              <a:solidFill>
                <a:srgbClr val="898989"/>
              </a:solidFill>
            </a:endParaRPr>
          </a:p>
        </p:txBody>
      </p:sp>
    </p:spTree>
    <p:extLst>
      <p:ext uri="{BB962C8B-B14F-4D97-AF65-F5344CB8AC3E}">
        <p14:creationId xmlns:p14="http://schemas.microsoft.com/office/powerpoint/2010/main" val="28752411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eaLnBrk="1" hangingPunct="1"/>
            <a:r>
              <a:rPr lang="en-US" smtClean="0"/>
              <a:t>Read File</a:t>
            </a:r>
          </a:p>
        </p:txBody>
      </p:sp>
      <p:sp>
        <p:nvSpPr>
          <p:cNvPr id="466947" name="Rectangle 3"/>
          <p:cNvSpPr>
            <a:spLocks noGrp="1" noChangeArrowheads="1"/>
          </p:cNvSpPr>
          <p:nvPr>
            <p:ph idx="1"/>
          </p:nvPr>
        </p:nvSpPr>
        <p:spPr>
          <a:xfrm>
            <a:off x="455613" y="1143000"/>
            <a:ext cx="8226425" cy="5181600"/>
          </a:xfrm>
        </p:spPr>
        <p:txBody>
          <a:bodyPr/>
          <a:lstStyle/>
          <a:p>
            <a:pPr eaLnBrk="1" hangingPunct="1">
              <a:lnSpc>
                <a:spcPct val="90000"/>
              </a:lnSpc>
              <a:spcBef>
                <a:spcPct val="5000"/>
              </a:spcBef>
              <a:buFont typeface="Wingdings" pitchFamily="2" charset="2"/>
              <a:buNone/>
              <a:tabLst>
                <a:tab pos="692150" algn="l"/>
                <a:tab pos="1031875" algn="l"/>
                <a:tab pos="1371600" algn="l"/>
                <a:tab pos="1711325" algn="l"/>
              </a:tabLst>
            </a:pPr>
            <a:r>
              <a:rPr lang="en-US" sz="1400" b="1" smtClean="0">
                <a:latin typeface="Courier New" charset="0"/>
              </a:rPr>
              <a:t>import</a:t>
            </a:r>
            <a:r>
              <a:rPr lang="en-US" sz="1400" smtClean="0">
                <a:latin typeface="Courier New" charset="0"/>
              </a:rPr>
              <a:t> java.util.Scanner;</a:t>
            </a:r>
            <a:endParaRPr lang="en-US" sz="1400" b="1" smtClean="0">
              <a:latin typeface="Courier New" charset="0"/>
            </a:endParaRPr>
          </a:p>
          <a:p>
            <a:pPr eaLnBrk="1" hangingPunct="1">
              <a:lnSpc>
                <a:spcPct val="90000"/>
              </a:lnSpc>
              <a:spcBef>
                <a:spcPct val="5000"/>
              </a:spcBef>
              <a:buFont typeface="Wingdings" pitchFamily="2" charset="2"/>
              <a:buNone/>
              <a:tabLst>
                <a:tab pos="692150" algn="l"/>
                <a:tab pos="1031875" algn="l"/>
                <a:tab pos="1371600" algn="l"/>
                <a:tab pos="1711325" algn="l"/>
              </a:tabLst>
            </a:pPr>
            <a:r>
              <a:rPr lang="en-US" sz="1400" b="1" smtClean="0">
                <a:latin typeface="Courier New" charset="0"/>
              </a:rPr>
              <a:t>import</a:t>
            </a:r>
            <a:r>
              <a:rPr lang="en-US" sz="1400" smtClean="0">
                <a:latin typeface="Courier New" charset="0"/>
              </a:rPr>
              <a:t> java.io.*;</a:t>
            </a:r>
          </a:p>
          <a:p>
            <a:pPr eaLnBrk="1" hangingPunct="1">
              <a:lnSpc>
                <a:spcPct val="90000"/>
              </a:lnSpc>
              <a:spcBef>
                <a:spcPct val="5000"/>
              </a:spcBef>
              <a:buFont typeface="Wingdings" pitchFamily="2" charset="2"/>
              <a:buNone/>
              <a:tabLst>
                <a:tab pos="692150" algn="l"/>
                <a:tab pos="1031875" algn="l"/>
                <a:tab pos="1371600" algn="l"/>
                <a:tab pos="1711325" algn="l"/>
              </a:tabLst>
            </a:pPr>
            <a:r>
              <a:rPr lang="en-US" sz="1400" b="1" smtClean="0">
                <a:latin typeface="Courier New" charset="0"/>
              </a:rPr>
              <a:t>public</a:t>
            </a:r>
            <a:r>
              <a:rPr lang="en-US" sz="1400" smtClean="0">
                <a:latin typeface="Courier New" charset="0"/>
              </a:rPr>
              <a:t> </a:t>
            </a:r>
            <a:r>
              <a:rPr lang="en-US" sz="1400" b="1" smtClean="0">
                <a:latin typeface="Courier New" charset="0"/>
              </a:rPr>
              <a:t>class</a:t>
            </a:r>
            <a:r>
              <a:rPr lang="en-US" sz="1400" smtClean="0">
                <a:latin typeface="Courier New" charset="0"/>
              </a:rPr>
              <a:t> ReadFile</a:t>
            </a:r>
          </a:p>
          <a:p>
            <a:pPr eaLnBrk="1" hangingPunct="1">
              <a:lnSpc>
                <a:spcPct val="90000"/>
              </a:lnSpc>
              <a:spcBef>
                <a:spcPct val="5000"/>
              </a:spcBef>
              <a:buFont typeface="Wingdings" pitchFamily="2" charset="2"/>
              <a:buNone/>
              <a:tabLst>
                <a:tab pos="692150" algn="l"/>
                <a:tab pos="1031875" algn="l"/>
                <a:tab pos="1371600" algn="l"/>
                <a:tab pos="1711325" algn="l"/>
              </a:tabLst>
            </a:pPr>
            <a:r>
              <a:rPr lang="en-US" sz="1400" smtClean="0">
                <a:latin typeface="Courier New" charset="0"/>
              </a:rPr>
              <a:t>{</a:t>
            </a:r>
          </a:p>
          <a:p>
            <a:pPr eaLnBrk="1" hangingPunct="1">
              <a:lnSpc>
                <a:spcPct val="90000"/>
              </a:lnSpc>
              <a:spcBef>
                <a:spcPct val="5000"/>
              </a:spcBef>
              <a:buFont typeface="Wingdings" pitchFamily="2" charset="2"/>
              <a:buNone/>
              <a:tabLst>
                <a:tab pos="692150" algn="l"/>
                <a:tab pos="1031875" algn="l"/>
                <a:tab pos="1371600" algn="l"/>
                <a:tab pos="1711325" algn="l"/>
              </a:tabLst>
            </a:pPr>
            <a:r>
              <a:rPr lang="en-US" sz="1400" b="1" smtClean="0">
                <a:latin typeface="Courier New" charset="0"/>
              </a:rPr>
              <a:t>	public</a:t>
            </a:r>
            <a:r>
              <a:rPr lang="en-US" sz="1400" smtClean="0">
                <a:latin typeface="Courier New" charset="0"/>
              </a:rPr>
              <a:t> </a:t>
            </a:r>
            <a:r>
              <a:rPr lang="en-US" sz="1400" b="1" smtClean="0">
                <a:latin typeface="Courier New" charset="0"/>
              </a:rPr>
              <a:t>static</a:t>
            </a:r>
            <a:r>
              <a:rPr lang="en-US" sz="1400" smtClean="0">
                <a:latin typeface="Courier New" charset="0"/>
              </a:rPr>
              <a:t> </a:t>
            </a:r>
            <a:r>
              <a:rPr lang="en-US" sz="1400" b="1" smtClean="0">
                <a:latin typeface="Courier New" charset="0"/>
              </a:rPr>
              <a:t>void</a:t>
            </a:r>
            <a:r>
              <a:rPr lang="en-US" sz="1400" smtClean="0">
                <a:latin typeface="Courier New" charset="0"/>
              </a:rPr>
              <a:t> main(String[] args)</a:t>
            </a:r>
          </a:p>
          <a:p>
            <a:pPr eaLnBrk="1" hangingPunct="1">
              <a:lnSpc>
                <a:spcPct val="90000"/>
              </a:lnSpc>
              <a:spcBef>
                <a:spcPct val="5000"/>
              </a:spcBef>
              <a:buFont typeface="Wingdings" pitchFamily="2" charset="2"/>
              <a:buNone/>
              <a:tabLst>
                <a:tab pos="692150" algn="l"/>
                <a:tab pos="1031875" algn="l"/>
                <a:tab pos="1371600" algn="l"/>
                <a:tab pos="1711325" algn="l"/>
              </a:tabLst>
            </a:pPr>
            <a:r>
              <a:rPr lang="en-US" sz="1400" smtClean="0">
                <a:latin typeface="Courier New" charset="0"/>
              </a:rPr>
              <a:t>	{</a:t>
            </a:r>
          </a:p>
          <a:p>
            <a:pPr eaLnBrk="1" hangingPunct="1">
              <a:lnSpc>
                <a:spcPct val="90000"/>
              </a:lnSpc>
              <a:spcBef>
                <a:spcPct val="5000"/>
              </a:spcBef>
              <a:buFont typeface="Wingdings" pitchFamily="2" charset="2"/>
              <a:buNone/>
              <a:tabLst>
                <a:tab pos="692150" algn="l"/>
                <a:tab pos="1031875" algn="l"/>
                <a:tab pos="1371600" algn="l"/>
                <a:tab pos="1711325" algn="l"/>
              </a:tabLst>
            </a:pPr>
            <a:r>
              <a:rPr lang="en-US" sz="1400" smtClean="0">
                <a:latin typeface="Courier New" charset="0"/>
              </a:rPr>
              <a:t>		Scanner in = </a:t>
            </a:r>
            <a:r>
              <a:rPr lang="en-US" sz="1400" b="1" smtClean="0">
                <a:latin typeface="Courier New" charset="0"/>
              </a:rPr>
              <a:t>new</a:t>
            </a:r>
            <a:r>
              <a:rPr lang="en-US" sz="1400" smtClean="0">
                <a:latin typeface="Courier New" charset="0"/>
              </a:rPr>
              <a:t> Scanner(System.in);</a:t>
            </a:r>
          </a:p>
          <a:p>
            <a:pPr eaLnBrk="1" hangingPunct="1">
              <a:lnSpc>
                <a:spcPct val="90000"/>
              </a:lnSpc>
              <a:spcBef>
                <a:spcPct val="5000"/>
              </a:spcBef>
              <a:buFont typeface="Wingdings" pitchFamily="2" charset="2"/>
              <a:buNone/>
              <a:tabLst>
                <a:tab pos="692150" algn="l"/>
                <a:tab pos="1031875" algn="l"/>
                <a:tab pos="1371600" algn="l"/>
                <a:tab pos="1711325" algn="l"/>
              </a:tabLst>
            </a:pPr>
            <a:r>
              <a:rPr lang="en-US" sz="1400" smtClean="0">
                <a:latin typeface="Courier New" charset="0"/>
              </a:rPr>
              <a:t>		System.out.print("Enter file name: ");</a:t>
            </a:r>
          </a:p>
          <a:p>
            <a:pPr eaLnBrk="1" hangingPunct="1">
              <a:lnSpc>
                <a:spcPct val="90000"/>
              </a:lnSpc>
              <a:spcBef>
                <a:spcPct val="5000"/>
              </a:spcBef>
              <a:buFont typeface="Wingdings" pitchFamily="2" charset="2"/>
              <a:buNone/>
              <a:tabLst>
                <a:tab pos="692150" algn="l"/>
                <a:tab pos="1031875" algn="l"/>
                <a:tab pos="1371600" algn="l"/>
                <a:tab pos="1711325" algn="l"/>
              </a:tabLst>
            </a:pPr>
            <a:r>
              <a:rPr lang="en-US" sz="1400" smtClean="0">
                <a:latin typeface="Courier New" charset="0"/>
              </a:rPr>
              <a:t>		String fileName = in.nextLine();</a:t>
            </a:r>
          </a:p>
          <a:p>
            <a:pPr eaLnBrk="1" hangingPunct="1">
              <a:lnSpc>
                <a:spcPct val="90000"/>
              </a:lnSpc>
              <a:spcBef>
                <a:spcPct val="5000"/>
              </a:spcBef>
              <a:buFont typeface="Wingdings" pitchFamily="2" charset="2"/>
              <a:buNone/>
              <a:tabLst>
                <a:tab pos="692150" algn="l"/>
                <a:tab pos="1031875" algn="l"/>
                <a:tab pos="1371600" algn="l"/>
                <a:tab pos="1711325" algn="l"/>
              </a:tabLst>
            </a:pPr>
            <a:r>
              <a:rPr lang="en-US" sz="1400" smtClean="0">
                <a:latin typeface="Courier New" charset="0"/>
              </a:rPr>
              <a:t>		</a:t>
            </a:r>
            <a:r>
              <a:rPr lang="en-US" sz="1400" b="1" smtClean="0">
                <a:latin typeface="Courier New" charset="0"/>
              </a:rPr>
              <a:t>try </a:t>
            </a:r>
            <a:r>
              <a:rPr lang="en-US" sz="1400" smtClean="0">
                <a:latin typeface="Courier New" charset="0"/>
              </a:rPr>
              <a:t>{</a:t>
            </a:r>
          </a:p>
          <a:p>
            <a:pPr eaLnBrk="1" hangingPunct="1">
              <a:lnSpc>
                <a:spcPct val="90000"/>
              </a:lnSpc>
              <a:spcBef>
                <a:spcPct val="5000"/>
              </a:spcBef>
              <a:buFont typeface="Wingdings" pitchFamily="2" charset="2"/>
              <a:buNone/>
              <a:tabLst>
                <a:tab pos="692150" algn="l"/>
                <a:tab pos="1031875" algn="l"/>
                <a:tab pos="1371600" algn="l"/>
                <a:tab pos="1711325" algn="l"/>
              </a:tabLst>
            </a:pPr>
            <a:r>
              <a:rPr lang="en-US" sz="1400" smtClean="0">
                <a:latin typeface="Courier New" charset="0"/>
              </a:rPr>
              <a:t>			File file = </a:t>
            </a:r>
            <a:r>
              <a:rPr lang="en-US" sz="1400" b="1" smtClean="0">
                <a:latin typeface="Courier New" charset="0"/>
              </a:rPr>
              <a:t>new</a:t>
            </a:r>
            <a:r>
              <a:rPr lang="en-US" sz="1400" smtClean="0">
                <a:latin typeface="Courier New" charset="0"/>
              </a:rPr>
              <a:t> File(fileName);</a:t>
            </a:r>
          </a:p>
          <a:p>
            <a:pPr eaLnBrk="1" hangingPunct="1">
              <a:lnSpc>
                <a:spcPct val="90000"/>
              </a:lnSpc>
              <a:spcBef>
                <a:spcPct val="5000"/>
              </a:spcBef>
              <a:buFont typeface="Wingdings" pitchFamily="2" charset="2"/>
              <a:buNone/>
              <a:tabLst>
                <a:tab pos="692150" algn="l"/>
                <a:tab pos="1031875" algn="l"/>
                <a:tab pos="1371600" algn="l"/>
                <a:tab pos="1711325" algn="l"/>
              </a:tabLst>
            </a:pPr>
            <a:r>
              <a:rPr lang="en-US" sz="1400" smtClean="0">
                <a:latin typeface="Courier New" charset="0"/>
              </a:rPr>
              <a:t>			Scanner inputFile = </a:t>
            </a:r>
            <a:r>
              <a:rPr lang="en-US" sz="1400" b="1" smtClean="0">
                <a:latin typeface="Courier New" charset="0"/>
              </a:rPr>
              <a:t>new</a:t>
            </a:r>
            <a:r>
              <a:rPr lang="en-US" sz="1400" smtClean="0">
                <a:latin typeface="Courier New" charset="0"/>
              </a:rPr>
              <a:t> Scanner(file);</a:t>
            </a:r>
          </a:p>
          <a:p>
            <a:pPr eaLnBrk="1" hangingPunct="1">
              <a:lnSpc>
                <a:spcPct val="90000"/>
              </a:lnSpc>
              <a:spcBef>
                <a:spcPct val="5000"/>
              </a:spcBef>
              <a:buFont typeface="Wingdings" pitchFamily="2" charset="2"/>
              <a:buNone/>
              <a:tabLst>
                <a:tab pos="692150" algn="l"/>
                <a:tab pos="1031875" algn="l"/>
                <a:tab pos="1371600" algn="l"/>
                <a:tab pos="1711325" algn="l"/>
              </a:tabLst>
            </a:pPr>
            <a:r>
              <a:rPr lang="en-US" sz="1400" b="1" smtClean="0">
                <a:latin typeface="Courier New" charset="0"/>
              </a:rPr>
              <a:t>			while</a:t>
            </a:r>
            <a:r>
              <a:rPr lang="en-US" sz="1400" smtClean="0">
                <a:latin typeface="Courier New" charset="0"/>
              </a:rPr>
              <a:t> (inputFile.hasNext())</a:t>
            </a:r>
          </a:p>
          <a:p>
            <a:pPr eaLnBrk="1" hangingPunct="1">
              <a:lnSpc>
                <a:spcPct val="90000"/>
              </a:lnSpc>
              <a:spcBef>
                <a:spcPct val="5000"/>
              </a:spcBef>
              <a:buFont typeface="Wingdings" pitchFamily="2" charset="2"/>
              <a:buNone/>
              <a:tabLst>
                <a:tab pos="692150" algn="l"/>
                <a:tab pos="1031875" algn="l"/>
                <a:tab pos="1371600" algn="l"/>
                <a:tab pos="1711325" algn="l"/>
              </a:tabLst>
            </a:pPr>
            <a:r>
              <a:rPr lang="en-US" sz="1400" smtClean="0">
                <a:latin typeface="Courier New" charset="0"/>
              </a:rPr>
              <a:t>			{</a:t>
            </a:r>
          </a:p>
          <a:p>
            <a:pPr eaLnBrk="1" hangingPunct="1">
              <a:lnSpc>
                <a:spcPct val="90000"/>
              </a:lnSpc>
              <a:spcBef>
                <a:spcPct val="5000"/>
              </a:spcBef>
              <a:buFont typeface="Wingdings" pitchFamily="2" charset="2"/>
              <a:buNone/>
              <a:tabLst>
                <a:tab pos="692150" algn="l"/>
                <a:tab pos="1031875" algn="l"/>
                <a:tab pos="1371600" algn="l"/>
                <a:tab pos="1711325" algn="l"/>
              </a:tabLst>
            </a:pPr>
            <a:r>
              <a:rPr lang="en-US" sz="1400" smtClean="0">
                <a:latin typeface="Courier New" charset="0"/>
              </a:rPr>
              <a:t>				String line = inputFile.nextLine();</a:t>
            </a:r>
          </a:p>
          <a:p>
            <a:pPr eaLnBrk="1" hangingPunct="1">
              <a:lnSpc>
                <a:spcPct val="90000"/>
              </a:lnSpc>
              <a:spcBef>
                <a:spcPct val="5000"/>
              </a:spcBef>
              <a:buFont typeface="Wingdings" pitchFamily="2" charset="2"/>
              <a:buNone/>
              <a:tabLst>
                <a:tab pos="692150" algn="l"/>
                <a:tab pos="1031875" algn="l"/>
                <a:tab pos="1371600" algn="l"/>
                <a:tab pos="1711325" algn="l"/>
              </a:tabLst>
            </a:pPr>
            <a:r>
              <a:rPr lang="en-US" sz="1400" smtClean="0">
                <a:latin typeface="Courier New" charset="0"/>
              </a:rPr>
              <a:t>				System.out.println(line);</a:t>
            </a:r>
          </a:p>
          <a:p>
            <a:pPr eaLnBrk="1" hangingPunct="1">
              <a:lnSpc>
                <a:spcPct val="90000"/>
              </a:lnSpc>
              <a:spcBef>
                <a:spcPct val="5000"/>
              </a:spcBef>
              <a:buFont typeface="Wingdings" pitchFamily="2" charset="2"/>
              <a:buNone/>
              <a:tabLst>
                <a:tab pos="692150" algn="l"/>
                <a:tab pos="1031875" algn="l"/>
                <a:tab pos="1371600" algn="l"/>
                <a:tab pos="1711325" algn="l"/>
              </a:tabLst>
            </a:pPr>
            <a:r>
              <a:rPr lang="en-US" sz="1400" smtClean="0">
                <a:latin typeface="Courier New" charset="0"/>
              </a:rPr>
              <a:t>			}</a:t>
            </a:r>
          </a:p>
          <a:p>
            <a:pPr eaLnBrk="1" hangingPunct="1">
              <a:lnSpc>
                <a:spcPct val="90000"/>
              </a:lnSpc>
              <a:spcBef>
                <a:spcPct val="5000"/>
              </a:spcBef>
              <a:buFont typeface="Wingdings" pitchFamily="2" charset="2"/>
              <a:buNone/>
              <a:tabLst>
                <a:tab pos="692150" algn="l"/>
                <a:tab pos="1031875" algn="l"/>
                <a:tab pos="1371600" algn="l"/>
                <a:tab pos="1711325" algn="l"/>
              </a:tabLst>
            </a:pPr>
            <a:r>
              <a:rPr lang="en-US" sz="1400" smtClean="0">
                <a:latin typeface="Courier New" charset="0"/>
              </a:rPr>
              <a:t>			inputFile.close();</a:t>
            </a:r>
          </a:p>
          <a:p>
            <a:pPr eaLnBrk="1" hangingPunct="1">
              <a:lnSpc>
                <a:spcPct val="90000"/>
              </a:lnSpc>
              <a:spcBef>
                <a:spcPct val="5000"/>
              </a:spcBef>
              <a:buFont typeface="Wingdings" pitchFamily="2" charset="2"/>
              <a:buNone/>
              <a:tabLst>
                <a:tab pos="692150" algn="l"/>
                <a:tab pos="1031875" algn="l"/>
                <a:tab pos="1371600" algn="l"/>
                <a:tab pos="1711325" algn="l"/>
              </a:tabLst>
            </a:pPr>
            <a:r>
              <a:rPr lang="en-US" sz="1400" smtClean="0">
                <a:latin typeface="Courier New" charset="0"/>
              </a:rPr>
              <a:t>		} </a:t>
            </a:r>
            <a:r>
              <a:rPr lang="en-US" sz="1400" b="1" smtClean="0">
                <a:latin typeface="Courier New" charset="0"/>
              </a:rPr>
              <a:t>catch</a:t>
            </a:r>
            <a:r>
              <a:rPr lang="en-US" sz="1400" smtClean="0">
                <a:latin typeface="Courier New" charset="0"/>
              </a:rPr>
              <a:t> (IOException e) {</a:t>
            </a:r>
          </a:p>
          <a:p>
            <a:pPr eaLnBrk="1" hangingPunct="1">
              <a:lnSpc>
                <a:spcPct val="90000"/>
              </a:lnSpc>
              <a:spcBef>
                <a:spcPct val="5000"/>
              </a:spcBef>
              <a:buFont typeface="Wingdings" pitchFamily="2" charset="2"/>
              <a:buNone/>
              <a:tabLst>
                <a:tab pos="692150" algn="l"/>
                <a:tab pos="1031875" algn="l"/>
                <a:tab pos="1371600" algn="l"/>
                <a:tab pos="1711325" algn="l"/>
              </a:tabLst>
            </a:pPr>
            <a:r>
              <a:rPr lang="en-US" sz="1400" smtClean="0">
                <a:latin typeface="Courier New" charset="0"/>
              </a:rPr>
              <a:t>			System.out.println(</a:t>
            </a:r>
          </a:p>
          <a:p>
            <a:pPr eaLnBrk="1" hangingPunct="1">
              <a:lnSpc>
                <a:spcPct val="90000"/>
              </a:lnSpc>
              <a:spcBef>
                <a:spcPct val="5000"/>
              </a:spcBef>
              <a:buFont typeface="Wingdings" pitchFamily="2" charset="2"/>
              <a:buNone/>
              <a:tabLst>
                <a:tab pos="692150" algn="l"/>
                <a:tab pos="1031875" algn="l"/>
                <a:tab pos="1371600" algn="l"/>
                <a:tab pos="1711325" algn="l"/>
              </a:tabLst>
            </a:pPr>
            <a:r>
              <a:rPr lang="en-US" sz="1400" smtClean="0">
                <a:latin typeface="Courier New" charset="0"/>
              </a:rPr>
              <a:t>				"There was a problem reading from " + fileName);</a:t>
            </a:r>
          </a:p>
          <a:p>
            <a:pPr eaLnBrk="1" hangingPunct="1">
              <a:lnSpc>
                <a:spcPct val="90000"/>
              </a:lnSpc>
              <a:spcBef>
                <a:spcPct val="5000"/>
              </a:spcBef>
              <a:buFont typeface="Wingdings" pitchFamily="2" charset="2"/>
              <a:buNone/>
              <a:tabLst>
                <a:tab pos="692150" algn="l"/>
                <a:tab pos="1031875" algn="l"/>
                <a:tab pos="1371600" algn="l"/>
                <a:tab pos="1711325" algn="l"/>
              </a:tabLst>
            </a:pPr>
            <a:r>
              <a:rPr lang="en-US" sz="1400" smtClean="0">
                <a:latin typeface="Courier New" charset="0"/>
              </a:rPr>
              <a:t>    	}</a:t>
            </a:r>
          </a:p>
          <a:p>
            <a:pPr eaLnBrk="1" hangingPunct="1">
              <a:lnSpc>
                <a:spcPct val="90000"/>
              </a:lnSpc>
              <a:spcBef>
                <a:spcPct val="5000"/>
              </a:spcBef>
              <a:buFont typeface="Wingdings" pitchFamily="2" charset="2"/>
              <a:buNone/>
              <a:tabLst>
                <a:tab pos="692150" algn="l"/>
                <a:tab pos="1031875" algn="l"/>
                <a:tab pos="1371600" algn="l"/>
                <a:tab pos="1711325" algn="l"/>
              </a:tabLst>
            </a:pPr>
            <a:r>
              <a:rPr lang="en-US" sz="1400" smtClean="0">
                <a:latin typeface="Courier New" charset="0"/>
              </a:rPr>
              <a:t>	}</a:t>
            </a:r>
          </a:p>
          <a:p>
            <a:pPr eaLnBrk="1" hangingPunct="1">
              <a:lnSpc>
                <a:spcPct val="90000"/>
              </a:lnSpc>
              <a:spcBef>
                <a:spcPct val="5000"/>
              </a:spcBef>
              <a:buFont typeface="Wingdings" pitchFamily="2" charset="2"/>
              <a:buNone/>
              <a:tabLst>
                <a:tab pos="692150" algn="l"/>
                <a:tab pos="1031875" algn="l"/>
                <a:tab pos="1371600" algn="l"/>
                <a:tab pos="1711325" algn="l"/>
              </a:tabLst>
            </a:pPr>
            <a:r>
              <a:rPr lang="en-US" sz="1400" smtClean="0">
                <a:latin typeface="Courier New" charset="0"/>
              </a:rPr>
              <a:t>}</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815ED6DF-CB1F-45B7-973B-6670AD417066}" type="slidenum">
              <a:rPr lang="en-US" sz="1200">
                <a:solidFill>
                  <a:srgbClr val="898989"/>
                </a:solidFill>
              </a:rPr>
              <a:pPr eaLnBrk="1" hangingPunct="1"/>
              <a:t>23</a:t>
            </a:fld>
            <a:endParaRPr lang="en-US" sz="1200">
              <a:solidFill>
                <a:srgbClr val="898989"/>
              </a:solidFill>
            </a:endParaRPr>
          </a:p>
        </p:txBody>
      </p:sp>
    </p:spTree>
    <p:extLst>
      <p:ext uri="{BB962C8B-B14F-4D97-AF65-F5344CB8AC3E}">
        <p14:creationId xmlns:p14="http://schemas.microsoft.com/office/powerpoint/2010/main" val="12776828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pPr eaLnBrk="1" hangingPunct="1"/>
            <a:r>
              <a:rPr lang="en-US" smtClean="0"/>
              <a:t>Reading Non-String Values</a:t>
            </a:r>
          </a:p>
        </p:txBody>
      </p:sp>
      <p:sp>
        <p:nvSpPr>
          <p:cNvPr id="467971" name="Rectangle 3"/>
          <p:cNvSpPr>
            <a:spLocks noGrp="1" noChangeArrowheads="1"/>
          </p:cNvSpPr>
          <p:nvPr>
            <p:ph idx="1"/>
          </p:nvPr>
        </p:nvSpPr>
        <p:spPr/>
        <p:txBody>
          <a:bodyPr/>
          <a:lstStyle/>
          <a:p>
            <a:pPr eaLnBrk="1" hangingPunct="1"/>
            <a:r>
              <a:rPr lang="en-US" smtClean="0"/>
              <a:t>Method readLine reads a line of input and returns it as a String</a:t>
            </a:r>
          </a:p>
          <a:p>
            <a:pPr eaLnBrk="1" hangingPunct="1"/>
            <a:r>
              <a:rPr lang="en-US" smtClean="0"/>
              <a:t>What if we want to input integer or real values?</a:t>
            </a:r>
          </a:p>
          <a:p>
            <a:pPr eaLnBrk="1" hangingPunct="1"/>
            <a:r>
              <a:rPr lang="en-US" smtClean="0"/>
              <a:t>We read them as strings with readLine, and then convert the string value to the corresponding numeric value</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22EFD49F-8C2A-47D8-9A5E-E7F05D52D115}" type="slidenum">
              <a:rPr lang="en-US" sz="1200">
                <a:solidFill>
                  <a:srgbClr val="898989"/>
                </a:solidFill>
              </a:rPr>
              <a:pPr eaLnBrk="1" hangingPunct="1"/>
              <a:t>24</a:t>
            </a:fld>
            <a:endParaRPr lang="en-US" sz="1200">
              <a:solidFill>
                <a:srgbClr val="898989"/>
              </a:solidFill>
            </a:endParaRPr>
          </a:p>
        </p:txBody>
      </p:sp>
    </p:spTree>
    <p:extLst>
      <p:ext uri="{BB962C8B-B14F-4D97-AF65-F5344CB8AC3E}">
        <p14:creationId xmlns:p14="http://schemas.microsoft.com/office/powerpoint/2010/main" val="160112190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r>
              <a:rPr lang="en-US" smtClean="0"/>
              <a:t>Converting String Values</a:t>
            </a:r>
          </a:p>
        </p:txBody>
      </p:sp>
      <p:sp>
        <p:nvSpPr>
          <p:cNvPr id="468995" name="Rectangle 3"/>
          <p:cNvSpPr>
            <a:spLocks noGrp="1" noChangeArrowheads="1"/>
          </p:cNvSpPr>
          <p:nvPr>
            <p:ph idx="1"/>
          </p:nvPr>
        </p:nvSpPr>
        <p:spPr>
          <a:xfrm>
            <a:off x="455613" y="1598613"/>
            <a:ext cx="8307387" cy="4497387"/>
          </a:xfrm>
        </p:spPr>
        <p:txBody>
          <a:bodyPr/>
          <a:lstStyle/>
          <a:p>
            <a:pPr eaLnBrk="1" hangingPunct="1"/>
            <a:r>
              <a:rPr lang="en-US" smtClean="0"/>
              <a:t>There are useful methods to handle the conversion of a String value to the corresponding numeric value:</a:t>
            </a:r>
          </a:p>
          <a:p>
            <a:pPr lvl="1" eaLnBrk="1" hangingPunct="1"/>
            <a:r>
              <a:rPr lang="en-US" sz="2400" b="1" smtClean="0">
                <a:latin typeface="Courier New" charset="0"/>
              </a:rPr>
              <a:t>int</a:t>
            </a:r>
            <a:r>
              <a:rPr lang="en-US" sz="2400" smtClean="0">
                <a:latin typeface="Courier New" charset="0"/>
              </a:rPr>
              <a:t> Integer.parseInt(String str)</a:t>
            </a:r>
          </a:p>
          <a:p>
            <a:pPr lvl="1" eaLnBrk="1" hangingPunct="1"/>
            <a:r>
              <a:rPr lang="en-US" sz="2400" b="1" smtClean="0">
                <a:latin typeface="Courier New" charset="0"/>
              </a:rPr>
              <a:t>double</a:t>
            </a:r>
            <a:r>
              <a:rPr lang="en-US" sz="2400" smtClean="0">
                <a:latin typeface="Courier New" charset="0"/>
              </a:rPr>
              <a:t> Double.parseDouble(String str)</a:t>
            </a:r>
          </a:p>
          <a:p>
            <a:pPr eaLnBrk="1" hangingPunct="1"/>
            <a:r>
              <a:rPr lang="en-US" smtClean="0"/>
              <a:t>For example:</a:t>
            </a:r>
          </a:p>
          <a:p>
            <a:pPr lvl="1" eaLnBrk="1" hangingPunct="1"/>
            <a:r>
              <a:rPr lang="en-US" sz="2400" b="1" smtClean="0">
                <a:latin typeface="Courier New" charset="0"/>
              </a:rPr>
              <a:t>int</a:t>
            </a:r>
            <a:r>
              <a:rPr lang="en-US" sz="2400" smtClean="0">
                <a:latin typeface="Courier New" charset="0"/>
              </a:rPr>
              <a:t> i = Integer.parseInt(“1234”);</a:t>
            </a:r>
          </a:p>
          <a:p>
            <a:pPr lvl="1" eaLnBrk="1" hangingPunct="1"/>
            <a:r>
              <a:rPr lang="en-US" sz="2400" b="1" smtClean="0">
                <a:latin typeface="Courier New" charset="0"/>
              </a:rPr>
              <a:t>double</a:t>
            </a:r>
            <a:r>
              <a:rPr lang="en-US" sz="2400" smtClean="0">
                <a:latin typeface="Courier New" charset="0"/>
              </a:rPr>
              <a:t> d = Double.parseDouble(“3.1415”);</a:t>
            </a:r>
          </a:p>
          <a:p>
            <a:pPr eaLnBrk="1" hangingPunct="1"/>
            <a:endParaRPr lang="en-US" smtClean="0"/>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6146AA04-685D-4E35-8000-172D56532488}" type="slidenum">
              <a:rPr lang="en-US" sz="1200">
                <a:solidFill>
                  <a:srgbClr val="898989"/>
                </a:solidFill>
              </a:rPr>
              <a:pPr eaLnBrk="1" hangingPunct="1"/>
              <a:t>25</a:t>
            </a:fld>
            <a:endParaRPr lang="en-US" sz="1200">
              <a:solidFill>
                <a:srgbClr val="898989"/>
              </a:solidFill>
            </a:endParaRPr>
          </a:p>
        </p:txBody>
      </p:sp>
    </p:spTree>
    <p:extLst>
      <p:ext uri="{BB962C8B-B14F-4D97-AF65-F5344CB8AC3E}">
        <p14:creationId xmlns:p14="http://schemas.microsoft.com/office/powerpoint/2010/main" val="148631323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eaLnBrk="1" hangingPunct="1"/>
            <a:r>
              <a:rPr lang="en-US" smtClean="0"/>
              <a:t>Your Turn</a:t>
            </a:r>
          </a:p>
        </p:txBody>
      </p:sp>
      <p:sp>
        <p:nvSpPr>
          <p:cNvPr id="470019" name="Rectangle 3"/>
          <p:cNvSpPr>
            <a:spLocks noGrp="1" noChangeArrowheads="1"/>
          </p:cNvSpPr>
          <p:nvPr>
            <p:ph idx="1"/>
          </p:nvPr>
        </p:nvSpPr>
        <p:spPr/>
        <p:txBody>
          <a:bodyPr/>
          <a:lstStyle/>
          <a:p>
            <a:pPr eaLnBrk="1" hangingPunct="1"/>
            <a:r>
              <a:rPr lang="en-US" dirty="0" smtClean="0"/>
              <a:t>Write a program </a:t>
            </a:r>
            <a:r>
              <a:rPr lang="en-US" dirty="0" smtClean="0"/>
              <a:t>that asks the user for a file name, opens the file, reads a bunch of integer values, one per line, until it reaches the end of the file. The program computes and outputs the average of the integers to the screen.</a:t>
            </a:r>
          </a:p>
          <a:p>
            <a:pPr eaLnBrk="1" hangingPunct="1"/>
            <a:r>
              <a:rPr lang="en-US" dirty="0" smtClean="0"/>
              <a:t>Make sure you catch the possible </a:t>
            </a:r>
            <a:r>
              <a:rPr lang="en-US" dirty="0" err="1" smtClean="0"/>
              <a:t>IOException</a:t>
            </a:r>
            <a:r>
              <a:rPr lang="en-US" dirty="0" smtClean="0"/>
              <a:t> in a try-catch statement.</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204D5C60-FBDA-4768-980C-D944A0A80038}" type="slidenum">
              <a:rPr lang="en-US" sz="1200">
                <a:solidFill>
                  <a:srgbClr val="898989"/>
                </a:solidFill>
              </a:rPr>
              <a:pPr eaLnBrk="1" hangingPunct="1"/>
              <a:t>26</a:t>
            </a:fld>
            <a:endParaRPr lang="en-US" sz="1200">
              <a:solidFill>
                <a:srgbClr val="898989"/>
              </a:solidFill>
            </a:endParaRPr>
          </a:p>
        </p:txBody>
      </p:sp>
    </p:spTree>
    <p:extLst>
      <p:ext uri="{BB962C8B-B14F-4D97-AF65-F5344CB8AC3E}">
        <p14:creationId xmlns:p14="http://schemas.microsoft.com/office/powerpoint/2010/main" val="13276410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Turn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27</a:t>
            </a:fld>
            <a:endParaRPr lang="en-US" altLang="en-US">
              <a:solidFill>
                <a:srgbClr val="000000"/>
              </a:solidFill>
            </a:endParaRPr>
          </a:p>
        </p:txBody>
      </p:sp>
    </p:spTree>
    <p:extLst>
      <p:ext uri="{BB962C8B-B14F-4D97-AF65-F5344CB8AC3E}">
        <p14:creationId xmlns:p14="http://schemas.microsoft.com/office/powerpoint/2010/main" val="717153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r>
              <a:rPr lang="en-US" smtClean="0"/>
              <a:t>Creating a File for Text Output</a:t>
            </a:r>
          </a:p>
        </p:txBody>
      </p:sp>
      <p:sp>
        <p:nvSpPr>
          <p:cNvPr id="441347" name="Rectangle 3"/>
          <p:cNvSpPr>
            <a:spLocks noGrp="1" noChangeArrowheads="1"/>
          </p:cNvSpPr>
          <p:nvPr>
            <p:ph idx="1"/>
          </p:nvPr>
        </p:nvSpPr>
        <p:spPr/>
        <p:txBody>
          <a:bodyPr/>
          <a:lstStyle/>
          <a:p>
            <a:pPr eaLnBrk="1" hangingPunct="1">
              <a:tabLst>
                <a:tab pos="1146175" algn="l"/>
                <a:tab pos="1597025" algn="l"/>
              </a:tabLst>
            </a:pPr>
            <a:r>
              <a:rPr lang="en-US" sz="2800" smtClean="0"/>
              <a:t>We need a new class:</a:t>
            </a:r>
          </a:p>
          <a:p>
            <a:pPr lvl="1" eaLnBrk="1" hangingPunct="1">
              <a:tabLst>
                <a:tab pos="1146175" algn="l"/>
                <a:tab pos="1597025" algn="l"/>
              </a:tabLst>
            </a:pPr>
            <a:r>
              <a:rPr lang="en-US" sz="2400" smtClean="0"/>
              <a:t>PrintWriter</a:t>
            </a:r>
          </a:p>
          <a:p>
            <a:pPr eaLnBrk="1" hangingPunct="1">
              <a:tabLst>
                <a:tab pos="1146175" algn="l"/>
                <a:tab pos="1597025" algn="l"/>
              </a:tabLst>
            </a:pPr>
            <a:r>
              <a:rPr lang="en-US" sz="2800" smtClean="0"/>
              <a:t>To gain access to it we need to import it with:</a:t>
            </a:r>
          </a:p>
          <a:p>
            <a:pPr lvl="1" eaLnBrk="1" hangingPunct="1">
              <a:tabLst>
                <a:tab pos="1146175" algn="l"/>
                <a:tab pos="1597025" algn="l"/>
              </a:tabLst>
            </a:pPr>
            <a:r>
              <a:rPr lang="en-US" sz="2400" b="1" smtClean="0">
                <a:latin typeface="Courier New" charset="0"/>
              </a:rPr>
              <a:t>import</a:t>
            </a:r>
            <a:r>
              <a:rPr lang="en-US" sz="2400" smtClean="0">
                <a:latin typeface="Courier New" charset="0"/>
              </a:rPr>
              <a:t> java.io.*;</a:t>
            </a:r>
          </a:p>
          <a:p>
            <a:pPr eaLnBrk="1" hangingPunct="1">
              <a:tabLst>
                <a:tab pos="1146175" algn="l"/>
                <a:tab pos="1597025" algn="l"/>
              </a:tabLst>
            </a:pPr>
            <a:r>
              <a:rPr lang="en-US" sz="2800" smtClean="0"/>
              <a:t>To create and open the file:</a:t>
            </a:r>
          </a:p>
          <a:p>
            <a:pPr lvl="1" eaLnBrk="1" hangingPunct="1">
              <a:tabLst>
                <a:tab pos="1146175" algn="l"/>
                <a:tab pos="1597025" algn="l"/>
              </a:tabLst>
            </a:pPr>
            <a:r>
              <a:rPr lang="en-US" sz="2400" smtClean="0">
                <a:latin typeface="Courier New" charset="0"/>
              </a:rPr>
              <a:t>PrintWriter outFile =</a:t>
            </a:r>
            <a:br>
              <a:rPr lang="en-US" sz="2400" smtClean="0">
                <a:latin typeface="Courier New" charset="0"/>
              </a:rPr>
            </a:br>
            <a:r>
              <a:rPr lang="en-US" sz="2400" smtClean="0">
                <a:latin typeface="Courier New" charset="0"/>
              </a:rPr>
              <a:t>	</a:t>
            </a:r>
            <a:r>
              <a:rPr lang="en-US" sz="2400" b="1" smtClean="0">
                <a:latin typeface="Courier New" charset="0"/>
              </a:rPr>
              <a:t>new</a:t>
            </a:r>
            <a:r>
              <a:rPr lang="en-US" sz="2400" smtClean="0">
                <a:latin typeface="Courier New" charset="0"/>
              </a:rPr>
              <a:t> PrintWriter(fileName);</a:t>
            </a:r>
          </a:p>
        </p:txBody>
      </p:sp>
      <p:sp>
        <p:nvSpPr>
          <p:cNvPr id="9"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58ACC840-A968-4E6E-8E7D-4D750A17DA93}" type="slidenum">
              <a:rPr lang="en-US" sz="1200">
                <a:solidFill>
                  <a:srgbClr val="898989"/>
                </a:solidFill>
              </a:rPr>
              <a:pPr eaLnBrk="1" hangingPunct="1"/>
              <a:t>3</a:t>
            </a:fld>
            <a:endParaRPr lang="en-US" sz="1200">
              <a:solidFill>
                <a:srgbClr val="898989"/>
              </a:solidFill>
            </a:endParaRPr>
          </a:p>
        </p:txBody>
      </p:sp>
    </p:spTree>
    <p:extLst>
      <p:ext uri="{BB962C8B-B14F-4D97-AF65-F5344CB8AC3E}">
        <p14:creationId xmlns:p14="http://schemas.microsoft.com/office/powerpoint/2010/main" val="659661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r>
              <a:rPr lang="en-US" smtClean="0"/>
              <a:t>Creating a File for Text Output</a:t>
            </a:r>
          </a:p>
        </p:txBody>
      </p:sp>
      <p:sp>
        <p:nvSpPr>
          <p:cNvPr id="441347" name="Rectangle 3"/>
          <p:cNvSpPr>
            <a:spLocks noGrp="1" noChangeArrowheads="1"/>
          </p:cNvSpPr>
          <p:nvPr>
            <p:ph idx="1"/>
          </p:nvPr>
        </p:nvSpPr>
        <p:spPr/>
        <p:txBody>
          <a:bodyPr/>
          <a:lstStyle/>
          <a:p>
            <a:pPr eaLnBrk="1" hangingPunct="1">
              <a:tabLst>
                <a:tab pos="1146175" algn="l"/>
                <a:tab pos="1597025" algn="l"/>
              </a:tabLst>
            </a:pPr>
            <a:r>
              <a:rPr lang="en-US" sz="2800" smtClean="0"/>
              <a:t>We need a new class:</a:t>
            </a:r>
          </a:p>
          <a:p>
            <a:pPr lvl="1" eaLnBrk="1" hangingPunct="1">
              <a:tabLst>
                <a:tab pos="1146175" algn="l"/>
                <a:tab pos="1597025" algn="l"/>
              </a:tabLst>
            </a:pPr>
            <a:r>
              <a:rPr lang="en-US" sz="2400" smtClean="0"/>
              <a:t>PrintWriter</a:t>
            </a:r>
          </a:p>
          <a:p>
            <a:pPr eaLnBrk="1" hangingPunct="1">
              <a:tabLst>
                <a:tab pos="1146175" algn="l"/>
                <a:tab pos="1597025" algn="l"/>
              </a:tabLst>
            </a:pPr>
            <a:r>
              <a:rPr lang="en-US" sz="2800" smtClean="0"/>
              <a:t>To gain access to it we need to import it with:</a:t>
            </a:r>
          </a:p>
          <a:p>
            <a:pPr lvl="1" eaLnBrk="1" hangingPunct="1">
              <a:tabLst>
                <a:tab pos="1146175" algn="l"/>
                <a:tab pos="1597025" algn="l"/>
              </a:tabLst>
            </a:pPr>
            <a:r>
              <a:rPr lang="en-US" sz="2400" b="1" smtClean="0">
                <a:latin typeface="Courier New" charset="0"/>
              </a:rPr>
              <a:t>import</a:t>
            </a:r>
            <a:r>
              <a:rPr lang="en-US" sz="2400" smtClean="0">
                <a:latin typeface="Courier New" charset="0"/>
              </a:rPr>
              <a:t> java.io.*;</a:t>
            </a:r>
          </a:p>
          <a:p>
            <a:pPr eaLnBrk="1" hangingPunct="1">
              <a:tabLst>
                <a:tab pos="1146175" algn="l"/>
                <a:tab pos="1597025" algn="l"/>
              </a:tabLst>
            </a:pPr>
            <a:r>
              <a:rPr lang="en-US" sz="2800" smtClean="0"/>
              <a:t>To create and open the file:</a:t>
            </a:r>
          </a:p>
          <a:p>
            <a:pPr lvl="1" eaLnBrk="1" hangingPunct="1">
              <a:tabLst>
                <a:tab pos="1146175" algn="l"/>
                <a:tab pos="1597025" algn="l"/>
              </a:tabLst>
            </a:pPr>
            <a:r>
              <a:rPr lang="en-US" sz="2400" smtClean="0">
                <a:latin typeface="Courier New" charset="0"/>
              </a:rPr>
              <a:t>PrintWriter outFile =</a:t>
            </a:r>
            <a:br>
              <a:rPr lang="en-US" sz="2400" smtClean="0">
                <a:latin typeface="Courier New" charset="0"/>
              </a:rPr>
            </a:br>
            <a:r>
              <a:rPr lang="en-US" sz="2400" smtClean="0">
                <a:latin typeface="Courier New" charset="0"/>
              </a:rPr>
              <a:t>	</a:t>
            </a:r>
            <a:r>
              <a:rPr lang="en-US" sz="2400" b="1" smtClean="0">
                <a:latin typeface="Courier New" charset="0"/>
              </a:rPr>
              <a:t>new</a:t>
            </a:r>
            <a:r>
              <a:rPr lang="en-US" sz="2400" smtClean="0">
                <a:latin typeface="Courier New" charset="0"/>
              </a:rPr>
              <a:t> PrintWriter(fileName);</a:t>
            </a:r>
          </a:p>
        </p:txBody>
      </p:sp>
      <p:sp>
        <p:nvSpPr>
          <p:cNvPr id="9"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58ACC840-A968-4E6E-8E7D-4D750A17DA93}" type="slidenum">
              <a:rPr lang="en-US" sz="1200">
                <a:solidFill>
                  <a:srgbClr val="898989"/>
                </a:solidFill>
              </a:rPr>
              <a:pPr eaLnBrk="1" hangingPunct="1"/>
              <a:t>4</a:t>
            </a:fld>
            <a:endParaRPr lang="en-US" sz="1200">
              <a:solidFill>
                <a:srgbClr val="898989"/>
              </a:solidFill>
            </a:endParaRPr>
          </a:p>
        </p:txBody>
      </p:sp>
      <p:grpSp>
        <p:nvGrpSpPr>
          <p:cNvPr id="2" name="Group 9"/>
          <p:cNvGrpSpPr>
            <a:grpSpLocks/>
          </p:cNvGrpSpPr>
          <p:nvPr/>
        </p:nvGrpSpPr>
        <p:grpSpPr bwMode="auto">
          <a:xfrm>
            <a:off x="4552950" y="4381500"/>
            <a:ext cx="1600200" cy="1425575"/>
            <a:chOff x="3720" y="3528"/>
            <a:chExt cx="1008" cy="898"/>
          </a:xfrm>
        </p:grpSpPr>
        <p:sp>
          <p:nvSpPr>
            <p:cNvPr id="153607" name="Text Box 5"/>
            <p:cNvSpPr txBox="1">
              <a:spLocks noChangeArrowheads="1"/>
            </p:cNvSpPr>
            <p:nvPr/>
          </p:nvSpPr>
          <p:spPr bwMode="auto">
            <a:xfrm>
              <a:off x="4116" y="4176"/>
              <a:ext cx="5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a:latin typeface="Comic Sans MS" pitchFamily="66" charset="0"/>
                </a:rPr>
                <a:t>String</a:t>
              </a:r>
            </a:p>
          </p:txBody>
        </p:sp>
        <p:sp>
          <p:nvSpPr>
            <p:cNvPr id="441350" name="AutoShape 6"/>
            <p:cNvSpPr>
              <a:spLocks noChangeArrowheads="1"/>
            </p:cNvSpPr>
            <p:nvPr/>
          </p:nvSpPr>
          <p:spPr bwMode="auto">
            <a:xfrm>
              <a:off x="3720" y="3528"/>
              <a:ext cx="1008" cy="288"/>
            </a:xfrm>
            <a:prstGeom prst="wedgeEllipseCallout">
              <a:avLst>
                <a:gd name="adj1" fmla="val 9127"/>
                <a:gd name="adj2" fmla="val 166528"/>
              </a:avLst>
            </a:prstGeom>
            <a:noFill/>
            <a:ln w="19050" algn="ctr">
              <a:solidFill>
                <a:schemeClr val="tx1"/>
              </a:solidFill>
              <a:miter lim="800000"/>
              <a:headEnd/>
              <a:tailEnd/>
            </a:ln>
            <a:effectLst/>
          </p:spPr>
          <p:txBody>
            <a:bodyPr anchor="ctr"/>
            <a:lstStyle/>
            <a:p>
              <a:pPr marL="742950" indent="-285750" algn="ctr">
                <a:spcBef>
                  <a:spcPct val="20000"/>
                </a:spcBef>
                <a:buClrTx/>
                <a:buSzTx/>
              </a:pPr>
              <a:endParaRPr lang="en-US" sz="2800" b="0">
                <a:effectLst>
                  <a:outerShdw blurRad="38100" dist="38100" dir="2700000" algn="tl">
                    <a:srgbClr val="C0C0C0"/>
                  </a:outerShdw>
                </a:effectLst>
              </a:endParaRPr>
            </a:p>
          </p:txBody>
        </p:sp>
      </p:grpSp>
    </p:spTree>
    <p:extLst>
      <p:ext uri="{BB962C8B-B14F-4D97-AF65-F5344CB8AC3E}">
        <p14:creationId xmlns:p14="http://schemas.microsoft.com/office/powerpoint/2010/main" val="27458648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r>
              <a:rPr lang="en-US" smtClean="0"/>
              <a:t>Writing Output to a Text File</a:t>
            </a:r>
          </a:p>
        </p:txBody>
      </p:sp>
      <p:sp>
        <p:nvSpPr>
          <p:cNvPr id="443395" name="Rectangle 3"/>
          <p:cNvSpPr>
            <a:spLocks noGrp="1" noChangeArrowheads="1"/>
          </p:cNvSpPr>
          <p:nvPr>
            <p:ph idx="1"/>
          </p:nvPr>
        </p:nvSpPr>
        <p:spPr/>
        <p:txBody>
          <a:bodyPr/>
          <a:lstStyle/>
          <a:p>
            <a:pPr eaLnBrk="1" hangingPunct="1"/>
            <a:r>
              <a:rPr lang="en-US" smtClean="0"/>
              <a:t>The PrintWriter class has output methods you are already familiar with:</a:t>
            </a:r>
          </a:p>
          <a:p>
            <a:pPr lvl="1" eaLnBrk="1" hangingPunct="1"/>
            <a:r>
              <a:rPr lang="en-US" smtClean="0"/>
              <a:t>print</a:t>
            </a:r>
          </a:p>
          <a:p>
            <a:pPr lvl="1" eaLnBrk="1" hangingPunct="1"/>
            <a:r>
              <a:rPr lang="en-US" smtClean="0"/>
              <a:t>println</a:t>
            </a:r>
          </a:p>
          <a:p>
            <a:pPr eaLnBrk="1" hangingPunct="1"/>
            <a:r>
              <a:rPr lang="en-US" smtClean="0"/>
              <a:t>Instead of calling System.out.print(...) or System.out.println(...), you invoke:</a:t>
            </a:r>
          </a:p>
          <a:p>
            <a:pPr lvl="1" eaLnBrk="1" hangingPunct="1"/>
            <a:r>
              <a:rPr lang="en-US" smtClean="0"/>
              <a:t>outFile.print(...)</a:t>
            </a:r>
          </a:p>
          <a:p>
            <a:pPr lvl="1" eaLnBrk="1" hangingPunct="1"/>
            <a:r>
              <a:rPr lang="en-US" smtClean="0"/>
              <a:t>outFile.println(...)</a:t>
            </a:r>
          </a:p>
        </p:txBody>
      </p:sp>
      <p:sp>
        <p:nvSpPr>
          <p:cNvPr id="10"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D863E4B9-54BC-45A6-A1F2-50D3A033BA43}" type="slidenum">
              <a:rPr lang="en-US" sz="1200">
                <a:solidFill>
                  <a:srgbClr val="898989"/>
                </a:solidFill>
              </a:rPr>
              <a:pPr eaLnBrk="1" hangingPunct="1"/>
              <a:t>5</a:t>
            </a:fld>
            <a:endParaRPr lang="en-US" sz="1200">
              <a:solidFill>
                <a:srgbClr val="898989"/>
              </a:solidFill>
            </a:endParaRPr>
          </a:p>
        </p:txBody>
      </p:sp>
    </p:spTree>
    <p:extLst>
      <p:ext uri="{BB962C8B-B14F-4D97-AF65-F5344CB8AC3E}">
        <p14:creationId xmlns:p14="http://schemas.microsoft.com/office/powerpoint/2010/main" val="2743885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r>
              <a:rPr lang="en-US" smtClean="0"/>
              <a:t>Writing Output to a Text File</a:t>
            </a:r>
          </a:p>
        </p:txBody>
      </p:sp>
      <p:sp>
        <p:nvSpPr>
          <p:cNvPr id="443395" name="Rectangle 3"/>
          <p:cNvSpPr>
            <a:spLocks noGrp="1" noChangeArrowheads="1"/>
          </p:cNvSpPr>
          <p:nvPr>
            <p:ph idx="1"/>
          </p:nvPr>
        </p:nvSpPr>
        <p:spPr/>
        <p:txBody>
          <a:bodyPr/>
          <a:lstStyle/>
          <a:p>
            <a:pPr eaLnBrk="1" hangingPunct="1"/>
            <a:r>
              <a:rPr lang="en-US" smtClean="0"/>
              <a:t>The PrintWriter class has output methods you are already familiar with:</a:t>
            </a:r>
          </a:p>
          <a:p>
            <a:pPr lvl="1" eaLnBrk="1" hangingPunct="1"/>
            <a:r>
              <a:rPr lang="en-US" smtClean="0"/>
              <a:t>print</a:t>
            </a:r>
          </a:p>
          <a:p>
            <a:pPr lvl="1" eaLnBrk="1" hangingPunct="1"/>
            <a:r>
              <a:rPr lang="en-US" smtClean="0"/>
              <a:t>println</a:t>
            </a:r>
          </a:p>
          <a:p>
            <a:pPr eaLnBrk="1" hangingPunct="1"/>
            <a:r>
              <a:rPr lang="en-US" smtClean="0"/>
              <a:t>Instead of calling System.out.print(...) or System.out.println(...), you invoke:</a:t>
            </a:r>
          </a:p>
          <a:p>
            <a:pPr lvl="1" eaLnBrk="1" hangingPunct="1"/>
            <a:r>
              <a:rPr lang="en-US" smtClean="0"/>
              <a:t>outFile.print(...)</a:t>
            </a:r>
          </a:p>
          <a:p>
            <a:pPr lvl="1" eaLnBrk="1" hangingPunct="1"/>
            <a:r>
              <a:rPr lang="en-US" smtClean="0"/>
              <a:t>outFile.println(...)</a:t>
            </a:r>
          </a:p>
        </p:txBody>
      </p:sp>
      <p:sp>
        <p:nvSpPr>
          <p:cNvPr id="10"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D863E4B9-54BC-45A6-A1F2-50D3A033BA43}" type="slidenum">
              <a:rPr lang="en-US" sz="1200">
                <a:solidFill>
                  <a:srgbClr val="898989"/>
                </a:solidFill>
              </a:rPr>
              <a:pPr eaLnBrk="1" hangingPunct="1"/>
              <a:t>6</a:t>
            </a:fld>
            <a:endParaRPr lang="en-US" sz="1200">
              <a:solidFill>
                <a:srgbClr val="898989"/>
              </a:solidFill>
            </a:endParaRPr>
          </a:p>
        </p:txBody>
      </p:sp>
      <p:grpSp>
        <p:nvGrpSpPr>
          <p:cNvPr id="2" name="Group 8"/>
          <p:cNvGrpSpPr>
            <a:grpSpLocks/>
          </p:cNvGrpSpPr>
          <p:nvPr/>
        </p:nvGrpSpPr>
        <p:grpSpPr bwMode="auto">
          <a:xfrm>
            <a:off x="990600" y="4584700"/>
            <a:ext cx="7583488" cy="977900"/>
            <a:chOff x="752" y="3032"/>
            <a:chExt cx="4777" cy="616"/>
          </a:xfrm>
        </p:grpSpPr>
        <p:sp>
          <p:nvSpPr>
            <p:cNvPr id="443397" name="AutoShape 5"/>
            <p:cNvSpPr>
              <a:spLocks noChangeArrowheads="1"/>
            </p:cNvSpPr>
            <p:nvPr/>
          </p:nvSpPr>
          <p:spPr bwMode="auto">
            <a:xfrm>
              <a:off x="752" y="3032"/>
              <a:ext cx="832" cy="288"/>
            </a:xfrm>
            <a:prstGeom prst="wedgeEllipseCallout">
              <a:avLst>
                <a:gd name="adj1" fmla="val 338343"/>
                <a:gd name="adj2" fmla="val 92361"/>
              </a:avLst>
            </a:prstGeom>
            <a:noFill/>
            <a:ln w="19050" algn="ctr">
              <a:solidFill>
                <a:schemeClr val="tx1"/>
              </a:solidFill>
              <a:miter lim="800000"/>
              <a:headEnd/>
              <a:tailEnd/>
            </a:ln>
            <a:effectLst/>
          </p:spPr>
          <p:txBody>
            <a:bodyPr anchor="ctr"/>
            <a:lstStyle/>
            <a:p>
              <a:pPr marL="742950" indent="-285750" algn="ctr">
                <a:spcBef>
                  <a:spcPct val="20000"/>
                </a:spcBef>
                <a:buClrTx/>
                <a:buSzTx/>
              </a:pPr>
              <a:endParaRPr lang="en-US" sz="2800" b="0">
                <a:effectLst>
                  <a:outerShdw blurRad="38100" dist="38100" dir="2700000" algn="tl">
                    <a:srgbClr val="C0C0C0"/>
                  </a:outerShdw>
                </a:effectLst>
              </a:endParaRPr>
            </a:p>
          </p:txBody>
        </p:sp>
        <p:sp>
          <p:nvSpPr>
            <p:cNvPr id="154632" name="Text Box 6"/>
            <p:cNvSpPr txBox="1">
              <a:spLocks noChangeArrowheads="1"/>
            </p:cNvSpPr>
            <p:nvPr/>
          </p:nvSpPr>
          <p:spPr bwMode="auto">
            <a:xfrm>
              <a:off x="3984" y="3360"/>
              <a:ext cx="154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dirty="0" err="1">
                  <a:latin typeface="Comic Sans MS" pitchFamily="66" charset="0"/>
                </a:rPr>
                <a:t>PrintWriter</a:t>
              </a:r>
              <a:r>
                <a:rPr lang="en-US" b="0" dirty="0">
                  <a:latin typeface="Comic Sans MS" pitchFamily="66" charset="0"/>
                </a:rPr>
                <a:t> object</a:t>
              </a:r>
            </a:p>
          </p:txBody>
        </p:sp>
        <p:sp>
          <p:nvSpPr>
            <p:cNvPr id="443399" name="AutoShape 7"/>
            <p:cNvSpPr>
              <a:spLocks noChangeArrowheads="1"/>
            </p:cNvSpPr>
            <p:nvPr/>
          </p:nvSpPr>
          <p:spPr bwMode="auto">
            <a:xfrm>
              <a:off x="753" y="3360"/>
              <a:ext cx="831" cy="288"/>
            </a:xfrm>
            <a:prstGeom prst="wedgeEllipseCallout">
              <a:avLst>
                <a:gd name="adj1" fmla="val 335921"/>
                <a:gd name="adj2" fmla="val -2083"/>
              </a:avLst>
            </a:prstGeom>
            <a:noFill/>
            <a:ln w="19050" algn="ctr">
              <a:solidFill>
                <a:schemeClr val="tx1"/>
              </a:solidFill>
              <a:miter lim="800000"/>
              <a:headEnd/>
              <a:tailEnd/>
            </a:ln>
            <a:effectLst/>
          </p:spPr>
          <p:txBody>
            <a:bodyPr anchor="ctr"/>
            <a:lstStyle/>
            <a:p>
              <a:pPr marL="742950" indent="-285750" algn="ctr">
                <a:spcBef>
                  <a:spcPct val="20000"/>
                </a:spcBef>
                <a:buClrTx/>
                <a:buSzTx/>
              </a:pPr>
              <a:endParaRPr lang="en-US" sz="2800" b="0">
                <a:effectLst>
                  <a:outerShdw blurRad="38100" dist="38100" dir="2700000" algn="tl">
                    <a:srgbClr val="C0C0C0"/>
                  </a:outerShdw>
                </a:effectLst>
              </a:endParaRPr>
            </a:p>
          </p:txBody>
        </p:sp>
      </p:grpSp>
    </p:spTree>
    <p:extLst>
      <p:ext uri="{BB962C8B-B14F-4D97-AF65-F5344CB8AC3E}">
        <p14:creationId xmlns:p14="http://schemas.microsoft.com/office/powerpoint/2010/main" val="34814426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r>
              <a:rPr lang="en-US" smtClean="0"/>
              <a:t>Closing the File</a:t>
            </a:r>
          </a:p>
        </p:txBody>
      </p:sp>
      <p:sp>
        <p:nvSpPr>
          <p:cNvPr id="444419" name="Rectangle 3"/>
          <p:cNvSpPr>
            <a:spLocks noGrp="1" noChangeArrowheads="1"/>
          </p:cNvSpPr>
          <p:nvPr>
            <p:ph idx="1"/>
          </p:nvPr>
        </p:nvSpPr>
        <p:spPr/>
        <p:txBody>
          <a:bodyPr/>
          <a:lstStyle/>
          <a:p>
            <a:pPr eaLnBrk="1" hangingPunct="1"/>
            <a:r>
              <a:rPr lang="en-US" smtClean="0"/>
              <a:t>It is important to remember to explicitly close a file you are done writing to:</a:t>
            </a:r>
          </a:p>
          <a:p>
            <a:pPr lvl="1" eaLnBrk="1" hangingPunct="1"/>
            <a:r>
              <a:rPr lang="en-US" smtClean="0"/>
              <a:t>outFile.close()</a:t>
            </a:r>
          </a:p>
        </p:txBody>
      </p:sp>
      <p:sp>
        <p:nvSpPr>
          <p:cNvPr id="9"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91D04E5A-92BC-4D79-BAAF-C26BFB86DCF8}" type="slidenum">
              <a:rPr lang="en-US" sz="1200">
                <a:solidFill>
                  <a:srgbClr val="898989"/>
                </a:solidFill>
              </a:rPr>
              <a:pPr eaLnBrk="1" hangingPunct="1"/>
              <a:t>7</a:t>
            </a:fld>
            <a:endParaRPr lang="en-US" sz="1200">
              <a:solidFill>
                <a:srgbClr val="898989"/>
              </a:solidFill>
            </a:endParaRPr>
          </a:p>
        </p:txBody>
      </p:sp>
    </p:spTree>
    <p:extLst>
      <p:ext uri="{BB962C8B-B14F-4D97-AF65-F5344CB8AC3E}">
        <p14:creationId xmlns:p14="http://schemas.microsoft.com/office/powerpoint/2010/main" val="25991574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r>
              <a:rPr lang="en-US" smtClean="0"/>
              <a:t>Closing the File</a:t>
            </a:r>
          </a:p>
        </p:txBody>
      </p:sp>
      <p:sp>
        <p:nvSpPr>
          <p:cNvPr id="444419" name="Rectangle 3"/>
          <p:cNvSpPr>
            <a:spLocks noGrp="1" noChangeArrowheads="1"/>
          </p:cNvSpPr>
          <p:nvPr>
            <p:ph idx="1"/>
          </p:nvPr>
        </p:nvSpPr>
        <p:spPr/>
        <p:txBody>
          <a:bodyPr/>
          <a:lstStyle/>
          <a:p>
            <a:pPr eaLnBrk="1" hangingPunct="1"/>
            <a:r>
              <a:rPr lang="en-US" smtClean="0"/>
              <a:t>It is important to remember to explicitly close a file you are done writing to:</a:t>
            </a:r>
          </a:p>
          <a:p>
            <a:pPr lvl="1" eaLnBrk="1" hangingPunct="1"/>
            <a:r>
              <a:rPr lang="en-US" smtClean="0"/>
              <a:t>outFile.close()</a:t>
            </a:r>
          </a:p>
        </p:txBody>
      </p:sp>
      <p:sp>
        <p:nvSpPr>
          <p:cNvPr id="9"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91D04E5A-92BC-4D79-BAAF-C26BFB86DCF8}" type="slidenum">
              <a:rPr lang="en-US" sz="1200">
                <a:solidFill>
                  <a:srgbClr val="898989"/>
                </a:solidFill>
              </a:rPr>
              <a:pPr eaLnBrk="1" hangingPunct="1"/>
              <a:t>8</a:t>
            </a:fld>
            <a:endParaRPr lang="en-US" sz="1200">
              <a:solidFill>
                <a:srgbClr val="898989"/>
              </a:solidFill>
            </a:endParaRPr>
          </a:p>
        </p:txBody>
      </p:sp>
      <p:grpSp>
        <p:nvGrpSpPr>
          <p:cNvPr id="2" name="Group 8"/>
          <p:cNvGrpSpPr>
            <a:grpSpLocks/>
          </p:cNvGrpSpPr>
          <p:nvPr/>
        </p:nvGrpSpPr>
        <p:grpSpPr bwMode="auto">
          <a:xfrm>
            <a:off x="1066800" y="2646362"/>
            <a:ext cx="7342188" cy="650875"/>
            <a:chOff x="760" y="1712"/>
            <a:chExt cx="4625" cy="410"/>
          </a:xfrm>
        </p:grpSpPr>
        <p:sp>
          <p:nvSpPr>
            <p:cNvPr id="444421" name="AutoShape 5"/>
            <p:cNvSpPr>
              <a:spLocks noChangeArrowheads="1"/>
            </p:cNvSpPr>
            <p:nvPr/>
          </p:nvSpPr>
          <p:spPr bwMode="auto">
            <a:xfrm>
              <a:off x="760" y="1712"/>
              <a:ext cx="832" cy="288"/>
            </a:xfrm>
            <a:prstGeom prst="wedgeEllipseCallout">
              <a:avLst>
                <a:gd name="adj1" fmla="val 317907"/>
                <a:gd name="adj2" fmla="val 52083"/>
              </a:avLst>
            </a:prstGeom>
            <a:noFill/>
            <a:ln w="19050" algn="ctr">
              <a:solidFill>
                <a:schemeClr val="tx1"/>
              </a:solidFill>
              <a:miter lim="800000"/>
              <a:headEnd/>
              <a:tailEnd/>
            </a:ln>
            <a:effectLst/>
          </p:spPr>
          <p:txBody>
            <a:bodyPr anchor="ctr"/>
            <a:lstStyle/>
            <a:p>
              <a:pPr marL="742950" indent="-285750" algn="ctr">
                <a:spcBef>
                  <a:spcPct val="20000"/>
                </a:spcBef>
                <a:buClrTx/>
                <a:buSzTx/>
              </a:pPr>
              <a:endParaRPr lang="en-US" sz="2800" b="0">
                <a:effectLst>
                  <a:outerShdw blurRad="38100" dist="38100" dir="2700000" algn="tl">
                    <a:srgbClr val="C0C0C0"/>
                  </a:outerShdw>
                </a:effectLst>
              </a:endParaRPr>
            </a:p>
          </p:txBody>
        </p:sp>
        <p:sp>
          <p:nvSpPr>
            <p:cNvPr id="155656" name="Text Box 6"/>
            <p:cNvSpPr txBox="1">
              <a:spLocks noChangeArrowheads="1"/>
            </p:cNvSpPr>
            <p:nvPr/>
          </p:nvSpPr>
          <p:spPr bwMode="auto">
            <a:xfrm>
              <a:off x="3840" y="1872"/>
              <a:ext cx="154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a:latin typeface="Comic Sans MS" pitchFamily="66" charset="0"/>
                </a:rPr>
                <a:t>PrintWriter object</a:t>
              </a:r>
            </a:p>
          </p:txBody>
        </p:sp>
      </p:grpSp>
    </p:spTree>
    <p:extLst>
      <p:ext uri="{BB962C8B-B14F-4D97-AF65-F5344CB8AC3E}">
        <p14:creationId xmlns:p14="http://schemas.microsoft.com/office/powerpoint/2010/main" val="42426462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hangingPunct="1"/>
            <a:r>
              <a:rPr lang="en-US" smtClean="0"/>
              <a:t>Your Turn</a:t>
            </a:r>
          </a:p>
        </p:txBody>
      </p:sp>
      <p:sp>
        <p:nvSpPr>
          <p:cNvPr id="156675" name="Rectangle 3"/>
          <p:cNvSpPr>
            <a:spLocks noGrp="1" noChangeArrowheads="1"/>
          </p:cNvSpPr>
          <p:nvPr>
            <p:ph idx="1"/>
          </p:nvPr>
        </p:nvSpPr>
        <p:spPr/>
        <p:txBody>
          <a:bodyPr/>
          <a:lstStyle/>
          <a:p>
            <a:pPr eaLnBrk="1" hangingPunct="1"/>
            <a:r>
              <a:rPr lang="en-US" smtClean="0"/>
              <a:t>Write a program that asks the user for a file name and then outputs the numbers 1 through 10, one per line, to the corresponding file.</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2EF35E28-684A-4ABB-8D32-9EE2E097C31F}" type="slidenum">
              <a:rPr lang="en-US" sz="1200">
                <a:solidFill>
                  <a:srgbClr val="898989"/>
                </a:solidFill>
              </a:rPr>
              <a:pPr eaLnBrk="1" hangingPunct="1"/>
              <a:t>9</a:t>
            </a:fld>
            <a:endParaRPr lang="en-US" sz="1200">
              <a:solidFill>
                <a:srgbClr val="898989"/>
              </a:solidFill>
            </a:endParaRPr>
          </a:p>
        </p:txBody>
      </p:sp>
    </p:spTree>
    <p:extLst>
      <p:ext uri="{BB962C8B-B14F-4D97-AF65-F5344CB8AC3E}">
        <p14:creationId xmlns:p14="http://schemas.microsoft.com/office/powerpoint/2010/main" val="1677255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00_CourseIntroduction">
  <a:themeElements>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1404</Words>
  <Application>Microsoft Office PowerPoint</Application>
  <PresentationFormat>On-screen Show (4:3)</PresentationFormat>
  <Paragraphs>302</Paragraphs>
  <Slides>27</Slides>
  <Notes>26</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Office Theme</vt:lpstr>
      <vt:lpstr>00_CourseIntroduction</vt:lpstr>
      <vt:lpstr>CSE 1223: Introduction to Computer Programming in Java Chapter 7 – File I/O</vt:lpstr>
      <vt:lpstr>Sending Output to a (Text) File</vt:lpstr>
      <vt:lpstr>Creating a File for Text Output</vt:lpstr>
      <vt:lpstr>Creating a File for Text Output</vt:lpstr>
      <vt:lpstr>Writing Output to a Text File</vt:lpstr>
      <vt:lpstr>Writing Output to a Text File</vt:lpstr>
      <vt:lpstr>Closing the File</vt:lpstr>
      <vt:lpstr>Closing the File</vt:lpstr>
      <vt:lpstr>Your Turn</vt:lpstr>
      <vt:lpstr>Output Numbers</vt:lpstr>
      <vt:lpstr>What If an Error Occurs?</vt:lpstr>
      <vt:lpstr>Exceptions</vt:lpstr>
      <vt:lpstr>Stating That Exception Might Occur</vt:lpstr>
      <vt:lpstr>Dealing With Exception If It Occurs</vt:lpstr>
      <vt:lpstr>Try-Catch</vt:lpstr>
      <vt:lpstr>Reading Input from a (Text) File</vt:lpstr>
      <vt:lpstr>Opening a File for Text Input</vt:lpstr>
      <vt:lpstr>Opening a File for Text Input</vt:lpstr>
      <vt:lpstr>Reading Input from a Text File</vt:lpstr>
      <vt:lpstr>Closing the File</vt:lpstr>
      <vt:lpstr>Closing the File</vt:lpstr>
      <vt:lpstr>Your Turn</vt:lpstr>
      <vt:lpstr>Read File</vt:lpstr>
      <vt:lpstr>Reading Non-String Values</vt:lpstr>
      <vt:lpstr>Converting String Values</vt:lpstr>
      <vt:lpstr>Your Turn</vt:lpstr>
      <vt:lpstr>Your Turn</vt:lpstr>
    </vt:vector>
  </TitlesOfParts>
  <Company>Department Of Computer Science And Engineering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1223 Introduction to Computer Programming in Java</dc:title>
  <dc:creator>jeremy morris</dc:creator>
  <cp:lastModifiedBy>jeremy morris</cp:lastModifiedBy>
  <cp:revision>14</cp:revision>
  <dcterms:created xsi:type="dcterms:W3CDTF">2012-03-30T19:17:59Z</dcterms:created>
  <dcterms:modified xsi:type="dcterms:W3CDTF">2013-01-03T20:09:29Z</dcterms:modified>
</cp:coreProperties>
</file>