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79" r:id="rId4"/>
    <p:sldId id="280" r:id="rId5"/>
    <p:sldId id="290" r:id="rId6"/>
    <p:sldId id="281" r:id="rId7"/>
    <p:sldId id="282" r:id="rId8"/>
    <p:sldId id="283" r:id="rId9"/>
    <p:sldId id="287" r:id="rId10"/>
    <p:sldId id="286" r:id="rId11"/>
    <p:sldId id="289" r:id="rId12"/>
    <p:sldId id="291" r:id="rId13"/>
    <p:sldId id="292" r:id="rId14"/>
    <p:sldId id="297" r:id="rId15"/>
    <p:sldId id="277" r:id="rId16"/>
    <p:sldId id="298" r:id="rId17"/>
    <p:sldId id="299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2" r:id="rId28"/>
    <p:sldId id="314" r:id="rId29"/>
    <p:sldId id="315" r:id="rId30"/>
    <p:sldId id="300" r:id="rId31"/>
    <p:sldId id="301" r:id="rId32"/>
    <p:sldId id="302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8" autoAdjust="0"/>
  </p:normalViewPr>
  <p:slideViewPr>
    <p:cSldViewPr>
      <p:cViewPr varScale="1">
        <p:scale>
          <a:sx n="57" d="100"/>
          <a:sy n="57" d="100"/>
        </p:scale>
        <p:origin x="-1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06D8-21C8-47C3-8DB7-56AB2BC045F9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C7CD-7EA2-4699-A2C6-20A39A12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1pPr>
            <a:lvl2pPr marL="702756" indent="-270291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2pPr>
            <a:lvl3pPr marL="1081164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3pPr>
            <a:lvl4pPr marL="1513629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4pPr>
            <a:lvl5pPr marL="1946095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1B0EB3D3-9D82-4588-9897-9A07CDE8C085}" type="slidenum">
              <a:rPr lang="en-US" sz="1100" b="0">
                <a:latin typeface="Arial" charset="0"/>
              </a:rPr>
              <a:pPr eaLnBrk="1" hangingPunct="1"/>
              <a:t>14</a:t>
            </a:fld>
            <a:endParaRPr lang="en-US" sz="1100" b="0">
              <a:latin typeface="Arial" charset="0"/>
            </a:endParaRPr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1pPr>
            <a:lvl2pPr marL="702756" indent="-270291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2pPr>
            <a:lvl3pPr marL="1081164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3pPr>
            <a:lvl4pPr marL="1513629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4pPr>
            <a:lvl5pPr marL="1946095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1B0EB3D3-9D82-4588-9897-9A07CDE8C085}" type="slidenum">
              <a:rPr lang="en-US" sz="1100" b="0">
                <a:latin typeface="Arial" charset="0"/>
              </a:rPr>
              <a:pPr eaLnBrk="1" hangingPunct="1"/>
              <a:t>15</a:t>
            </a:fld>
            <a:endParaRPr lang="en-US" sz="1100" b="0">
              <a:latin typeface="Arial" charset="0"/>
            </a:endParaRPr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1pPr>
            <a:lvl2pPr marL="702756" indent="-270291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2pPr>
            <a:lvl3pPr marL="1081164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3pPr>
            <a:lvl4pPr marL="1513629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4pPr>
            <a:lvl5pPr marL="1946095" indent="-216233" defTabSz="912983" eaLnBrk="0" hangingPunct="0">
              <a:defRPr sz="1900" b="1">
                <a:solidFill>
                  <a:schemeClr val="tx1"/>
                </a:solidFill>
                <a:latin typeface="Courier New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19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1B0EB3D3-9D82-4588-9897-9A07CDE8C085}" type="slidenum">
              <a:rPr lang="en-US" sz="1100" b="0">
                <a:latin typeface="Arial" charset="0"/>
              </a:rPr>
              <a:pPr eaLnBrk="1" hangingPunct="1"/>
              <a:t>16</a:t>
            </a:fld>
            <a:endParaRPr lang="en-US" sz="1100" b="0">
              <a:latin typeface="Arial" charset="0"/>
            </a:endParaRPr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CB28-97B6-4B99-B6CC-F8B9BF575C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8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CC0E-EF58-405B-98C5-DD40AE2CBF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2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8228-5A22-4C35-8CDD-FEE6547573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1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1199-AD68-45B7-8932-B564543A86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3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FD5-23A3-433F-AAE9-C1FB8ED8441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104D-8DE7-4466-96F7-1A28F315936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6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4002-C957-46F8-A12B-C3A4B40027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23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30DE-487E-4B9A-930A-728616DA0E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9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203D-A275-42EC-A96C-60DED5B775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7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04C4-2505-4040-B2A7-0B0417D1757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7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68E1-E2F6-4191-BC45-349286985D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7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5A0F-2C5B-4F5F-BBED-5A3DAB9929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68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EEF1-A19B-40F6-BD53-CF4E679310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D47F-9DF6-4E30-99C3-6428E11DB2AC}" type="datetimeFigureOut">
              <a:rPr lang="en-US" smtClean="0"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55DC-7094-4C75-9FF4-1A0C042F6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AA2EB-FF58-4A78-983B-48E24109461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B904-D083-4709-98CD-E68BEA38ED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209800"/>
          </a:xfrm>
        </p:spPr>
        <p:txBody>
          <a:bodyPr/>
          <a:lstStyle/>
          <a:p>
            <a:pPr algn="ctr" eaLnBrk="1" hangingPunct="1"/>
            <a:r>
              <a:rPr lang="en-US" sz="4600" dirty="0" smtClean="0"/>
              <a:t>CSE 1223: Introduction to Computer Programming in Java</a:t>
            </a:r>
            <a:br>
              <a:rPr lang="en-US" sz="4600" dirty="0" smtClean="0"/>
            </a:br>
            <a:r>
              <a:rPr lang="en-US" sz="4600" dirty="0" smtClean="0"/>
              <a:t>Chapter 7 – Exception Handling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724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3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done=false;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(!done)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("Enter an integer: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done=true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clear input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start of a 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done=false;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(!done)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("Enter an integer: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done=true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clear input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start of a 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6400" y="3276600"/>
            <a:ext cx="3657600" cy="5334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9986" y="28194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this exception</a:t>
            </a:r>
            <a:endParaRPr lang="en-US" dirty="0"/>
          </a:p>
        </p:txBody>
      </p:sp>
      <p:cxnSp>
        <p:nvCxnSpPr>
          <p:cNvPr id="7" name="Straight Arrow Connector 6"/>
          <p:cNvCxnSpPr>
            <a:endCxn id="2" idx="3"/>
          </p:cNvCxnSpPr>
          <p:nvPr/>
        </p:nvCxnSpPr>
        <p:spPr>
          <a:xfrm flipH="1">
            <a:off x="5334000" y="3004066"/>
            <a:ext cx="625986" cy="539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done=false;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(!done)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("Enter an integer: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value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done=true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clear input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start of a 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40716" y="3962400"/>
            <a:ext cx="6884084" cy="5334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915593"/>
            <a:ext cx="486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this to move to the next line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482758" y="4495800"/>
            <a:ext cx="1530580" cy="41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What happens if a piece of code can generate multiple exceptions, and you want to handle them differently?</a:t>
            </a:r>
          </a:p>
          <a:p>
            <a:pPr lvl="1"/>
            <a:r>
              <a:rPr lang="en-US" dirty="0" smtClean="0"/>
              <a:t>What if we want a program that prompts the user for a filename and then:</a:t>
            </a:r>
          </a:p>
          <a:p>
            <a:pPr lvl="2"/>
            <a:r>
              <a:rPr lang="en-US" dirty="0" smtClean="0"/>
              <a:t>Opens the file for reading</a:t>
            </a:r>
          </a:p>
          <a:p>
            <a:pPr lvl="2"/>
            <a:r>
              <a:rPr lang="en-US" dirty="0" smtClean="0"/>
              <a:t>If the file does not exist, display an error message that the file does not exist and exit</a:t>
            </a:r>
          </a:p>
          <a:p>
            <a:pPr lvl="2"/>
            <a:r>
              <a:rPr lang="en-US" dirty="0" smtClean="0"/>
              <a:t>If the file does exist, read one integer at a time from the file into an </a:t>
            </a:r>
            <a:r>
              <a:rPr lang="en-US" dirty="0" err="1" smtClean="0"/>
              <a:t>ArrayList</a:t>
            </a:r>
            <a:r>
              <a:rPr lang="en-US" dirty="0" smtClean="0"/>
              <a:t> and then display those numbers</a:t>
            </a:r>
          </a:p>
          <a:p>
            <a:pPr lvl="2"/>
            <a:r>
              <a:rPr lang="en-US" dirty="0" smtClean="0"/>
              <a:t>If we ever see a line that is not an integer, display an error message and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6425" cy="6172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Scanner 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u="sng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 filename: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list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Scanner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Scanner(new File(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+" not found!");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Non integer value in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(int i=0; i&lt;list.size(); i++)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815ED6DF-CB1F-45B7-973B-6670AD417066}" type="slidenum">
              <a:rPr 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6425" cy="6172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Scanner 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u="sng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 filename: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list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Scanner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Scanner(new File(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+" not found!");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Non integer value in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(int i=0; i&lt;list.size(); i++)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815ED6DF-CB1F-45B7-973B-6670AD417066}" type="slidenum">
              <a:rPr 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14400" y="3429000"/>
            <a:ext cx="6324600" cy="7620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561" y="231826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the missing file exception</a:t>
            </a:r>
            <a:endParaRPr lang="en-US" dirty="0"/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4076700" y="2687598"/>
            <a:ext cx="2467433" cy="741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6425" cy="6172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Scanner 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u="sng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 filename: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list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Scanner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Scanner(new File(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+" not found!");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Non integer value in file "+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(int i=0; i&lt;list.size(); i++)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defRPr sz="20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 eaLnBrk="1" hangingPunct="1"/>
            <a:fld id="{815ED6DF-CB1F-45B7-973B-6670AD417066}" type="slidenum">
              <a:rPr 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72702" y="4157932"/>
            <a:ext cx="7204497" cy="94746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9561" y="2318266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something else for the input</a:t>
            </a:r>
          </a:p>
          <a:p>
            <a:r>
              <a:rPr lang="en-US" dirty="0" smtClean="0"/>
              <a:t>Mismatch exception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2" idx="0"/>
          </p:cNvCxnSpPr>
          <p:nvPr/>
        </p:nvCxnSpPr>
        <p:spPr>
          <a:xfrm flipH="1">
            <a:off x="4474951" y="2964597"/>
            <a:ext cx="2043534" cy="119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 could choose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/>
              <a:t> an exception instead of handling it</a:t>
            </a:r>
          </a:p>
          <a:p>
            <a:pPr lvl="1"/>
            <a:r>
              <a:rPr lang="en-US" dirty="0" smtClean="0"/>
              <a:t>This allows us to pass the handling of the exception up to a calling method</a:t>
            </a:r>
          </a:p>
          <a:p>
            <a:pPr lvl="2"/>
            <a:r>
              <a:rPr lang="en-US" dirty="0" smtClean="0"/>
              <a:t>All the way up to the main method, or it can pass responsibility on to the Java Virtual Machine to handle it</a:t>
            </a:r>
          </a:p>
          <a:p>
            <a:pPr lvl="1"/>
            <a:r>
              <a:rPr lang="en-US" dirty="0" smtClean="0"/>
              <a:t>When we do this, the exception immediately ends our method and we return to our calling method</a:t>
            </a:r>
          </a:p>
          <a:p>
            <a:pPr lvl="2"/>
            <a:r>
              <a:rPr lang="en-US" dirty="0" smtClean="0"/>
              <a:t>Our calling method then needs to handle the exception, or throw it up to another method</a:t>
            </a:r>
          </a:p>
          <a:p>
            <a:pPr lvl="2"/>
            <a:r>
              <a:rPr lang="en-US" dirty="0" smtClean="0"/>
              <a:t>Why would we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again at our program that: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integers one a time from the keyboard </a:t>
            </a:r>
          </a:p>
          <a:p>
            <a:pPr lvl="1"/>
            <a:r>
              <a:rPr lang="en-US" dirty="0"/>
              <a:t>Until it reads a negative number</a:t>
            </a:r>
          </a:p>
          <a:p>
            <a:pPr lvl="1"/>
            <a:r>
              <a:rPr lang="en-US" dirty="0"/>
              <a:t>Then it displays the average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user enters something that isn’t an integer, it should display an error message and ask for new input</a:t>
            </a:r>
          </a:p>
          <a:p>
            <a:pPr lvl="2"/>
            <a:r>
              <a:rPr lang="en-US" dirty="0"/>
              <a:t>How will we do that?</a:t>
            </a:r>
          </a:p>
          <a:p>
            <a:pPr lvl="3"/>
            <a:r>
              <a:rPr lang="en-US" dirty="0" smtClean="0"/>
              <a:t>Instead of adding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dirty="0"/>
              <a:t> to </a:t>
            </a:r>
            <a:r>
              <a:rPr lang="en-US" dirty="0" err="1" smtClean="0"/>
              <a:t>promptForNumber</a:t>
            </a:r>
            <a:r>
              <a:rPr lang="en-US" dirty="0" smtClean="0"/>
              <a:t>, make </a:t>
            </a:r>
            <a:r>
              <a:rPr lang="en-US" dirty="0" err="1" smtClean="0"/>
              <a:t>promptForNumber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/>
              <a:t> an Exception</a:t>
            </a:r>
          </a:p>
          <a:p>
            <a:pPr lvl="3"/>
            <a:r>
              <a:rPr lang="en-US" dirty="0" smtClean="0"/>
              <a:t>Add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dirty="0" smtClean="0"/>
              <a:t> to the main 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Scanner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value=0, count=0, total=0;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(value&gt;=0)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value=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(keyboard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(value&gt;=0)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count=count+1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total=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total+value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catch(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// clear input to beginning of new line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("Average: "+(total/count*1.0));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(Scanner in) throws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an integer: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/>
          <a:lstStyle/>
          <a:p>
            <a:r>
              <a:rPr lang="en-US" dirty="0" smtClean="0"/>
              <a:t>Recall the try-catch framework from dealing with File I/O: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there other kinds of exceptions it would be useful to be able to handle this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667000"/>
            <a:ext cx="65133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6450" algn="l"/>
                <a:tab pos="1263650" algn="l"/>
              </a:tabLst>
            </a:pPr>
            <a:r>
              <a:rPr lang="en-US" b="1" dirty="0">
                <a:latin typeface="Courier New" charset="0"/>
              </a:rPr>
              <a:t>t</a:t>
            </a:r>
            <a:r>
              <a:rPr lang="en-US" b="1" dirty="0" smtClean="0">
                <a:latin typeface="Courier New" charset="0"/>
              </a:rPr>
              <a:t>ry</a:t>
            </a:r>
            <a:endParaRPr lang="en-US" dirty="0" smtClean="0">
              <a:latin typeface="Courier New" charset="0"/>
            </a:endParaRP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 smtClean="0">
                <a:latin typeface="Courier New" charset="0"/>
              </a:rPr>
              <a:t>{</a:t>
            </a:r>
            <a:endParaRPr lang="en-US" dirty="0">
              <a:latin typeface="Courier New" charset="0"/>
            </a:endParaRP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 smtClean="0">
                <a:latin typeface="Courier New" charset="0"/>
              </a:rPr>
              <a:t>	// </a:t>
            </a:r>
            <a:r>
              <a:rPr lang="en-US" dirty="0">
                <a:latin typeface="Courier New" charset="0"/>
              </a:rPr>
              <a:t>statements possibly raising exception</a:t>
            </a: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 smtClean="0">
                <a:latin typeface="Courier New" charset="0"/>
              </a:rPr>
              <a:t>}</a:t>
            </a:r>
            <a:endParaRPr lang="en-US" dirty="0">
              <a:latin typeface="Courier New" charset="0"/>
            </a:endParaRPr>
          </a:p>
          <a:p>
            <a:pPr>
              <a:tabLst>
                <a:tab pos="806450" algn="l"/>
                <a:tab pos="1263650" algn="l"/>
              </a:tabLst>
            </a:pPr>
            <a:r>
              <a:rPr lang="en-US" b="1" dirty="0" smtClean="0">
                <a:latin typeface="Courier New" charset="0"/>
              </a:rPr>
              <a:t>catch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(exception declaration)</a:t>
            </a: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 smtClean="0">
                <a:latin typeface="Courier New" charset="0"/>
              </a:rPr>
              <a:t>{</a:t>
            </a:r>
            <a:endParaRPr lang="en-US" dirty="0">
              <a:latin typeface="Courier New" charset="0"/>
            </a:endParaRP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>
                <a:latin typeface="Courier New" charset="0"/>
              </a:rPr>
              <a:t>	// statements dealing with exception</a:t>
            </a:r>
          </a:p>
          <a:p>
            <a:pPr>
              <a:tabLst>
                <a:tab pos="806450" algn="l"/>
                <a:tab pos="1263650" algn="l"/>
              </a:tabLst>
            </a:pPr>
            <a:r>
              <a:rPr lang="en-US" dirty="0" smtClean="0">
                <a:latin typeface="Courier New" charset="0"/>
              </a:rPr>
              <a:t>}</a:t>
            </a:r>
            <a:endParaRPr lang="en-US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Scanner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keyboard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value=0, count=0, total=0;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(value&gt;=0)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value=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(keyboard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(value&gt;=0)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count=count+1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total=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total+value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catch(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// clear input to beginning of new line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("Average: "+(total/count*1.0));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(Scanner in) throws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InputMismatchException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an integer: 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" y="3124200"/>
            <a:ext cx="7086600" cy="1066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1812175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the exception here instead of</a:t>
            </a:r>
          </a:p>
          <a:p>
            <a:r>
              <a:rPr lang="en-US" dirty="0"/>
              <a:t>i</a:t>
            </a:r>
            <a:r>
              <a:rPr lang="en-US" dirty="0" smtClean="0"/>
              <a:t>n the method itself</a:t>
            </a:r>
            <a:endParaRPr lang="en-US" dirty="0"/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 flipH="1">
            <a:off x="4305300" y="2458506"/>
            <a:ext cx="2554632" cy="665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800" dirty="0" smtClean="0"/>
              <a:t>Why would we choose to do this?</a:t>
            </a:r>
          </a:p>
          <a:p>
            <a:pPr lvl="1"/>
            <a:r>
              <a:rPr lang="en-US" sz="2400" dirty="0" smtClean="0"/>
              <a:t>It makes our code </a:t>
            </a:r>
            <a:r>
              <a:rPr lang="en-US" sz="2400" i="1" dirty="0" smtClean="0"/>
              <a:t>more versatile</a:t>
            </a:r>
            <a:endParaRPr lang="en-US" sz="2400" dirty="0" smtClean="0"/>
          </a:p>
          <a:p>
            <a:pPr lvl="1"/>
            <a:r>
              <a:rPr lang="en-US" sz="2400" dirty="0" smtClean="0"/>
              <a:t>Think about the first approach – handling the exception in the method</a:t>
            </a:r>
          </a:p>
          <a:p>
            <a:pPr lvl="2"/>
            <a:r>
              <a:rPr lang="en-US" sz="2000" dirty="0" smtClean="0"/>
              <a:t>It gets handled in exactly one way – an error is put to the screen and the user must enter a new value</a:t>
            </a:r>
          </a:p>
          <a:p>
            <a:pPr lvl="2"/>
            <a:r>
              <a:rPr lang="en-US" sz="2000" dirty="0" smtClean="0"/>
              <a:t>Suppose we want to use this code for a new problem where if the user enters a non-integer, the program gracefully exits with an error message instead of asking for a new value</a:t>
            </a:r>
          </a:p>
          <a:p>
            <a:pPr lvl="3"/>
            <a:r>
              <a:rPr lang="en-US" sz="1800" dirty="0" smtClean="0"/>
              <a:t>Do we need to rewrite our method code for the first approach?  What about for the second?</a:t>
            </a:r>
          </a:p>
          <a:p>
            <a:pPr lvl="3"/>
            <a:r>
              <a:rPr lang="en-US" sz="1800" dirty="0" smtClean="0"/>
              <a:t>Delaying the handling of an exception as long as possible makes it easier to </a:t>
            </a:r>
            <a:r>
              <a:rPr lang="en-US" sz="1800" i="1" dirty="0" smtClean="0"/>
              <a:t>reuse</a:t>
            </a:r>
            <a:r>
              <a:rPr lang="en-US" sz="1800" dirty="0"/>
              <a:t> </a:t>
            </a:r>
            <a:r>
              <a:rPr lang="en-US" sz="1800" dirty="0" smtClean="0"/>
              <a:t>previously written code to solve new problems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this approach is useful for code reuse, we sometimes want to write methods that generate their own exceptions</a:t>
            </a:r>
          </a:p>
          <a:p>
            <a:pPr lvl="1"/>
            <a:r>
              <a:rPr lang="en-US" dirty="0" smtClean="0"/>
              <a:t>Rather than just throwing exceptions that have been already generated</a:t>
            </a:r>
          </a:p>
          <a:p>
            <a:r>
              <a:rPr lang="en-US" dirty="0" smtClean="0"/>
              <a:t>We can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/>
              <a:t> statement to do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write a method that takes two parameters – a Scanner and an integer n</a:t>
            </a:r>
          </a:p>
          <a:p>
            <a:pPr lvl="1"/>
            <a:r>
              <a:rPr lang="en-US" dirty="0" smtClean="0"/>
              <a:t>The method should read n integers off the Scanner, store them in an array, and return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in,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count=0;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(count&lt;n &amp;&amp;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[count]=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count=count+1;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14" y="4038600"/>
            <a:ext cx="9110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works, but what happens if there aren’t enough elements in the file to fill the array?</a:t>
            </a:r>
          </a:p>
          <a:p>
            <a:endParaRPr lang="en-US" dirty="0"/>
          </a:p>
          <a:p>
            <a:r>
              <a:rPr lang="en-US" dirty="0" smtClean="0"/>
              <a:t>We might want to throw an exception, to indicate to the calling program that an error</a:t>
            </a:r>
          </a:p>
          <a:p>
            <a:r>
              <a:rPr lang="en-US" dirty="0" smtClean="0"/>
              <a:t>has occurred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6482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in,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count=0;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(count&lt;n &amp;&amp;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[count]=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count=count+1;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(count &lt; 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(“Not enough elements in file”);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14" y="4985266"/>
            <a:ext cx="8905002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will now throw an </a:t>
            </a:r>
            <a:r>
              <a:rPr lang="en-US" dirty="0" err="1" smtClean="0"/>
              <a:t>IOException</a:t>
            </a:r>
            <a:r>
              <a:rPr lang="en-US" dirty="0" smtClean="0"/>
              <a:t> to the calling method.  Since </a:t>
            </a:r>
            <a:r>
              <a:rPr lang="en-US" dirty="0" err="1" smtClean="0"/>
              <a:t>IOException</a:t>
            </a:r>
            <a:r>
              <a:rPr lang="en-US" dirty="0" smtClean="0"/>
              <a:t> is a</a:t>
            </a:r>
          </a:p>
          <a:p>
            <a:r>
              <a:rPr lang="en-US" i="1" dirty="0" smtClean="0"/>
              <a:t>checked</a:t>
            </a:r>
            <a:r>
              <a:rPr lang="en-US" dirty="0" smtClean="0"/>
              <a:t> exception, the calling method </a:t>
            </a:r>
            <a:r>
              <a:rPr lang="en-US" i="1" dirty="0" smtClean="0"/>
              <a:t>must</a:t>
            </a:r>
            <a:r>
              <a:rPr lang="en-US" dirty="0" smtClean="0"/>
              <a:t> handle it explicitly</a:t>
            </a:r>
          </a:p>
          <a:p>
            <a:endParaRPr lang="en-US" i="1" dirty="0"/>
          </a:p>
          <a:p>
            <a:r>
              <a:rPr lang="en-US" dirty="0" smtClean="0"/>
              <a:t>Notice that we added a throws declaration to the method signature to tell the compiler</a:t>
            </a:r>
          </a:p>
          <a:p>
            <a:r>
              <a:rPr lang="en-US" dirty="0" smtClean="0"/>
              <a:t>to pass that </a:t>
            </a:r>
            <a:r>
              <a:rPr lang="en-US" dirty="0" err="1" smtClean="0"/>
              <a:t>IOException</a:t>
            </a:r>
            <a:r>
              <a:rPr lang="en-US" dirty="0" smtClean="0"/>
              <a:t> up to the calling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00200"/>
          </a:xfrm>
        </p:spPr>
        <p:txBody>
          <a:bodyPr/>
          <a:lstStyle/>
          <a:p>
            <a:r>
              <a:rPr lang="en-US" sz="2800" dirty="0" smtClean="0"/>
              <a:t>Modify the method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 smtClean="0"/>
              <a:t>to handle the case where the file has too many elements in it rather than too few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514600"/>
            <a:ext cx="8229600" cy="411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(Scanner in,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count=0;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 (count&lt;n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in.hasNext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[count]=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count=count+1;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(count &lt; n) {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(“Not enough elements in file”);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Part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267199"/>
          </a:xfrm>
        </p:spPr>
        <p:txBody>
          <a:bodyPr/>
          <a:lstStyle/>
          <a:p>
            <a:r>
              <a:rPr lang="en-US" sz="2800" dirty="0" smtClean="0"/>
              <a:t>Write a main method that:</a:t>
            </a:r>
          </a:p>
          <a:p>
            <a:pPr lvl="1"/>
            <a:r>
              <a:rPr lang="en-US" sz="2400" dirty="0" smtClean="0"/>
              <a:t>Prompts the user for a file and a number</a:t>
            </a:r>
          </a:p>
          <a:p>
            <a:pPr lvl="1"/>
            <a:r>
              <a:rPr lang="en-US" sz="2400" dirty="0" smtClean="0"/>
              <a:t>Uses </a:t>
            </a:r>
            <a:r>
              <a:rPr lang="en-US" sz="2400" dirty="0" err="1" smtClean="0"/>
              <a:t>readInts</a:t>
            </a:r>
            <a:r>
              <a:rPr lang="en-US" sz="2400" dirty="0" smtClean="0"/>
              <a:t>() to read that many numbers from the file into an array</a:t>
            </a:r>
          </a:p>
          <a:p>
            <a:pPr lvl="1"/>
            <a:r>
              <a:rPr lang="en-US" sz="2400" dirty="0" smtClean="0"/>
              <a:t>Prints the elements of that array</a:t>
            </a:r>
          </a:p>
          <a:p>
            <a:pPr lvl="1"/>
            <a:r>
              <a:rPr lang="en-US" sz="2400" dirty="0" smtClean="0"/>
              <a:t>Make sure that your main method handles the </a:t>
            </a:r>
            <a:r>
              <a:rPr lang="en-US" sz="2400" dirty="0" err="1" smtClean="0"/>
              <a:t>IOExceptions</a:t>
            </a:r>
            <a:r>
              <a:rPr lang="en-US" sz="2400" dirty="0" smtClean="0"/>
              <a:t> properly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5335" y="4455622"/>
            <a:ext cx="82296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(Scanner in,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marL="0" indent="0"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14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1910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Scanner keyboard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Scanner(System.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a filename: ");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("Enter number of digits to read: ");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keyboard.nextInt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try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Scanner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 Scanner(new File(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i="1" dirty="0" err="1">
                <a:latin typeface="Courier New" pitchFamily="49" charset="0"/>
                <a:cs typeface="Courier New" pitchFamily="49" charset="0"/>
              </a:rPr>
              <a:t>readInts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 err="1">
                <a:latin typeface="Courier New" pitchFamily="49" charset="0"/>
                <a:cs typeface="Courier New" pitchFamily="49" charset="0"/>
              </a:rPr>
              <a:t>inFile,count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nn-NO" sz="1400" b="1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nn-NO" sz="1400" b="1" dirty="0">
                <a:latin typeface="Courier New" pitchFamily="49" charset="0"/>
                <a:cs typeface="Courier New" pitchFamily="49" charset="0"/>
              </a:rPr>
              <a:t>(int i=0; i&lt;myArray.length; i++) {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(“ERROR! A file error has occurred”);</a:t>
            </a: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31825" algn="l"/>
                <a:tab pos="865188" algn="l"/>
                <a:tab pos="1147763" algn="l"/>
                <a:tab pos="13795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595438" algn="l"/>
                <a:tab pos="18288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Your Turn Part Two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95" y="5410200"/>
            <a:ext cx="82724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could we modify this to handle a </a:t>
            </a:r>
            <a:r>
              <a:rPr lang="en-US" dirty="0" err="1" smtClean="0"/>
              <a:t>FileNotFound</a:t>
            </a:r>
            <a:r>
              <a:rPr lang="en-US" dirty="0" smtClean="0"/>
              <a:t> exception differently from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IOException</a:t>
            </a:r>
            <a:r>
              <a:rPr lang="en-US" dirty="0" smtClean="0"/>
              <a:t> thrown by the </a:t>
            </a:r>
            <a:r>
              <a:rPr lang="en-US" dirty="0" err="1" smtClean="0"/>
              <a:t>readInts</a:t>
            </a:r>
            <a:r>
              <a:rPr lang="en-US" dirty="0" smtClean="0"/>
              <a:t>()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Why is </a:t>
            </a:r>
            <a:r>
              <a:rPr lang="en-US" dirty="0" err="1" smtClean="0"/>
              <a:t>InputMismatchException</a:t>
            </a:r>
            <a:r>
              <a:rPr lang="en-US" dirty="0" smtClean="0"/>
              <a:t> </a:t>
            </a:r>
            <a:r>
              <a:rPr lang="en-US" i="1" dirty="0" smtClean="0"/>
              <a:t>unchecked</a:t>
            </a:r>
            <a:r>
              <a:rPr lang="en-US" dirty="0" smtClean="0"/>
              <a:t> instead of </a:t>
            </a:r>
            <a:r>
              <a:rPr lang="en-US" i="1" dirty="0" smtClean="0"/>
              <a:t>checked?</a:t>
            </a:r>
            <a:endParaRPr lang="en-US" dirty="0" smtClean="0"/>
          </a:p>
          <a:p>
            <a:pPr lvl="1"/>
            <a:r>
              <a:rPr lang="en-US" dirty="0" smtClean="0"/>
              <a:t>Remember – if it were </a:t>
            </a:r>
            <a:r>
              <a:rPr lang="en-US" i="1" dirty="0" smtClean="0"/>
              <a:t>checked</a:t>
            </a:r>
            <a:r>
              <a:rPr lang="en-US" dirty="0" smtClean="0"/>
              <a:t>, Java would </a:t>
            </a:r>
            <a:r>
              <a:rPr lang="en-US" i="1" dirty="0" smtClean="0"/>
              <a:t>require us</a:t>
            </a:r>
            <a:r>
              <a:rPr lang="en-US" dirty="0"/>
              <a:t> </a:t>
            </a:r>
            <a:r>
              <a:rPr lang="en-US" dirty="0" smtClean="0"/>
              <a:t>to handle it somehow</a:t>
            </a:r>
          </a:p>
          <a:p>
            <a:pPr lvl="2"/>
            <a:r>
              <a:rPr lang="en-US" dirty="0" smtClean="0"/>
              <a:t>We’ve been using </a:t>
            </a:r>
            <a:r>
              <a:rPr lang="en-US" dirty="0" err="1" smtClean="0"/>
              <a:t>nextInt</a:t>
            </a:r>
            <a:r>
              <a:rPr lang="en-US" dirty="0" smtClean="0"/>
              <a:t>() all semester without handling it!</a:t>
            </a:r>
          </a:p>
          <a:p>
            <a:pPr lvl="1"/>
            <a:r>
              <a:rPr lang="en-US" dirty="0" smtClean="0"/>
              <a:t>There is actually a way to rewrite this code </a:t>
            </a:r>
            <a:r>
              <a:rPr lang="en-US" i="1" dirty="0" smtClean="0"/>
              <a:t>without</a:t>
            </a:r>
            <a:r>
              <a:rPr lang="en-US" dirty="0" smtClean="0"/>
              <a:t> using exceptions</a:t>
            </a:r>
          </a:p>
          <a:p>
            <a:pPr lvl="2"/>
            <a:r>
              <a:rPr lang="en-US" dirty="0" smtClean="0"/>
              <a:t>You need to use a method we haven’t used yet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hasNextInt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dirty="0" smtClean="0"/>
              <a:t>There are three classes of Exceptions that Java programs can throw</a:t>
            </a:r>
          </a:p>
          <a:p>
            <a:pPr lvl="1"/>
            <a:r>
              <a:rPr lang="en-US" dirty="0" smtClean="0"/>
              <a:t>Errors</a:t>
            </a:r>
          </a:p>
          <a:p>
            <a:pPr lvl="2"/>
            <a:r>
              <a:rPr lang="en-US" dirty="0" smtClean="0"/>
              <a:t>Errors internal to the Java Virtual Machine – </a:t>
            </a:r>
            <a:r>
              <a:rPr lang="en-US" dirty="0" err="1" smtClean="0"/>
              <a:t>OutOfMemoryError</a:t>
            </a:r>
            <a:r>
              <a:rPr lang="en-US" dirty="0" smtClean="0"/>
              <a:t> as an example</a:t>
            </a:r>
          </a:p>
          <a:p>
            <a:pPr lvl="2"/>
            <a:r>
              <a:rPr lang="en-US" dirty="0" smtClean="0"/>
              <a:t>Don’t worry about catching these – these are fatal errors that tell you something is wrong with your machine</a:t>
            </a:r>
          </a:p>
          <a:p>
            <a:pPr lvl="1"/>
            <a:r>
              <a:rPr lang="en-US" dirty="0" smtClean="0"/>
              <a:t>Runtime Exceptions (Unchecked Exceptions)</a:t>
            </a:r>
          </a:p>
          <a:p>
            <a:pPr lvl="2"/>
            <a:r>
              <a:rPr lang="en-US" dirty="0" smtClean="0"/>
              <a:t>Runtime errors that programmers should be able to avoid</a:t>
            </a:r>
          </a:p>
          <a:p>
            <a:pPr lvl="2"/>
            <a:r>
              <a:rPr lang="en-US" dirty="0" err="1" smtClean="0"/>
              <a:t>DivisionByZero</a:t>
            </a:r>
            <a:r>
              <a:rPr lang="en-US" dirty="0" smtClean="0"/>
              <a:t>, </a:t>
            </a:r>
            <a:r>
              <a:rPr lang="en-US" dirty="0" err="1" smtClean="0"/>
              <a:t>IndexOutOfBounds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Don’t use try/catch for these – fix your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done=false;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(!done)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(“Enter an integer: “);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in.hasNextInt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value=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// clear input to start of a 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done=true;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clear input to start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value=0;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done=false;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(!done)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(“Enter an integer: “);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in.hasNextInt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value=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// clear input to start of a 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done=true;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("ERROR!  Input not an integer!");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in.nextLine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clear input to start of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  <a:tabLst>
                <a:tab pos="233363" algn="l"/>
                <a:tab pos="465138" algn="l"/>
                <a:tab pos="681038" algn="l"/>
                <a:tab pos="914400" algn="l"/>
                <a:tab pos="1147763" algn="l"/>
                <a:tab pos="1379538" algn="l"/>
                <a:tab pos="1828800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7315200" cy="16764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So what does this mean for us?</a:t>
            </a:r>
          </a:p>
          <a:p>
            <a:pPr lvl="1"/>
            <a:r>
              <a:rPr lang="en-US" dirty="0" smtClean="0"/>
              <a:t>If we find that our code is throwing an exception and we have not already been required to handle it …</a:t>
            </a:r>
          </a:p>
          <a:p>
            <a:pPr lvl="1"/>
            <a:r>
              <a:rPr lang="en-US" dirty="0" smtClean="0"/>
              <a:t>… then there’s probably a way to deal with the error in our program without putting in exception handling</a:t>
            </a:r>
          </a:p>
          <a:p>
            <a:pPr lvl="2"/>
            <a:r>
              <a:rPr lang="en-US" dirty="0" smtClean="0"/>
              <a:t>Time to research the Java Standard Library documentation and look for a solution</a:t>
            </a:r>
          </a:p>
          <a:p>
            <a:pPr lvl="1"/>
            <a:r>
              <a:rPr lang="en-US" dirty="0" smtClean="0"/>
              <a:t>But if we are getting an “Unhandled exception” syntax error message, then we </a:t>
            </a:r>
            <a:r>
              <a:rPr lang="en-US" i="1" dirty="0" smtClean="0"/>
              <a:t>must</a:t>
            </a:r>
            <a:r>
              <a:rPr lang="en-US" dirty="0"/>
              <a:t> </a:t>
            </a:r>
            <a:r>
              <a:rPr lang="en-US" dirty="0" smtClean="0"/>
              <a:t>handle it.</a:t>
            </a:r>
          </a:p>
          <a:p>
            <a:pPr lvl="2"/>
            <a:r>
              <a:rPr lang="en-US" dirty="0" smtClean="0"/>
              <a:t>There won’t be some other way to deal with it in 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lvl="1"/>
            <a:r>
              <a:rPr lang="en-US" dirty="0" smtClean="0"/>
              <a:t>Runtime Exceptions (Unchecked Exceptions)</a:t>
            </a:r>
          </a:p>
          <a:p>
            <a:pPr lvl="2"/>
            <a:r>
              <a:rPr lang="en-US" dirty="0" smtClean="0"/>
              <a:t>Runtime errors that programmers should be able to avoid</a:t>
            </a:r>
          </a:p>
          <a:p>
            <a:pPr lvl="2"/>
            <a:r>
              <a:rPr lang="en-US" dirty="0" err="1" smtClean="0"/>
              <a:t>DivisionByZero</a:t>
            </a:r>
            <a:r>
              <a:rPr lang="en-US" dirty="0" smtClean="0"/>
              <a:t>, </a:t>
            </a:r>
            <a:r>
              <a:rPr lang="en-US" dirty="0" err="1" smtClean="0"/>
              <a:t>IndexOutOfBounds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Typically you don’t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dirty="0" smtClean="0"/>
              <a:t> for these – fix your code</a:t>
            </a:r>
            <a:r>
              <a:rPr lang="en-US" dirty="0"/>
              <a:t> </a:t>
            </a:r>
            <a:r>
              <a:rPr lang="en-US" dirty="0" smtClean="0"/>
              <a:t>instead!</a:t>
            </a:r>
          </a:p>
          <a:p>
            <a:pPr lvl="2"/>
            <a:r>
              <a:rPr lang="en-US" dirty="0" smtClean="0"/>
              <a:t>However, sometimes checking for these kinds of exceptions is useful</a:t>
            </a:r>
          </a:p>
          <a:p>
            <a:pPr lvl="3"/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dirty="0" smtClean="0"/>
              <a:t> block to handle these kinds of exceptions</a:t>
            </a:r>
          </a:p>
          <a:p>
            <a:pPr lvl="3"/>
            <a:r>
              <a:rPr lang="en-US" dirty="0" smtClean="0"/>
              <a:t>But Java does not require you to handle these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02125"/>
          </a:xfrm>
        </p:spPr>
        <p:txBody>
          <a:bodyPr/>
          <a:lstStyle/>
          <a:p>
            <a:pPr lvl="1"/>
            <a:r>
              <a:rPr lang="en-US" dirty="0" smtClean="0"/>
              <a:t>Checked Exceptions</a:t>
            </a:r>
          </a:p>
          <a:p>
            <a:pPr lvl="2"/>
            <a:r>
              <a:rPr lang="en-US" dirty="0" smtClean="0"/>
              <a:t>All of the other kinds of exceptions</a:t>
            </a:r>
          </a:p>
          <a:p>
            <a:pPr lvl="2"/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ClassNotFoundException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These </a:t>
            </a:r>
            <a:r>
              <a:rPr lang="en-US" i="1" dirty="0" smtClean="0"/>
              <a:t>must</a:t>
            </a:r>
            <a:r>
              <a:rPr lang="en-US" dirty="0" smtClean="0"/>
              <a:t> all be handled in your code if you use objects/methods that can possibly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/>
              <a:t> them</a:t>
            </a:r>
          </a:p>
          <a:p>
            <a:pPr lvl="3"/>
            <a:r>
              <a:rPr lang="en-US" dirty="0" smtClean="0"/>
              <a:t>Your code either needs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/>
              <a:t> them as well (up to the calling method)</a:t>
            </a:r>
          </a:p>
          <a:p>
            <a:pPr lvl="3"/>
            <a:r>
              <a:rPr lang="en-US" dirty="0" smtClean="0"/>
              <a:t>Or it needs to handle them in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vs.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Why are some exceptions unchecked?</a:t>
            </a:r>
            <a:endParaRPr lang="en-US" dirty="0"/>
          </a:p>
          <a:p>
            <a:pPr lvl="1"/>
            <a:r>
              <a:rPr lang="en-US" dirty="0"/>
              <a:t>Unchecked exceptions can be checked by regular Java code</a:t>
            </a:r>
          </a:p>
          <a:p>
            <a:pPr lvl="2"/>
            <a:r>
              <a:rPr lang="en-US" dirty="0"/>
              <a:t>Check the length of an array before you access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Check to see if your denominator is zero before you divide by it</a:t>
            </a:r>
          </a:p>
          <a:p>
            <a:pPr lvl="2"/>
            <a:r>
              <a:rPr lang="en-US" dirty="0" smtClean="0"/>
              <a:t>The programmer knows what can possibly happen at compile time and can check for it</a:t>
            </a:r>
          </a:p>
          <a:p>
            <a:pPr lvl="1"/>
            <a:r>
              <a:rPr lang="en-US" dirty="0" smtClean="0"/>
              <a:t>Checked exceptions cover circumstances outside of the programmer’s control</a:t>
            </a:r>
          </a:p>
          <a:p>
            <a:pPr lvl="2"/>
            <a:r>
              <a:rPr lang="en-US" dirty="0" smtClean="0"/>
              <a:t>No way to test for a file’s existence without trying to open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write a program that: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integers one a time from the keyboard </a:t>
            </a:r>
          </a:p>
          <a:p>
            <a:pPr lvl="1"/>
            <a:r>
              <a:rPr lang="en-US" dirty="0" smtClean="0"/>
              <a:t>Until it reads a negative number</a:t>
            </a:r>
          </a:p>
          <a:p>
            <a:pPr lvl="1"/>
            <a:r>
              <a:rPr lang="en-US" dirty="0" smtClean="0"/>
              <a:t>Then it displays the average</a:t>
            </a:r>
          </a:p>
          <a:p>
            <a:pPr lvl="2"/>
            <a:r>
              <a:rPr lang="en-US" dirty="0" smtClean="0"/>
              <a:t>A familiar program for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Scanner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keyboard = new Scanner(System.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in);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count=0;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total=0;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(value&gt;=0)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count=count+1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total=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total+value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value=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("Average: "+(total/count*1.0));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promptForNumber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(Scanner in)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try/catch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write a program that: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integers one a time from the keyboard </a:t>
            </a:r>
          </a:p>
          <a:p>
            <a:pPr lvl="1"/>
            <a:r>
              <a:rPr lang="en-US" dirty="0" smtClean="0"/>
              <a:t>Until it reads a negative number</a:t>
            </a:r>
          </a:p>
          <a:p>
            <a:pPr lvl="1"/>
            <a:r>
              <a:rPr lang="en-US" dirty="0" smtClean="0"/>
              <a:t>Then it displays the average</a:t>
            </a:r>
          </a:p>
          <a:p>
            <a:pPr lvl="2"/>
            <a:r>
              <a:rPr lang="en-US" dirty="0" smtClean="0"/>
              <a:t>A familiar program for this class</a:t>
            </a:r>
          </a:p>
          <a:p>
            <a:pPr lvl="1"/>
            <a:r>
              <a:rPr lang="en-US" dirty="0" smtClean="0"/>
              <a:t>Now with a twist!</a:t>
            </a:r>
          </a:p>
          <a:p>
            <a:pPr lvl="2"/>
            <a:r>
              <a:rPr lang="en-US" dirty="0" smtClean="0"/>
              <a:t>If the user enters something that isn’t an integer, it should display an error message and ask for new input</a:t>
            </a:r>
          </a:p>
          <a:p>
            <a:pPr lvl="2"/>
            <a:r>
              <a:rPr lang="en-US" dirty="0" smtClean="0"/>
              <a:t>How will we do that?</a:t>
            </a:r>
          </a:p>
          <a:p>
            <a:pPr lvl="3"/>
            <a:r>
              <a:rPr lang="en-US" dirty="0" smtClean="0"/>
              <a:t>We can add a try/catch to </a:t>
            </a:r>
            <a:r>
              <a:rPr lang="en-US" dirty="0" err="1" smtClean="0"/>
              <a:t>promptForNumber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_CourseIntroduction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1442</Words>
  <Application>Microsoft Office PowerPoint</Application>
  <PresentationFormat>On-screen Show (4:3)</PresentationFormat>
  <Paragraphs>453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00_CourseIntroduction</vt:lpstr>
      <vt:lpstr>CSE 1223: Introduction to Computer Programming in Java Chapter 7 – Exception Handling</vt:lpstr>
      <vt:lpstr>Exception Handling</vt:lpstr>
      <vt:lpstr>Exception Handling</vt:lpstr>
      <vt:lpstr>Exception Handling</vt:lpstr>
      <vt:lpstr>Exception Handling</vt:lpstr>
      <vt:lpstr>Checked vs. Unchecked Exceptions</vt:lpstr>
      <vt:lpstr>Using try/catch</vt:lpstr>
      <vt:lpstr>PowerPoint Presentation</vt:lpstr>
      <vt:lpstr>Using try/catch</vt:lpstr>
      <vt:lpstr>PowerPoint Presentation</vt:lpstr>
      <vt:lpstr>PowerPoint Presentation</vt:lpstr>
      <vt:lpstr>PowerPoint Presentation</vt:lpstr>
      <vt:lpstr>Multiple Exceptions</vt:lpstr>
      <vt:lpstr>PowerPoint Presentation</vt:lpstr>
      <vt:lpstr>PowerPoint Presentation</vt:lpstr>
      <vt:lpstr>PowerPoint Presentation</vt:lpstr>
      <vt:lpstr>Throwing Exceptions</vt:lpstr>
      <vt:lpstr>Throwing Exceptions</vt:lpstr>
      <vt:lpstr>PowerPoint Presentation</vt:lpstr>
      <vt:lpstr>PowerPoint Presentation</vt:lpstr>
      <vt:lpstr>Throwing Exceptions</vt:lpstr>
      <vt:lpstr>Throwing Exceptions</vt:lpstr>
      <vt:lpstr>Throwing Exceptions</vt:lpstr>
      <vt:lpstr>PowerPoint Presentation</vt:lpstr>
      <vt:lpstr>PowerPoint Presentation</vt:lpstr>
      <vt:lpstr>Your Turn</vt:lpstr>
      <vt:lpstr>Your Turn Part Two</vt:lpstr>
      <vt:lpstr>Your Turn Part Two</vt:lpstr>
      <vt:lpstr>Unchecked Exception?</vt:lpstr>
      <vt:lpstr>PowerPoint Presentation</vt:lpstr>
      <vt:lpstr>PowerPoint Presentation</vt:lpstr>
      <vt:lpstr>Unchecked Exceptions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1223 Introduction to Computer Programming in Java</dc:title>
  <dc:creator>jeremy morris</dc:creator>
  <cp:lastModifiedBy>jeremy morris</cp:lastModifiedBy>
  <cp:revision>34</cp:revision>
  <dcterms:created xsi:type="dcterms:W3CDTF">2012-03-30T19:17:59Z</dcterms:created>
  <dcterms:modified xsi:type="dcterms:W3CDTF">2013-01-03T20:24:14Z</dcterms:modified>
</cp:coreProperties>
</file>