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57" r:id="rId4"/>
    <p:sldId id="258" r:id="rId5"/>
    <p:sldId id="259" r:id="rId6"/>
    <p:sldId id="288" r:id="rId7"/>
    <p:sldId id="290" r:id="rId8"/>
    <p:sldId id="300" r:id="rId9"/>
    <p:sldId id="289" r:id="rId10"/>
    <p:sldId id="291" r:id="rId11"/>
    <p:sldId id="292" r:id="rId12"/>
    <p:sldId id="293" r:id="rId13"/>
    <p:sldId id="294" r:id="rId14"/>
    <p:sldId id="295" r:id="rId15"/>
    <p:sldId id="296" r:id="rId16"/>
    <p:sldId id="297" r:id="rId17"/>
    <p:sldId id="298" r:id="rId18"/>
    <p:sldId id="299" r:id="rId19"/>
    <p:sldId id="276" r:id="rId20"/>
    <p:sldId id="281" r:id="rId21"/>
    <p:sldId id="280" r:id="rId22"/>
    <p:sldId id="260" r:id="rId23"/>
    <p:sldId id="277" r:id="rId24"/>
    <p:sldId id="278" r:id="rId25"/>
    <p:sldId id="279" r:id="rId26"/>
    <p:sldId id="282" r:id="rId27"/>
    <p:sldId id="283" r:id="rId28"/>
    <p:sldId id="284" r:id="rId29"/>
    <p:sldId id="261" r:id="rId30"/>
    <p:sldId id="262" r:id="rId31"/>
    <p:sldId id="263" r:id="rId32"/>
    <p:sldId id="264" r:id="rId33"/>
    <p:sldId id="265" r:id="rId34"/>
    <p:sldId id="285" r:id="rId35"/>
    <p:sldId id="266" r:id="rId36"/>
    <p:sldId id="286" r:id="rId37"/>
    <p:sldId id="267" r:id="rId38"/>
    <p:sldId id="268" r:id="rId39"/>
    <p:sldId id="269" r:id="rId40"/>
    <p:sldId id="270" r:id="rId41"/>
    <p:sldId id="287" r:id="rId42"/>
    <p:sldId id="271" r:id="rId43"/>
    <p:sldId id="272" r:id="rId44"/>
    <p:sldId id="273" r:id="rId45"/>
    <p:sldId id="274" r:id="rId46"/>
    <p:sldId id="275" r:id="rId47"/>
    <p:sldId id="30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86" autoAdjust="0"/>
  </p:normalViewPr>
  <p:slideViewPr>
    <p:cSldViewPr>
      <p:cViewPr varScale="1">
        <p:scale>
          <a:sx n="88" d="100"/>
          <a:sy n="88" d="100"/>
        </p:scale>
        <p:origin x="-22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3/31/2014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23</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24</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25</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26</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27</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DBB0F67-EBEB-4E4B-BF27-FF0D6F4060A8}" type="slidenum">
              <a:rPr lang="en-US" sz="1100" b="0">
                <a:latin typeface="Arial" charset="0"/>
              </a:rPr>
              <a:pPr eaLnBrk="1" hangingPunct="1"/>
              <a:t>28</a:t>
            </a:fld>
            <a:endParaRPr lang="en-US" sz="1100" b="0">
              <a:latin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Review the structure of the procedure on this example.</a:t>
            </a:r>
          </a:p>
          <a:p>
            <a:pPr eaLnBrk="1" hangingPunct="1">
              <a:buFontTx/>
              <a:buChar char="•"/>
            </a:pPr>
            <a:r>
              <a:rPr lang="en-US" smtClean="0"/>
              <a:t>After that, essentially there are only two things that need to be discussed:</a:t>
            </a:r>
          </a:p>
          <a:p>
            <a:pPr lvl="1" eaLnBrk="1" hangingPunct="1">
              <a:buFontTx/>
              <a:buChar char="•"/>
            </a:pPr>
            <a:r>
              <a:rPr lang="en-US" smtClean="0"/>
              <a:t>parameters and parameter passing</a:t>
            </a:r>
          </a:p>
          <a:p>
            <a:pPr lvl="1" eaLnBrk="1" hangingPunct="1">
              <a:buFontTx/>
              <a:buChar char="•"/>
            </a:pPr>
            <a:r>
              <a:rPr lang="en-US" smtClean="0"/>
              <a:t>local variables and scope rules</a:t>
            </a:r>
          </a:p>
          <a:p>
            <a:pPr eaLnBrk="1" hangingPunct="1">
              <a:buFontTx/>
              <a:buChar char="•"/>
            </a:pPr>
            <a:r>
              <a:rPr lang="en-US" smtClean="0"/>
              <a:t>The code in outputOneRow looks exactly as the corresponding code in Rectangle1—so there’s not much to say about that</a:t>
            </a:r>
          </a:p>
          <a:p>
            <a:pPr eaLnBrk="1" hangingPunct="1">
              <a:buFontTx/>
              <a:buChar char="•"/>
            </a:pPr>
            <a:r>
              <a:rPr lang="en-US" smtClean="0"/>
              <a:t>However outputOneRow needs to know how many ‘+’s we need to print in the row. How can the client (the caller, in this case outputRectangle) provide this information to outputOneRow? It uses a parameter.</a:t>
            </a:r>
          </a:p>
          <a:p>
            <a:pPr eaLnBrk="1" hangingPunct="1">
              <a:buFontTx/>
              <a:buChar char="•"/>
            </a:pPr>
            <a:r>
              <a:rPr lang="en-US" smtClean="0"/>
              <a:t>In the method declaration we state that outputOneRow will need an integer from the client. Inside outputOneRow that is going to be called w. w is known as a formal parameter. When we call outputOneRow in outputRectangle, we pass an integer value to outputOneRow (an actual parameter or argument). Show the call in Rectangle2 and point out that it is a statement.</a:t>
            </a:r>
          </a:p>
          <a:p>
            <a:pPr eaLnBrk="1" hangingPunct="1">
              <a:buFontTx/>
              <a:buChar char="•"/>
            </a:pPr>
            <a:r>
              <a:rPr lang="en-US" smtClean="0"/>
              <a:t>The value of the actual parameter is copied into w. After that w behaves like a (local) variable.</a:t>
            </a:r>
          </a:p>
          <a:p>
            <a:pPr eaLnBrk="1" hangingPunct="1">
              <a:buFontTx/>
              <a:buChar char="•"/>
            </a:pPr>
            <a:r>
              <a:rPr lang="en-US" smtClean="0"/>
              <a:t>Local variables are normal variables. They are created when the declaration is executed and they are destroyed when the methods terminates.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24EC23B-3284-4261-A679-78EAABB1CEB1}" type="slidenum">
              <a:rPr lang="en-US" sz="1100" b="0">
                <a:latin typeface="Arial" charset="0"/>
              </a:rPr>
              <a:pPr eaLnBrk="1" hangingPunct="1"/>
              <a:t>29</a:t>
            </a:fld>
            <a:endParaRPr lang="en-US" sz="1100" b="0">
              <a:latin typeface="Arial"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Review the structure of the function on this example</a:t>
            </a:r>
          </a:p>
          <a:p>
            <a:pPr eaLnBrk="1" hangingPunct="1">
              <a:buFontTx/>
              <a:buChar char="•"/>
            </a:pPr>
            <a:r>
              <a:rPr lang="en-US" smtClean="0"/>
              <a:t>Show the call to inputWidth in Rectangle2. Point out that it is an expression.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4C6E712-FDE1-43C2-8940-D862F8662CBB}" type="slidenum">
              <a:rPr lang="en-US" sz="1100" b="0">
                <a:latin typeface="Arial" charset="0"/>
              </a:rPr>
              <a:pPr eaLnBrk="1" hangingPunct="1"/>
              <a:t>30</a:t>
            </a:fld>
            <a:endParaRPr lang="en-US" sz="1100" b="0">
              <a:latin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them the questions, and discuss some possible answers.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3AA57C9-B22D-4BBC-A78F-D439E7C4C9C4}" type="slidenum">
              <a:rPr lang="en-US" sz="1100" b="0">
                <a:latin typeface="Arial" charset="0"/>
              </a:rPr>
              <a:pPr eaLnBrk="1" hangingPunct="1"/>
              <a:t>31</a:t>
            </a:fld>
            <a:endParaRPr lang="en-US" sz="1100" b="0">
              <a:latin typeface="Arial"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48CEC33-BCE7-4C93-AC31-46A8E57F52AB}" type="slidenum">
              <a:rPr lang="en-US" sz="1100" b="0">
                <a:latin typeface="Arial" charset="0"/>
              </a:rPr>
              <a:pPr eaLnBrk="1" hangingPunct="1"/>
              <a:t>32</a:t>
            </a:fld>
            <a:endParaRPr lang="en-US" sz="1100" b="0">
              <a:latin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434612B-F065-4427-8181-B408D839C83F}" type="slidenum">
              <a:rPr lang="en-US" sz="1100" b="0">
                <a:latin typeface="Arial" charset="0"/>
              </a:rPr>
              <a:pPr eaLnBrk="1" hangingPunct="1"/>
              <a:t>2</a:t>
            </a:fld>
            <a:endParaRPr lang="en-US" sz="1100" b="0">
              <a:latin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5 readings: ALL</a:t>
            </a:r>
          </a:p>
          <a:p>
            <a:pPr eaLnBrk="1" hangingPunct="1">
              <a:buFontTx/>
              <a:buChar char="•"/>
            </a:pPr>
            <a:r>
              <a:rPr lang="en-US" dirty="0" smtClean="0"/>
              <a:t>If the whole Java program had to be coded in the main method, it would be very difficult to write and maintain large programs.</a:t>
            </a:r>
          </a:p>
          <a:p>
            <a:pPr eaLnBrk="1" hangingPunct="1">
              <a:buFontTx/>
              <a:buChar char="•"/>
            </a:pPr>
            <a:r>
              <a:rPr lang="en-US" dirty="0" smtClean="0"/>
              <a:t>Java has several different constructs that allow us to organize and structure our program better.</a:t>
            </a:r>
          </a:p>
          <a:p>
            <a:pPr eaLnBrk="1" hangingPunct="1">
              <a:buFontTx/>
              <a:buChar char="•"/>
            </a:pPr>
            <a:r>
              <a:rPr lang="en-US" dirty="0" smtClean="0"/>
              <a:t>The simplest such mechanism is methods.</a:t>
            </a:r>
          </a:p>
          <a:p>
            <a:pPr eaLnBrk="1" hangingPunct="1">
              <a:buFontTx/>
              <a:buChar char="•"/>
            </a:pPr>
            <a:r>
              <a:rPr lang="en-US" dirty="0" smtClean="0"/>
              <a:t>A method is simply a sequence of statements grouped together and given a name, that performs some subtask of our program.</a:t>
            </a:r>
          </a:p>
          <a:p>
            <a:pPr eaLnBrk="1" hangingPunct="1">
              <a:buFontTx/>
              <a:buChar char="•"/>
            </a:pPr>
            <a:r>
              <a:rPr lang="en-US" dirty="0" smtClean="0"/>
              <a:t>Methods are useful obviously if there is a certain task that is </a:t>
            </a:r>
            <a:r>
              <a:rPr lang="en-US" dirty="0" err="1" smtClean="0"/>
              <a:t>perfom</a:t>
            </a:r>
            <a:r>
              <a:rPr lang="en-US" dirty="0" smtClean="0"/>
              <a:t> multiple times in the program to avoid repeating the code. </a:t>
            </a:r>
            <a:r>
              <a:rPr lang="en-US" dirty="0" err="1" smtClean="0"/>
              <a:t>BUt</a:t>
            </a:r>
            <a:r>
              <a:rPr lang="en-US" dirty="0" smtClean="0"/>
              <a:t> methods are also useful simply as an organizational mechanism: they allow us to break a possibly large program into smaller, more manageable pieces.</a:t>
            </a:r>
          </a:p>
          <a:p>
            <a:pPr eaLnBrk="1" hangingPunct="1">
              <a:buFontTx/>
              <a:buChar char="•"/>
            </a:pPr>
            <a:r>
              <a:rPr lang="en-US" dirty="0" smtClean="0"/>
              <a:t>main is a method.</a:t>
            </a:r>
          </a:p>
          <a:p>
            <a:pPr eaLnBrk="1" hangingPunct="1">
              <a:buFontTx/>
              <a:buChar cha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48CEC33-BCE7-4C93-AC31-46A8E57F52AB}" type="slidenum">
              <a:rPr lang="en-US" sz="1100" b="0">
                <a:latin typeface="Arial" charset="0"/>
              </a:rPr>
              <a:pPr eaLnBrk="1" hangingPunct="1"/>
              <a:t>33</a:t>
            </a:fld>
            <a:endParaRPr lang="en-US" sz="1100" b="0">
              <a:latin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52E2926-60CA-4E2E-A6BE-748B35C99F13}" type="slidenum">
              <a:rPr lang="en-US" sz="1100" b="0">
                <a:latin typeface="Arial" charset="0"/>
              </a:rPr>
              <a:pPr eaLnBrk="1" hangingPunct="1"/>
              <a:t>34</a:t>
            </a:fld>
            <a:endParaRPr lang="en-US" sz="1100" b="0">
              <a:latin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52E2926-60CA-4E2E-A6BE-748B35C99F13}" type="slidenum">
              <a:rPr lang="en-US" sz="1100" b="0">
                <a:latin typeface="Arial" charset="0"/>
              </a:rPr>
              <a:pPr eaLnBrk="1" hangingPunct="1"/>
              <a:t>35</a:t>
            </a:fld>
            <a:endParaRPr lang="en-US" sz="1100" b="0">
              <a:latin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11E71CF-6003-48E3-8F8F-37A17990938C}" type="slidenum">
              <a:rPr lang="en-US" sz="1100" b="0">
                <a:latin typeface="Arial" charset="0"/>
              </a:rPr>
              <a:pPr eaLnBrk="1" hangingPunct="1"/>
              <a:t>36</a:t>
            </a:fld>
            <a:endParaRPr lang="en-US" sz="1100" b="0">
              <a:latin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the slide on which I plan to explain parameter passing. I will only discuss pass by value.</a:t>
            </a:r>
          </a:p>
          <a:p>
            <a:pPr eaLnBrk="1" hangingPunct="1">
              <a:buFontTx/>
              <a:buChar char="•"/>
            </a:pPr>
            <a:r>
              <a:rPr lang="en-US" smtClean="0"/>
              <a:t>If you plan to use it with the animation you’d better familiarize yourself with what is going to happen (and you may even want to modify it, if you feel it does not convey the idea)</a:t>
            </a:r>
          </a:p>
          <a:p>
            <a:pPr eaLnBrk="1" hangingPunct="1">
              <a:buFontTx/>
              <a:buChar char="•"/>
            </a:pPr>
            <a:r>
              <a:rPr lang="en-US" smtClean="0"/>
              <a:t>There is still a problem with the local variables in area not being erased when control is returned to main, but right now I cannot figure out how to get them to disappear.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D51131D-1A6A-4EA3-BCC1-26C26F39F0D4}" type="slidenum">
              <a:rPr lang="en-US" sz="1100" b="0">
                <a:latin typeface="Arial" charset="0"/>
              </a:rPr>
              <a:pPr eaLnBrk="1" hangingPunct="1"/>
              <a:t>37</a:t>
            </a:fld>
            <a:endParaRPr lang="en-US" sz="1100" b="0">
              <a:latin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1DB94B2-B61C-4F2D-B192-96942E6B8920}" type="slidenum">
              <a:rPr lang="en-US" sz="1100" b="0">
                <a:latin typeface="Arial" charset="0"/>
              </a:rPr>
              <a:pPr eaLnBrk="1" hangingPunct="1"/>
              <a:t>38</a:t>
            </a:fld>
            <a:endParaRPr lang="en-US" sz="1100" b="0">
              <a:latin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Let’s conclude by re-emphasizing why methods are needed.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39AF3C5-38B1-403A-A6EC-9CFC3BC80243}" type="slidenum">
              <a:rPr lang="en-US" sz="1100" b="0">
                <a:latin typeface="Arial" charset="0"/>
              </a:rPr>
              <a:pPr eaLnBrk="1" hangingPunct="1"/>
              <a:t>39</a:t>
            </a:fld>
            <a:endParaRPr lang="en-US" sz="1100" b="0">
              <a:latin typeface="Arial"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AC95C96-08CD-4CF7-9988-75E210367207}" type="slidenum">
              <a:rPr lang="en-US" sz="1100" b="0">
                <a:latin typeface="Arial" charset="0"/>
              </a:rPr>
              <a:pPr eaLnBrk="1" hangingPunct="1"/>
              <a:t>40</a:t>
            </a:fld>
            <a:endParaRPr lang="en-US" sz="1100" b="0">
              <a:latin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AC95C96-08CD-4CF7-9988-75E210367207}" type="slidenum">
              <a:rPr lang="en-US" sz="1100" b="0">
                <a:latin typeface="Arial" charset="0"/>
              </a:rPr>
              <a:pPr eaLnBrk="1" hangingPunct="1"/>
              <a:t>41</a:t>
            </a:fld>
            <a:endParaRPr lang="en-US" sz="1100" b="0">
              <a:latin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6D7CBE0-741F-4E0D-B3E9-27F9C2948A52}" type="slidenum">
              <a:rPr lang="en-US" sz="1100" b="0">
                <a:latin typeface="Arial" charset="0"/>
              </a:rPr>
              <a:pPr eaLnBrk="1" hangingPunct="1"/>
              <a:t>42</a:t>
            </a:fld>
            <a:endParaRPr lang="en-US" sz="1100" b="0">
              <a:latin typeface="Arial"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C1E50DE-EFC3-4614-9454-600DF828CF7B}" type="slidenum">
              <a:rPr lang="en-US" sz="1100" b="0">
                <a:latin typeface="Arial" charset="0"/>
              </a:rPr>
              <a:pPr eaLnBrk="1" hangingPunct="1"/>
              <a:t>3</a:t>
            </a:fld>
            <a:endParaRPr lang="en-US" sz="1100" b="0">
              <a:latin typeface="Arial"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F3D16E2-B661-49C7-9F50-DFDA3E43057D}" type="slidenum">
              <a:rPr lang="en-US" sz="1100" b="0">
                <a:latin typeface="Arial" charset="0"/>
              </a:rPr>
              <a:pPr eaLnBrk="1" hangingPunct="1"/>
              <a:t>43</a:t>
            </a:fld>
            <a:endParaRPr lang="en-US" sz="1100" b="0">
              <a:latin typeface="Arial"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4E86E5E-77DB-4E93-800C-D402EEFEB0AA}" type="slidenum">
              <a:rPr lang="en-US" sz="1100" b="0">
                <a:latin typeface="Arial" charset="0"/>
              </a:rPr>
              <a:pPr eaLnBrk="1" hangingPunct="1"/>
              <a:t>44</a:t>
            </a:fld>
            <a:endParaRPr lang="en-US" sz="1100" b="0">
              <a:latin typeface="Arial"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F6283ED-0324-4C62-932C-DC6201C03F6D}" type="slidenum">
              <a:rPr lang="en-US" sz="1100" b="0">
                <a:latin typeface="Arial" charset="0"/>
              </a:rPr>
              <a:pPr eaLnBrk="1" hangingPunct="1"/>
              <a:t>45</a:t>
            </a:fld>
            <a:endParaRPr lang="en-US" sz="1100" b="0">
              <a:latin typeface="Arial"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5813F21-6C4A-4A19-A033-BC76D6FFE86F}" type="slidenum">
              <a:rPr lang="en-US" sz="1100" b="0">
                <a:latin typeface="Arial" charset="0"/>
              </a:rPr>
              <a:pPr eaLnBrk="1" hangingPunct="1"/>
              <a:t>4</a:t>
            </a:fld>
            <a:endParaRPr lang="en-US" sz="1100" b="0">
              <a:latin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Hand out the Rectangle1 printout, and put up a transparency with the code (it won’t fit in one slide).</a:t>
            </a:r>
          </a:p>
          <a:p>
            <a:pPr eaLnBrk="1" hangingPunct="1">
              <a:buFontTx/>
              <a:buChar char="•"/>
            </a:pPr>
            <a:r>
              <a:rPr lang="en-US" smtClean="0"/>
              <a:t>This program is simple, but it does involve some very clear and specific tasks.</a:t>
            </a:r>
          </a:p>
          <a:p>
            <a:pPr eaLnBrk="1" hangingPunct="1">
              <a:buFontTx/>
              <a:buChar char="•"/>
            </a:pPr>
            <a:r>
              <a:rPr lang="en-US" smtClean="0"/>
              <a:t>Let’s see how we could break the main method up and restructure the program by using methods.</a:t>
            </a:r>
          </a:p>
          <a:p>
            <a:pPr eaLnBrk="1" hangingPunct="1">
              <a:buFontTx/>
              <a:buChar char="•"/>
            </a:pPr>
            <a:r>
              <a:rPr lang="en-US" smtClean="0"/>
              <a:t>Hand out the Rectangle2 printout, and put up a transparency with the code. The following discussion should be kind of detailed but still at an intuitive level.</a:t>
            </a:r>
          </a:p>
          <a:p>
            <a:pPr lvl="1" eaLnBrk="1" hangingPunct="1">
              <a:buFontTx/>
              <a:buChar char="•"/>
            </a:pPr>
            <a:r>
              <a:rPr lang="en-US" smtClean="0"/>
              <a:t>Start discussing the main method and the inputWidth/inputHeight methods which take no parameters.</a:t>
            </a:r>
          </a:p>
          <a:p>
            <a:pPr lvl="1" eaLnBrk="1" hangingPunct="1">
              <a:buFontTx/>
              <a:buChar char="•"/>
            </a:pPr>
            <a:r>
              <a:rPr lang="en-US" smtClean="0"/>
              <a:t>Explain the flow of excution in the presence of method calls.</a:t>
            </a:r>
          </a:p>
          <a:p>
            <a:pPr lvl="1" eaLnBrk="1" hangingPunct="1">
              <a:buFontTx/>
              <a:buChar char="•"/>
            </a:pPr>
            <a:r>
              <a:rPr lang="en-US" smtClean="0"/>
              <a:t>Then move on to outputRectangle and explain the presence and the need for parameters. Explain also the meaning of void (some methods return a value—and some of us call them functions, other methods do not return a value and that is indicated by void—and some of us call these procedures).</a:t>
            </a:r>
          </a:p>
          <a:p>
            <a:pPr lvl="1" eaLnBrk="1" hangingPunct="1">
              <a:buFontTx/>
              <a:buChar char="•"/>
            </a:pPr>
            <a:r>
              <a:rPr lang="en-US" smtClean="0"/>
              <a:t>Briefly discuss outputOneRow and the fact that we can have our own methods call other methods.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18</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19</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20</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21</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66DD3DD-BAFB-46B6-8A3F-E073EC78DF3F}" type="slidenum">
              <a:rPr lang="en-US" sz="1100" b="0">
                <a:latin typeface="Arial" charset="0"/>
              </a:rPr>
              <a:pPr eaLnBrk="1" hangingPunct="1"/>
              <a:t>22</a:t>
            </a:fld>
            <a:endParaRPr lang="en-US" sz="1100" b="0">
              <a:latin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have to say I am not sure about this approach. I will give it a try and see how it works out. It is up to you to decide if it is a reasonable approach for you.</a:t>
            </a:r>
          </a:p>
          <a:p>
            <a:pPr eaLnBrk="1" hangingPunct="1">
              <a:buFontTx/>
              <a:buChar char="•"/>
            </a:pPr>
            <a:r>
              <a:rPr lang="en-US" smtClean="0"/>
              <a:t>Here is the structure of the two kinds of methods: procedure (do not return a value) and functions (do return a value).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3/31/2014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5 – Methods</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public static void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p>
          <a:p>
            <a:pPr marL="0" indent="0">
              <a:buNone/>
              <a:tabLst>
                <a:tab pos="457200" algn="l"/>
              </a:tabLst>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 0; </a:t>
            </a: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(column &lt; length) {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 </a:t>
            </a: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column = column + 1; // go to the next column </a:t>
            </a: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a:t>
            </a: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("Enter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&gt; 0: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keyboard.nextInt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10</a:t>
            </a:fld>
            <a:endParaRPr lang="en-US" altLang="en-US">
              <a:solidFill>
                <a:srgbClr val="000000"/>
              </a:solidFill>
            </a:endParaRPr>
          </a:p>
        </p:txBody>
      </p:sp>
      <p:sp>
        <p:nvSpPr>
          <p:cNvPr id="2" name="TextBox 1"/>
          <p:cNvSpPr txBox="1"/>
          <p:nvPr/>
        </p:nvSpPr>
        <p:spPr>
          <a:xfrm>
            <a:off x="6629400" y="2971800"/>
            <a:ext cx="2514600" cy="1200329"/>
          </a:xfrm>
          <a:prstGeom prst="rect">
            <a:avLst/>
          </a:prstGeom>
          <a:noFill/>
        </p:spPr>
        <p:txBody>
          <a:bodyPr wrap="square" rtlCol="0">
            <a:spAutoFit/>
          </a:bodyPr>
          <a:lstStyle/>
          <a:p>
            <a:r>
              <a:rPr lang="en-US" dirty="0" smtClean="0"/>
              <a:t>We </a:t>
            </a:r>
            <a:r>
              <a:rPr lang="en-US" i="1" dirty="0" smtClean="0"/>
              <a:t>call</a:t>
            </a:r>
            <a:r>
              <a:rPr lang="en-US" dirty="0" smtClean="0"/>
              <a:t> the method down here with the length we want it to print.</a:t>
            </a:r>
            <a:endParaRPr lang="en-US" dirty="0"/>
          </a:p>
        </p:txBody>
      </p:sp>
      <p:cxnSp>
        <p:nvCxnSpPr>
          <p:cNvPr id="6" name="Straight Arrow Connector 5"/>
          <p:cNvCxnSpPr>
            <a:stCxn id="2" idx="2"/>
          </p:cNvCxnSpPr>
          <p:nvPr/>
        </p:nvCxnSpPr>
        <p:spPr>
          <a:xfrm flipH="1">
            <a:off x="4038600" y="4172129"/>
            <a:ext cx="3848100" cy="108567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83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 Scanner in)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value = </a:t>
            </a:r>
            <a:r>
              <a:rPr lang="en-US" sz="1600" dirty="0" err="1" smtClean="0">
                <a:latin typeface="Courier New" panose="02070309020205020404" pitchFamily="49" charset="0"/>
                <a:cs typeface="Courier New" panose="02070309020205020404" pitchFamily="49" charset="0"/>
              </a:rPr>
              <a:t>in.nextInt</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a:t>
            </a:r>
            <a:r>
              <a:rPr lang="en-US" sz="1600" dirty="0" smtClean="0">
                <a:latin typeface="Courier New" panose="02070309020205020404" pitchFamily="49" charset="0"/>
                <a:cs typeface="Courier New" panose="02070309020205020404" pitchFamily="49" charset="0"/>
              </a:rPr>
              <a:t> value;</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11</a:t>
            </a:fld>
            <a:endParaRPr lang="en-US" altLang="en-US">
              <a:solidFill>
                <a:srgbClr val="000000"/>
              </a:solidFill>
            </a:endParaRPr>
          </a:p>
        </p:txBody>
      </p:sp>
    </p:spTree>
    <p:extLst>
      <p:ext uri="{BB962C8B-B14F-4D97-AF65-F5344CB8AC3E}">
        <p14:creationId xmlns:p14="http://schemas.microsoft.com/office/powerpoint/2010/main" val="138605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 Scanner in)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value = </a:t>
            </a:r>
            <a:r>
              <a:rPr lang="en-US" sz="1600" dirty="0" err="1" smtClean="0">
                <a:latin typeface="Courier New" panose="02070309020205020404" pitchFamily="49" charset="0"/>
                <a:cs typeface="Courier New" panose="02070309020205020404" pitchFamily="49" charset="0"/>
              </a:rPr>
              <a:t>in.nextInt</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a:t>
            </a:r>
            <a:r>
              <a:rPr lang="en-US" sz="1600" dirty="0" smtClean="0">
                <a:latin typeface="Courier New" panose="02070309020205020404" pitchFamily="49" charset="0"/>
                <a:cs typeface="Courier New" panose="02070309020205020404" pitchFamily="49" charset="0"/>
              </a:rPr>
              <a:t> value;</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outputOneRow</a:t>
            </a:r>
            <a:r>
              <a:rPr lang="en-US" sz="1600" dirty="0">
                <a:latin typeface="Courier New" panose="02070309020205020404" pitchFamily="49" charset="0"/>
                <a:cs typeface="Courier New" panose="02070309020205020404" pitchFamily="49" charset="0"/>
              </a:rPr>
              <a:t>(length);</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12</a:t>
            </a:fld>
            <a:endParaRPr lang="en-US" altLang="en-US">
              <a:solidFill>
                <a:srgbClr val="000000"/>
              </a:solidFill>
            </a:endParaRPr>
          </a:p>
        </p:txBody>
      </p:sp>
      <p:sp>
        <p:nvSpPr>
          <p:cNvPr id="5" name="TextBox 4"/>
          <p:cNvSpPr txBox="1"/>
          <p:nvPr/>
        </p:nvSpPr>
        <p:spPr>
          <a:xfrm>
            <a:off x="6477000" y="4114800"/>
            <a:ext cx="2514600" cy="1200329"/>
          </a:xfrm>
          <a:prstGeom prst="rect">
            <a:avLst/>
          </a:prstGeom>
          <a:noFill/>
        </p:spPr>
        <p:txBody>
          <a:bodyPr wrap="square" rtlCol="0">
            <a:spAutoFit/>
          </a:bodyPr>
          <a:lstStyle/>
          <a:p>
            <a:r>
              <a:rPr lang="en-US" dirty="0" smtClean="0"/>
              <a:t>This </a:t>
            </a:r>
            <a:r>
              <a:rPr lang="en-US" i="1" dirty="0" smtClean="0"/>
              <a:t>method</a:t>
            </a:r>
            <a:r>
              <a:rPr lang="en-US" dirty="0" smtClean="0"/>
              <a:t> now prompts the user for input, and gives us the number they provide</a:t>
            </a:r>
            <a:endParaRPr lang="en-US" dirty="0"/>
          </a:p>
        </p:txBody>
      </p:sp>
      <p:cxnSp>
        <p:nvCxnSpPr>
          <p:cNvPr id="6" name="Straight Arrow Connector 5"/>
          <p:cNvCxnSpPr>
            <a:stCxn id="5" idx="0"/>
          </p:cNvCxnSpPr>
          <p:nvPr/>
        </p:nvCxnSpPr>
        <p:spPr>
          <a:xfrm flipH="1" flipV="1">
            <a:off x="4648200" y="1143000"/>
            <a:ext cx="3086100" cy="2971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1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 Scanner in)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value = </a:t>
            </a:r>
            <a:r>
              <a:rPr lang="en-US" sz="1600" dirty="0" err="1" smtClean="0">
                <a:latin typeface="Courier New" panose="02070309020205020404" pitchFamily="49" charset="0"/>
                <a:cs typeface="Courier New" panose="02070309020205020404" pitchFamily="49" charset="0"/>
              </a:rPr>
              <a:t>in.nextInt</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a:t>
            </a:r>
            <a:r>
              <a:rPr lang="en-US" sz="1600" dirty="0" smtClean="0">
                <a:latin typeface="Courier New" panose="02070309020205020404" pitchFamily="49" charset="0"/>
                <a:cs typeface="Courier New" panose="02070309020205020404" pitchFamily="49" charset="0"/>
              </a:rPr>
              <a:t> value;</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outputOneRow</a:t>
            </a:r>
            <a:r>
              <a:rPr lang="en-US" sz="1600" dirty="0">
                <a:latin typeface="Courier New" panose="02070309020205020404" pitchFamily="49" charset="0"/>
                <a:cs typeface="Courier New" panose="02070309020205020404" pitchFamily="49" charset="0"/>
              </a:rPr>
              <a:t>(length);</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13</a:t>
            </a:fld>
            <a:endParaRPr lang="en-US" altLang="en-US">
              <a:solidFill>
                <a:srgbClr val="000000"/>
              </a:solidFill>
            </a:endParaRPr>
          </a:p>
        </p:txBody>
      </p:sp>
      <p:sp>
        <p:nvSpPr>
          <p:cNvPr id="5" name="TextBox 4"/>
          <p:cNvSpPr txBox="1"/>
          <p:nvPr/>
        </p:nvSpPr>
        <p:spPr>
          <a:xfrm>
            <a:off x="6466114" y="4876800"/>
            <a:ext cx="2514600" cy="1200329"/>
          </a:xfrm>
          <a:prstGeom prst="rect">
            <a:avLst/>
          </a:prstGeom>
          <a:noFill/>
        </p:spPr>
        <p:txBody>
          <a:bodyPr wrap="square" rtlCol="0">
            <a:spAutoFit/>
          </a:bodyPr>
          <a:lstStyle/>
          <a:p>
            <a:r>
              <a:rPr lang="en-US" dirty="0" smtClean="0"/>
              <a:t>We </a:t>
            </a:r>
            <a:r>
              <a:rPr lang="en-US" i="1" dirty="0" smtClean="0"/>
              <a:t>call</a:t>
            </a:r>
            <a:r>
              <a:rPr lang="en-US" dirty="0" smtClean="0"/>
              <a:t> it here, providing the message and the Scanner we want it to use.</a:t>
            </a:r>
            <a:endParaRPr lang="en-US" dirty="0"/>
          </a:p>
        </p:txBody>
      </p:sp>
      <p:cxnSp>
        <p:nvCxnSpPr>
          <p:cNvPr id="6" name="Straight Arrow Connector 5"/>
          <p:cNvCxnSpPr>
            <a:stCxn id="5" idx="0"/>
          </p:cNvCxnSpPr>
          <p:nvPr/>
        </p:nvCxnSpPr>
        <p:spPr>
          <a:xfrm flipH="1" flipV="1">
            <a:off x="4637314" y="3733800"/>
            <a:ext cx="3086100" cy="1143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66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 Scanner in)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value = </a:t>
            </a:r>
            <a:r>
              <a:rPr lang="en-US" sz="1600" dirty="0" err="1" smtClean="0">
                <a:latin typeface="Courier New" panose="02070309020205020404" pitchFamily="49" charset="0"/>
                <a:cs typeface="Courier New" panose="02070309020205020404" pitchFamily="49" charset="0"/>
              </a:rPr>
              <a:t>in.nextInt</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a:t>
            </a:r>
            <a:r>
              <a:rPr lang="en-US" sz="1600" dirty="0" smtClean="0">
                <a:latin typeface="Courier New" panose="02070309020205020404" pitchFamily="49" charset="0"/>
                <a:cs typeface="Courier New" panose="02070309020205020404" pitchFamily="49" charset="0"/>
              </a:rPr>
              <a:t> value;</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outputOneRow</a:t>
            </a:r>
            <a:r>
              <a:rPr lang="en-US" sz="1600" dirty="0">
                <a:latin typeface="Courier New" panose="02070309020205020404" pitchFamily="49" charset="0"/>
                <a:cs typeface="Courier New" panose="02070309020205020404" pitchFamily="49" charset="0"/>
              </a:rPr>
              <a:t>(length);</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14</a:t>
            </a:fld>
            <a:endParaRPr lang="en-US" altLang="en-US">
              <a:solidFill>
                <a:srgbClr val="000000"/>
              </a:solidFill>
            </a:endParaRPr>
          </a:p>
        </p:txBody>
      </p:sp>
      <p:sp>
        <p:nvSpPr>
          <p:cNvPr id="5" name="TextBox 4"/>
          <p:cNvSpPr txBox="1"/>
          <p:nvPr/>
        </p:nvSpPr>
        <p:spPr>
          <a:xfrm>
            <a:off x="6477000" y="4114800"/>
            <a:ext cx="2514600" cy="646331"/>
          </a:xfrm>
          <a:prstGeom prst="rect">
            <a:avLst/>
          </a:prstGeom>
          <a:noFill/>
        </p:spPr>
        <p:txBody>
          <a:bodyPr wrap="square" rtlCol="0">
            <a:spAutoFit/>
          </a:bodyPr>
          <a:lstStyle/>
          <a:p>
            <a:r>
              <a:rPr lang="en-US" dirty="0" smtClean="0"/>
              <a:t>This method </a:t>
            </a:r>
            <a:r>
              <a:rPr lang="en-US" i="1" dirty="0" smtClean="0"/>
              <a:t>returns</a:t>
            </a:r>
            <a:r>
              <a:rPr lang="en-US" dirty="0" smtClean="0"/>
              <a:t> a value.</a:t>
            </a:r>
            <a:endParaRPr lang="en-US" i="1" dirty="0"/>
          </a:p>
        </p:txBody>
      </p:sp>
      <p:cxnSp>
        <p:nvCxnSpPr>
          <p:cNvPr id="6" name="Straight Arrow Connector 5"/>
          <p:cNvCxnSpPr>
            <a:stCxn id="5" idx="0"/>
          </p:cNvCxnSpPr>
          <p:nvPr/>
        </p:nvCxnSpPr>
        <p:spPr>
          <a:xfrm flipH="1" flipV="1">
            <a:off x="2514600" y="1828800"/>
            <a:ext cx="5219700" cy="2286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76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 Scanner in)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msg</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value = </a:t>
            </a:r>
            <a:r>
              <a:rPr lang="en-US" sz="1600" dirty="0" err="1" smtClean="0">
                <a:latin typeface="Courier New" panose="02070309020205020404" pitchFamily="49" charset="0"/>
                <a:cs typeface="Courier New" panose="02070309020205020404" pitchFamily="49" charset="0"/>
              </a:rPr>
              <a:t>in.nextInt</a:t>
            </a:r>
            <a:r>
              <a:rPr lang="en-US" sz="1600" dirty="0" smtClean="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a:t>
            </a:r>
            <a:r>
              <a:rPr lang="en-US" sz="1600" dirty="0" smtClean="0">
                <a:latin typeface="Courier New" panose="02070309020205020404" pitchFamily="49" charset="0"/>
                <a:cs typeface="Courier New" panose="02070309020205020404" pitchFamily="49" charset="0"/>
              </a:rPr>
              <a:t> value;</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outputOneRow</a:t>
            </a:r>
            <a:r>
              <a:rPr lang="en-US" sz="1600" dirty="0">
                <a:latin typeface="Courier New" panose="02070309020205020404" pitchFamily="49" charset="0"/>
                <a:cs typeface="Courier New" panose="02070309020205020404" pitchFamily="49" charset="0"/>
              </a:rPr>
              <a:t>(length);</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15</a:t>
            </a:fld>
            <a:endParaRPr lang="en-US" altLang="en-US">
              <a:solidFill>
                <a:srgbClr val="000000"/>
              </a:solidFill>
            </a:endParaRPr>
          </a:p>
        </p:txBody>
      </p:sp>
      <p:sp>
        <p:nvSpPr>
          <p:cNvPr id="5" name="TextBox 4"/>
          <p:cNvSpPr txBox="1"/>
          <p:nvPr/>
        </p:nvSpPr>
        <p:spPr>
          <a:xfrm>
            <a:off x="6466114" y="4419600"/>
            <a:ext cx="2514600" cy="2031325"/>
          </a:xfrm>
          <a:prstGeom prst="rect">
            <a:avLst/>
          </a:prstGeom>
          <a:noFill/>
        </p:spPr>
        <p:txBody>
          <a:bodyPr wrap="square" rtlCol="0">
            <a:spAutoFit/>
          </a:bodyPr>
          <a:lstStyle/>
          <a:p>
            <a:r>
              <a:rPr lang="en-US" dirty="0" smtClean="0"/>
              <a:t>We </a:t>
            </a:r>
            <a:r>
              <a:rPr lang="en-US" i="1" dirty="0" smtClean="0"/>
              <a:t>assign </a:t>
            </a:r>
            <a:r>
              <a:rPr lang="en-US" dirty="0" smtClean="0"/>
              <a:t>that returned value to the variable </a:t>
            </a:r>
            <a:r>
              <a:rPr lang="en-US" i="1" dirty="0" smtClean="0"/>
              <a:t>length</a:t>
            </a:r>
            <a:r>
              <a:rPr lang="en-US" dirty="0" smtClean="0"/>
              <a:t>.</a:t>
            </a:r>
          </a:p>
          <a:p>
            <a:endParaRPr lang="en-US" dirty="0"/>
          </a:p>
          <a:p>
            <a:r>
              <a:rPr lang="en-US" dirty="0" smtClean="0"/>
              <a:t>We can then use it like any other value – it is just another integer!</a:t>
            </a:r>
            <a:endParaRPr lang="en-US" dirty="0"/>
          </a:p>
        </p:txBody>
      </p:sp>
      <p:cxnSp>
        <p:nvCxnSpPr>
          <p:cNvPr id="6" name="Straight Arrow Connector 5"/>
          <p:cNvCxnSpPr>
            <a:stCxn id="5" idx="0"/>
          </p:cNvCxnSpPr>
          <p:nvPr/>
        </p:nvCxnSpPr>
        <p:spPr>
          <a:xfrm flipH="1" flipV="1">
            <a:off x="1981200" y="3657600"/>
            <a:ext cx="5742214" cy="762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10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 </a:t>
            </a:r>
            <a:r>
              <a:rPr lang="en-US" sz="1600" dirty="0" err="1" smtClean="0">
                <a:latin typeface="Courier New" panose="02070309020205020404" pitchFamily="49" charset="0"/>
                <a:cs typeface="Courier New" panose="02070309020205020404" pitchFamily="49" charset="0"/>
              </a:rPr>
              <a:t>outputSquare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length rows of length columns of '+'s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(row &lt; length) {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row = row + 1; // go to the next row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outputSquare</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16</a:t>
            </a:fld>
            <a:endParaRPr lang="en-US" altLang="en-US">
              <a:solidFill>
                <a:srgbClr val="000000"/>
              </a:solidFill>
            </a:endParaRPr>
          </a:p>
        </p:txBody>
      </p:sp>
      <p:sp>
        <p:nvSpPr>
          <p:cNvPr id="5" name="TextBox 4"/>
          <p:cNvSpPr txBox="1"/>
          <p:nvPr/>
        </p:nvSpPr>
        <p:spPr>
          <a:xfrm>
            <a:off x="6433457" y="2895600"/>
            <a:ext cx="2514600" cy="923330"/>
          </a:xfrm>
          <a:prstGeom prst="rect">
            <a:avLst/>
          </a:prstGeom>
          <a:noFill/>
        </p:spPr>
        <p:txBody>
          <a:bodyPr wrap="square" rtlCol="0">
            <a:spAutoFit/>
          </a:bodyPr>
          <a:lstStyle/>
          <a:p>
            <a:r>
              <a:rPr lang="en-US" dirty="0" smtClean="0"/>
              <a:t>This method now prints an entire square to the screen</a:t>
            </a:r>
          </a:p>
        </p:txBody>
      </p:sp>
      <p:cxnSp>
        <p:nvCxnSpPr>
          <p:cNvPr id="6" name="Straight Arrow Connector 5"/>
          <p:cNvCxnSpPr>
            <a:stCxn id="5" idx="0"/>
          </p:cNvCxnSpPr>
          <p:nvPr/>
        </p:nvCxnSpPr>
        <p:spPr>
          <a:xfrm flipH="1" flipV="1">
            <a:off x="3429001" y="1066800"/>
            <a:ext cx="4261756" cy="1828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81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static</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 </a:t>
            </a:r>
            <a:r>
              <a:rPr lang="en-US" sz="1600" dirty="0" err="1" smtClean="0">
                <a:latin typeface="Courier New" panose="02070309020205020404" pitchFamily="49" charset="0"/>
                <a:cs typeface="Courier New" panose="02070309020205020404" pitchFamily="49" charset="0"/>
              </a:rPr>
              <a:t>outputSquare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length rows of length columns of '+'s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(row &lt; length) { </a:t>
            </a: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p>
          <a:p>
            <a:pPr marL="0" indent="0">
              <a:buNone/>
              <a:tabLst>
                <a:tab pos="457200" algn="l"/>
              </a:tabLst>
            </a:pPr>
            <a:r>
              <a:rPr lang="en-US" sz="1600" dirty="0">
                <a:latin typeface="Courier New" panose="02070309020205020404" pitchFamily="49" charset="0"/>
                <a:cs typeface="Courier New" panose="02070309020205020404" pitchFamily="49" charset="0"/>
              </a:rPr>
              <a:t>		row = row + 1; // go to the next row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 </a:t>
            </a:r>
            <a:r>
              <a:rPr lang="en-US" sz="1600" dirty="0" err="1" smtClean="0">
                <a:latin typeface="Courier New" panose="02070309020205020404" pitchFamily="49" charset="0"/>
                <a:cs typeface="Courier New" panose="02070309020205020404" pitchFamily="49" charset="0"/>
              </a:rPr>
              <a:t>promptForInteger</a:t>
            </a:r>
            <a:r>
              <a:rPr lang="en-US" sz="1600" dirty="0" smtClean="0">
                <a:latin typeface="Courier New" panose="02070309020205020404" pitchFamily="49" charset="0"/>
                <a:cs typeface="Courier New" panose="02070309020205020404" pitchFamily="49" charset="0"/>
              </a:rPr>
              <a:t>(“Enter length &gt; 0: “, keyboard);</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outputSquare</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17</a:t>
            </a:fld>
            <a:endParaRPr lang="en-US" altLang="en-US">
              <a:solidFill>
                <a:srgbClr val="000000"/>
              </a:solidFill>
            </a:endParaRPr>
          </a:p>
        </p:txBody>
      </p:sp>
      <p:sp>
        <p:nvSpPr>
          <p:cNvPr id="5" name="TextBox 4"/>
          <p:cNvSpPr txBox="1"/>
          <p:nvPr/>
        </p:nvSpPr>
        <p:spPr>
          <a:xfrm>
            <a:off x="6433457" y="1828800"/>
            <a:ext cx="2514600" cy="2031325"/>
          </a:xfrm>
          <a:prstGeom prst="rect">
            <a:avLst/>
          </a:prstGeom>
          <a:noFill/>
        </p:spPr>
        <p:txBody>
          <a:bodyPr wrap="square" rtlCol="0">
            <a:spAutoFit/>
          </a:bodyPr>
          <a:lstStyle/>
          <a:p>
            <a:r>
              <a:rPr lang="en-US" dirty="0" smtClean="0"/>
              <a:t>Note how simple our main method is now.</a:t>
            </a:r>
          </a:p>
          <a:p>
            <a:endParaRPr lang="en-US" dirty="0"/>
          </a:p>
          <a:p>
            <a:r>
              <a:rPr lang="en-US" dirty="0" smtClean="0"/>
              <a:t>Reading it tells us exactly what our program is supposed to do.</a:t>
            </a:r>
          </a:p>
        </p:txBody>
      </p:sp>
      <p:cxnSp>
        <p:nvCxnSpPr>
          <p:cNvPr id="6" name="Straight Arrow Connector 5"/>
          <p:cNvCxnSpPr/>
          <p:nvPr/>
        </p:nvCxnSpPr>
        <p:spPr>
          <a:xfrm flipH="1">
            <a:off x="2971801" y="2844462"/>
            <a:ext cx="3461656" cy="66073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87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18</a:t>
            </a:fld>
            <a:endParaRPr lang="en-US" sz="1200">
              <a:solidFill>
                <a:srgbClr val="898989"/>
              </a:solidFill>
            </a:endParaRPr>
          </a:p>
        </p:txBody>
      </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void</a:t>
            </a:r>
            <a:r>
              <a:rPr lang="en-US" sz="2200" smtClean="0">
                <a:latin typeface="Courier New" charset="0"/>
              </a:rPr>
              <a:t> procedureName(parameters)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endParaRPr lang="en-US" sz="2200" smtClean="0">
              <a:latin typeface="Courier New" charset="0"/>
            </a:endParaRPr>
          </a:p>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returnType</a:t>
            </a:r>
            <a:r>
              <a:rPr lang="en-US" sz="2200" smtClean="0">
                <a:latin typeface="Courier New" charset="0"/>
              </a:rPr>
              <a:t> functionName(parameters)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  </a:t>
            </a:r>
            <a:r>
              <a:rPr lang="en-US" sz="2200" b="1" smtClean="0">
                <a:latin typeface="Courier New" charset="0"/>
              </a:rPr>
              <a:t>return</a:t>
            </a:r>
            <a:r>
              <a:rPr lang="en-US" sz="2200" smtClean="0">
                <a:latin typeface="Courier New" charset="0"/>
              </a:rPr>
              <a:t> value;</a:t>
            </a:r>
          </a:p>
          <a:p>
            <a:pPr eaLnBrk="1" hangingPunct="1">
              <a:lnSpc>
                <a:spcPct val="90000"/>
              </a:lnSpc>
              <a:buFont typeface="Wingdings" pitchFamily="2" charset="2"/>
              <a:buNone/>
            </a:pPr>
            <a:r>
              <a:rPr lang="en-US" sz="220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19</a:t>
            </a:fld>
            <a:endParaRPr lang="en-US" sz="1200">
              <a:solidFill>
                <a:srgbClr val="898989"/>
              </a:solidFill>
            </a:endParaRPr>
          </a:p>
        </p:txBody>
      </p:sp>
      <p:grpSp>
        <p:nvGrpSpPr>
          <p:cNvPr id="9" name="Group 50"/>
          <p:cNvGrpSpPr>
            <a:grpSpLocks/>
          </p:cNvGrpSpPr>
          <p:nvPr/>
        </p:nvGrpSpPr>
        <p:grpSpPr bwMode="auto">
          <a:xfrm>
            <a:off x="228600" y="1600200"/>
            <a:ext cx="8610600" cy="3643313"/>
            <a:chOff x="144" y="1008"/>
            <a:chExt cx="5424" cy="2295"/>
          </a:xfrm>
        </p:grpSpPr>
        <p:sp>
          <p:nvSpPr>
            <p:cNvPr id="100370" name="AutoShape 41"/>
            <p:cNvSpPr>
              <a:spLocks noChangeArrowheads="1"/>
            </p:cNvSpPr>
            <p:nvPr/>
          </p:nvSpPr>
          <p:spPr bwMode="auto">
            <a:xfrm>
              <a:off x="192" y="1008"/>
              <a:ext cx="4848" cy="240"/>
            </a:xfrm>
            <a:prstGeom prst="wedgeRoundRectCallout">
              <a:avLst>
                <a:gd name="adj1" fmla="val 39852"/>
                <a:gd name="adj2" fmla="val 7866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1" name="AutoShape 42"/>
            <p:cNvSpPr>
              <a:spLocks noChangeArrowheads="1"/>
            </p:cNvSpPr>
            <p:nvPr/>
          </p:nvSpPr>
          <p:spPr bwMode="auto">
            <a:xfrm>
              <a:off x="144" y="2168"/>
              <a:ext cx="5424" cy="240"/>
            </a:xfrm>
            <a:prstGeom prst="wedgeRoundRectCallout">
              <a:avLst>
                <a:gd name="adj1" fmla="val 27801"/>
                <a:gd name="adj2" fmla="val 323333"/>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2" name="Text Box 43"/>
            <p:cNvSpPr txBox="1">
              <a:spLocks noChangeArrowheads="1"/>
            </p:cNvSpPr>
            <p:nvPr/>
          </p:nvSpPr>
          <p:spPr bwMode="auto">
            <a:xfrm>
              <a:off x="4176" y="3072"/>
              <a:ext cx="1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method headers</a:t>
              </a:r>
            </a:p>
          </p:txBody>
        </p:sp>
      </p:gr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t>Organizing Programs</a:t>
            </a:r>
          </a:p>
        </p:txBody>
      </p:sp>
      <p:sp>
        <p:nvSpPr>
          <p:cNvPr id="348163" name="Rectangle 3"/>
          <p:cNvSpPr>
            <a:spLocks noGrp="1" noChangeArrowheads="1"/>
          </p:cNvSpPr>
          <p:nvPr>
            <p:ph idx="1"/>
          </p:nvPr>
        </p:nvSpPr>
        <p:spPr/>
        <p:txBody>
          <a:bodyPr/>
          <a:lstStyle/>
          <a:p>
            <a:pPr eaLnBrk="1" hangingPunct="1"/>
            <a:r>
              <a:rPr lang="en-US" smtClean="0"/>
              <a:t>Consider the following issues:</a:t>
            </a:r>
          </a:p>
          <a:p>
            <a:pPr lvl="1" eaLnBrk="1" hangingPunct="1"/>
            <a:r>
              <a:rPr lang="en-US" smtClean="0"/>
              <a:t>As programs increase in complexity and size, how can we break them up into more manageable pieces?</a:t>
            </a:r>
          </a:p>
          <a:p>
            <a:pPr lvl="1" eaLnBrk="1" hangingPunct="1"/>
            <a:r>
              <a:rPr lang="en-US" smtClean="0"/>
              <a:t>How can we avoid duplicating code to perform the same action in various places in our programs?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E519715-8BEB-4E88-9004-7EC1EE405E36}"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1708979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20</a:t>
            </a:fld>
            <a:endParaRPr lang="en-US" sz="1200">
              <a:solidFill>
                <a:srgbClr val="898989"/>
              </a:solidFill>
            </a:endParaRPr>
          </a:p>
        </p:txBody>
      </p:sp>
      <p:grpSp>
        <p:nvGrpSpPr>
          <p:cNvPr id="2" name="Group 8"/>
          <p:cNvGrpSpPr>
            <a:grpSpLocks/>
          </p:cNvGrpSpPr>
          <p:nvPr/>
        </p:nvGrpSpPr>
        <p:grpSpPr bwMode="auto">
          <a:xfrm>
            <a:off x="228600" y="1600200"/>
            <a:ext cx="8596313" cy="4116388"/>
            <a:chOff x="144" y="1008"/>
            <a:chExt cx="5415" cy="2593"/>
          </a:xfrm>
        </p:grpSpPr>
        <p:sp>
          <p:nvSpPr>
            <p:cNvPr id="100388" name="AutoShape 5"/>
            <p:cNvSpPr>
              <a:spLocks noChangeArrowheads="1"/>
            </p:cNvSpPr>
            <p:nvPr/>
          </p:nvSpPr>
          <p:spPr bwMode="auto">
            <a:xfrm>
              <a:off x="160" y="1008"/>
              <a:ext cx="1680" cy="240"/>
            </a:xfrm>
            <a:prstGeom prst="wedgeRoundRectCallout">
              <a:avLst>
                <a:gd name="adj1" fmla="val 214644"/>
                <a:gd name="adj2" fmla="val 774583"/>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9" name="AutoShape 6"/>
            <p:cNvSpPr>
              <a:spLocks noChangeArrowheads="1"/>
            </p:cNvSpPr>
            <p:nvPr/>
          </p:nvSpPr>
          <p:spPr bwMode="auto">
            <a:xfrm>
              <a:off x="144" y="2168"/>
              <a:ext cx="1680" cy="240"/>
            </a:xfrm>
            <a:prstGeom prst="wedgeRoundRectCallout">
              <a:avLst>
                <a:gd name="adj1" fmla="val 214106"/>
                <a:gd name="adj2" fmla="val 2975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90" name="Text Box 7"/>
            <p:cNvSpPr txBox="1">
              <a:spLocks noChangeArrowheads="1"/>
            </p:cNvSpPr>
            <p:nvPr/>
          </p:nvSpPr>
          <p:spPr bwMode="auto">
            <a:xfrm>
              <a:off x="4032" y="3024"/>
              <a:ext cx="152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class/static methods</a:t>
              </a:r>
            </a:p>
            <a:p>
              <a:pPr eaLnBrk="1" hangingPunct="1">
                <a:buClrTx/>
                <a:buSzTx/>
                <a:buFontTx/>
                <a:buNone/>
              </a:pPr>
              <a:r>
                <a:rPr lang="en-US" sz="1800" b="0">
                  <a:solidFill>
                    <a:schemeClr val="accent1"/>
                  </a:solidFill>
                  <a:latin typeface="Comic Sans MS" pitchFamily="66" charset="0"/>
                </a:rPr>
                <a:t>always start with</a:t>
              </a:r>
            </a:p>
            <a:p>
              <a:pPr eaLnBrk="1" hangingPunct="1">
                <a:buClrTx/>
                <a:buSzTx/>
                <a:buFontTx/>
                <a:buNone/>
              </a:pPr>
              <a:r>
                <a:rPr lang="en-US" sz="1800" b="0">
                  <a:solidFill>
                    <a:schemeClr val="accent1"/>
                  </a:solidFill>
                  <a:latin typeface="Comic Sans MS" pitchFamily="66" charset="0"/>
                </a:rPr>
                <a:t>these keywords</a:t>
              </a:r>
            </a:p>
          </p:txBody>
        </p:sp>
      </p:gr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21</a:t>
            </a:fld>
            <a:endParaRPr lang="en-US" sz="1200">
              <a:solidFill>
                <a:srgbClr val="898989"/>
              </a:solidFill>
            </a:endParaRPr>
          </a:p>
        </p:txBody>
      </p:sp>
      <p:grpSp>
        <p:nvGrpSpPr>
          <p:cNvPr id="4" name="Group 14"/>
          <p:cNvGrpSpPr>
            <a:grpSpLocks/>
          </p:cNvGrpSpPr>
          <p:nvPr/>
        </p:nvGrpSpPr>
        <p:grpSpPr bwMode="auto">
          <a:xfrm>
            <a:off x="2832100" y="1600200"/>
            <a:ext cx="5762625" cy="1327150"/>
            <a:chOff x="1784" y="1008"/>
            <a:chExt cx="3630" cy="836"/>
          </a:xfrm>
        </p:grpSpPr>
        <p:sp>
          <p:nvSpPr>
            <p:cNvPr id="100384" name="AutoShape 10"/>
            <p:cNvSpPr>
              <a:spLocks noChangeArrowheads="1"/>
            </p:cNvSpPr>
            <p:nvPr/>
          </p:nvSpPr>
          <p:spPr bwMode="auto">
            <a:xfrm>
              <a:off x="1784" y="1008"/>
              <a:ext cx="576" cy="240"/>
            </a:xfrm>
            <a:prstGeom prst="wedgeRoundRectCallout">
              <a:avLst>
                <a:gd name="adj1" fmla="val 306944"/>
                <a:gd name="adj2" fmla="val 1266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5" name="Text Box 13"/>
            <p:cNvSpPr txBox="1">
              <a:spLocks noChangeArrowheads="1"/>
            </p:cNvSpPr>
            <p:nvPr/>
          </p:nvSpPr>
          <p:spPr bwMode="auto">
            <a:xfrm>
              <a:off x="3600" y="1440"/>
              <a:ext cx="18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this is a procedure:</a:t>
              </a:r>
            </a:p>
            <a:p>
              <a:pPr eaLnBrk="1" hangingPunct="1">
                <a:buClrTx/>
                <a:buSzTx/>
                <a:buFontTx/>
                <a:buNone/>
              </a:pPr>
              <a:r>
                <a:rPr lang="en-US" sz="1800" b="0">
                  <a:solidFill>
                    <a:schemeClr val="accent1"/>
                  </a:solidFill>
                  <a:latin typeface="Comic Sans MS" pitchFamily="66" charset="0"/>
                </a:rPr>
                <a:t>it does not return a value</a:t>
              </a:r>
            </a:p>
          </p:txBody>
        </p:sp>
      </p:grpSp>
    </p:spTree>
    <p:extLst>
      <p:ext uri="{BB962C8B-B14F-4D97-AF65-F5344CB8AC3E}">
        <p14:creationId xmlns:p14="http://schemas.microsoft.com/office/powerpoint/2010/main" val="1423910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void</a:t>
            </a:r>
            <a:r>
              <a:rPr lang="en-US" sz="2200" smtClean="0">
                <a:latin typeface="Courier New" charset="0"/>
              </a:rPr>
              <a:t> procedureName(parameters)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endParaRPr lang="en-US" sz="2200" smtClean="0">
              <a:latin typeface="Courier New" charset="0"/>
            </a:endParaRPr>
          </a:p>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returnType</a:t>
            </a:r>
            <a:r>
              <a:rPr lang="en-US" sz="2200" smtClean="0">
                <a:latin typeface="Courier New" charset="0"/>
              </a:rPr>
              <a:t> functionName(parameters)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  </a:t>
            </a:r>
            <a:r>
              <a:rPr lang="en-US" sz="2200" b="1" smtClean="0">
                <a:latin typeface="Courier New" charset="0"/>
              </a:rPr>
              <a:t>return</a:t>
            </a:r>
            <a:r>
              <a:rPr lang="en-US" sz="2200" smtClean="0">
                <a:latin typeface="Courier New" charset="0"/>
              </a:rPr>
              <a:t> value;</a:t>
            </a:r>
          </a:p>
          <a:p>
            <a:pPr eaLnBrk="1" hangingPunct="1">
              <a:lnSpc>
                <a:spcPct val="90000"/>
              </a:lnSpc>
              <a:buFont typeface="Wingdings" pitchFamily="2" charset="2"/>
              <a:buNone/>
            </a:pPr>
            <a:r>
              <a:rPr lang="en-US" sz="220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22</a:t>
            </a:fld>
            <a:endParaRPr lang="en-US" sz="1200">
              <a:solidFill>
                <a:srgbClr val="898989"/>
              </a:solidFill>
            </a:endParaRPr>
          </a:p>
        </p:txBody>
      </p:sp>
      <p:grpSp>
        <p:nvGrpSpPr>
          <p:cNvPr id="3" name="Group 15"/>
          <p:cNvGrpSpPr>
            <a:grpSpLocks/>
          </p:cNvGrpSpPr>
          <p:nvPr/>
        </p:nvGrpSpPr>
        <p:grpSpPr bwMode="auto">
          <a:xfrm>
            <a:off x="2819400" y="3429000"/>
            <a:ext cx="4833938" cy="2211388"/>
            <a:chOff x="1776" y="2160"/>
            <a:chExt cx="3045" cy="1393"/>
          </a:xfrm>
        </p:grpSpPr>
        <p:sp>
          <p:nvSpPr>
            <p:cNvPr id="100386" name="AutoShape 11"/>
            <p:cNvSpPr>
              <a:spLocks noChangeArrowheads="1"/>
            </p:cNvSpPr>
            <p:nvPr/>
          </p:nvSpPr>
          <p:spPr bwMode="auto">
            <a:xfrm>
              <a:off x="1776" y="2160"/>
              <a:ext cx="1200" cy="240"/>
            </a:xfrm>
            <a:prstGeom prst="wedgeRoundRectCallout">
              <a:avLst>
                <a:gd name="adj1" fmla="val 116750"/>
                <a:gd name="adj2" fmla="val 27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7" name="Text Box 12"/>
            <p:cNvSpPr txBox="1">
              <a:spLocks noChangeArrowheads="1"/>
            </p:cNvSpPr>
            <p:nvPr/>
          </p:nvSpPr>
          <p:spPr bwMode="auto">
            <a:xfrm>
              <a:off x="3360" y="2976"/>
              <a:ext cx="1461"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this is a function:</a:t>
              </a:r>
            </a:p>
            <a:p>
              <a:pPr eaLnBrk="1" hangingPunct="1">
                <a:buClrTx/>
                <a:buSzTx/>
                <a:buFontTx/>
                <a:buNone/>
              </a:pPr>
              <a:r>
                <a:rPr lang="en-US" sz="1800" b="0" dirty="0">
                  <a:solidFill>
                    <a:schemeClr val="accent1"/>
                  </a:solidFill>
                  <a:latin typeface="Comic Sans MS" pitchFamily="66" charset="0"/>
                </a:rPr>
                <a:t>it returns a value of</a:t>
              </a:r>
            </a:p>
            <a:p>
              <a:pPr eaLnBrk="1" hangingPunct="1">
                <a:buClrTx/>
                <a:buSzTx/>
                <a:buFontTx/>
                <a:buNone/>
              </a:pPr>
              <a:r>
                <a:rPr lang="en-US" sz="1800" b="0" dirty="0">
                  <a:solidFill>
                    <a:schemeClr val="accent1"/>
                  </a:solidFill>
                  <a:latin typeface="Comic Sans MS" pitchFamily="66" charset="0"/>
                </a:rPr>
                <a:t>the specified type</a:t>
              </a:r>
            </a:p>
          </p:txBody>
        </p:sp>
      </p:grpSp>
      <p:grpSp>
        <p:nvGrpSpPr>
          <p:cNvPr id="4" name="Group 14"/>
          <p:cNvGrpSpPr>
            <a:grpSpLocks/>
          </p:cNvGrpSpPr>
          <p:nvPr/>
        </p:nvGrpSpPr>
        <p:grpSpPr bwMode="auto">
          <a:xfrm>
            <a:off x="2832100" y="1600200"/>
            <a:ext cx="5762625" cy="1327150"/>
            <a:chOff x="1784" y="1008"/>
            <a:chExt cx="3630" cy="836"/>
          </a:xfrm>
        </p:grpSpPr>
        <p:sp>
          <p:nvSpPr>
            <p:cNvPr id="100384" name="AutoShape 10"/>
            <p:cNvSpPr>
              <a:spLocks noChangeArrowheads="1"/>
            </p:cNvSpPr>
            <p:nvPr/>
          </p:nvSpPr>
          <p:spPr bwMode="auto">
            <a:xfrm>
              <a:off x="1784" y="1008"/>
              <a:ext cx="576" cy="240"/>
            </a:xfrm>
            <a:prstGeom prst="wedgeRoundRectCallout">
              <a:avLst>
                <a:gd name="adj1" fmla="val 306944"/>
                <a:gd name="adj2" fmla="val 1266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5" name="Text Box 13"/>
            <p:cNvSpPr txBox="1">
              <a:spLocks noChangeArrowheads="1"/>
            </p:cNvSpPr>
            <p:nvPr/>
          </p:nvSpPr>
          <p:spPr bwMode="auto">
            <a:xfrm>
              <a:off x="3600" y="1440"/>
              <a:ext cx="18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this is a procedure:</a:t>
              </a:r>
            </a:p>
            <a:p>
              <a:pPr eaLnBrk="1" hangingPunct="1">
                <a:buClrTx/>
                <a:buSzTx/>
                <a:buFontTx/>
                <a:buNone/>
              </a:pPr>
              <a:r>
                <a:rPr lang="en-US" sz="1800" b="0" dirty="0">
                  <a:solidFill>
                    <a:schemeClr val="accent1"/>
                  </a:solidFill>
                  <a:latin typeface="Comic Sans MS" pitchFamily="66" charset="0"/>
                </a:rPr>
                <a:t>it does not return a value</a:t>
              </a:r>
            </a:p>
          </p:txBody>
        </p:sp>
      </p:gr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23</a:t>
            </a:fld>
            <a:endParaRPr lang="en-US" sz="1200">
              <a:solidFill>
                <a:srgbClr val="898989"/>
              </a:solidFill>
            </a:endParaRPr>
          </a:p>
        </p:txBody>
      </p:sp>
      <p:grpSp>
        <p:nvGrpSpPr>
          <p:cNvPr id="5" name="Group 22"/>
          <p:cNvGrpSpPr>
            <a:grpSpLocks/>
          </p:cNvGrpSpPr>
          <p:nvPr/>
        </p:nvGrpSpPr>
        <p:grpSpPr bwMode="auto">
          <a:xfrm>
            <a:off x="3657600" y="1600200"/>
            <a:ext cx="3200400" cy="4049713"/>
            <a:chOff x="2304" y="1008"/>
            <a:chExt cx="2016" cy="2551"/>
          </a:xfrm>
        </p:grpSpPr>
        <p:sp>
          <p:nvSpPr>
            <p:cNvPr id="100381" name="AutoShape 17"/>
            <p:cNvSpPr>
              <a:spLocks noChangeArrowheads="1"/>
            </p:cNvSpPr>
            <p:nvPr/>
          </p:nvSpPr>
          <p:spPr bwMode="auto">
            <a:xfrm>
              <a:off x="2304" y="1008"/>
              <a:ext cx="1488" cy="240"/>
            </a:xfrm>
            <a:prstGeom prst="wedgeRoundRectCallout">
              <a:avLst>
                <a:gd name="adj1" fmla="val -12903"/>
                <a:gd name="adj2" fmla="val 8916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2" name="AutoShape 18"/>
            <p:cNvSpPr>
              <a:spLocks noChangeArrowheads="1"/>
            </p:cNvSpPr>
            <p:nvPr/>
          </p:nvSpPr>
          <p:spPr bwMode="auto">
            <a:xfrm>
              <a:off x="2976" y="2160"/>
              <a:ext cx="1344" cy="240"/>
            </a:xfrm>
            <a:prstGeom prst="wedgeRoundRectCallout">
              <a:avLst>
                <a:gd name="adj1" fmla="val -56028"/>
                <a:gd name="adj2" fmla="val 414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3" name="Text Box 19"/>
            <p:cNvSpPr txBox="1">
              <a:spLocks noChangeArrowheads="1"/>
            </p:cNvSpPr>
            <p:nvPr/>
          </p:nvSpPr>
          <p:spPr bwMode="auto">
            <a:xfrm>
              <a:off x="2304" y="3328"/>
              <a:ext cx="10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method name</a:t>
              </a:r>
            </a:p>
          </p:txBody>
        </p:sp>
      </p:gr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24</a:t>
            </a:fld>
            <a:endParaRPr lang="en-US" sz="1200">
              <a:solidFill>
                <a:srgbClr val="898989"/>
              </a:solidFill>
            </a:endParaRPr>
          </a:p>
        </p:txBody>
      </p:sp>
      <p:grpSp>
        <p:nvGrpSpPr>
          <p:cNvPr id="6" name="Group 28"/>
          <p:cNvGrpSpPr>
            <a:grpSpLocks/>
          </p:cNvGrpSpPr>
          <p:nvPr/>
        </p:nvGrpSpPr>
        <p:grpSpPr bwMode="auto">
          <a:xfrm>
            <a:off x="3429000" y="1600200"/>
            <a:ext cx="5410200" cy="4202113"/>
            <a:chOff x="2160" y="1008"/>
            <a:chExt cx="3408" cy="2647"/>
          </a:xfrm>
        </p:grpSpPr>
        <p:sp>
          <p:nvSpPr>
            <p:cNvPr id="100378" name="AutoShape 24"/>
            <p:cNvSpPr>
              <a:spLocks noChangeArrowheads="1"/>
            </p:cNvSpPr>
            <p:nvPr/>
          </p:nvSpPr>
          <p:spPr bwMode="auto">
            <a:xfrm>
              <a:off x="3792" y="1008"/>
              <a:ext cx="1248" cy="240"/>
            </a:xfrm>
            <a:prstGeom prst="wedgeRoundRectCallout">
              <a:avLst>
                <a:gd name="adj1" fmla="val -118269"/>
                <a:gd name="adj2" fmla="val 952083"/>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9" name="AutoShape 25"/>
            <p:cNvSpPr>
              <a:spLocks noChangeArrowheads="1"/>
            </p:cNvSpPr>
            <p:nvPr/>
          </p:nvSpPr>
          <p:spPr bwMode="auto">
            <a:xfrm>
              <a:off x="4272" y="2160"/>
              <a:ext cx="1296" cy="240"/>
            </a:xfrm>
            <a:prstGeom prst="wedgeRoundRectCallout">
              <a:avLst>
                <a:gd name="adj1" fmla="val -145681"/>
                <a:gd name="adj2" fmla="val 46791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80" name="Text Box 26"/>
            <p:cNvSpPr txBox="1">
              <a:spLocks noChangeArrowheads="1"/>
            </p:cNvSpPr>
            <p:nvPr/>
          </p:nvSpPr>
          <p:spPr bwMode="auto">
            <a:xfrm>
              <a:off x="2160" y="3424"/>
              <a:ext cx="15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formal parameter list</a:t>
              </a:r>
            </a:p>
          </p:txBody>
        </p:sp>
      </p:grpSp>
    </p:spTree>
    <p:extLst>
      <p:ext uri="{BB962C8B-B14F-4D97-AF65-F5344CB8AC3E}">
        <p14:creationId xmlns:p14="http://schemas.microsoft.com/office/powerpoint/2010/main" val="2150897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void</a:t>
            </a:r>
            <a:r>
              <a:rPr lang="en-US" sz="2200" smtClean="0">
                <a:latin typeface="Courier New" charset="0"/>
              </a:rPr>
              <a:t> procedureName(parameters)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endParaRPr lang="en-US" sz="2200" smtClean="0">
              <a:latin typeface="Courier New" charset="0"/>
            </a:endParaRPr>
          </a:p>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returnType</a:t>
            </a:r>
            <a:r>
              <a:rPr lang="en-US" sz="2200" smtClean="0">
                <a:latin typeface="Courier New" charset="0"/>
              </a:rPr>
              <a:t> functionName(parameters)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  </a:t>
            </a:r>
            <a:r>
              <a:rPr lang="en-US" sz="2200" b="1" smtClean="0">
                <a:latin typeface="Courier New" charset="0"/>
              </a:rPr>
              <a:t>return</a:t>
            </a:r>
            <a:r>
              <a:rPr lang="en-US" sz="2200" smtClean="0">
                <a:latin typeface="Courier New" charset="0"/>
              </a:rPr>
              <a:t> value;</a:t>
            </a:r>
          </a:p>
          <a:p>
            <a:pPr eaLnBrk="1" hangingPunct="1">
              <a:lnSpc>
                <a:spcPct val="90000"/>
              </a:lnSpc>
              <a:buFont typeface="Wingdings" pitchFamily="2" charset="2"/>
              <a:buNone/>
            </a:pPr>
            <a:r>
              <a:rPr lang="en-US" sz="220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25</a:t>
            </a:fld>
            <a:endParaRPr lang="en-US" sz="1200">
              <a:solidFill>
                <a:srgbClr val="898989"/>
              </a:solidFill>
            </a:endParaRPr>
          </a:p>
        </p:txBody>
      </p:sp>
      <p:grpSp>
        <p:nvGrpSpPr>
          <p:cNvPr id="10" name="Group 51"/>
          <p:cNvGrpSpPr>
            <a:grpSpLocks/>
          </p:cNvGrpSpPr>
          <p:nvPr/>
        </p:nvGrpSpPr>
        <p:grpSpPr bwMode="auto">
          <a:xfrm>
            <a:off x="304800" y="1905000"/>
            <a:ext cx="7913688" cy="3505200"/>
            <a:chOff x="192" y="1200"/>
            <a:chExt cx="4985" cy="2208"/>
          </a:xfrm>
        </p:grpSpPr>
        <p:sp>
          <p:nvSpPr>
            <p:cNvPr id="100367" name="AutoShape 46"/>
            <p:cNvSpPr>
              <a:spLocks noChangeArrowheads="1"/>
            </p:cNvSpPr>
            <p:nvPr/>
          </p:nvSpPr>
          <p:spPr bwMode="auto">
            <a:xfrm>
              <a:off x="192" y="1200"/>
              <a:ext cx="3120" cy="816"/>
            </a:xfrm>
            <a:prstGeom prst="wedgeRoundRectCallout">
              <a:avLst>
                <a:gd name="adj1" fmla="val 74681"/>
                <a:gd name="adj2" fmla="val 130884"/>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68" name="AutoShape 47"/>
            <p:cNvSpPr>
              <a:spLocks noChangeArrowheads="1"/>
            </p:cNvSpPr>
            <p:nvPr/>
          </p:nvSpPr>
          <p:spPr bwMode="auto">
            <a:xfrm>
              <a:off x="192" y="2352"/>
              <a:ext cx="2976" cy="1056"/>
            </a:xfrm>
            <a:prstGeom prst="wedgeRoundRectCallout">
              <a:avLst>
                <a:gd name="adj1" fmla="val 81755"/>
                <a:gd name="adj2" fmla="val -11648"/>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69" name="Text Box 48"/>
            <p:cNvSpPr txBox="1">
              <a:spLocks noChangeArrowheads="1"/>
            </p:cNvSpPr>
            <p:nvPr/>
          </p:nvSpPr>
          <p:spPr bwMode="auto">
            <a:xfrm>
              <a:off x="4080" y="2592"/>
              <a:ext cx="10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method bodies</a:t>
              </a:r>
            </a:p>
          </p:txBody>
        </p:sp>
      </p:grpSp>
    </p:spTree>
    <p:extLst>
      <p:ext uri="{BB962C8B-B14F-4D97-AF65-F5344CB8AC3E}">
        <p14:creationId xmlns:p14="http://schemas.microsoft.com/office/powerpoint/2010/main" val="2283515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void</a:t>
            </a:r>
            <a:r>
              <a:rPr lang="en-US" sz="2200" smtClean="0">
                <a:latin typeface="Courier New" charset="0"/>
              </a:rPr>
              <a:t> procedureName(parameters)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endParaRPr lang="en-US" sz="2200" smtClean="0">
              <a:latin typeface="Courier New" charset="0"/>
            </a:endParaRPr>
          </a:p>
          <a:p>
            <a:pPr eaLnBrk="1" hangingPunct="1">
              <a:lnSpc>
                <a:spcPct val="90000"/>
              </a:lnSpc>
              <a:buFont typeface="Wingdings" pitchFamily="2" charset="2"/>
              <a:buNone/>
            </a:pPr>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returnType</a:t>
            </a:r>
            <a:r>
              <a:rPr lang="en-US" sz="2200" smtClean="0">
                <a:latin typeface="Courier New" charset="0"/>
              </a:rPr>
              <a:t> functionName(parameters)</a:t>
            </a:r>
          </a:p>
          <a:p>
            <a:pPr eaLnBrk="1" hangingPunct="1">
              <a:lnSpc>
                <a:spcPct val="90000"/>
              </a:lnSpc>
              <a:buFont typeface="Wingdings" pitchFamily="2" charset="2"/>
              <a:buNone/>
            </a:pPr>
            <a:r>
              <a:rPr lang="en-US" sz="2200" smtClean="0">
                <a:latin typeface="Courier New" charset="0"/>
              </a:rPr>
              <a:t>{</a:t>
            </a:r>
          </a:p>
          <a:p>
            <a:pPr eaLnBrk="1" hangingPunct="1">
              <a:lnSpc>
                <a:spcPct val="90000"/>
              </a:lnSpc>
              <a:buFont typeface="Wingdings" pitchFamily="2" charset="2"/>
              <a:buNone/>
            </a:pPr>
            <a:r>
              <a:rPr lang="en-US" sz="2200" smtClean="0">
                <a:latin typeface="Courier New" charset="0"/>
              </a:rPr>
              <a:t>  // sequence of statements</a:t>
            </a:r>
          </a:p>
          <a:p>
            <a:pPr eaLnBrk="1" hangingPunct="1">
              <a:lnSpc>
                <a:spcPct val="90000"/>
              </a:lnSpc>
              <a:buFont typeface="Wingdings" pitchFamily="2" charset="2"/>
              <a:buNone/>
            </a:pPr>
            <a:r>
              <a:rPr lang="en-US" sz="2200" smtClean="0">
                <a:latin typeface="Courier New" charset="0"/>
              </a:rPr>
              <a:t>  </a:t>
            </a:r>
            <a:r>
              <a:rPr lang="en-US" sz="2200" b="1" smtClean="0">
                <a:latin typeface="Courier New" charset="0"/>
              </a:rPr>
              <a:t>return</a:t>
            </a:r>
            <a:r>
              <a:rPr lang="en-US" sz="2200" smtClean="0">
                <a:latin typeface="Courier New" charset="0"/>
              </a:rPr>
              <a:t> value;</a:t>
            </a:r>
          </a:p>
          <a:p>
            <a:pPr eaLnBrk="1" hangingPunct="1">
              <a:lnSpc>
                <a:spcPct val="90000"/>
              </a:lnSpc>
              <a:buFont typeface="Wingdings" pitchFamily="2" charset="2"/>
              <a:buNone/>
            </a:pPr>
            <a:r>
              <a:rPr lang="en-US" sz="220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26</a:t>
            </a:fld>
            <a:endParaRPr lang="en-US" sz="1200">
              <a:solidFill>
                <a:srgbClr val="898989"/>
              </a:solidFill>
            </a:endParaRPr>
          </a:p>
        </p:txBody>
      </p:sp>
      <p:grpSp>
        <p:nvGrpSpPr>
          <p:cNvPr id="7" name="Group 33"/>
          <p:cNvGrpSpPr>
            <a:grpSpLocks/>
          </p:cNvGrpSpPr>
          <p:nvPr/>
        </p:nvGrpSpPr>
        <p:grpSpPr bwMode="auto">
          <a:xfrm>
            <a:off x="685800" y="2349500"/>
            <a:ext cx="8450263" cy="3778250"/>
            <a:chOff x="432" y="1480"/>
            <a:chExt cx="5323" cy="2380"/>
          </a:xfrm>
        </p:grpSpPr>
        <p:sp>
          <p:nvSpPr>
            <p:cNvPr id="100375" name="AutoShape 30"/>
            <p:cNvSpPr>
              <a:spLocks noChangeArrowheads="1"/>
            </p:cNvSpPr>
            <p:nvPr/>
          </p:nvSpPr>
          <p:spPr bwMode="auto">
            <a:xfrm>
              <a:off x="432" y="1480"/>
              <a:ext cx="2784" cy="240"/>
            </a:xfrm>
            <a:prstGeom prst="wedgeRoundRectCallout">
              <a:avLst>
                <a:gd name="adj1" fmla="val 76653"/>
                <a:gd name="adj2" fmla="val 82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6" name="AutoShape 31"/>
            <p:cNvSpPr>
              <a:spLocks noChangeArrowheads="1"/>
            </p:cNvSpPr>
            <p:nvPr/>
          </p:nvSpPr>
          <p:spPr bwMode="auto">
            <a:xfrm>
              <a:off x="432" y="2640"/>
              <a:ext cx="2784" cy="240"/>
            </a:xfrm>
            <a:prstGeom prst="wedgeRoundRectCallout">
              <a:avLst>
                <a:gd name="adj1" fmla="val 74569"/>
                <a:gd name="adj2" fmla="val 349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7" name="Text Box 32"/>
            <p:cNvSpPr txBox="1">
              <a:spLocks noChangeArrowheads="1"/>
            </p:cNvSpPr>
            <p:nvPr/>
          </p:nvSpPr>
          <p:spPr bwMode="auto">
            <a:xfrm>
              <a:off x="4006" y="3456"/>
              <a:ext cx="17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statements executed by</a:t>
              </a:r>
            </a:p>
            <a:p>
              <a:pPr eaLnBrk="1" hangingPunct="1">
                <a:buClrTx/>
                <a:buSzTx/>
                <a:buFontTx/>
                <a:buNone/>
              </a:pPr>
              <a:r>
                <a:rPr lang="en-US" sz="1800" b="0" dirty="0">
                  <a:solidFill>
                    <a:schemeClr val="accent1"/>
                  </a:solidFill>
                  <a:latin typeface="Comic Sans MS" pitchFamily="66" charset="0"/>
                </a:rPr>
                <a:t>the method</a:t>
              </a:r>
            </a:p>
          </p:txBody>
        </p:sp>
      </p:grpSp>
    </p:spTree>
    <p:extLst>
      <p:ext uri="{BB962C8B-B14F-4D97-AF65-F5344CB8AC3E}">
        <p14:creationId xmlns:p14="http://schemas.microsoft.com/office/powerpoint/2010/main" val="2283515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Anatomy of a Method</a:t>
            </a:r>
          </a:p>
        </p:txBody>
      </p:sp>
      <p:sp>
        <p:nvSpPr>
          <p:cNvPr id="100355" name="Rectangle 3"/>
          <p:cNvSpPr>
            <a:spLocks noGrp="1" noChangeArrowheads="1"/>
          </p:cNvSpPr>
          <p:nvPr>
            <p:ph idx="1"/>
          </p:nvPr>
        </p:nvSpPr>
        <p:spPr>
          <a:xfrm>
            <a:off x="304800" y="1598613"/>
            <a:ext cx="8686800" cy="4497387"/>
          </a:xfrm>
        </p:spPr>
        <p:txBody>
          <a:bodyPr/>
          <a:lstStyle/>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smtClean="0">
                <a:latin typeface="Courier New" charset="0"/>
              </a:rPr>
              <a:t>void</a:t>
            </a:r>
            <a:r>
              <a:rPr lang="en-US" sz="2200" dirty="0" smtClean="0">
                <a:latin typeface="Courier New" charset="0"/>
              </a:rPr>
              <a:t> </a:t>
            </a:r>
            <a:r>
              <a:rPr lang="en-US" sz="2200" dirty="0" err="1" smtClean="0">
                <a:latin typeface="Courier New" charset="0"/>
              </a:rPr>
              <a:t>procedureName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endParaRPr lang="en-US" sz="2200" dirty="0" smtClean="0">
              <a:latin typeface="Courier New" charset="0"/>
            </a:endParaRPr>
          </a:p>
          <a:p>
            <a:pPr eaLnBrk="1" hangingPunct="1">
              <a:lnSpc>
                <a:spcPct val="90000"/>
              </a:lnSpc>
              <a:buFont typeface="Wingdings" pitchFamily="2" charset="2"/>
              <a:buNone/>
            </a:pPr>
            <a:r>
              <a:rPr lang="en-US" sz="2200" b="1" dirty="0" smtClean="0">
                <a:latin typeface="Courier New" charset="0"/>
              </a:rPr>
              <a:t>private</a:t>
            </a:r>
            <a:r>
              <a:rPr lang="en-US" sz="2200" dirty="0" smtClean="0">
                <a:latin typeface="Courier New" charset="0"/>
              </a:rPr>
              <a:t> </a:t>
            </a:r>
            <a:r>
              <a:rPr lang="en-US" sz="2200" b="1" dirty="0" smtClean="0">
                <a:latin typeface="Courier New" charset="0"/>
              </a:rPr>
              <a:t>static</a:t>
            </a:r>
            <a:r>
              <a:rPr lang="en-US" sz="2200" dirty="0" smtClean="0">
                <a:latin typeface="Courier New" charset="0"/>
              </a:rPr>
              <a:t> </a:t>
            </a:r>
            <a:r>
              <a:rPr lang="en-US" sz="2200" b="1" dirty="0" err="1" smtClean="0">
                <a:latin typeface="Courier New" charset="0"/>
              </a:rPr>
              <a:t>returnType</a:t>
            </a:r>
            <a:r>
              <a:rPr lang="en-US" sz="2200" dirty="0" smtClean="0">
                <a:latin typeface="Courier New" charset="0"/>
              </a:rPr>
              <a:t> </a:t>
            </a:r>
            <a:r>
              <a:rPr lang="en-US" sz="2200" dirty="0" err="1" smtClean="0">
                <a:latin typeface="Courier New" charset="0"/>
              </a:rPr>
              <a:t>functionName</a:t>
            </a:r>
            <a:r>
              <a:rPr lang="en-US" sz="2200" dirty="0" smtClean="0">
                <a:latin typeface="Courier New" charset="0"/>
              </a:rPr>
              <a:t>(parameters)</a:t>
            </a:r>
          </a:p>
          <a:p>
            <a:pPr eaLnBrk="1" hangingPunct="1">
              <a:lnSpc>
                <a:spcPct val="90000"/>
              </a:lnSpc>
              <a:buFont typeface="Wingdings" pitchFamily="2" charset="2"/>
              <a:buNone/>
            </a:pPr>
            <a:r>
              <a:rPr lang="en-US" sz="2200" dirty="0" smtClean="0">
                <a:latin typeface="Courier New" charset="0"/>
              </a:rPr>
              <a:t>{</a:t>
            </a:r>
          </a:p>
          <a:p>
            <a:pPr eaLnBrk="1" hangingPunct="1">
              <a:lnSpc>
                <a:spcPct val="90000"/>
              </a:lnSpc>
              <a:buFont typeface="Wingdings" pitchFamily="2" charset="2"/>
              <a:buNone/>
            </a:pPr>
            <a:r>
              <a:rPr lang="en-US" sz="2200" dirty="0" smtClean="0">
                <a:latin typeface="Courier New" charset="0"/>
              </a:rPr>
              <a:t>  // sequence of statements</a:t>
            </a:r>
          </a:p>
          <a:p>
            <a:pPr eaLnBrk="1" hangingPunct="1">
              <a:lnSpc>
                <a:spcPct val="90000"/>
              </a:lnSpc>
              <a:buFont typeface="Wingdings" pitchFamily="2" charset="2"/>
              <a:buNone/>
            </a:pPr>
            <a:r>
              <a:rPr lang="en-US" sz="2200" dirty="0" smtClean="0">
                <a:latin typeface="Courier New" charset="0"/>
              </a:rPr>
              <a:t>  </a:t>
            </a:r>
            <a:r>
              <a:rPr lang="en-US" sz="2200" b="1" dirty="0" smtClean="0">
                <a:latin typeface="Courier New" charset="0"/>
              </a:rPr>
              <a:t>return</a:t>
            </a:r>
            <a:r>
              <a:rPr lang="en-US" sz="2200" dirty="0" smtClean="0">
                <a:latin typeface="Courier New" charset="0"/>
              </a:rPr>
              <a:t> value;</a:t>
            </a:r>
          </a:p>
          <a:p>
            <a:pPr eaLnBrk="1" hangingPunct="1">
              <a:lnSpc>
                <a:spcPct val="90000"/>
              </a:lnSpc>
              <a:buFont typeface="Wingdings" pitchFamily="2" charset="2"/>
              <a:buNone/>
            </a:pPr>
            <a:r>
              <a:rPr lang="en-US" sz="2200" dirty="0" smtClean="0">
                <a:latin typeface="Courier New" charset="0"/>
              </a:rPr>
              <a:t>}</a:t>
            </a:r>
          </a:p>
        </p:txBody>
      </p:sp>
      <p:sp>
        <p:nvSpPr>
          <p:cNvPr id="3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7217BA-798C-4B15-AA29-CC39E7C59F0F}" type="slidenum">
              <a:rPr lang="en-US" sz="1200">
                <a:solidFill>
                  <a:srgbClr val="898989"/>
                </a:solidFill>
              </a:rPr>
              <a:pPr eaLnBrk="1" hangingPunct="1"/>
              <a:t>27</a:t>
            </a:fld>
            <a:endParaRPr lang="en-US" sz="1200">
              <a:solidFill>
                <a:srgbClr val="898989"/>
              </a:solidFill>
            </a:endParaRPr>
          </a:p>
        </p:txBody>
      </p:sp>
      <p:grpSp>
        <p:nvGrpSpPr>
          <p:cNvPr id="7" name="Group 33"/>
          <p:cNvGrpSpPr>
            <a:grpSpLocks/>
          </p:cNvGrpSpPr>
          <p:nvPr/>
        </p:nvGrpSpPr>
        <p:grpSpPr bwMode="auto">
          <a:xfrm>
            <a:off x="685800" y="2349500"/>
            <a:ext cx="8339138" cy="3787775"/>
            <a:chOff x="432" y="1480"/>
            <a:chExt cx="5253" cy="2386"/>
          </a:xfrm>
        </p:grpSpPr>
        <p:sp>
          <p:nvSpPr>
            <p:cNvPr id="100375" name="AutoShape 30"/>
            <p:cNvSpPr>
              <a:spLocks noChangeArrowheads="1"/>
            </p:cNvSpPr>
            <p:nvPr/>
          </p:nvSpPr>
          <p:spPr bwMode="auto">
            <a:xfrm>
              <a:off x="432" y="1480"/>
              <a:ext cx="2784" cy="240"/>
            </a:xfrm>
            <a:prstGeom prst="wedgeRoundRectCallout">
              <a:avLst>
                <a:gd name="adj1" fmla="val 76653"/>
                <a:gd name="adj2" fmla="val 82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6" name="AutoShape 31"/>
            <p:cNvSpPr>
              <a:spLocks noChangeArrowheads="1"/>
            </p:cNvSpPr>
            <p:nvPr/>
          </p:nvSpPr>
          <p:spPr bwMode="auto">
            <a:xfrm>
              <a:off x="432" y="2640"/>
              <a:ext cx="2784" cy="240"/>
            </a:xfrm>
            <a:prstGeom prst="wedgeRoundRectCallout">
              <a:avLst>
                <a:gd name="adj1" fmla="val 74569"/>
                <a:gd name="adj2" fmla="val 349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7" name="Text Box 32"/>
            <p:cNvSpPr txBox="1">
              <a:spLocks noChangeArrowheads="1"/>
            </p:cNvSpPr>
            <p:nvPr/>
          </p:nvSpPr>
          <p:spPr bwMode="auto">
            <a:xfrm>
              <a:off x="3936" y="3462"/>
              <a:ext cx="17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statements executed by</a:t>
              </a:r>
            </a:p>
            <a:p>
              <a:pPr eaLnBrk="1" hangingPunct="1">
                <a:buClrTx/>
                <a:buSzTx/>
                <a:buFontTx/>
                <a:buNone/>
              </a:pPr>
              <a:r>
                <a:rPr lang="en-US" sz="1800" b="0" dirty="0">
                  <a:solidFill>
                    <a:schemeClr val="accent1"/>
                  </a:solidFill>
                  <a:latin typeface="Comic Sans MS" pitchFamily="66" charset="0"/>
                </a:rPr>
                <a:t>the method</a:t>
              </a:r>
            </a:p>
          </p:txBody>
        </p:sp>
      </p:grpSp>
      <p:grpSp>
        <p:nvGrpSpPr>
          <p:cNvPr id="8" name="Group 39"/>
          <p:cNvGrpSpPr>
            <a:grpSpLocks/>
          </p:cNvGrpSpPr>
          <p:nvPr/>
        </p:nvGrpSpPr>
        <p:grpSpPr bwMode="auto">
          <a:xfrm>
            <a:off x="685800" y="4573589"/>
            <a:ext cx="4435475" cy="1581150"/>
            <a:chOff x="432" y="2881"/>
            <a:chExt cx="2794" cy="996"/>
          </a:xfrm>
        </p:grpSpPr>
        <p:sp>
          <p:nvSpPr>
            <p:cNvPr id="100373" name="AutoShape 36"/>
            <p:cNvSpPr>
              <a:spLocks noChangeArrowheads="1"/>
            </p:cNvSpPr>
            <p:nvPr/>
          </p:nvSpPr>
          <p:spPr bwMode="auto">
            <a:xfrm>
              <a:off x="432" y="2881"/>
              <a:ext cx="1440" cy="240"/>
            </a:xfrm>
            <a:prstGeom prst="wedgeRoundRectCallout">
              <a:avLst>
                <a:gd name="adj1" fmla="val 36319"/>
                <a:gd name="adj2" fmla="val 235833"/>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0374" name="Text Box 37"/>
            <p:cNvSpPr txBox="1">
              <a:spLocks noChangeArrowheads="1"/>
            </p:cNvSpPr>
            <p:nvPr/>
          </p:nvSpPr>
          <p:spPr bwMode="auto">
            <a:xfrm>
              <a:off x="455" y="3473"/>
              <a:ext cx="27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return statement required in functions:</a:t>
              </a:r>
            </a:p>
            <a:p>
              <a:pPr eaLnBrk="1" hangingPunct="1">
                <a:buClrTx/>
                <a:buSzTx/>
                <a:buFontTx/>
                <a:buNone/>
              </a:pPr>
              <a:r>
                <a:rPr lang="en-US" sz="1800" b="0" dirty="0">
                  <a:solidFill>
                    <a:schemeClr val="accent1"/>
                  </a:solidFill>
                  <a:latin typeface="Comic Sans MS" pitchFamily="66" charset="0"/>
                </a:rPr>
                <a:t>returns a value of the </a:t>
              </a:r>
              <a:r>
                <a:rPr lang="en-US" sz="1800" b="0" dirty="0" err="1">
                  <a:solidFill>
                    <a:schemeClr val="accent1"/>
                  </a:solidFill>
                  <a:latin typeface="Comic Sans MS" pitchFamily="66" charset="0"/>
                </a:rPr>
                <a:t>returnType</a:t>
              </a:r>
              <a:endParaRPr lang="en-US" sz="1800" b="0" dirty="0">
                <a:solidFill>
                  <a:schemeClr val="accent1"/>
                </a:solidFill>
                <a:latin typeface="Comic Sans MS" pitchFamily="66" charset="0"/>
              </a:endParaRPr>
            </a:p>
          </p:txBody>
        </p:sp>
      </p:grpSp>
    </p:spTree>
    <p:extLst>
      <p:ext uri="{BB962C8B-B14F-4D97-AF65-F5344CB8AC3E}">
        <p14:creationId xmlns:p14="http://schemas.microsoft.com/office/powerpoint/2010/main" val="2283515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A Method (Procedure)</a:t>
            </a:r>
          </a:p>
        </p:txBody>
      </p:sp>
      <p:sp>
        <p:nvSpPr>
          <p:cNvPr id="101379" name="Rectangle 3"/>
          <p:cNvSpPr>
            <a:spLocks noGrp="1" noChangeArrowheads="1"/>
          </p:cNvSpPr>
          <p:nvPr>
            <p:ph idx="1"/>
          </p:nvPr>
        </p:nvSpPr>
        <p:spPr/>
        <p:txBody>
          <a:bodyPr/>
          <a:lstStyle/>
          <a:p>
            <a:pPr eaLnBrk="1" hangingPunct="1">
              <a:buFont typeface="Wingdings" pitchFamily="2" charset="2"/>
              <a:buNone/>
            </a:pPr>
            <a:r>
              <a:rPr lang="en-US" sz="2400" b="1" dirty="0" smtClean="0">
                <a:latin typeface="Courier New" charset="0"/>
              </a:rPr>
              <a:t>private static void</a:t>
            </a:r>
            <a:r>
              <a:rPr lang="en-US" sz="2400" dirty="0" smtClean="0">
                <a:latin typeface="Courier New" charset="0"/>
              </a:rPr>
              <a:t> </a:t>
            </a:r>
            <a:r>
              <a:rPr lang="en-US" sz="2400" dirty="0" err="1" smtClean="0">
                <a:latin typeface="Courier New" charset="0"/>
              </a:rPr>
              <a:t>outputOneRow</a:t>
            </a:r>
            <a:r>
              <a:rPr lang="en-US" sz="2400" dirty="0" smtClean="0">
                <a:latin typeface="Courier New" charset="0"/>
              </a:rPr>
              <a:t>(</a:t>
            </a:r>
            <a:r>
              <a:rPr lang="en-US" sz="2400" b="1" dirty="0" err="1" smtClean="0">
                <a:latin typeface="Courier New" charset="0"/>
              </a:rPr>
              <a:t>int</a:t>
            </a:r>
            <a:r>
              <a:rPr lang="en-US" sz="2400" dirty="0" smtClean="0">
                <a:latin typeface="Courier New" charset="0"/>
              </a:rPr>
              <a:t> </a:t>
            </a:r>
            <a:r>
              <a:rPr lang="en-US" sz="2400" dirty="0" smtClean="0">
                <a:latin typeface="Courier New" charset="0"/>
              </a:rPr>
              <a:t>length)</a:t>
            </a:r>
            <a:endParaRPr lang="en-US" sz="2400" dirty="0" smtClean="0">
              <a:latin typeface="Courier New" charset="0"/>
            </a:endParaRPr>
          </a:p>
          <a:p>
            <a:pPr eaLnBrk="1" hangingPunct="1">
              <a:buFont typeface="Wingdings" pitchFamily="2" charset="2"/>
              <a:buNone/>
            </a:pPr>
            <a:r>
              <a:rPr lang="en-US" sz="2400" dirty="0" smtClean="0">
                <a:latin typeface="Courier New" charset="0"/>
              </a:rPr>
              <a:t>{</a:t>
            </a:r>
          </a:p>
          <a:p>
            <a:pPr eaLnBrk="1" hangingPunct="1">
              <a:buFont typeface="Wingdings" pitchFamily="2" charset="2"/>
              <a:buNone/>
            </a:pPr>
            <a:r>
              <a:rPr lang="en-US" sz="2400" dirty="0" smtClean="0">
                <a:latin typeface="Courier New" charset="0"/>
              </a:rPr>
              <a:t>  </a:t>
            </a:r>
            <a:r>
              <a:rPr lang="en-US" sz="2400" b="1" dirty="0" err="1" smtClean="0">
                <a:latin typeface="Courier New" charset="0"/>
              </a:rPr>
              <a:t>int</a:t>
            </a:r>
            <a:r>
              <a:rPr lang="en-US" sz="2400" dirty="0" smtClean="0">
                <a:latin typeface="Courier New" charset="0"/>
              </a:rPr>
              <a:t> column = 0;</a:t>
            </a:r>
          </a:p>
          <a:p>
            <a:pPr eaLnBrk="1" hangingPunct="1">
              <a:buFont typeface="Wingdings" pitchFamily="2" charset="2"/>
              <a:buNone/>
            </a:pPr>
            <a:r>
              <a:rPr lang="en-US" sz="2400" dirty="0" smtClean="0">
                <a:latin typeface="Courier New" charset="0"/>
              </a:rPr>
              <a:t>  </a:t>
            </a:r>
            <a:r>
              <a:rPr lang="en-US" sz="2400" b="1" dirty="0" smtClean="0">
                <a:latin typeface="Courier New" charset="0"/>
              </a:rPr>
              <a:t>while</a:t>
            </a:r>
            <a:r>
              <a:rPr lang="en-US" sz="2400" dirty="0" smtClean="0">
                <a:latin typeface="Courier New" charset="0"/>
              </a:rPr>
              <a:t> (column &lt; w)</a:t>
            </a:r>
          </a:p>
          <a:p>
            <a:pPr eaLnBrk="1" hangingPunct="1">
              <a:buFont typeface="Wingdings" pitchFamily="2" charset="2"/>
              <a:buNone/>
            </a:pPr>
            <a:r>
              <a:rPr lang="en-US" sz="2400" dirty="0" smtClean="0">
                <a:latin typeface="Courier New" charset="0"/>
              </a:rPr>
              <a:t>  {</a:t>
            </a:r>
          </a:p>
          <a:p>
            <a:pPr eaLnBrk="1" hangingPunct="1">
              <a:buFont typeface="Wingdings" pitchFamily="2" charset="2"/>
              <a:buNone/>
            </a:pPr>
            <a:r>
              <a:rPr lang="en-US" sz="2400" dirty="0" smtClean="0">
                <a:latin typeface="Courier New" charset="0"/>
              </a:rPr>
              <a:t>    </a:t>
            </a:r>
            <a:r>
              <a:rPr lang="en-US" sz="2400" dirty="0" err="1" smtClean="0">
                <a:latin typeface="Courier New" charset="0"/>
              </a:rPr>
              <a:t>System.out.print</a:t>
            </a:r>
            <a:r>
              <a:rPr lang="en-US" sz="2400" dirty="0" smtClean="0">
                <a:latin typeface="Courier New" charset="0"/>
              </a:rPr>
              <a:t>(‘+’);</a:t>
            </a:r>
          </a:p>
          <a:p>
            <a:pPr eaLnBrk="1" hangingPunct="1">
              <a:buFont typeface="Wingdings" pitchFamily="2" charset="2"/>
              <a:buNone/>
            </a:pPr>
            <a:r>
              <a:rPr lang="en-US" sz="2400" dirty="0" smtClean="0">
                <a:latin typeface="Courier New" charset="0"/>
              </a:rPr>
              <a:t>    column = column + 1;</a:t>
            </a:r>
          </a:p>
          <a:p>
            <a:pPr eaLnBrk="1" hangingPunct="1">
              <a:buFont typeface="Wingdings" pitchFamily="2" charset="2"/>
              <a:buNone/>
            </a:pPr>
            <a:r>
              <a:rPr lang="en-US" sz="2400" dirty="0" smtClean="0">
                <a:latin typeface="Courier New" charset="0"/>
              </a:rPr>
              <a:t>  }</a:t>
            </a:r>
          </a:p>
          <a:p>
            <a:pPr eaLnBrk="1" hangingPunct="1">
              <a:buFont typeface="Wingdings" pitchFamily="2" charset="2"/>
              <a:buNone/>
            </a:pP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p>
          <a:p>
            <a:pPr eaLnBrk="1" hangingPunct="1">
              <a:buFont typeface="Wingdings" pitchFamily="2" charset="2"/>
              <a:buNone/>
            </a:pPr>
            <a:r>
              <a:rPr lang="en-US" sz="2400" dirty="0" smtClean="0">
                <a:latin typeface="Courier New" charset="0"/>
              </a:rPr>
              <a:t>}</a:t>
            </a:r>
          </a:p>
        </p:txBody>
      </p:sp>
      <p:sp>
        <p:nvSpPr>
          <p:cNvPr id="12"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1BE41D7-C5D8-47B0-B027-1B6902981AEB}" type="slidenum">
              <a:rPr lang="en-US" sz="1200">
                <a:solidFill>
                  <a:srgbClr val="898989"/>
                </a:solidFill>
              </a:rPr>
              <a:pPr eaLnBrk="1" hangingPunct="1"/>
              <a:t>28</a:t>
            </a:fld>
            <a:endParaRPr lang="en-US" sz="1200">
              <a:solidFill>
                <a:srgbClr val="898989"/>
              </a:solidFill>
            </a:endParaRPr>
          </a:p>
        </p:txBody>
      </p:sp>
      <p:grpSp>
        <p:nvGrpSpPr>
          <p:cNvPr id="4" name="Group 3"/>
          <p:cNvGrpSpPr/>
          <p:nvPr/>
        </p:nvGrpSpPr>
        <p:grpSpPr>
          <a:xfrm>
            <a:off x="6553200" y="1628775"/>
            <a:ext cx="2286000" cy="1176338"/>
            <a:chOff x="6553200" y="1628775"/>
            <a:chExt cx="2286000" cy="1176338"/>
          </a:xfrm>
        </p:grpSpPr>
        <p:sp>
          <p:nvSpPr>
            <p:cNvPr id="101386" name="AutoShape 5"/>
            <p:cNvSpPr>
              <a:spLocks noChangeArrowheads="1"/>
            </p:cNvSpPr>
            <p:nvPr/>
          </p:nvSpPr>
          <p:spPr bwMode="auto">
            <a:xfrm>
              <a:off x="6553200" y="1628775"/>
              <a:ext cx="1981200" cy="381000"/>
            </a:xfrm>
            <a:prstGeom prst="wedgeRoundRectCallout">
              <a:avLst>
                <a:gd name="adj1" fmla="val -9159"/>
                <a:gd name="adj2" fmla="val 178036"/>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1387" name="Text Box 7"/>
            <p:cNvSpPr txBox="1">
              <a:spLocks noChangeArrowheads="1"/>
            </p:cNvSpPr>
            <p:nvPr/>
          </p:nvSpPr>
          <p:spPr bwMode="auto">
            <a:xfrm>
              <a:off x="6668166" y="2438400"/>
              <a:ext cx="217103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dirty="0">
                  <a:solidFill>
                    <a:schemeClr val="accent1"/>
                  </a:solidFill>
                  <a:latin typeface="Comic Sans MS" pitchFamily="66" charset="0"/>
                </a:rPr>
                <a:t>formal parameter</a:t>
              </a:r>
            </a:p>
          </p:txBody>
        </p:sp>
      </p:grpSp>
      <p:grpSp>
        <p:nvGrpSpPr>
          <p:cNvPr id="3" name="Group 11"/>
          <p:cNvGrpSpPr>
            <a:grpSpLocks/>
          </p:cNvGrpSpPr>
          <p:nvPr/>
        </p:nvGrpSpPr>
        <p:grpSpPr bwMode="auto">
          <a:xfrm>
            <a:off x="838200" y="2514600"/>
            <a:ext cx="7212013" cy="1128713"/>
            <a:chOff x="528" y="1584"/>
            <a:chExt cx="4543" cy="711"/>
          </a:xfrm>
        </p:grpSpPr>
        <p:sp>
          <p:nvSpPr>
            <p:cNvPr id="101384" name="AutoShape 6"/>
            <p:cNvSpPr>
              <a:spLocks noChangeArrowheads="1"/>
            </p:cNvSpPr>
            <p:nvPr/>
          </p:nvSpPr>
          <p:spPr bwMode="auto">
            <a:xfrm>
              <a:off x="528" y="1584"/>
              <a:ext cx="1296" cy="240"/>
            </a:xfrm>
            <a:prstGeom prst="wedgeRoundRectCallout">
              <a:avLst>
                <a:gd name="adj1" fmla="val 256792"/>
                <a:gd name="adj2" fmla="val 144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1385" name="Text Box 8"/>
            <p:cNvSpPr txBox="1">
              <a:spLocks noChangeArrowheads="1"/>
            </p:cNvSpPr>
            <p:nvPr/>
          </p:nvSpPr>
          <p:spPr bwMode="auto">
            <a:xfrm>
              <a:off x="4080" y="2064"/>
              <a:ext cx="9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local variable</a:t>
              </a:r>
            </a:p>
          </p:txBody>
        </p:sp>
      </p:grpSp>
    </p:spTree>
    <p:extLst>
      <p:ext uri="{BB962C8B-B14F-4D97-AF65-F5344CB8AC3E}">
        <p14:creationId xmlns:p14="http://schemas.microsoft.com/office/powerpoint/2010/main" val="97566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Another Method (Function)</a:t>
            </a:r>
          </a:p>
        </p:txBody>
      </p:sp>
      <p:sp>
        <p:nvSpPr>
          <p:cNvPr id="102403" name="Rectangle 3"/>
          <p:cNvSpPr>
            <a:spLocks noGrp="1" noChangeArrowheads="1"/>
          </p:cNvSpPr>
          <p:nvPr>
            <p:ph idx="1"/>
          </p:nvPr>
        </p:nvSpPr>
        <p:spPr/>
        <p:txBody>
          <a:bodyPr/>
          <a:lstStyle/>
          <a:p>
            <a:pPr eaLnBrk="1" hangingPunct="1">
              <a:buFont typeface="Wingdings" pitchFamily="2" charset="2"/>
              <a:buNone/>
            </a:pPr>
            <a:r>
              <a:rPr lang="en-US" sz="2400" b="1" smtClean="0">
                <a:latin typeface="Courier New" charset="0"/>
              </a:rPr>
              <a:t>private</a:t>
            </a:r>
            <a:r>
              <a:rPr lang="en-US" sz="2400" smtClean="0">
                <a:latin typeface="Courier New" charset="0"/>
              </a:rPr>
              <a:t> </a:t>
            </a:r>
            <a:r>
              <a:rPr lang="en-US" sz="2400" b="1" smtClean="0">
                <a:latin typeface="Courier New" charset="0"/>
              </a:rPr>
              <a:t>static</a:t>
            </a:r>
            <a:r>
              <a:rPr lang="en-US" sz="2400" smtClean="0">
                <a:latin typeface="Courier New" charset="0"/>
              </a:rPr>
              <a:t> </a:t>
            </a:r>
            <a:r>
              <a:rPr lang="en-US" sz="2400" b="1" smtClean="0">
                <a:latin typeface="Courier New" charset="0"/>
              </a:rPr>
              <a:t>int</a:t>
            </a:r>
            <a:r>
              <a:rPr lang="en-US" sz="2400" smtClean="0">
                <a:latin typeface="Courier New" charset="0"/>
              </a:rPr>
              <a:t> inputWidth(Scanner in)</a:t>
            </a:r>
          </a:p>
          <a:p>
            <a:pPr eaLnBrk="1" hangingPunct="1">
              <a:buFont typeface="Wingdings" pitchFamily="2" charset="2"/>
              <a:buNone/>
            </a:pPr>
            <a:r>
              <a:rPr lang="en-US" sz="2400" smtClean="0">
                <a:latin typeface="Courier New" charset="0"/>
              </a:rPr>
              <a:t>{</a:t>
            </a:r>
          </a:p>
          <a:p>
            <a:pPr eaLnBrk="1" hangingPunct="1">
              <a:buFont typeface="Wingdings" pitchFamily="2" charset="2"/>
              <a:buNone/>
            </a:pPr>
            <a:r>
              <a:rPr lang="en-US" sz="2400" smtClean="0">
                <a:latin typeface="Courier New" charset="0"/>
              </a:rPr>
              <a:t>  System.out.print("Enter width &gt; 0: ");</a:t>
            </a:r>
          </a:p>
          <a:p>
            <a:pPr eaLnBrk="1" hangingPunct="1">
              <a:buFont typeface="Wingdings" pitchFamily="2" charset="2"/>
              <a:buNone/>
            </a:pPr>
            <a:r>
              <a:rPr lang="en-US" sz="2400" smtClean="0">
                <a:latin typeface="Courier New" charset="0"/>
              </a:rPr>
              <a:t>  </a:t>
            </a:r>
            <a:r>
              <a:rPr lang="en-US" sz="2400" b="1" smtClean="0">
                <a:latin typeface="Courier New" charset="0"/>
              </a:rPr>
              <a:t>int</a:t>
            </a:r>
            <a:r>
              <a:rPr lang="en-US" sz="2400" smtClean="0">
                <a:latin typeface="Courier New" charset="0"/>
              </a:rPr>
              <a:t> width = in.nextInt();</a:t>
            </a:r>
          </a:p>
          <a:p>
            <a:pPr eaLnBrk="1" hangingPunct="1">
              <a:buFont typeface="Wingdings" pitchFamily="2" charset="2"/>
              <a:buNone/>
            </a:pPr>
            <a:r>
              <a:rPr lang="en-US" sz="2400" smtClean="0">
                <a:latin typeface="Courier New" charset="0"/>
              </a:rPr>
              <a:t>  </a:t>
            </a:r>
            <a:r>
              <a:rPr lang="en-US" sz="2400" b="1" smtClean="0">
                <a:latin typeface="Courier New" charset="0"/>
              </a:rPr>
              <a:t>return</a:t>
            </a:r>
            <a:r>
              <a:rPr lang="en-US" sz="2400" smtClean="0">
                <a:latin typeface="Courier New" charset="0"/>
              </a:rPr>
              <a:t> width;</a:t>
            </a:r>
          </a:p>
          <a:p>
            <a:pPr eaLnBrk="1" hangingPunct="1">
              <a:buFont typeface="Wingdings" pitchFamily="2" charset="2"/>
              <a:buNone/>
            </a:pPr>
            <a:r>
              <a:rPr lang="en-US" sz="2400" smtClean="0">
                <a:latin typeface="Courier New" charset="0"/>
              </a:rPr>
              <a:t>}</a:t>
            </a:r>
          </a:p>
        </p:txBody>
      </p:sp>
      <p:sp>
        <p:nvSpPr>
          <p:cNvPr id="12"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AB4CAC9-1D35-4027-9198-32410F3B51DC}" type="slidenum">
              <a:rPr lang="en-US" sz="1200">
                <a:solidFill>
                  <a:srgbClr val="898989"/>
                </a:solidFill>
              </a:rPr>
              <a:pPr eaLnBrk="1" hangingPunct="1"/>
              <a:t>29</a:t>
            </a:fld>
            <a:endParaRPr lang="en-US" sz="1200">
              <a:solidFill>
                <a:srgbClr val="898989"/>
              </a:solidFill>
            </a:endParaRPr>
          </a:p>
        </p:txBody>
      </p:sp>
      <p:grpSp>
        <p:nvGrpSpPr>
          <p:cNvPr id="2" name="Group 7"/>
          <p:cNvGrpSpPr>
            <a:grpSpLocks/>
          </p:cNvGrpSpPr>
          <p:nvPr/>
        </p:nvGrpSpPr>
        <p:grpSpPr bwMode="auto">
          <a:xfrm>
            <a:off x="838200" y="2957513"/>
            <a:ext cx="7212013" cy="1128712"/>
            <a:chOff x="528" y="1863"/>
            <a:chExt cx="4543" cy="711"/>
          </a:xfrm>
        </p:grpSpPr>
        <p:sp>
          <p:nvSpPr>
            <p:cNvPr id="102410" name="AutoShape 5"/>
            <p:cNvSpPr>
              <a:spLocks noChangeArrowheads="1"/>
            </p:cNvSpPr>
            <p:nvPr/>
          </p:nvSpPr>
          <p:spPr bwMode="auto">
            <a:xfrm>
              <a:off x="528" y="1863"/>
              <a:ext cx="1152" cy="240"/>
            </a:xfrm>
            <a:prstGeom prst="wedgeRoundRectCallout">
              <a:avLst>
                <a:gd name="adj1" fmla="val 295139"/>
                <a:gd name="adj2" fmla="val 144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2411" name="Text Box 6"/>
            <p:cNvSpPr txBox="1">
              <a:spLocks noChangeArrowheads="1"/>
            </p:cNvSpPr>
            <p:nvPr/>
          </p:nvSpPr>
          <p:spPr bwMode="auto">
            <a:xfrm>
              <a:off x="4080" y="2343"/>
              <a:ext cx="9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local variable</a:t>
              </a:r>
            </a:p>
          </p:txBody>
        </p:sp>
      </p:grpSp>
      <p:grpSp>
        <p:nvGrpSpPr>
          <p:cNvPr id="3" name="Group 11"/>
          <p:cNvGrpSpPr>
            <a:grpSpLocks/>
          </p:cNvGrpSpPr>
          <p:nvPr/>
        </p:nvGrpSpPr>
        <p:grpSpPr bwMode="auto">
          <a:xfrm>
            <a:off x="6019800" y="1628775"/>
            <a:ext cx="2895600" cy="1724025"/>
            <a:chOff x="3792" y="1026"/>
            <a:chExt cx="1824" cy="1086"/>
          </a:xfrm>
        </p:grpSpPr>
        <p:sp>
          <p:nvSpPr>
            <p:cNvPr id="102408" name="AutoShape 9"/>
            <p:cNvSpPr>
              <a:spLocks noChangeArrowheads="1"/>
            </p:cNvSpPr>
            <p:nvPr/>
          </p:nvSpPr>
          <p:spPr bwMode="auto">
            <a:xfrm>
              <a:off x="3792" y="1026"/>
              <a:ext cx="1152" cy="240"/>
            </a:xfrm>
            <a:prstGeom prst="wedgeRoundRectCallout">
              <a:avLst>
                <a:gd name="adj1" fmla="val 81250"/>
                <a:gd name="adj2" fmla="val 307083"/>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2409" name="Text Box 10"/>
            <p:cNvSpPr txBox="1">
              <a:spLocks noChangeArrowheads="1"/>
            </p:cNvSpPr>
            <p:nvPr/>
          </p:nvSpPr>
          <p:spPr bwMode="auto">
            <a:xfrm>
              <a:off x="4313" y="1881"/>
              <a:ext cx="13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formal parameter</a:t>
              </a:r>
            </a:p>
          </p:txBody>
        </p:sp>
      </p:grpSp>
    </p:spTree>
    <p:extLst>
      <p:ext uri="{BB962C8B-B14F-4D97-AF65-F5344CB8AC3E}">
        <p14:creationId xmlns:p14="http://schemas.microsoft.com/office/powerpoint/2010/main" val="265284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Methods</a:t>
            </a:r>
          </a:p>
        </p:txBody>
      </p:sp>
      <p:sp>
        <p:nvSpPr>
          <p:cNvPr id="353283" name="Rectangle 3"/>
          <p:cNvSpPr>
            <a:spLocks noGrp="1" noChangeArrowheads="1"/>
          </p:cNvSpPr>
          <p:nvPr>
            <p:ph idx="1"/>
          </p:nvPr>
        </p:nvSpPr>
        <p:spPr/>
        <p:txBody>
          <a:bodyPr/>
          <a:lstStyle/>
          <a:p>
            <a:pPr eaLnBrk="1" hangingPunct="1"/>
            <a:r>
              <a:rPr lang="en-US" smtClean="0"/>
              <a:t>One of the mechanism provided by Java to organize program structure is </a:t>
            </a:r>
            <a:r>
              <a:rPr lang="en-US" i="1" smtClean="0"/>
              <a:t>static</a:t>
            </a:r>
            <a:r>
              <a:rPr lang="en-US" smtClean="0"/>
              <a:t>/</a:t>
            </a:r>
            <a:r>
              <a:rPr lang="en-US" i="1" smtClean="0"/>
              <a:t>class</a:t>
            </a:r>
            <a:r>
              <a:rPr lang="en-US" smtClean="0"/>
              <a:t> methods</a:t>
            </a:r>
          </a:p>
          <a:p>
            <a:pPr eaLnBrk="1" hangingPunct="1"/>
            <a:r>
              <a:rPr lang="en-US" smtClean="0"/>
              <a:t>Informally, a method is a sequence of statements that performs some task. These statements are grouped together and given a name (the name of the method)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BB39980-0FEF-4197-8F7A-1AF3FD647CCB}"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779805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Parameters</a:t>
            </a:r>
          </a:p>
        </p:txBody>
      </p:sp>
      <p:sp>
        <p:nvSpPr>
          <p:cNvPr id="365571" name="Rectangle 3"/>
          <p:cNvSpPr>
            <a:spLocks noGrp="1" noChangeArrowheads="1"/>
          </p:cNvSpPr>
          <p:nvPr>
            <p:ph idx="1"/>
          </p:nvPr>
        </p:nvSpPr>
        <p:spPr/>
        <p:txBody>
          <a:bodyPr/>
          <a:lstStyle/>
          <a:p>
            <a:pPr eaLnBrk="1" hangingPunct="1"/>
            <a:r>
              <a:rPr lang="en-US" smtClean="0"/>
              <a:t>We need a mechanism to provide a method with the information it needs to perform its task, e.g.,</a:t>
            </a:r>
          </a:p>
          <a:p>
            <a:pPr lvl="1" eaLnBrk="1" hangingPunct="1"/>
            <a:r>
              <a:rPr lang="en-US" smtClean="0"/>
              <a:t>What will a method to compute the area of a rectangle need?</a:t>
            </a:r>
          </a:p>
          <a:p>
            <a:pPr lvl="1" eaLnBrk="1" hangingPunct="1"/>
            <a:r>
              <a:rPr lang="en-US" smtClean="0"/>
              <a:t>What will a method to print the average of two integers need?</a:t>
            </a:r>
          </a:p>
          <a:p>
            <a:pPr lvl="1" eaLnBrk="1" hangingPunct="1"/>
            <a:r>
              <a:rPr lang="en-US" smtClean="0"/>
              <a:t>What will a method to count the number of occurrences of a character in a string need?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60456A2-6C2D-433A-BB83-FBC6DBF44526}" type="slidenum">
              <a:rPr lang="en-US" sz="1200">
                <a:solidFill>
                  <a:srgbClr val="898989"/>
                </a:solidFill>
              </a:rPr>
              <a:pPr eaLnBrk="1" hangingPunct="1"/>
              <a:t>30</a:t>
            </a:fld>
            <a:endParaRPr lang="en-US" sz="1200">
              <a:solidFill>
                <a:srgbClr val="898989"/>
              </a:solidFill>
            </a:endParaRPr>
          </a:p>
        </p:txBody>
      </p:sp>
    </p:spTree>
    <p:extLst>
      <p:ext uri="{BB962C8B-B14F-4D97-AF65-F5344CB8AC3E}">
        <p14:creationId xmlns:p14="http://schemas.microsoft.com/office/powerpoint/2010/main" val="770142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Parameters cont.</a:t>
            </a:r>
          </a:p>
        </p:txBody>
      </p:sp>
      <p:sp>
        <p:nvSpPr>
          <p:cNvPr id="104451" name="Rectangle 3"/>
          <p:cNvSpPr>
            <a:spLocks noGrp="1" noChangeArrowheads="1"/>
          </p:cNvSpPr>
          <p:nvPr>
            <p:ph idx="1"/>
          </p:nvPr>
        </p:nvSpPr>
        <p:spPr/>
        <p:txBody>
          <a:bodyPr/>
          <a:lstStyle/>
          <a:p>
            <a:pPr eaLnBrk="1" hangingPunct="1"/>
            <a:r>
              <a:rPr lang="en-US" sz="2800" smtClean="0"/>
              <a:t>In a method declaration, we specify the </a:t>
            </a:r>
            <a:r>
              <a:rPr lang="en-US" sz="2800" i="1" smtClean="0"/>
              <a:t>formal parameter list</a:t>
            </a:r>
            <a:r>
              <a:rPr lang="en-US" sz="2800" smtClean="0"/>
              <a:t>, which looks like a list of variable declarations separated by commas, e.g.,</a:t>
            </a:r>
          </a:p>
          <a:p>
            <a:pPr lvl="1" eaLnBrk="1" hangingPunct="1">
              <a:buFont typeface="Wingdings" pitchFamily="2" charset="2"/>
              <a:buNone/>
            </a:pPr>
            <a:r>
              <a:rPr lang="en-US" sz="2400" b="1" smtClean="0">
                <a:latin typeface="Courier New" charset="0"/>
              </a:rPr>
              <a:t>int</a:t>
            </a:r>
            <a:r>
              <a:rPr lang="en-US" sz="2400" smtClean="0">
                <a:latin typeface="Courier New" charset="0"/>
              </a:rPr>
              <a:t> a, </a:t>
            </a:r>
            <a:r>
              <a:rPr lang="en-US" sz="2400" b="1" smtClean="0">
                <a:latin typeface="Courier New" charset="0"/>
              </a:rPr>
              <a:t>int</a:t>
            </a:r>
            <a:r>
              <a:rPr lang="en-US" sz="2400" smtClean="0">
                <a:latin typeface="Courier New" charset="0"/>
              </a:rPr>
              <a:t> b, </a:t>
            </a:r>
            <a:r>
              <a:rPr lang="en-US" sz="2400" b="1" smtClean="0">
                <a:latin typeface="Courier New" charset="0"/>
              </a:rPr>
              <a:t>double</a:t>
            </a:r>
            <a:r>
              <a:rPr lang="en-US" sz="2400" smtClean="0">
                <a:latin typeface="Courier New" charset="0"/>
              </a:rPr>
              <a:t> c, </a:t>
            </a:r>
            <a:r>
              <a:rPr lang="en-US" sz="2400" b="1" smtClean="0">
                <a:latin typeface="Courier New" charset="0"/>
              </a:rPr>
              <a:t>char</a:t>
            </a:r>
            <a:r>
              <a:rPr lang="en-US" sz="2400" smtClean="0">
                <a:latin typeface="Courier New" charset="0"/>
              </a:rPr>
              <a:t> d, String e</a:t>
            </a:r>
            <a:endParaRPr lang="en-US" sz="2400" smtClean="0"/>
          </a:p>
          <a:p>
            <a:pPr eaLnBrk="1" hangingPunct="1"/>
            <a:r>
              <a:rPr lang="en-US" sz="2800" smtClean="0"/>
              <a:t>You can have 0 or more parameters for your methods and they can be of any data type</a:t>
            </a:r>
          </a:p>
          <a:p>
            <a:pPr eaLnBrk="1" hangingPunct="1"/>
            <a:r>
              <a:rPr lang="en-US" sz="2800" smtClean="0"/>
              <a:t>Choose meaningful names for the formal parameters, just like you would for variables</a:t>
            </a:r>
          </a:p>
          <a:p>
            <a:pPr eaLnBrk="1" hangingPunct="1"/>
            <a:endParaRPr lang="en-US" sz="2800"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9EB0169-08D5-40F6-B353-8EC22D1BD8C4}" type="slidenum">
              <a:rPr lang="en-US" sz="1200">
                <a:solidFill>
                  <a:srgbClr val="898989"/>
                </a:solidFill>
              </a:rPr>
              <a:pPr eaLnBrk="1" hangingPunct="1"/>
              <a:t>31</a:t>
            </a:fld>
            <a:endParaRPr lang="en-US" sz="1200">
              <a:solidFill>
                <a:srgbClr val="898989"/>
              </a:solidFill>
            </a:endParaRPr>
          </a:p>
        </p:txBody>
      </p:sp>
    </p:spTree>
    <p:extLst>
      <p:ext uri="{BB962C8B-B14F-4D97-AF65-F5344CB8AC3E}">
        <p14:creationId xmlns:p14="http://schemas.microsoft.com/office/powerpoint/2010/main" val="2276286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Examples of Method Headers</a:t>
            </a:r>
          </a:p>
        </p:txBody>
      </p:sp>
      <p:sp>
        <p:nvSpPr>
          <p:cNvPr id="368643" name="Rectangle 3"/>
          <p:cNvSpPr>
            <a:spLocks noGrp="1" noChangeArrowheads="1"/>
          </p:cNvSpPr>
          <p:nvPr>
            <p:ph idx="1"/>
          </p:nvPr>
        </p:nvSpPr>
        <p:spPr/>
        <p:txBody>
          <a:bodyPr/>
          <a:lstStyle/>
          <a:p>
            <a:pPr eaLnBrk="1" hangingPunct="1"/>
            <a:r>
              <a:rPr lang="en-US" sz="2400" b="1" dirty="0" smtClean="0">
                <a:latin typeface="Courier New" charset="0"/>
              </a:rPr>
              <a:t>private static double</a:t>
            </a:r>
            <a:r>
              <a:rPr lang="en-US" sz="2400" dirty="0" smtClean="0">
                <a:latin typeface="Courier New" charset="0"/>
              </a:rPr>
              <a:t> area(</a:t>
            </a:r>
          </a:p>
          <a:p>
            <a:pPr eaLnBrk="1" hangingPunct="1">
              <a:buFont typeface="Wingdings" pitchFamily="2" charset="2"/>
              <a:buNone/>
            </a:pPr>
            <a:r>
              <a:rPr lang="en-US" sz="2400" dirty="0" smtClean="0">
                <a:latin typeface="Courier New" charset="0"/>
              </a:rPr>
              <a:t>               </a:t>
            </a:r>
            <a:r>
              <a:rPr lang="en-US" sz="2400" b="1" dirty="0" smtClean="0">
                <a:latin typeface="Courier New" charset="0"/>
              </a:rPr>
              <a:t>double</a:t>
            </a:r>
            <a:r>
              <a:rPr lang="en-US" sz="2400" dirty="0" smtClean="0">
                <a:latin typeface="Courier New" charset="0"/>
              </a:rPr>
              <a:t> width, </a:t>
            </a:r>
            <a:r>
              <a:rPr lang="en-US" sz="2400" b="1" dirty="0" smtClean="0">
                <a:latin typeface="Courier New" charset="0"/>
              </a:rPr>
              <a:t>double</a:t>
            </a:r>
            <a:r>
              <a:rPr lang="en-US" sz="2400" dirty="0" smtClean="0">
                <a:latin typeface="Courier New" charset="0"/>
              </a:rPr>
              <a:t> height)</a:t>
            </a:r>
          </a:p>
          <a:p>
            <a:pPr eaLnBrk="1" hangingPunct="1">
              <a:buFont typeface="Wingdings" pitchFamily="2" charset="2"/>
              <a:buNone/>
            </a:pPr>
            <a:endParaRPr lang="en-US" sz="2400" dirty="0" smtClean="0">
              <a:latin typeface="Courier New" charset="0"/>
            </a:endParaRPr>
          </a:p>
          <a:p>
            <a:pPr eaLnBrk="1" hangingPunct="1"/>
            <a:r>
              <a:rPr lang="en-US" sz="2400" b="1" dirty="0" smtClean="0">
                <a:latin typeface="Courier New" charset="0"/>
              </a:rPr>
              <a:t>private static void</a:t>
            </a:r>
            <a:r>
              <a:rPr lang="en-US" sz="2400" dirty="0" smtClean="0">
                <a:latin typeface="Courier New" charset="0"/>
              </a:rPr>
              <a:t> </a:t>
            </a:r>
            <a:r>
              <a:rPr lang="en-US" sz="2400" dirty="0" err="1" smtClean="0">
                <a:latin typeface="Courier New" charset="0"/>
              </a:rPr>
              <a:t>printAverage</a:t>
            </a:r>
            <a:r>
              <a:rPr lang="en-US" sz="2400" dirty="0" smtClean="0">
                <a:latin typeface="Courier New" charset="0"/>
              </a:rPr>
              <a:t>(</a:t>
            </a:r>
          </a:p>
          <a:p>
            <a:pPr eaLnBrk="1" hangingPunct="1">
              <a:buFont typeface="Wingdings" pitchFamily="2" charset="2"/>
              <a:buNone/>
            </a:pPr>
            <a:r>
              <a:rPr lang="en-US" sz="2400" dirty="0" smtClean="0">
                <a:latin typeface="Courier New" charset="0"/>
              </a:rPr>
              <a:t>                              </a:t>
            </a:r>
            <a:r>
              <a:rPr lang="en-US" sz="2400" b="1" dirty="0" err="1" smtClean="0">
                <a:latin typeface="Courier New" charset="0"/>
              </a:rPr>
              <a:t>int</a:t>
            </a:r>
            <a:r>
              <a:rPr lang="en-US" sz="2400" dirty="0" smtClean="0">
                <a:latin typeface="Courier New" charset="0"/>
              </a:rPr>
              <a:t> x, </a:t>
            </a:r>
            <a:r>
              <a:rPr lang="en-US" sz="2400" b="1" dirty="0" err="1" smtClean="0">
                <a:latin typeface="Courier New" charset="0"/>
              </a:rPr>
              <a:t>int</a:t>
            </a:r>
            <a:r>
              <a:rPr lang="en-US" sz="2400" dirty="0" smtClean="0">
                <a:latin typeface="Courier New" charset="0"/>
              </a:rPr>
              <a:t> y)</a:t>
            </a:r>
          </a:p>
          <a:p>
            <a:pPr eaLnBrk="1" hangingPunct="1">
              <a:buFont typeface="Wingdings" pitchFamily="2" charset="2"/>
              <a:buNone/>
            </a:pPr>
            <a:endParaRPr lang="en-US" sz="2400" dirty="0" smtClean="0">
              <a:latin typeface="Courier New" charset="0"/>
            </a:endParaRPr>
          </a:p>
          <a:p>
            <a:pPr eaLnBrk="1" hangingPunct="1"/>
            <a:r>
              <a:rPr lang="en-US" sz="2400" b="1" dirty="0" smtClean="0">
                <a:latin typeface="Courier New" charset="0"/>
              </a:rPr>
              <a:t>private static </a:t>
            </a:r>
            <a:r>
              <a:rPr lang="en-US" sz="2400" b="1" dirty="0" err="1" smtClean="0">
                <a:latin typeface="Courier New" charset="0"/>
              </a:rPr>
              <a:t>int</a:t>
            </a:r>
            <a:r>
              <a:rPr lang="en-US" sz="2400" dirty="0" smtClean="0">
                <a:latin typeface="Courier New" charset="0"/>
              </a:rPr>
              <a:t> occurrences(</a:t>
            </a:r>
          </a:p>
          <a:p>
            <a:pPr eaLnBrk="1" hangingPunct="1">
              <a:buFont typeface="Wingdings" pitchFamily="2" charset="2"/>
              <a:buNone/>
            </a:pPr>
            <a:r>
              <a:rPr lang="en-US" sz="2400" dirty="0" smtClean="0">
                <a:latin typeface="Courier New" charset="0"/>
              </a:rPr>
              <a:t>                       </a:t>
            </a:r>
            <a:r>
              <a:rPr lang="en-US" sz="2400" b="1" dirty="0" smtClean="0">
                <a:latin typeface="Courier New" charset="0"/>
              </a:rPr>
              <a:t>char</a:t>
            </a:r>
            <a:r>
              <a:rPr lang="en-US" sz="2400" dirty="0" smtClean="0">
                <a:latin typeface="Courier New" charset="0"/>
              </a:rPr>
              <a:t> </a:t>
            </a:r>
            <a:r>
              <a:rPr lang="en-US" sz="2400" dirty="0" err="1" smtClean="0">
                <a:latin typeface="Courier New" charset="0"/>
              </a:rPr>
              <a:t>ch</a:t>
            </a: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a:t>
            </a:r>
          </a:p>
        </p:txBody>
      </p:sp>
      <p:sp>
        <p:nvSpPr>
          <p:cNvPr id="1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DF2E813-8A55-4C86-96C4-FEB67BC30AB4}" type="slidenum">
              <a:rPr lang="en-US" sz="1200">
                <a:solidFill>
                  <a:srgbClr val="898989"/>
                </a:solidFill>
              </a:rPr>
              <a:pPr eaLnBrk="1" hangingPunct="1"/>
              <a:t>32</a:t>
            </a:fld>
            <a:endParaRPr lang="en-US" sz="1200">
              <a:solidFill>
                <a:srgbClr val="898989"/>
              </a:solidFill>
            </a:endParaRPr>
          </a:p>
        </p:txBody>
      </p:sp>
    </p:spTree>
    <p:extLst>
      <p:ext uri="{BB962C8B-B14F-4D97-AF65-F5344CB8AC3E}">
        <p14:creationId xmlns:p14="http://schemas.microsoft.com/office/powerpoint/2010/main" val="3271371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Examples of Method Headers</a:t>
            </a:r>
          </a:p>
        </p:txBody>
      </p:sp>
      <p:sp>
        <p:nvSpPr>
          <p:cNvPr id="368643" name="Rectangle 3"/>
          <p:cNvSpPr>
            <a:spLocks noGrp="1" noChangeArrowheads="1"/>
          </p:cNvSpPr>
          <p:nvPr>
            <p:ph idx="1"/>
          </p:nvPr>
        </p:nvSpPr>
        <p:spPr/>
        <p:txBody>
          <a:bodyPr/>
          <a:lstStyle/>
          <a:p>
            <a:pPr eaLnBrk="1" hangingPunct="1"/>
            <a:r>
              <a:rPr lang="en-US" sz="2400" b="1" smtClean="0">
                <a:latin typeface="Courier New" charset="0"/>
              </a:rPr>
              <a:t>private static double</a:t>
            </a:r>
            <a:r>
              <a:rPr lang="en-US" sz="2400" smtClean="0">
                <a:latin typeface="Courier New" charset="0"/>
              </a:rPr>
              <a:t> area(</a:t>
            </a:r>
          </a:p>
          <a:p>
            <a:pPr eaLnBrk="1" hangingPunct="1">
              <a:buFont typeface="Wingdings" pitchFamily="2" charset="2"/>
              <a:buNone/>
            </a:pPr>
            <a:r>
              <a:rPr lang="en-US" sz="2400" smtClean="0">
                <a:latin typeface="Courier New" charset="0"/>
              </a:rPr>
              <a:t>               </a:t>
            </a:r>
            <a:r>
              <a:rPr lang="en-US" sz="2400" b="1" smtClean="0">
                <a:latin typeface="Courier New" charset="0"/>
              </a:rPr>
              <a:t>double</a:t>
            </a:r>
            <a:r>
              <a:rPr lang="en-US" sz="2400" smtClean="0">
                <a:latin typeface="Courier New" charset="0"/>
              </a:rPr>
              <a:t> width, </a:t>
            </a:r>
            <a:r>
              <a:rPr lang="en-US" sz="2400" b="1" smtClean="0">
                <a:latin typeface="Courier New" charset="0"/>
              </a:rPr>
              <a:t>double</a:t>
            </a:r>
            <a:r>
              <a:rPr lang="en-US" sz="2400" smtClean="0">
                <a:latin typeface="Courier New" charset="0"/>
              </a:rPr>
              <a:t> height)</a:t>
            </a:r>
          </a:p>
          <a:p>
            <a:pPr eaLnBrk="1" hangingPunct="1">
              <a:buFont typeface="Wingdings" pitchFamily="2" charset="2"/>
              <a:buNone/>
            </a:pPr>
            <a:endParaRPr lang="en-US" sz="2400" smtClean="0">
              <a:latin typeface="Courier New" charset="0"/>
            </a:endParaRPr>
          </a:p>
          <a:p>
            <a:pPr eaLnBrk="1" hangingPunct="1"/>
            <a:r>
              <a:rPr lang="en-US" sz="2400" b="1" smtClean="0">
                <a:latin typeface="Courier New" charset="0"/>
              </a:rPr>
              <a:t>private static void</a:t>
            </a:r>
            <a:r>
              <a:rPr lang="en-US" sz="2400" smtClean="0">
                <a:latin typeface="Courier New" charset="0"/>
              </a:rPr>
              <a:t> printAverage(</a:t>
            </a:r>
          </a:p>
          <a:p>
            <a:pPr eaLnBrk="1" hangingPunct="1">
              <a:buFont typeface="Wingdings" pitchFamily="2" charset="2"/>
              <a:buNone/>
            </a:pPr>
            <a:r>
              <a:rPr lang="en-US" sz="2400" smtClean="0">
                <a:latin typeface="Courier New" charset="0"/>
              </a:rPr>
              <a:t>                              </a:t>
            </a:r>
            <a:r>
              <a:rPr lang="en-US" sz="2400" b="1" smtClean="0">
                <a:latin typeface="Courier New" charset="0"/>
              </a:rPr>
              <a:t>int</a:t>
            </a:r>
            <a:r>
              <a:rPr lang="en-US" sz="2400" smtClean="0">
                <a:latin typeface="Courier New" charset="0"/>
              </a:rPr>
              <a:t> x, </a:t>
            </a:r>
            <a:r>
              <a:rPr lang="en-US" sz="2400" b="1" smtClean="0">
                <a:latin typeface="Courier New" charset="0"/>
              </a:rPr>
              <a:t>int</a:t>
            </a:r>
            <a:r>
              <a:rPr lang="en-US" sz="2400" smtClean="0">
                <a:latin typeface="Courier New" charset="0"/>
              </a:rPr>
              <a:t> y)</a:t>
            </a:r>
          </a:p>
          <a:p>
            <a:pPr eaLnBrk="1" hangingPunct="1">
              <a:buFont typeface="Wingdings" pitchFamily="2" charset="2"/>
              <a:buNone/>
            </a:pPr>
            <a:endParaRPr lang="en-US" sz="2400" smtClean="0">
              <a:latin typeface="Courier New" charset="0"/>
            </a:endParaRPr>
          </a:p>
          <a:p>
            <a:pPr eaLnBrk="1" hangingPunct="1"/>
            <a:r>
              <a:rPr lang="en-US" sz="2400" b="1" smtClean="0">
                <a:latin typeface="Courier New" charset="0"/>
              </a:rPr>
              <a:t>private static int</a:t>
            </a:r>
            <a:r>
              <a:rPr lang="en-US" sz="2400" smtClean="0">
                <a:latin typeface="Courier New" charset="0"/>
              </a:rPr>
              <a:t> occurrences(</a:t>
            </a:r>
          </a:p>
          <a:p>
            <a:pPr eaLnBrk="1" hangingPunct="1">
              <a:buFont typeface="Wingdings" pitchFamily="2" charset="2"/>
              <a:buNone/>
            </a:pPr>
            <a:r>
              <a:rPr lang="en-US" sz="2400" smtClean="0">
                <a:latin typeface="Courier New" charset="0"/>
              </a:rPr>
              <a:t>                       </a:t>
            </a:r>
            <a:r>
              <a:rPr lang="en-US" sz="2400" b="1" smtClean="0">
                <a:latin typeface="Courier New" charset="0"/>
              </a:rPr>
              <a:t>char</a:t>
            </a:r>
            <a:r>
              <a:rPr lang="en-US" sz="2400" smtClean="0">
                <a:latin typeface="Courier New" charset="0"/>
              </a:rPr>
              <a:t> ch, String str)</a:t>
            </a:r>
          </a:p>
        </p:txBody>
      </p:sp>
      <p:sp>
        <p:nvSpPr>
          <p:cNvPr id="1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DF2E813-8A55-4C86-96C4-FEB67BC30AB4}" type="slidenum">
              <a:rPr lang="en-US" sz="1200">
                <a:solidFill>
                  <a:srgbClr val="898989"/>
                </a:solidFill>
              </a:rPr>
              <a:pPr eaLnBrk="1" hangingPunct="1"/>
              <a:t>33</a:t>
            </a:fld>
            <a:endParaRPr lang="en-US" sz="1200">
              <a:solidFill>
                <a:srgbClr val="898989"/>
              </a:solidFill>
            </a:endParaRPr>
          </a:p>
        </p:txBody>
      </p:sp>
      <p:grpSp>
        <p:nvGrpSpPr>
          <p:cNvPr id="2" name="Group 9"/>
          <p:cNvGrpSpPr>
            <a:grpSpLocks/>
          </p:cNvGrpSpPr>
          <p:nvPr/>
        </p:nvGrpSpPr>
        <p:grpSpPr bwMode="auto">
          <a:xfrm>
            <a:off x="838200" y="2057400"/>
            <a:ext cx="7467600" cy="3871913"/>
            <a:chOff x="528" y="1296"/>
            <a:chExt cx="4704" cy="2439"/>
          </a:xfrm>
        </p:grpSpPr>
        <p:sp>
          <p:nvSpPr>
            <p:cNvPr id="105479" name="AutoShape 5"/>
            <p:cNvSpPr>
              <a:spLocks noChangeArrowheads="1"/>
            </p:cNvSpPr>
            <p:nvPr/>
          </p:nvSpPr>
          <p:spPr bwMode="auto">
            <a:xfrm>
              <a:off x="2064" y="1296"/>
              <a:ext cx="3120" cy="240"/>
            </a:xfrm>
            <a:prstGeom prst="wedgeRoundRectCallout">
              <a:avLst>
                <a:gd name="adj1" fmla="val -65130"/>
                <a:gd name="adj2" fmla="val 8575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5480" name="Text Box 6"/>
            <p:cNvSpPr txBox="1">
              <a:spLocks noChangeArrowheads="1"/>
            </p:cNvSpPr>
            <p:nvPr/>
          </p:nvSpPr>
          <p:spPr bwMode="auto">
            <a:xfrm>
              <a:off x="528" y="3504"/>
              <a:ext cx="13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formal parameters</a:t>
              </a:r>
            </a:p>
          </p:txBody>
        </p:sp>
        <p:sp>
          <p:nvSpPr>
            <p:cNvPr id="105481" name="AutoShape 7"/>
            <p:cNvSpPr>
              <a:spLocks noChangeArrowheads="1"/>
            </p:cNvSpPr>
            <p:nvPr/>
          </p:nvSpPr>
          <p:spPr bwMode="auto">
            <a:xfrm>
              <a:off x="3792" y="2139"/>
              <a:ext cx="1440" cy="240"/>
            </a:xfrm>
            <a:prstGeom prst="wedgeRoundRectCallout">
              <a:avLst>
                <a:gd name="adj1" fmla="val -194236"/>
                <a:gd name="adj2" fmla="val 505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5482" name="AutoShape 8"/>
            <p:cNvSpPr>
              <a:spLocks noChangeArrowheads="1"/>
            </p:cNvSpPr>
            <p:nvPr/>
          </p:nvSpPr>
          <p:spPr bwMode="auto">
            <a:xfrm>
              <a:off x="2976" y="2976"/>
              <a:ext cx="2208" cy="240"/>
            </a:xfrm>
            <a:prstGeom prst="wedgeRoundRectCallout">
              <a:avLst>
                <a:gd name="adj1" fmla="val -100454"/>
                <a:gd name="adj2" fmla="val 1825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grpSp>
    </p:spTree>
    <p:extLst>
      <p:ext uri="{BB962C8B-B14F-4D97-AF65-F5344CB8AC3E}">
        <p14:creationId xmlns:p14="http://schemas.microsoft.com/office/powerpoint/2010/main" val="3286814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Examples of Method Calls</a:t>
            </a:r>
          </a:p>
        </p:txBody>
      </p:sp>
      <p:sp>
        <p:nvSpPr>
          <p:cNvPr id="369667" name="Rectangle 3"/>
          <p:cNvSpPr>
            <a:spLocks noGrp="1" noChangeArrowheads="1"/>
          </p:cNvSpPr>
          <p:nvPr>
            <p:ph idx="1"/>
          </p:nvPr>
        </p:nvSpPr>
        <p:spPr/>
        <p:txBody>
          <a:bodyPr/>
          <a:lstStyle/>
          <a:p>
            <a:pPr eaLnBrk="1" hangingPunct="1">
              <a:buFont typeface="Wingdings" pitchFamily="2" charset="2"/>
              <a:buNone/>
            </a:pPr>
            <a:r>
              <a:rPr lang="en-US" sz="2400" smtClean="0">
                <a:latin typeface="Courier New" charset="0"/>
              </a:rPr>
              <a:t>Scanner keyboard = </a:t>
            </a:r>
            <a:r>
              <a:rPr lang="en-US" sz="2400" b="1" smtClean="0">
                <a:latin typeface="Courier New" charset="0"/>
              </a:rPr>
              <a:t>new</a:t>
            </a:r>
            <a:r>
              <a:rPr lang="en-US" sz="2400" smtClean="0">
                <a:latin typeface="Courier New" charset="0"/>
              </a:rPr>
              <a:t> Scanner(System.in);</a:t>
            </a:r>
          </a:p>
          <a:p>
            <a:pPr eaLnBrk="1" hangingPunct="1">
              <a:buFont typeface="Wingdings" pitchFamily="2" charset="2"/>
              <a:buNone/>
            </a:pPr>
            <a:r>
              <a:rPr lang="en-US" sz="2400" b="1" smtClean="0">
                <a:latin typeface="Courier New" charset="0"/>
              </a:rPr>
              <a:t>double</a:t>
            </a:r>
            <a:r>
              <a:rPr lang="en-US" sz="2400" smtClean="0">
                <a:latin typeface="Courier New" charset="0"/>
              </a:rPr>
              <a:t> w = keyboard.nextDouble();</a:t>
            </a:r>
          </a:p>
          <a:p>
            <a:pPr eaLnBrk="1" hangingPunct="1">
              <a:buFont typeface="Wingdings" pitchFamily="2" charset="2"/>
              <a:buNone/>
            </a:pPr>
            <a:r>
              <a:rPr lang="en-US" sz="2400" b="1" smtClean="0">
                <a:latin typeface="Courier New" charset="0"/>
              </a:rPr>
              <a:t>double</a:t>
            </a:r>
            <a:r>
              <a:rPr lang="en-US" sz="2400" smtClean="0">
                <a:latin typeface="Courier New" charset="0"/>
              </a:rPr>
              <a:t> h = keyboard.nextDouble();</a:t>
            </a:r>
          </a:p>
          <a:p>
            <a:pPr eaLnBrk="1" hangingPunct="1">
              <a:buFont typeface="Wingdings" pitchFamily="2" charset="2"/>
              <a:buNone/>
            </a:pPr>
            <a:r>
              <a:rPr lang="en-US" sz="2400" b="1" smtClean="0">
                <a:latin typeface="Courier New" charset="0"/>
              </a:rPr>
              <a:t>double</a:t>
            </a:r>
            <a:r>
              <a:rPr lang="en-US" sz="2400" smtClean="0">
                <a:latin typeface="Courier New" charset="0"/>
              </a:rPr>
              <a:t> myArea = area(w, h);</a:t>
            </a:r>
          </a:p>
          <a:p>
            <a:pPr eaLnBrk="1" hangingPunct="1">
              <a:buFont typeface="Wingdings" pitchFamily="2" charset="2"/>
              <a:buNone/>
            </a:pPr>
            <a:endParaRPr lang="en-US" sz="2400" smtClean="0">
              <a:latin typeface="Courier New" charset="0"/>
            </a:endParaRPr>
          </a:p>
          <a:p>
            <a:pPr eaLnBrk="1" hangingPunct="1">
              <a:buFont typeface="Wingdings" pitchFamily="2" charset="2"/>
              <a:buNone/>
            </a:pPr>
            <a:r>
              <a:rPr lang="en-US" sz="2400" smtClean="0">
                <a:latin typeface="Courier New" charset="0"/>
              </a:rPr>
              <a:t>int i = 21, j = 13;</a:t>
            </a:r>
          </a:p>
          <a:p>
            <a:pPr eaLnBrk="1" hangingPunct="1">
              <a:buFont typeface="Wingdings" pitchFamily="2" charset="2"/>
              <a:buNone/>
            </a:pPr>
            <a:r>
              <a:rPr lang="en-US" sz="2400" smtClean="0">
                <a:latin typeface="Courier New" charset="0"/>
              </a:rPr>
              <a:t>printAverage(i, j);</a:t>
            </a:r>
          </a:p>
          <a:p>
            <a:pPr eaLnBrk="1" hangingPunct="1">
              <a:buFont typeface="Wingdings" pitchFamily="2" charset="2"/>
              <a:buNone/>
            </a:pPr>
            <a:endParaRPr lang="en-US" sz="2400" smtClean="0">
              <a:latin typeface="Courier New" charset="0"/>
            </a:endParaRPr>
          </a:p>
          <a:p>
            <a:pPr eaLnBrk="1" hangingPunct="1">
              <a:buFont typeface="Wingdings" pitchFamily="2" charset="2"/>
              <a:buNone/>
            </a:pPr>
            <a:r>
              <a:rPr lang="en-US" sz="2400" smtClean="0">
                <a:latin typeface="Courier New" charset="0"/>
              </a:rPr>
              <a:t>String s = “This couldn’t be more fun!”;</a:t>
            </a:r>
          </a:p>
          <a:p>
            <a:pPr eaLnBrk="1" hangingPunct="1">
              <a:buFont typeface="Wingdings" pitchFamily="2" charset="2"/>
              <a:buNone/>
            </a:pPr>
            <a:r>
              <a:rPr lang="en-US" sz="2400" b="1" smtClean="0">
                <a:latin typeface="Courier New" charset="0"/>
              </a:rPr>
              <a:t>int</a:t>
            </a:r>
            <a:r>
              <a:rPr lang="en-US" sz="2400" smtClean="0">
                <a:latin typeface="Courier New" charset="0"/>
              </a:rPr>
              <a:t> count = occurrences(‘u’, s);</a:t>
            </a:r>
          </a:p>
        </p:txBody>
      </p:sp>
      <p:sp>
        <p:nvSpPr>
          <p:cNvPr id="1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5B4C6A8-ABAD-4973-AB97-B9D5EEAC8CED}"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2505885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Examples of Method Calls</a:t>
            </a:r>
          </a:p>
        </p:txBody>
      </p:sp>
      <p:sp>
        <p:nvSpPr>
          <p:cNvPr id="369667" name="Rectangle 3"/>
          <p:cNvSpPr>
            <a:spLocks noGrp="1" noChangeArrowheads="1"/>
          </p:cNvSpPr>
          <p:nvPr>
            <p:ph idx="1"/>
          </p:nvPr>
        </p:nvSpPr>
        <p:spPr/>
        <p:txBody>
          <a:bodyPr/>
          <a:lstStyle/>
          <a:p>
            <a:pPr eaLnBrk="1" hangingPunct="1">
              <a:buFont typeface="Wingdings" pitchFamily="2" charset="2"/>
              <a:buNone/>
            </a:pPr>
            <a:r>
              <a:rPr lang="en-US" sz="2400" smtClean="0">
                <a:latin typeface="Courier New" charset="0"/>
              </a:rPr>
              <a:t>Scanner keyboard = </a:t>
            </a:r>
            <a:r>
              <a:rPr lang="en-US" sz="2400" b="1" smtClean="0">
                <a:latin typeface="Courier New" charset="0"/>
              </a:rPr>
              <a:t>new</a:t>
            </a:r>
            <a:r>
              <a:rPr lang="en-US" sz="2400" smtClean="0">
                <a:latin typeface="Courier New" charset="0"/>
              </a:rPr>
              <a:t> Scanner(System.in);</a:t>
            </a:r>
          </a:p>
          <a:p>
            <a:pPr eaLnBrk="1" hangingPunct="1">
              <a:buFont typeface="Wingdings" pitchFamily="2" charset="2"/>
              <a:buNone/>
            </a:pPr>
            <a:r>
              <a:rPr lang="en-US" sz="2400" b="1" smtClean="0">
                <a:latin typeface="Courier New" charset="0"/>
              </a:rPr>
              <a:t>double</a:t>
            </a:r>
            <a:r>
              <a:rPr lang="en-US" sz="2400" smtClean="0">
                <a:latin typeface="Courier New" charset="0"/>
              </a:rPr>
              <a:t> w = keyboard.nextDouble();</a:t>
            </a:r>
          </a:p>
          <a:p>
            <a:pPr eaLnBrk="1" hangingPunct="1">
              <a:buFont typeface="Wingdings" pitchFamily="2" charset="2"/>
              <a:buNone/>
            </a:pPr>
            <a:r>
              <a:rPr lang="en-US" sz="2400" b="1" smtClean="0">
                <a:latin typeface="Courier New" charset="0"/>
              </a:rPr>
              <a:t>double</a:t>
            </a:r>
            <a:r>
              <a:rPr lang="en-US" sz="2400" smtClean="0">
                <a:latin typeface="Courier New" charset="0"/>
              </a:rPr>
              <a:t> h = keyboard.nextDouble();</a:t>
            </a:r>
          </a:p>
          <a:p>
            <a:pPr eaLnBrk="1" hangingPunct="1">
              <a:buFont typeface="Wingdings" pitchFamily="2" charset="2"/>
              <a:buNone/>
            </a:pPr>
            <a:r>
              <a:rPr lang="en-US" sz="2400" b="1" smtClean="0">
                <a:latin typeface="Courier New" charset="0"/>
              </a:rPr>
              <a:t>double</a:t>
            </a:r>
            <a:r>
              <a:rPr lang="en-US" sz="2400" smtClean="0">
                <a:latin typeface="Courier New" charset="0"/>
              </a:rPr>
              <a:t> myArea = area(w, h);</a:t>
            </a:r>
          </a:p>
          <a:p>
            <a:pPr eaLnBrk="1" hangingPunct="1">
              <a:buFont typeface="Wingdings" pitchFamily="2" charset="2"/>
              <a:buNone/>
            </a:pPr>
            <a:endParaRPr lang="en-US" sz="2400" smtClean="0">
              <a:latin typeface="Courier New" charset="0"/>
            </a:endParaRPr>
          </a:p>
          <a:p>
            <a:pPr eaLnBrk="1" hangingPunct="1">
              <a:buFont typeface="Wingdings" pitchFamily="2" charset="2"/>
              <a:buNone/>
            </a:pPr>
            <a:r>
              <a:rPr lang="en-US" sz="2400" smtClean="0">
                <a:latin typeface="Courier New" charset="0"/>
              </a:rPr>
              <a:t>int i = 21, j = 13;</a:t>
            </a:r>
          </a:p>
          <a:p>
            <a:pPr eaLnBrk="1" hangingPunct="1">
              <a:buFont typeface="Wingdings" pitchFamily="2" charset="2"/>
              <a:buNone/>
            </a:pPr>
            <a:r>
              <a:rPr lang="en-US" sz="2400" smtClean="0">
                <a:latin typeface="Courier New" charset="0"/>
              </a:rPr>
              <a:t>printAverage(i, j);</a:t>
            </a:r>
          </a:p>
          <a:p>
            <a:pPr eaLnBrk="1" hangingPunct="1">
              <a:buFont typeface="Wingdings" pitchFamily="2" charset="2"/>
              <a:buNone/>
            </a:pPr>
            <a:endParaRPr lang="en-US" sz="2400" smtClean="0">
              <a:latin typeface="Courier New" charset="0"/>
            </a:endParaRPr>
          </a:p>
          <a:p>
            <a:pPr eaLnBrk="1" hangingPunct="1">
              <a:buFont typeface="Wingdings" pitchFamily="2" charset="2"/>
              <a:buNone/>
            </a:pPr>
            <a:r>
              <a:rPr lang="en-US" sz="2400" smtClean="0">
                <a:latin typeface="Courier New" charset="0"/>
              </a:rPr>
              <a:t>String s = “This couldn’t be more fun!”;</a:t>
            </a:r>
          </a:p>
          <a:p>
            <a:pPr eaLnBrk="1" hangingPunct="1">
              <a:buFont typeface="Wingdings" pitchFamily="2" charset="2"/>
              <a:buNone/>
            </a:pPr>
            <a:r>
              <a:rPr lang="en-US" sz="2400" b="1" smtClean="0">
                <a:latin typeface="Courier New" charset="0"/>
              </a:rPr>
              <a:t>int</a:t>
            </a:r>
            <a:r>
              <a:rPr lang="en-US" sz="2400" smtClean="0">
                <a:latin typeface="Courier New" charset="0"/>
              </a:rPr>
              <a:t> count = occurrences(‘u’, s);</a:t>
            </a:r>
          </a:p>
        </p:txBody>
      </p:sp>
      <p:sp>
        <p:nvSpPr>
          <p:cNvPr id="1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5B4C6A8-ABAD-4973-AB97-B9D5EEAC8CED}" type="slidenum">
              <a:rPr lang="en-US" sz="1200">
                <a:solidFill>
                  <a:srgbClr val="898989"/>
                </a:solidFill>
              </a:rPr>
              <a:pPr eaLnBrk="1" hangingPunct="1"/>
              <a:t>35</a:t>
            </a:fld>
            <a:endParaRPr lang="en-US" sz="1200">
              <a:solidFill>
                <a:srgbClr val="898989"/>
              </a:solidFill>
            </a:endParaRPr>
          </a:p>
        </p:txBody>
      </p:sp>
      <p:grpSp>
        <p:nvGrpSpPr>
          <p:cNvPr id="2" name="Group 9"/>
          <p:cNvGrpSpPr>
            <a:grpSpLocks/>
          </p:cNvGrpSpPr>
          <p:nvPr/>
        </p:nvGrpSpPr>
        <p:grpSpPr bwMode="auto">
          <a:xfrm>
            <a:off x="2895600" y="2935288"/>
            <a:ext cx="6186488" cy="3033712"/>
            <a:chOff x="1824" y="1584"/>
            <a:chExt cx="3897" cy="1911"/>
          </a:xfrm>
        </p:grpSpPr>
        <p:sp>
          <p:nvSpPr>
            <p:cNvPr id="106503" name="AutoShape 5"/>
            <p:cNvSpPr>
              <a:spLocks noChangeArrowheads="1"/>
            </p:cNvSpPr>
            <p:nvPr/>
          </p:nvSpPr>
          <p:spPr bwMode="auto">
            <a:xfrm>
              <a:off x="2736" y="1584"/>
              <a:ext cx="528" cy="240"/>
            </a:xfrm>
            <a:prstGeom prst="wedgeRoundRectCallout">
              <a:avLst>
                <a:gd name="adj1" fmla="val 256630"/>
                <a:gd name="adj2" fmla="val 37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6504" name="Text Box 6"/>
            <p:cNvSpPr txBox="1">
              <a:spLocks noChangeArrowheads="1"/>
            </p:cNvSpPr>
            <p:nvPr/>
          </p:nvSpPr>
          <p:spPr bwMode="auto">
            <a:xfrm>
              <a:off x="4387" y="2544"/>
              <a:ext cx="1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actual parameters</a:t>
              </a:r>
            </a:p>
          </p:txBody>
        </p:sp>
        <p:sp>
          <p:nvSpPr>
            <p:cNvPr id="106505" name="AutoShape 7"/>
            <p:cNvSpPr>
              <a:spLocks noChangeArrowheads="1"/>
            </p:cNvSpPr>
            <p:nvPr/>
          </p:nvSpPr>
          <p:spPr bwMode="auto">
            <a:xfrm>
              <a:off x="1824" y="2421"/>
              <a:ext cx="528" cy="240"/>
            </a:xfrm>
            <a:prstGeom prst="wedgeRoundRectCallout">
              <a:avLst>
                <a:gd name="adj1" fmla="val 432199"/>
                <a:gd name="adj2" fmla="val 575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06506" name="AutoShape 8"/>
            <p:cNvSpPr>
              <a:spLocks noChangeArrowheads="1"/>
            </p:cNvSpPr>
            <p:nvPr/>
          </p:nvSpPr>
          <p:spPr bwMode="auto">
            <a:xfrm>
              <a:off x="3072" y="3255"/>
              <a:ext cx="768" cy="240"/>
            </a:xfrm>
            <a:prstGeom prst="wedgeRoundRectCallout">
              <a:avLst>
                <a:gd name="adj1" fmla="val 119403"/>
                <a:gd name="adj2" fmla="val -26375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grpSp>
    </p:spTree>
    <p:extLst>
      <p:ext uri="{BB962C8B-B14F-4D97-AF65-F5344CB8AC3E}">
        <p14:creationId xmlns:p14="http://schemas.microsoft.com/office/powerpoint/2010/main" val="982101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t>What Happens?</a:t>
            </a:r>
          </a:p>
        </p:txBody>
      </p:sp>
      <p:sp>
        <p:nvSpPr>
          <p:cNvPr id="107523" name="Rectangle 3"/>
          <p:cNvSpPr>
            <a:spLocks noGrp="1" noChangeArrowheads="1"/>
          </p:cNvSpPr>
          <p:nvPr>
            <p:ph idx="1"/>
          </p:nvPr>
        </p:nvSpPr>
        <p:spPr>
          <a:xfrm>
            <a:off x="455613" y="1155700"/>
            <a:ext cx="8226425" cy="5486400"/>
          </a:xfrm>
        </p:spPr>
        <p:txBody>
          <a:bodyPr/>
          <a:lstStyle/>
          <a:p>
            <a:pPr eaLnBrk="1" hangingPunct="1">
              <a:lnSpc>
                <a:spcPct val="90000"/>
              </a:lnSpc>
              <a:buFont typeface="Wingdings" pitchFamily="2" charset="2"/>
              <a:buNone/>
            </a:pPr>
            <a:r>
              <a:rPr lang="en-US" sz="1800" b="1" smtClean="0">
                <a:latin typeface="Courier New" charset="0"/>
              </a:rPr>
              <a:t>import</a:t>
            </a:r>
            <a:r>
              <a:rPr lang="en-US" sz="1800" smtClean="0">
                <a:latin typeface="Courier New" charset="0"/>
              </a:rPr>
              <a:t> java.util.Scanner;</a:t>
            </a:r>
            <a:endParaRPr lang="en-US" sz="1800" b="1" smtClean="0">
              <a:latin typeface="Courier New" charset="0"/>
            </a:endParaRPr>
          </a:p>
          <a:p>
            <a:pPr eaLnBrk="1" hangingPunct="1">
              <a:lnSpc>
                <a:spcPct val="90000"/>
              </a:lnSpc>
              <a:buFont typeface="Wingdings" pitchFamily="2" charset="2"/>
              <a:buNone/>
            </a:pPr>
            <a:r>
              <a:rPr lang="en-US" sz="1800" b="1" smtClean="0">
                <a:latin typeface="Courier New" charset="0"/>
              </a:rPr>
              <a:t>public class </a:t>
            </a:r>
            <a:r>
              <a:rPr lang="en-US" sz="1800" smtClean="0">
                <a:latin typeface="Courier New" charset="0"/>
              </a:rPr>
              <a:t>ComputeArea</a:t>
            </a:r>
          </a:p>
          <a:p>
            <a:pPr eaLnBrk="1" hangingPunct="1">
              <a:lnSpc>
                <a:spcPct val="90000"/>
              </a:lnSpc>
              <a:buFont typeface="Wingdings" pitchFamily="2" charset="2"/>
              <a:buNone/>
            </a:pPr>
            <a:r>
              <a:rPr lang="en-US" sz="1800" smtClean="0">
                <a:latin typeface="Courier New" charset="0"/>
              </a:rPr>
              <a:t>{</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a:t>
            </a:r>
          </a:p>
          <a:p>
            <a:pPr eaLnBrk="1" hangingPunct="1">
              <a:lnSpc>
                <a:spcPct val="90000"/>
              </a:lnSpc>
              <a:buFont typeface="Wingdings" pitchFamily="2" charset="2"/>
              <a:buNone/>
            </a:pPr>
            <a:r>
              <a:rPr lang="en-US" sz="1800" smtClean="0">
                <a:latin typeface="Courier New" charset="0"/>
              </a:rPr>
              <a:t>  {</a:t>
            </a:r>
          </a:p>
          <a:p>
            <a:pPr eaLnBrk="1" hangingPunct="1">
              <a:lnSpc>
                <a:spcPct val="90000"/>
              </a:lnSpc>
              <a:buFont typeface="Wingdings" pitchFamily="2" charset="2"/>
              <a:buNone/>
            </a:pPr>
            <a:r>
              <a:rPr lang="en-US" sz="1800" smtClean="0">
                <a:latin typeface="Courier New" charset="0"/>
              </a:rPr>
              <a:t>    Scanner keyboard = </a:t>
            </a:r>
            <a:r>
              <a:rPr lang="en-US" sz="1800" b="1" smtClean="0">
                <a:latin typeface="Courier New" charset="0"/>
              </a:rPr>
              <a:t>new</a:t>
            </a:r>
            <a:r>
              <a:rPr lang="en-US" sz="1800" smtClean="0">
                <a:latin typeface="Courier New" charset="0"/>
              </a:rPr>
              <a:t> Scanner(System.in);</a:t>
            </a:r>
            <a:endParaRPr lang="en-US" sz="1800" b="1" smtClean="0">
              <a:latin typeface="Courier New" charset="0"/>
            </a:endParaRP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double</a:t>
            </a:r>
            <a:r>
              <a:rPr lang="en-US" sz="1800" smtClean="0">
                <a:latin typeface="Courier New" charset="0"/>
              </a:rPr>
              <a:t> w = keyboard.nextDouble();</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double</a:t>
            </a:r>
            <a:r>
              <a:rPr lang="en-US" sz="1800" smtClean="0">
                <a:latin typeface="Courier New" charset="0"/>
              </a:rPr>
              <a:t> h = keyboard.nextDouble();</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double</a:t>
            </a:r>
            <a:r>
              <a:rPr lang="en-US" sz="1800" smtClean="0">
                <a:latin typeface="Courier New" charset="0"/>
              </a:rPr>
              <a:t> myArea = area(w, h);</a:t>
            </a:r>
          </a:p>
          <a:p>
            <a:pPr eaLnBrk="1" hangingPunct="1">
              <a:lnSpc>
                <a:spcPct val="90000"/>
              </a:lnSpc>
              <a:buFont typeface="Wingdings" pitchFamily="2" charset="2"/>
              <a:buNone/>
            </a:pPr>
            <a:r>
              <a:rPr lang="en-US" sz="1800" smtClean="0">
                <a:latin typeface="Courier New" charset="0"/>
              </a:rPr>
              <a:t>    System.out.println(myArea);</a:t>
            </a:r>
          </a:p>
          <a:p>
            <a:pPr eaLnBrk="1" hangingPunct="1">
              <a:lnSpc>
                <a:spcPct val="90000"/>
              </a:lnSpc>
              <a:buFont typeface="Wingdings" pitchFamily="2" charset="2"/>
              <a:buNone/>
            </a:pPr>
            <a:r>
              <a:rPr lang="en-US" sz="1800" smtClean="0">
                <a:latin typeface="Courier New" charset="0"/>
              </a:rPr>
              <a:t>  }</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private static double</a:t>
            </a:r>
            <a:r>
              <a:rPr lang="en-US" sz="1800" smtClean="0">
                <a:latin typeface="Courier New" charset="0"/>
              </a:rPr>
              <a:t> area(</a:t>
            </a:r>
            <a:r>
              <a:rPr lang="en-US" sz="1800" b="1" smtClean="0">
                <a:latin typeface="Courier New" charset="0"/>
              </a:rPr>
              <a:t>double</a:t>
            </a:r>
            <a:r>
              <a:rPr lang="en-US" sz="1800" smtClean="0">
                <a:latin typeface="Courier New" charset="0"/>
              </a:rPr>
              <a:t> width, </a:t>
            </a:r>
            <a:r>
              <a:rPr lang="en-US" sz="1800" b="1" smtClean="0">
                <a:latin typeface="Courier New" charset="0"/>
              </a:rPr>
              <a:t>double</a:t>
            </a:r>
            <a:r>
              <a:rPr lang="en-US" sz="1800" smtClean="0">
                <a:latin typeface="Courier New" charset="0"/>
              </a:rPr>
              <a:t> height)</a:t>
            </a:r>
          </a:p>
          <a:p>
            <a:pPr eaLnBrk="1" hangingPunct="1">
              <a:lnSpc>
                <a:spcPct val="90000"/>
              </a:lnSpc>
              <a:buFont typeface="Wingdings" pitchFamily="2" charset="2"/>
              <a:buNone/>
            </a:pPr>
            <a:r>
              <a:rPr lang="en-US" sz="1800" smtClean="0">
                <a:latin typeface="Courier New" charset="0"/>
              </a:rPr>
              <a:t>  {</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double</a:t>
            </a:r>
            <a:r>
              <a:rPr lang="en-US" sz="1800" smtClean="0">
                <a:latin typeface="Courier New" charset="0"/>
              </a:rPr>
              <a:t> a = width * height;</a:t>
            </a:r>
          </a:p>
          <a:p>
            <a:pPr eaLnBrk="1" hangingPunct="1">
              <a:lnSpc>
                <a:spcPct val="90000"/>
              </a:lnSpc>
              <a:buFont typeface="Wingdings" pitchFamily="2" charset="2"/>
              <a:buNone/>
            </a:pPr>
            <a:r>
              <a:rPr lang="en-US" sz="1800" smtClean="0">
                <a:latin typeface="Courier New" charset="0"/>
              </a:rPr>
              <a:t>    </a:t>
            </a:r>
            <a:r>
              <a:rPr lang="en-US" sz="1800" b="1" smtClean="0">
                <a:latin typeface="Courier New" charset="0"/>
              </a:rPr>
              <a:t>return</a:t>
            </a:r>
            <a:r>
              <a:rPr lang="en-US" sz="1800" smtClean="0">
                <a:latin typeface="Courier New" charset="0"/>
              </a:rPr>
              <a:t> a;</a:t>
            </a:r>
          </a:p>
          <a:p>
            <a:pPr eaLnBrk="1" hangingPunct="1">
              <a:lnSpc>
                <a:spcPct val="90000"/>
              </a:lnSpc>
              <a:buFont typeface="Wingdings" pitchFamily="2" charset="2"/>
              <a:buNone/>
            </a:pPr>
            <a:r>
              <a:rPr lang="en-US" sz="1800" smtClean="0">
                <a:latin typeface="Courier New" charset="0"/>
              </a:rPr>
              <a:t>  }</a:t>
            </a:r>
          </a:p>
          <a:p>
            <a:pPr eaLnBrk="1" hangingPunct="1">
              <a:lnSpc>
                <a:spcPct val="90000"/>
              </a:lnSpc>
              <a:buFont typeface="Wingdings" pitchFamily="2" charset="2"/>
              <a:buNone/>
            </a:pPr>
            <a:r>
              <a:rPr lang="en-US" sz="1800" smtClean="0">
                <a:latin typeface="Courier New" charset="0"/>
              </a:rPr>
              <a:t>}</a:t>
            </a:r>
          </a:p>
        </p:txBody>
      </p:sp>
      <p:sp>
        <p:nvSpPr>
          <p:cNvPr id="32"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178CDA7-B006-4697-A59C-40D68B9FC614}" type="slidenum">
              <a:rPr lang="en-US" sz="1200">
                <a:solidFill>
                  <a:srgbClr val="898989"/>
                </a:solidFill>
              </a:rPr>
              <a:pPr eaLnBrk="1" hangingPunct="1"/>
              <a:t>36</a:t>
            </a:fld>
            <a:endParaRPr lang="en-US" sz="1200">
              <a:solidFill>
                <a:srgbClr val="898989"/>
              </a:solidFill>
            </a:endParaRPr>
          </a:p>
        </p:txBody>
      </p:sp>
      <p:sp>
        <p:nvSpPr>
          <p:cNvPr id="370694" name="AutoShape 6"/>
          <p:cNvSpPr>
            <a:spLocks noChangeArrowheads="1"/>
          </p:cNvSpPr>
          <p:nvPr/>
        </p:nvSpPr>
        <p:spPr bwMode="auto">
          <a:xfrm>
            <a:off x="381000" y="2986088"/>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698" name="Text Box 10"/>
          <p:cNvSpPr txBox="1">
            <a:spLocks noChangeArrowheads="1"/>
          </p:cNvSpPr>
          <p:nvPr/>
        </p:nvSpPr>
        <p:spPr bwMode="auto">
          <a:xfrm>
            <a:off x="7105650" y="21336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w</a:t>
            </a:r>
          </a:p>
        </p:txBody>
      </p:sp>
      <p:sp>
        <p:nvSpPr>
          <p:cNvPr id="370700" name="Text Box 12"/>
          <p:cNvSpPr txBox="1">
            <a:spLocks noChangeArrowheads="1"/>
          </p:cNvSpPr>
          <p:nvPr/>
        </p:nvSpPr>
        <p:spPr bwMode="auto">
          <a:xfrm>
            <a:off x="7743825" y="21336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7.2</a:t>
            </a:r>
          </a:p>
        </p:txBody>
      </p:sp>
      <p:sp>
        <p:nvSpPr>
          <p:cNvPr id="370701" name="AutoShape 13"/>
          <p:cNvSpPr>
            <a:spLocks noChangeArrowheads="1"/>
          </p:cNvSpPr>
          <p:nvPr/>
        </p:nvSpPr>
        <p:spPr bwMode="auto">
          <a:xfrm>
            <a:off x="381000" y="33528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02" name="AutoShape 14"/>
          <p:cNvSpPr>
            <a:spLocks noChangeArrowheads="1"/>
          </p:cNvSpPr>
          <p:nvPr/>
        </p:nvSpPr>
        <p:spPr bwMode="auto">
          <a:xfrm>
            <a:off x="381000" y="36576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03" name="AutoShape 15"/>
          <p:cNvSpPr>
            <a:spLocks noChangeArrowheads="1"/>
          </p:cNvSpPr>
          <p:nvPr/>
        </p:nvSpPr>
        <p:spPr bwMode="auto">
          <a:xfrm>
            <a:off x="381000" y="39624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04" name="AutoShape 16"/>
          <p:cNvSpPr>
            <a:spLocks noChangeArrowheads="1"/>
          </p:cNvSpPr>
          <p:nvPr/>
        </p:nvSpPr>
        <p:spPr bwMode="auto">
          <a:xfrm>
            <a:off x="381000" y="51562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05" name="AutoShape 17"/>
          <p:cNvSpPr>
            <a:spLocks noChangeArrowheads="1"/>
          </p:cNvSpPr>
          <p:nvPr/>
        </p:nvSpPr>
        <p:spPr bwMode="auto">
          <a:xfrm>
            <a:off x="381000" y="54610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06" name="Text Box 18"/>
          <p:cNvSpPr txBox="1">
            <a:spLocks noChangeArrowheads="1"/>
          </p:cNvSpPr>
          <p:nvPr/>
        </p:nvSpPr>
        <p:spPr bwMode="auto">
          <a:xfrm>
            <a:off x="6400800" y="3352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myArea</a:t>
            </a:r>
          </a:p>
        </p:txBody>
      </p:sp>
      <p:sp>
        <p:nvSpPr>
          <p:cNvPr id="370707" name="Text Box 19"/>
          <p:cNvSpPr txBox="1">
            <a:spLocks noChangeArrowheads="1"/>
          </p:cNvSpPr>
          <p:nvPr/>
        </p:nvSpPr>
        <p:spPr bwMode="auto">
          <a:xfrm>
            <a:off x="7743825" y="33528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32.4</a:t>
            </a:r>
          </a:p>
        </p:txBody>
      </p:sp>
      <p:sp>
        <p:nvSpPr>
          <p:cNvPr id="370708" name="Text Box 20"/>
          <p:cNvSpPr txBox="1">
            <a:spLocks noChangeArrowheads="1"/>
          </p:cNvSpPr>
          <p:nvPr/>
        </p:nvSpPr>
        <p:spPr bwMode="auto">
          <a:xfrm>
            <a:off x="7105650" y="27432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h</a:t>
            </a:r>
          </a:p>
        </p:txBody>
      </p:sp>
      <p:sp>
        <p:nvSpPr>
          <p:cNvPr id="370709" name="Text Box 21"/>
          <p:cNvSpPr txBox="1">
            <a:spLocks noChangeArrowheads="1"/>
          </p:cNvSpPr>
          <p:nvPr/>
        </p:nvSpPr>
        <p:spPr bwMode="auto">
          <a:xfrm>
            <a:off x="7743825" y="27432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4.5</a:t>
            </a:r>
          </a:p>
        </p:txBody>
      </p:sp>
      <p:sp>
        <p:nvSpPr>
          <p:cNvPr id="370715" name="Text Box 27"/>
          <p:cNvSpPr txBox="1">
            <a:spLocks noChangeArrowheads="1"/>
          </p:cNvSpPr>
          <p:nvPr/>
        </p:nvSpPr>
        <p:spPr bwMode="auto">
          <a:xfrm>
            <a:off x="6053138" y="48895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width</a:t>
            </a:r>
          </a:p>
        </p:txBody>
      </p:sp>
      <p:sp>
        <p:nvSpPr>
          <p:cNvPr id="370716" name="Text Box 28"/>
          <p:cNvSpPr txBox="1">
            <a:spLocks noChangeArrowheads="1"/>
          </p:cNvSpPr>
          <p:nvPr/>
        </p:nvSpPr>
        <p:spPr bwMode="auto">
          <a:xfrm>
            <a:off x="7162800" y="48895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7.2</a:t>
            </a:r>
          </a:p>
        </p:txBody>
      </p:sp>
      <p:sp>
        <p:nvSpPr>
          <p:cNvPr id="370717" name="Text Box 29"/>
          <p:cNvSpPr txBox="1">
            <a:spLocks noChangeArrowheads="1"/>
          </p:cNvSpPr>
          <p:nvPr/>
        </p:nvSpPr>
        <p:spPr bwMode="auto">
          <a:xfrm>
            <a:off x="5867400" y="55324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height</a:t>
            </a:r>
          </a:p>
        </p:txBody>
      </p:sp>
      <p:sp>
        <p:nvSpPr>
          <p:cNvPr id="370718" name="Text Box 30"/>
          <p:cNvSpPr txBox="1">
            <a:spLocks noChangeArrowheads="1"/>
          </p:cNvSpPr>
          <p:nvPr/>
        </p:nvSpPr>
        <p:spPr bwMode="auto">
          <a:xfrm>
            <a:off x="7162800" y="5532438"/>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4.5</a:t>
            </a:r>
          </a:p>
        </p:txBody>
      </p:sp>
      <p:sp>
        <p:nvSpPr>
          <p:cNvPr id="370720" name="Line 32"/>
          <p:cNvSpPr>
            <a:spLocks noChangeShapeType="1"/>
          </p:cNvSpPr>
          <p:nvPr/>
        </p:nvSpPr>
        <p:spPr bwMode="auto">
          <a:xfrm>
            <a:off x="4114800" y="3886200"/>
            <a:ext cx="1600200" cy="60960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70721" name="Line 33"/>
          <p:cNvSpPr>
            <a:spLocks noChangeShapeType="1"/>
          </p:cNvSpPr>
          <p:nvPr/>
        </p:nvSpPr>
        <p:spPr bwMode="auto">
          <a:xfrm>
            <a:off x="4572000" y="3886200"/>
            <a:ext cx="2590800" cy="60960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70722" name="Text Box 34"/>
          <p:cNvSpPr txBox="1">
            <a:spLocks noChangeArrowheads="1"/>
          </p:cNvSpPr>
          <p:nvPr/>
        </p:nvSpPr>
        <p:spPr bwMode="auto">
          <a:xfrm>
            <a:off x="6219825" y="61849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a</a:t>
            </a:r>
          </a:p>
        </p:txBody>
      </p:sp>
      <p:sp>
        <p:nvSpPr>
          <p:cNvPr id="370723" name="Text Box 35"/>
          <p:cNvSpPr txBox="1">
            <a:spLocks noChangeArrowheads="1"/>
          </p:cNvSpPr>
          <p:nvPr/>
        </p:nvSpPr>
        <p:spPr bwMode="auto">
          <a:xfrm>
            <a:off x="7162800" y="61849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32.4</a:t>
            </a:r>
          </a:p>
        </p:txBody>
      </p:sp>
      <p:sp>
        <p:nvSpPr>
          <p:cNvPr id="370724" name="Line 36"/>
          <p:cNvSpPr>
            <a:spLocks noChangeShapeType="1"/>
          </p:cNvSpPr>
          <p:nvPr/>
        </p:nvSpPr>
        <p:spPr bwMode="auto">
          <a:xfrm flipV="1">
            <a:off x="2286000" y="3886200"/>
            <a:ext cx="1295400" cy="167640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70725" name="AutoShape 37"/>
          <p:cNvSpPr>
            <a:spLocks noChangeArrowheads="1"/>
          </p:cNvSpPr>
          <p:nvPr/>
        </p:nvSpPr>
        <p:spPr bwMode="auto">
          <a:xfrm>
            <a:off x="381000" y="3657600"/>
            <a:ext cx="457200" cy="228600"/>
          </a:xfrm>
          <a:prstGeom prst="rightArrow">
            <a:avLst>
              <a:gd name="adj1" fmla="val 50000"/>
              <a:gd name="adj2" fmla="val 50000"/>
            </a:avLst>
          </a:prstGeom>
          <a:solidFill>
            <a:schemeClr val="tx2">
              <a:alpha val="50000"/>
            </a:schemeClr>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27" name="AutoShape 39"/>
          <p:cNvSpPr>
            <a:spLocks noChangeArrowheads="1"/>
          </p:cNvSpPr>
          <p:nvPr/>
        </p:nvSpPr>
        <p:spPr bwMode="auto">
          <a:xfrm>
            <a:off x="381000" y="3657600"/>
            <a:ext cx="457200" cy="228600"/>
          </a:xfrm>
          <a:prstGeom prst="rightArrow">
            <a:avLst>
              <a:gd name="adj1" fmla="val 50000"/>
              <a:gd name="adj2" fmla="val 50000"/>
            </a:avLst>
          </a:prstGeom>
          <a:solidFill>
            <a:schemeClr val="tx2">
              <a:alpha val="50000"/>
            </a:schemeClr>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70728" name="Text Box 40"/>
          <p:cNvSpPr txBox="1">
            <a:spLocks noChangeArrowheads="1"/>
          </p:cNvSpPr>
          <p:nvPr/>
        </p:nvSpPr>
        <p:spPr bwMode="auto">
          <a:xfrm>
            <a:off x="6019800" y="1524000"/>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a:solidFill>
                  <a:schemeClr val="accent1"/>
                </a:solidFill>
                <a:latin typeface="Comic Sans MS" pitchFamily="66" charset="0"/>
              </a:rPr>
              <a:t>keyboard</a:t>
            </a:r>
          </a:p>
        </p:txBody>
      </p:sp>
      <p:sp>
        <p:nvSpPr>
          <p:cNvPr id="370729" name="Text Box 41"/>
          <p:cNvSpPr txBox="1">
            <a:spLocks noChangeArrowheads="1"/>
          </p:cNvSpPr>
          <p:nvPr/>
        </p:nvSpPr>
        <p:spPr bwMode="auto">
          <a:xfrm>
            <a:off x="7743825" y="1524000"/>
            <a:ext cx="866775" cy="4699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2400" b="0" i="1">
                <a:solidFill>
                  <a:schemeClr val="accent1"/>
                </a:solidFill>
                <a:latin typeface="Comic Sans MS" pitchFamily="66" charset="0"/>
              </a:rPr>
              <a:t>open</a:t>
            </a:r>
          </a:p>
        </p:txBody>
      </p:sp>
      <p:sp>
        <p:nvSpPr>
          <p:cNvPr id="370730" name="AutoShape 42"/>
          <p:cNvSpPr>
            <a:spLocks noChangeArrowheads="1"/>
          </p:cNvSpPr>
          <p:nvPr/>
        </p:nvSpPr>
        <p:spPr bwMode="auto">
          <a:xfrm>
            <a:off x="381000" y="2667000"/>
            <a:ext cx="457200" cy="228600"/>
          </a:xfrm>
          <a:prstGeom prst="rightArrow">
            <a:avLst>
              <a:gd name="adj1" fmla="val 50000"/>
              <a:gd name="adj2" fmla="val 50000"/>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Tree>
    <p:extLst>
      <p:ext uri="{BB962C8B-B14F-4D97-AF65-F5344CB8AC3E}">
        <p14:creationId xmlns:p14="http://schemas.microsoft.com/office/powerpoint/2010/main" val="333096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730"/>
                                        </p:tgtEl>
                                        <p:attrNameLst>
                                          <p:attrName>style.visibility</p:attrName>
                                        </p:attrNameLst>
                                      </p:cBhvr>
                                      <p:to>
                                        <p:strVal val="visible"/>
                                      </p:to>
                                    </p:set>
                                    <p:animEffect transition="in" filter="dissolve">
                                      <p:cBhvr>
                                        <p:cTn id="7" dur="500"/>
                                        <p:tgtEl>
                                          <p:spTgt spid="370730"/>
                                        </p:tgtEl>
                                      </p:cBhvr>
                                    </p:animEffect>
                                  </p:childTnLst>
                                  <p:subTnLst>
                                    <p:set>
                                      <p:cBhvr override="childStyle">
                                        <p:cTn dur="1" fill="hold" display="0" masterRel="nextClick" afterEffect="1"/>
                                        <p:tgtEl>
                                          <p:spTgt spid="37073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4"/>
                                        </p:tgtEl>
                                        <p:attrNameLst>
                                          <p:attrName>style.visibility</p:attrName>
                                        </p:attrNameLst>
                                      </p:cBhvr>
                                      <p:to>
                                        <p:strVal val="visible"/>
                                      </p:to>
                                    </p:set>
                                    <p:animEffect transition="in" filter="dissolve">
                                      <p:cBhvr>
                                        <p:cTn id="12" dur="500"/>
                                        <p:tgtEl>
                                          <p:spTgt spid="370694"/>
                                        </p:tgtEl>
                                      </p:cBhvr>
                                    </p:animEffect>
                                  </p:childTnLst>
                                  <p:subTnLst>
                                    <p:set>
                                      <p:cBhvr override="childStyle">
                                        <p:cTn dur="1" fill="hold" display="0" masterRel="nextClick" afterEffect="1"/>
                                        <p:tgtEl>
                                          <p:spTgt spid="370694"/>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370728"/>
                                        </p:tgtEl>
                                        <p:attrNameLst>
                                          <p:attrName>style.visibility</p:attrName>
                                        </p:attrNameLst>
                                      </p:cBhvr>
                                      <p:to>
                                        <p:strVal val="visible"/>
                                      </p:to>
                                    </p:set>
                                    <p:animEffect transition="in" filter="dissolve">
                                      <p:cBhvr>
                                        <p:cTn id="15" dur="500"/>
                                        <p:tgtEl>
                                          <p:spTgt spid="3707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0729"/>
                                        </p:tgtEl>
                                        <p:attrNameLst>
                                          <p:attrName>style.visibility</p:attrName>
                                        </p:attrNameLst>
                                      </p:cBhvr>
                                      <p:to>
                                        <p:strVal val="visible"/>
                                      </p:to>
                                    </p:set>
                                    <p:animEffect transition="in" filter="dissolve">
                                      <p:cBhvr>
                                        <p:cTn id="18" dur="500"/>
                                        <p:tgtEl>
                                          <p:spTgt spid="3707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0701"/>
                                        </p:tgtEl>
                                        <p:attrNameLst>
                                          <p:attrName>style.visibility</p:attrName>
                                        </p:attrNameLst>
                                      </p:cBhvr>
                                      <p:to>
                                        <p:strVal val="visible"/>
                                      </p:to>
                                    </p:set>
                                    <p:animEffect transition="in" filter="dissolve">
                                      <p:cBhvr>
                                        <p:cTn id="23" dur="500"/>
                                        <p:tgtEl>
                                          <p:spTgt spid="370701"/>
                                        </p:tgtEl>
                                      </p:cBhvr>
                                    </p:animEffect>
                                  </p:childTnLst>
                                  <p:subTnLst>
                                    <p:set>
                                      <p:cBhvr override="childStyle">
                                        <p:cTn dur="1" fill="hold" display="0" masterRel="nextClick" afterEffect="1"/>
                                        <p:tgtEl>
                                          <p:spTgt spid="370701"/>
                                        </p:tgtEl>
                                        <p:attrNameLst>
                                          <p:attrName>style.visibility</p:attrName>
                                        </p:attrNameLst>
                                      </p:cBhvr>
                                      <p:to>
                                        <p:strVal val="hidden"/>
                                      </p:to>
                                    </p:set>
                                  </p:subTnLst>
                                </p:cTn>
                              </p:par>
                              <p:par>
                                <p:cTn id="24" presetID="9" presetClass="entr" presetSubtype="0" fill="hold" grpId="0" nodeType="withEffect">
                                  <p:stCondLst>
                                    <p:cond delay="0"/>
                                  </p:stCondLst>
                                  <p:childTnLst>
                                    <p:set>
                                      <p:cBhvr>
                                        <p:cTn id="25" dur="1" fill="hold">
                                          <p:stCondLst>
                                            <p:cond delay="0"/>
                                          </p:stCondLst>
                                        </p:cTn>
                                        <p:tgtEl>
                                          <p:spTgt spid="370698"/>
                                        </p:tgtEl>
                                        <p:attrNameLst>
                                          <p:attrName>style.visibility</p:attrName>
                                        </p:attrNameLst>
                                      </p:cBhvr>
                                      <p:to>
                                        <p:strVal val="visible"/>
                                      </p:to>
                                    </p:set>
                                    <p:animEffect transition="in" filter="dissolve">
                                      <p:cBhvr>
                                        <p:cTn id="26" dur="500"/>
                                        <p:tgtEl>
                                          <p:spTgt spid="37069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70700"/>
                                        </p:tgtEl>
                                        <p:attrNameLst>
                                          <p:attrName>style.visibility</p:attrName>
                                        </p:attrNameLst>
                                      </p:cBhvr>
                                      <p:to>
                                        <p:strVal val="visible"/>
                                      </p:to>
                                    </p:set>
                                    <p:animEffect transition="in" filter="dissolve">
                                      <p:cBhvr>
                                        <p:cTn id="29" dur="500"/>
                                        <p:tgtEl>
                                          <p:spTgt spid="3707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70702"/>
                                        </p:tgtEl>
                                        <p:attrNameLst>
                                          <p:attrName>style.visibility</p:attrName>
                                        </p:attrNameLst>
                                      </p:cBhvr>
                                      <p:to>
                                        <p:strVal val="visible"/>
                                      </p:to>
                                    </p:set>
                                    <p:animEffect transition="in" filter="dissolve">
                                      <p:cBhvr>
                                        <p:cTn id="34" dur="500"/>
                                        <p:tgtEl>
                                          <p:spTgt spid="370702"/>
                                        </p:tgtEl>
                                      </p:cBhvr>
                                    </p:animEffect>
                                  </p:childTnLst>
                                  <p:subTnLst>
                                    <p:set>
                                      <p:cBhvr override="childStyle">
                                        <p:cTn dur="1" fill="hold" display="0" masterRel="nextClick" afterEffect="1"/>
                                        <p:tgtEl>
                                          <p:spTgt spid="370702"/>
                                        </p:tgtEl>
                                        <p:attrNameLst>
                                          <p:attrName>style.visibility</p:attrName>
                                        </p:attrNameLst>
                                      </p:cBhvr>
                                      <p:to>
                                        <p:strVal val="hidden"/>
                                      </p:to>
                                    </p:set>
                                  </p:subTnLst>
                                </p:cTn>
                              </p:par>
                              <p:par>
                                <p:cTn id="35" presetID="9" presetClass="entr" presetSubtype="0" fill="hold" grpId="0" nodeType="withEffect">
                                  <p:stCondLst>
                                    <p:cond delay="0"/>
                                  </p:stCondLst>
                                  <p:childTnLst>
                                    <p:set>
                                      <p:cBhvr>
                                        <p:cTn id="36" dur="1" fill="hold">
                                          <p:stCondLst>
                                            <p:cond delay="0"/>
                                          </p:stCondLst>
                                        </p:cTn>
                                        <p:tgtEl>
                                          <p:spTgt spid="370708"/>
                                        </p:tgtEl>
                                        <p:attrNameLst>
                                          <p:attrName>style.visibility</p:attrName>
                                        </p:attrNameLst>
                                      </p:cBhvr>
                                      <p:to>
                                        <p:strVal val="visible"/>
                                      </p:to>
                                    </p:set>
                                    <p:animEffect transition="in" filter="dissolve">
                                      <p:cBhvr>
                                        <p:cTn id="37" dur="500"/>
                                        <p:tgtEl>
                                          <p:spTgt spid="37070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70709"/>
                                        </p:tgtEl>
                                        <p:attrNameLst>
                                          <p:attrName>style.visibility</p:attrName>
                                        </p:attrNameLst>
                                      </p:cBhvr>
                                      <p:to>
                                        <p:strVal val="visible"/>
                                      </p:to>
                                    </p:set>
                                    <p:animEffect transition="in" filter="dissolve">
                                      <p:cBhvr>
                                        <p:cTn id="40" dur="500"/>
                                        <p:tgtEl>
                                          <p:spTgt spid="3707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70725"/>
                                        </p:tgtEl>
                                        <p:attrNameLst>
                                          <p:attrName>style.visibility</p:attrName>
                                        </p:attrNameLst>
                                      </p:cBhvr>
                                      <p:to>
                                        <p:strVal val="visible"/>
                                      </p:to>
                                    </p:set>
                                    <p:animEffect transition="in" filter="dissolve">
                                      <p:cBhvr>
                                        <p:cTn id="45" dur="500"/>
                                        <p:tgtEl>
                                          <p:spTgt spid="370725"/>
                                        </p:tgtEl>
                                      </p:cBhvr>
                                    </p:animEffect>
                                  </p:childTnLst>
                                  <p:subTnLst>
                                    <p:set>
                                      <p:cBhvr override="childStyle">
                                        <p:cTn dur="1" fill="hold" display="0" masterRel="nextClick" afterEffect="1"/>
                                        <p:tgtEl>
                                          <p:spTgt spid="370725"/>
                                        </p:tgtEl>
                                        <p:attrNameLst>
                                          <p:attrName>style.visibility</p:attrName>
                                        </p:attrNameLst>
                                      </p:cBhvr>
                                      <p:to>
                                        <p:strVal val="hidden"/>
                                      </p:to>
                                    </p:set>
                                  </p:subTnLst>
                                </p:cTn>
                              </p:par>
                              <p:par>
                                <p:cTn id="46" presetID="9" presetClass="entr" presetSubtype="0" fill="hold" nodeType="withEffect">
                                  <p:stCondLst>
                                    <p:cond delay="0"/>
                                  </p:stCondLst>
                                  <p:childTnLst>
                                    <p:set>
                                      <p:cBhvr>
                                        <p:cTn id="47" dur="1" fill="hold">
                                          <p:stCondLst>
                                            <p:cond delay="0"/>
                                          </p:stCondLst>
                                        </p:cTn>
                                        <p:tgtEl>
                                          <p:spTgt spid="370720"/>
                                        </p:tgtEl>
                                        <p:attrNameLst>
                                          <p:attrName>style.visibility</p:attrName>
                                        </p:attrNameLst>
                                      </p:cBhvr>
                                      <p:to>
                                        <p:strVal val="visible"/>
                                      </p:to>
                                    </p:set>
                                    <p:animEffect transition="in" filter="dissolve">
                                      <p:cBhvr>
                                        <p:cTn id="48" dur="500"/>
                                        <p:tgtEl>
                                          <p:spTgt spid="370720"/>
                                        </p:tgtEl>
                                      </p:cBhvr>
                                    </p:animEffect>
                                  </p:childTnLst>
                                </p:cTn>
                              </p:par>
                              <p:par>
                                <p:cTn id="49" presetID="9" presetClass="entr" presetSubtype="0" fill="hold" nodeType="withEffect">
                                  <p:stCondLst>
                                    <p:cond delay="0"/>
                                  </p:stCondLst>
                                  <p:childTnLst>
                                    <p:set>
                                      <p:cBhvr>
                                        <p:cTn id="50" dur="1" fill="hold">
                                          <p:stCondLst>
                                            <p:cond delay="0"/>
                                          </p:stCondLst>
                                        </p:cTn>
                                        <p:tgtEl>
                                          <p:spTgt spid="370721"/>
                                        </p:tgtEl>
                                        <p:attrNameLst>
                                          <p:attrName>style.visibility</p:attrName>
                                        </p:attrNameLst>
                                      </p:cBhvr>
                                      <p:to>
                                        <p:strVal val="visible"/>
                                      </p:to>
                                    </p:set>
                                    <p:animEffect transition="in" filter="dissolve">
                                      <p:cBhvr>
                                        <p:cTn id="51" dur="500"/>
                                        <p:tgtEl>
                                          <p:spTgt spid="37072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70715"/>
                                        </p:tgtEl>
                                        <p:attrNameLst>
                                          <p:attrName>style.visibility</p:attrName>
                                        </p:attrNameLst>
                                      </p:cBhvr>
                                      <p:to>
                                        <p:strVal val="visible"/>
                                      </p:to>
                                    </p:set>
                                    <p:animEffect transition="in" filter="dissolve">
                                      <p:cBhvr>
                                        <p:cTn id="56" dur="500"/>
                                        <p:tgtEl>
                                          <p:spTgt spid="37071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70716"/>
                                        </p:tgtEl>
                                        <p:attrNameLst>
                                          <p:attrName>style.visibility</p:attrName>
                                        </p:attrNameLst>
                                      </p:cBhvr>
                                      <p:to>
                                        <p:strVal val="visible"/>
                                      </p:to>
                                    </p:set>
                                    <p:animEffect transition="in" filter="dissolve">
                                      <p:cBhvr>
                                        <p:cTn id="59" dur="500"/>
                                        <p:tgtEl>
                                          <p:spTgt spid="370716"/>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70717"/>
                                        </p:tgtEl>
                                        <p:attrNameLst>
                                          <p:attrName>style.visibility</p:attrName>
                                        </p:attrNameLst>
                                      </p:cBhvr>
                                      <p:to>
                                        <p:strVal val="visible"/>
                                      </p:to>
                                    </p:set>
                                    <p:animEffect transition="in" filter="dissolve">
                                      <p:cBhvr>
                                        <p:cTn id="62" dur="500"/>
                                        <p:tgtEl>
                                          <p:spTgt spid="37071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70718"/>
                                        </p:tgtEl>
                                        <p:attrNameLst>
                                          <p:attrName>style.visibility</p:attrName>
                                        </p:attrNameLst>
                                      </p:cBhvr>
                                      <p:to>
                                        <p:strVal val="visible"/>
                                      </p:to>
                                    </p:set>
                                    <p:animEffect transition="in" filter="dissolve">
                                      <p:cBhvr>
                                        <p:cTn id="65" dur="500"/>
                                        <p:tgtEl>
                                          <p:spTgt spid="37071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0704"/>
                                        </p:tgtEl>
                                        <p:attrNameLst>
                                          <p:attrName>style.visibility</p:attrName>
                                        </p:attrNameLst>
                                      </p:cBhvr>
                                      <p:to>
                                        <p:strVal val="visible"/>
                                      </p:to>
                                    </p:set>
                                    <p:animEffect transition="in" filter="dissolve">
                                      <p:cBhvr>
                                        <p:cTn id="68" dur="500"/>
                                        <p:tgtEl>
                                          <p:spTgt spid="370704"/>
                                        </p:tgtEl>
                                      </p:cBhvr>
                                    </p:animEffect>
                                  </p:childTnLst>
                                  <p:subTnLst>
                                    <p:set>
                                      <p:cBhvr override="childStyle">
                                        <p:cTn dur="1" fill="hold" display="0" masterRel="nextClick" afterEffect="1"/>
                                        <p:tgtEl>
                                          <p:spTgt spid="370704"/>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70705"/>
                                        </p:tgtEl>
                                        <p:attrNameLst>
                                          <p:attrName>style.visibility</p:attrName>
                                        </p:attrNameLst>
                                      </p:cBhvr>
                                      <p:to>
                                        <p:strVal val="visible"/>
                                      </p:to>
                                    </p:set>
                                    <p:animEffect transition="in" filter="dissolve">
                                      <p:cBhvr>
                                        <p:cTn id="73" dur="500"/>
                                        <p:tgtEl>
                                          <p:spTgt spid="370705"/>
                                        </p:tgtEl>
                                      </p:cBhvr>
                                    </p:animEffect>
                                  </p:childTnLst>
                                  <p:subTnLst>
                                    <p:set>
                                      <p:cBhvr override="childStyle">
                                        <p:cTn dur="1" fill="hold" display="0" masterRel="nextClick" afterEffect="1"/>
                                        <p:tgtEl>
                                          <p:spTgt spid="370705"/>
                                        </p:tgtEl>
                                        <p:attrNameLst>
                                          <p:attrName>style.visibility</p:attrName>
                                        </p:attrNameLst>
                                      </p:cBhvr>
                                      <p:to>
                                        <p:strVal val="hidden"/>
                                      </p:to>
                                    </p:set>
                                  </p:subTnLst>
                                </p:cTn>
                              </p:par>
                              <p:par>
                                <p:cTn id="74" presetID="9" presetClass="entr" presetSubtype="0" fill="hold" grpId="0" nodeType="withEffect">
                                  <p:stCondLst>
                                    <p:cond delay="0"/>
                                  </p:stCondLst>
                                  <p:childTnLst>
                                    <p:set>
                                      <p:cBhvr>
                                        <p:cTn id="75" dur="1" fill="hold">
                                          <p:stCondLst>
                                            <p:cond delay="0"/>
                                          </p:stCondLst>
                                        </p:cTn>
                                        <p:tgtEl>
                                          <p:spTgt spid="370722"/>
                                        </p:tgtEl>
                                        <p:attrNameLst>
                                          <p:attrName>style.visibility</p:attrName>
                                        </p:attrNameLst>
                                      </p:cBhvr>
                                      <p:to>
                                        <p:strVal val="visible"/>
                                      </p:to>
                                    </p:set>
                                    <p:animEffect transition="in" filter="dissolve">
                                      <p:cBhvr>
                                        <p:cTn id="76" dur="500"/>
                                        <p:tgtEl>
                                          <p:spTgt spid="370722"/>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70723"/>
                                        </p:tgtEl>
                                        <p:attrNameLst>
                                          <p:attrName>style.visibility</p:attrName>
                                        </p:attrNameLst>
                                      </p:cBhvr>
                                      <p:to>
                                        <p:strVal val="visible"/>
                                      </p:to>
                                    </p:set>
                                    <p:animEffect transition="in" filter="dissolve">
                                      <p:cBhvr>
                                        <p:cTn id="79" dur="500"/>
                                        <p:tgtEl>
                                          <p:spTgt spid="37072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370724"/>
                                        </p:tgtEl>
                                        <p:attrNameLst>
                                          <p:attrName>style.visibility</p:attrName>
                                        </p:attrNameLst>
                                      </p:cBhvr>
                                      <p:to>
                                        <p:strVal val="visible"/>
                                      </p:to>
                                    </p:set>
                                    <p:animEffect transition="in" filter="dissolve">
                                      <p:cBhvr>
                                        <p:cTn id="84" dur="500"/>
                                        <p:tgtEl>
                                          <p:spTgt spid="37072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70727"/>
                                        </p:tgtEl>
                                        <p:attrNameLst>
                                          <p:attrName>style.visibility</p:attrName>
                                        </p:attrNameLst>
                                      </p:cBhvr>
                                      <p:to>
                                        <p:strVal val="visible"/>
                                      </p:to>
                                    </p:set>
                                    <p:animEffect transition="in" filter="dissolve">
                                      <p:cBhvr>
                                        <p:cTn id="87" dur="500"/>
                                        <p:tgtEl>
                                          <p:spTgt spid="370727"/>
                                        </p:tgtEl>
                                      </p:cBhvr>
                                    </p:animEffect>
                                  </p:childTnLst>
                                  <p:subTnLst>
                                    <p:set>
                                      <p:cBhvr override="childStyle">
                                        <p:cTn dur="1" fill="hold" display="0" masterRel="nextClick" afterEffect="1"/>
                                        <p:tgtEl>
                                          <p:spTgt spid="370727"/>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70703"/>
                                        </p:tgtEl>
                                        <p:attrNameLst>
                                          <p:attrName>style.visibility</p:attrName>
                                        </p:attrNameLst>
                                      </p:cBhvr>
                                      <p:to>
                                        <p:strVal val="visible"/>
                                      </p:to>
                                    </p:set>
                                    <p:animEffect transition="in" filter="dissolve">
                                      <p:cBhvr>
                                        <p:cTn id="92" dur="500"/>
                                        <p:tgtEl>
                                          <p:spTgt spid="37070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70706"/>
                                        </p:tgtEl>
                                        <p:attrNameLst>
                                          <p:attrName>style.visibility</p:attrName>
                                        </p:attrNameLst>
                                      </p:cBhvr>
                                      <p:to>
                                        <p:strVal val="visible"/>
                                      </p:to>
                                    </p:set>
                                    <p:animEffect transition="in" filter="dissolve">
                                      <p:cBhvr>
                                        <p:cTn id="95" dur="500"/>
                                        <p:tgtEl>
                                          <p:spTgt spid="370706"/>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70707"/>
                                        </p:tgtEl>
                                        <p:attrNameLst>
                                          <p:attrName>style.visibility</p:attrName>
                                        </p:attrNameLst>
                                      </p:cBhvr>
                                      <p:to>
                                        <p:strVal val="visible"/>
                                      </p:to>
                                    </p:set>
                                    <p:animEffect transition="in" filter="dissolve">
                                      <p:cBhvr>
                                        <p:cTn id="98" dur="500"/>
                                        <p:tgtEl>
                                          <p:spTgt spid="37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nimBg="1"/>
      <p:bldP spid="370698" grpId="0"/>
      <p:bldP spid="370700" grpId="0" animBg="1"/>
      <p:bldP spid="370701" grpId="0" animBg="1"/>
      <p:bldP spid="370702" grpId="0" animBg="1"/>
      <p:bldP spid="370703" grpId="0" animBg="1"/>
      <p:bldP spid="370704" grpId="0" animBg="1"/>
      <p:bldP spid="370705" grpId="0" animBg="1"/>
      <p:bldP spid="370706" grpId="0"/>
      <p:bldP spid="370707" grpId="0" animBg="1"/>
      <p:bldP spid="370708" grpId="0"/>
      <p:bldP spid="370709" grpId="0" animBg="1"/>
      <p:bldP spid="370715" grpId="0"/>
      <p:bldP spid="370716" grpId="0" animBg="1"/>
      <p:bldP spid="370717" grpId="0"/>
      <p:bldP spid="370718" grpId="0" animBg="1"/>
      <p:bldP spid="370722" grpId="0"/>
      <p:bldP spid="370723" grpId="0" animBg="1"/>
      <p:bldP spid="370725" grpId="0" animBg="1"/>
      <p:bldP spid="370727" grpId="0" animBg="1"/>
      <p:bldP spid="370728" grpId="0"/>
      <p:bldP spid="370729" grpId="0" animBg="1"/>
      <p:bldP spid="3707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Procedures vs. Functions</a:t>
            </a:r>
          </a:p>
        </p:txBody>
      </p:sp>
      <p:sp>
        <p:nvSpPr>
          <p:cNvPr id="362499" name="Rectangle 3"/>
          <p:cNvSpPr>
            <a:spLocks noGrp="1" noChangeArrowheads="1"/>
          </p:cNvSpPr>
          <p:nvPr>
            <p:ph idx="1"/>
          </p:nvPr>
        </p:nvSpPr>
        <p:spPr/>
        <p:txBody>
          <a:bodyPr/>
          <a:lstStyle/>
          <a:p>
            <a:pPr eaLnBrk="1" hangingPunct="1"/>
            <a:r>
              <a:rPr lang="en-US" smtClean="0"/>
              <a:t>Procedures are declared with void; functions are declared with a return type</a:t>
            </a:r>
          </a:p>
          <a:p>
            <a:pPr eaLnBrk="1" hangingPunct="1"/>
            <a:r>
              <a:rPr lang="en-US" smtClean="0"/>
              <a:t>Procedures perform an action; functions compute a value</a:t>
            </a:r>
          </a:p>
          <a:p>
            <a:pPr eaLnBrk="1" hangingPunct="1"/>
            <a:r>
              <a:rPr lang="en-US" smtClean="0"/>
              <a:t>Procedures do not return a value; functions must return a value</a:t>
            </a:r>
          </a:p>
          <a:p>
            <a:pPr eaLnBrk="1" hangingPunct="1"/>
            <a:r>
              <a:rPr lang="en-US" smtClean="0"/>
              <a:t>Procedure calls are statements; function calls are expressions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D04C339-A11B-43ED-B82B-8CF1F0BCDC61}" type="slidenum">
              <a:rPr lang="en-US" sz="1200">
                <a:solidFill>
                  <a:srgbClr val="898989"/>
                </a:solidFill>
              </a:rPr>
              <a:pPr eaLnBrk="1" hangingPunct="1"/>
              <a:t>37</a:t>
            </a:fld>
            <a:endParaRPr lang="en-US" sz="1200">
              <a:solidFill>
                <a:srgbClr val="898989"/>
              </a:solidFill>
            </a:endParaRPr>
          </a:p>
        </p:txBody>
      </p:sp>
    </p:spTree>
    <p:extLst>
      <p:ext uri="{BB962C8B-B14F-4D97-AF65-F5344CB8AC3E}">
        <p14:creationId xmlns:p14="http://schemas.microsoft.com/office/powerpoint/2010/main" val="2219043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Why Methods?</a:t>
            </a:r>
          </a:p>
        </p:txBody>
      </p:sp>
      <p:sp>
        <p:nvSpPr>
          <p:cNvPr id="350211" name="Rectangle 3"/>
          <p:cNvSpPr>
            <a:spLocks noGrp="1" noChangeArrowheads="1"/>
          </p:cNvSpPr>
          <p:nvPr>
            <p:ph idx="1"/>
          </p:nvPr>
        </p:nvSpPr>
        <p:spPr/>
        <p:txBody>
          <a:bodyPr/>
          <a:lstStyle/>
          <a:p>
            <a:pPr eaLnBrk="1" hangingPunct="1"/>
            <a:r>
              <a:rPr lang="en-US" sz="2800" smtClean="0"/>
              <a:t>Methods are needed for at least two different reasons:</a:t>
            </a:r>
          </a:p>
          <a:p>
            <a:pPr lvl="1" eaLnBrk="1" hangingPunct="1"/>
            <a:r>
              <a:rPr lang="en-US" sz="2400" smtClean="0"/>
              <a:t>They allow us to better structure and organize our programs by breaking up possibly large pieces of code into smaller, more manageable pieces</a:t>
            </a:r>
          </a:p>
          <a:p>
            <a:pPr lvl="1" eaLnBrk="1" hangingPunct="1"/>
            <a:r>
              <a:rPr lang="en-US" sz="2400" smtClean="0"/>
              <a:t>When the same code solving some task appears in multiple places in our program, we can write the code once in a method, and execute the code in multiple places simply through a method call</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1633976-3C21-4EE3-BF1B-692283351EDC}" type="slidenum">
              <a:rPr lang="en-US" sz="1200">
                <a:solidFill>
                  <a:srgbClr val="898989"/>
                </a:solidFill>
              </a:rPr>
              <a:pPr eaLnBrk="1" hangingPunct="1"/>
              <a:t>38</a:t>
            </a:fld>
            <a:endParaRPr lang="en-US" sz="1200">
              <a:solidFill>
                <a:srgbClr val="898989"/>
              </a:solidFill>
            </a:endParaRPr>
          </a:p>
        </p:txBody>
      </p:sp>
    </p:spTree>
    <p:extLst>
      <p:ext uri="{BB962C8B-B14F-4D97-AF65-F5344CB8AC3E}">
        <p14:creationId xmlns:p14="http://schemas.microsoft.com/office/powerpoint/2010/main" val="1798056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mtClean="0"/>
              <a:t>Your Turn</a:t>
            </a:r>
          </a:p>
        </p:txBody>
      </p:sp>
      <p:sp>
        <p:nvSpPr>
          <p:cNvPr id="351235" name="Rectangle 3"/>
          <p:cNvSpPr>
            <a:spLocks noGrp="1" noChangeArrowheads="1"/>
          </p:cNvSpPr>
          <p:nvPr>
            <p:ph idx="1"/>
          </p:nvPr>
        </p:nvSpPr>
        <p:spPr/>
        <p:txBody>
          <a:bodyPr/>
          <a:lstStyle/>
          <a:p>
            <a:pPr eaLnBrk="1" hangingPunct="1"/>
            <a:r>
              <a:rPr lang="en-US" sz="2800" smtClean="0"/>
              <a:t>For each of the following tasks design an appropriate method header:</a:t>
            </a:r>
          </a:p>
          <a:p>
            <a:pPr lvl="1" eaLnBrk="1" hangingPunct="1"/>
            <a:r>
              <a:rPr lang="en-US" sz="2400" smtClean="0"/>
              <a:t>The task is to compute the integer average of three given integer numbers</a:t>
            </a:r>
          </a:p>
          <a:p>
            <a:pPr lvl="1" eaLnBrk="1" hangingPunct="1"/>
            <a:r>
              <a:rPr lang="en-US" sz="2400" smtClean="0"/>
              <a:t>The task is to output to the screen the information of a doctor’s patient, given the name, age, weight (in pounds), and height (in feet) of the patient</a:t>
            </a:r>
          </a:p>
          <a:p>
            <a:pPr lvl="1" eaLnBrk="1" hangingPunct="1"/>
            <a:r>
              <a:rPr lang="en-US" sz="2400" smtClean="0"/>
              <a:t>Given the first name, middle initial, and last name of a person, the task is to concatenate them and return the result (e.g., “Earl E. Bird”)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0A10530-8474-417C-82BA-F2E3C439B303}" type="slidenum">
              <a:rPr lang="en-US" sz="1200">
                <a:solidFill>
                  <a:srgbClr val="898989"/>
                </a:solidFill>
              </a:rPr>
              <a:pPr eaLnBrk="1" hangingPunct="1"/>
              <a:t>39</a:t>
            </a:fld>
            <a:endParaRPr lang="en-US" sz="1200">
              <a:solidFill>
                <a:srgbClr val="898989"/>
              </a:solidFill>
            </a:endParaRPr>
          </a:p>
        </p:txBody>
      </p:sp>
    </p:spTree>
    <p:extLst>
      <p:ext uri="{BB962C8B-B14F-4D97-AF65-F5344CB8AC3E}">
        <p14:creationId xmlns:p14="http://schemas.microsoft.com/office/powerpoint/2010/main" val="3333659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A Simple Example</a:t>
            </a:r>
          </a:p>
        </p:txBody>
      </p:sp>
      <p:sp>
        <p:nvSpPr>
          <p:cNvPr id="99331" name="Rectangle 3"/>
          <p:cNvSpPr>
            <a:spLocks noGrp="1" noChangeArrowheads="1"/>
          </p:cNvSpPr>
          <p:nvPr>
            <p:ph idx="1"/>
          </p:nvPr>
        </p:nvSpPr>
        <p:spPr/>
        <p:txBody>
          <a:bodyPr/>
          <a:lstStyle/>
          <a:p>
            <a:pPr eaLnBrk="1" hangingPunct="1"/>
            <a:r>
              <a:rPr lang="en-US" dirty="0" smtClean="0"/>
              <a:t>Let’s consider a program that, after asking the user for </a:t>
            </a:r>
            <a:r>
              <a:rPr lang="en-US" dirty="0" smtClean="0"/>
              <a:t>a </a:t>
            </a:r>
            <a:r>
              <a:rPr lang="en-US" dirty="0" smtClean="0"/>
              <a:t>positive </a:t>
            </a:r>
            <a:r>
              <a:rPr lang="en-US" dirty="0" smtClean="0"/>
              <a:t>number </a:t>
            </a:r>
            <a:r>
              <a:rPr lang="en-US" i="1" dirty="0" smtClean="0"/>
              <a:t>length</a:t>
            </a:r>
            <a:r>
              <a:rPr lang="en-US" dirty="0" smtClean="0"/>
              <a:t>, </a:t>
            </a:r>
            <a:r>
              <a:rPr lang="en-US" dirty="0" smtClean="0"/>
              <a:t>outputs a </a:t>
            </a:r>
            <a:r>
              <a:rPr lang="en-US" dirty="0" smtClean="0"/>
              <a:t>square of </a:t>
            </a:r>
            <a:r>
              <a:rPr lang="en-US" dirty="0" smtClean="0"/>
              <a:t>‘+’s </a:t>
            </a:r>
            <a:r>
              <a:rPr lang="en-US" dirty="0" smtClean="0"/>
              <a:t>with sides of the given length</a:t>
            </a:r>
            <a:r>
              <a:rPr lang="en-US" dirty="0" smtClean="0"/>
              <a:t>.</a:t>
            </a:r>
            <a:endParaRPr lang="en-US"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2357E2A-5492-4FBD-97FE-9DDD2F30AE10}" type="slidenum">
              <a:rPr lang="en-US" sz="1200">
                <a:solidFill>
                  <a:srgbClr val="898989"/>
                </a:solidFill>
              </a:rPr>
              <a:pPr eaLnBrk="1" hangingPunct="1"/>
              <a:t>4</a:t>
            </a:fld>
            <a:endParaRPr lang="en-US" sz="1200">
              <a:solidFill>
                <a:srgbClr val="898989"/>
              </a:solidFill>
            </a:endParaRPr>
          </a:p>
        </p:txBody>
      </p:sp>
    </p:spTree>
    <p:extLst>
      <p:ext uri="{BB962C8B-B14F-4D97-AF65-F5344CB8AC3E}">
        <p14:creationId xmlns:p14="http://schemas.microsoft.com/office/powerpoint/2010/main" val="298801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mtClean="0"/>
              <a:t>Your Turn cont.</a:t>
            </a:r>
          </a:p>
        </p:txBody>
      </p:sp>
      <p:sp>
        <p:nvSpPr>
          <p:cNvPr id="609283" name="Rectangle 3"/>
          <p:cNvSpPr>
            <a:spLocks noGrp="1" noChangeArrowheads="1"/>
          </p:cNvSpPr>
          <p:nvPr>
            <p:ph idx="1"/>
          </p:nvPr>
        </p:nvSpPr>
        <p:spPr>
          <a:xfrm>
            <a:off x="457200" y="1219200"/>
            <a:ext cx="8153400" cy="5029200"/>
          </a:xfrm>
        </p:spPr>
        <p:txBody>
          <a:bodyPr/>
          <a:lstStyle/>
          <a:p>
            <a:pPr eaLnBrk="1" hangingPunct="1"/>
            <a:r>
              <a:rPr lang="en-US" sz="2400" dirty="0" smtClean="0"/>
              <a:t>Compute integer average of three integers</a:t>
            </a:r>
          </a:p>
          <a:p>
            <a:pPr eaLnBrk="1" hangingPunct="1">
              <a:lnSpc>
                <a:spcPct val="70000"/>
              </a:lnSpc>
              <a:buFont typeface="Wingdings" pitchFamily="2" charset="2"/>
              <a:buNone/>
            </a:pPr>
            <a:endParaRPr lang="en-US" sz="1800" dirty="0" smtClean="0">
              <a:latin typeface="Courier New" charset="0"/>
            </a:endParaRPr>
          </a:p>
          <a:p>
            <a:pPr eaLnBrk="1" hangingPunct="1">
              <a:lnSpc>
                <a:spcPct val="70000"/>
              </a:lnSpc>
              <a:buFont typeface="Wingdings" pitchFamily="2" charset="2"/>
              <a:buNone/>
            </a:pPr>
            <a:r>
              <a:rPr lang="en-US" sz="2000" dirty="0" smtClean="0">
                <a:latin typeface="Courier New" charset="0"/>
              </a:rPr>
              <a:t>	</a:t>
            </a:r>
          </a:p>
          <a:p>
            <a:pPr eaLnBrk="1" hangingPunct="1">
              <a:lnSpc>
                <a:spcPct val="70000"/>
              </a:lnSpc>
              <a:buFont typeface="Wingdings" pitchFamily="2" charset="2"/>
              <a:buNone/>
            </a:pPr>
            <a:endParaRPr lang="en-US" sz="2000" dirty="0" smtClean="0">
              <a:latin typeface="Courier New" charset="0"/>
            </a:endParaRPr>
          </a:p>
          <a:p>
            <a:pPr eaLnBrk="1" hangingPunct="1"/>
            <a:r>
              <a:rPr lang="en-US" sz="2400" dirty="0" smtClean="0"/>
              <a:t>Print information of patient, given name, age, weight (in pounds), height (in feet) of patient</a:t>
            </a:r>
          </a:p>
          <a:p>
            <a:pPr eaLnBrk="1" hangingPunct="1">
              <a:lnSpc>
                <a:spcPct val="60000"/>
              </a:lnSpc>
              <a:buFont typeface="Wingdings" pitchFamily="2" charset="2"/>
              <a:buNone/>
            </a:pPr>
            <a:endParaRPr lang="en-US" sz="2000" dirty="0" smtClean="0">
              <a:latin typeface="Courier New" charset="0"/>
            </a:endParaRPr>
          </a:p>
          <a:p>
            <a:pPr eaLnBrk="1" hangingPunct="1">
              <a:lnSpc>
                <a:spcPct val="60000"/>
              </a:lnSpc>
              <a:buFont typeface="Wingdings" pitchFamily="2" charset="2"/>
              <a:buNone/>
            </a:pPr>
            <a:r>
              <a:rPr lang="en-US" sz="2000" dirty="0" smtClean="0">
                <a:latin typeface="Courier New" charset="0"/>
              </a:rPr>
              <a:t>	</a:t>
            </a:r>
          </a:p>
          <a:p>
            <a:pPr eaLnBrk="1" hangingPunct="1">
              <a:lnSpc>
                <a:spcPct val="60000"/>
              </a:lnSpc>
              <a:buFont typeface="Wingdings" pitchFamily="2" charset="2"/>
              <a:buNone/>
            </a:pPr>
            <a:endParaRPr lang="en-US" sz="2000" dirty="0" smtClean="0">
              <a:latin typeface="Courier New" charset="0"/>
            </a:endParaRPr>
          </a:p>
          <a:p>
            <a:pPr eaLnBrk="1" hangingPunct="1">
              <a:lnSpc>
                <a:spcPct val="60000"/>
              </a:lnSpc>
              <a:buFont typeface="Wingdings" pitchFamily="2" charset="2"/>
              <a:buNone/>
            </a:pPr>
            <a:endParaRPr lang="en-US" sz="2000" dirty="0" smtClean="0">
              <a:latin typeface="Courier New" charset="0"/>
            </a:endParaRPr>
          </a:p>
          <a:p>
            <a:pPr eaLnBrk="1" hangingPunct="1"/>
            <a:r>
              <a:rPr lang="en-US" sz="2400" dirty="0" smtClean="0"/>
              <a:t>Concatenate first name, middle initial, and last name of a person, and return the result</a:t>
            </a:r>
          </a:p>
          <a:p>
            <a:pPr eaLnBrk="1" hangingPunct="1">
              <a:lnSpc>
                <a:spcPct val="70000"/>
              </a:lnSpc>
              <a:buFont typeface="Wingdings" pitchFamily="2" charset="2"/>
              <a:buNone/>
            </a:pPr>
            <a:endParaRPr lang="en-US" sz="2000" dirty="0" smtClean="0">
              <a:latin typeface="Courier New" charset="0"/>
            </a:endParaRPr>
          </a:p>
          <a:p>
            <a:pPr eaLnBrk="1" hangingPunct="1">
              <a:lnSpc>
                <a:spcPct val="70000"/>
              </a:lnSpc>
              <a:buFont typeface="Wingdings" pitchFamily="2" charset="2"/>
              <a:buNone/>
            </a:pPr>
            <a:r>
              <a:rPr lang="en-US" sz="2000" dirty="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51064C0-B3FA-4362-A386-0B7BD8E3E2B3}" type="slidenum">
              <a:rPr lang="en-US" sz="1200">
                <a:solidFill>
                  <a:srgbClr val="898989"/>
                </a:solidFill>
              </a:rPr>
              <a:pPr eaLnBrk="1" hangingPunct="1"/>
              <a:t>40</a:t>
            </a:fld>
            <a:endParaRPr lang="en-US" sz="1200">
              <a:solidFill>
                <a:srgbClr val="898989"/>
              </a:solidFill>
            </a:endParaRPr>
          </a:p>
        </p:txBody>
      </p:sp>
    </p:spTree>
    <p:extLst>
      <p:ext uri="{BB962C8B-B14F-4D97-AF65-F5344CB8AC3E}">
        <p14:creationId xmlns:p14="http://schemas.microsoft.com/office/powerpoint/2010/main" val="15704547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mtClean="0"/>
              <a:t>Your Turn cont.</a:t>
            </a:r>
          </a:p>
        </p:txBody>
      </p:sp>
      <p:sp>
        <p:nvSpPr>
          <p:cNvPr id="609283" name="Rectangle 3"/>
          <p:cNvSpPr>
            <a:spLocks noGrp="1" noChangeArrowheads="1"/>
          </p:cNvSpPr>
          <p:nvPr>
            <p:ph idx="1"/>
          </p:nvPr>
        </p:nvSpPr>
        <p:spPr>
          <a:xfrm>
            <a:off x="457200" y="1219200"/>
            <a:ext cx="8153400" cy="5029200"/>
          </a:xfrm>
        </p:spPr>
        <p:txBody>
          <a:bodyPr/>
          <a:lstStyle/>
          <a:p>
            <a:pPr eaLnBrk="1" hangingPunct="1"/>
            <a:r>
              <a:rPr lang="en-US" sz="2400" smtClean="0"/>
              <a:t>Compute integer average of three integers</a:t>
            </a:r>
          </a:p>
          <a:p>
            <a:pPr eaLnBrk="1" hangingPunct="1">
              <a:lnSpc>
                <a:spcPct val="70000"/>
              </a:lnSpc>
              <a:buFont typeface="Wingdings" pitchFamily="2" charset="2"/>
              <a:buNone/>
            </a:pPr>
            <a:endParaRPr lang="en-US" sz="1800" smtClean="0">
              <a:latin typeface="Courier New" charset="0"/>
            </a:endParaRPr>
          </a:p>
          <a:p>
            <a:pPr eaLnBrk="1" hangingPunct="1">
              <a:lnSpc>
                <a:spcPct val="70000"/>
              </a:lnSpc>
              <a:buFont typeface="Wingdings" pitchFamily="2" charset="2"/>
              <a:buNone/>
            </a:pPr>
            <a:r>
              <a:rPr lang="en-US" sz="2000" smtClean="0">
                <a:latin typeface="Courier New" charset="0"/>
              </a:rPr>
              <a:t>	</a:t>
            </a:r>
            <a:r>
              <a:rPr lang="en-US" sz="2000" b="1" smtClean="0">
                <a:latin typeface="Courier New" charset="0"/>
              </a:rPr>
              <a:t>private static int</a:t>
            </a:r>
            <a:r>
              <a:rPr lang="en-US" sz="2000" smtClean="0">
                <a:latin typeface="Courier New" charset="0"/>
              </a:rPr>
              <a:t> average(</a:t>
            </a:r>
            <a:r>
              <a:rPr lang="en-US" sz="2000" b="1" smtClean="0">
                <a:latin typeface="Courier New" charset="0"/>
              </a:rPr>
              <a:t>int</a:t>
            </a:r>
            <a:r>
              <a:rPr lang="en-US" sz="2000" smtClean="0">
                <a:latin typeface="Courier New" charset="0"/>
              </a:rPr>
              <a:t> a, </a:t>
            </a:r>
            <a:r>
              <a:rPr lang="en-US" sz="2000" b="1" smtClean="0">
                <a:latin typeface="Courier New" charset="0"/>
              </a:rPr>
              <a:t>int</a:t>
            </a:r>
            <a:r>
              <a:rPr lang="en-US" sz="2000" smtClean="0">
                <a:latin typeface="Courier New" charset="0"/>
              </a:rPr>
              <a:t> b, </a:t>
            </a:r>
            <a:r>
              <a:rPr lang="en-US" sz="2000" b="1" smtClean="0">
                <a:latin typeface="Courier New" charset="0"/>
              </a:rPr>
              <a:t>int</a:t>
            </a:r>
            <a:r>
              <a:rPr lang="en-US" sz="2000" smtClean="0">
                <a:latin typeface="Courier New" charset="0"/>
              </a:rPr>
              <a:t> c)</a:t>
            </a:r>
          </a:p>
          <a:p>
            <a:pPr eaLnBrk="1" hangingPunct="1">
              <a:lnSpc>
                <a:spcPct val="70000"/>
              </a:lnSpc>
              <a:buFont typeface="Wingdings" pitchFamily="2" charset="2"/>
              <a:buNone/>
            </a:pPr>
            <a:endParaRPr lang="en-US" sz="2000" smtClean="0">
              <a:latin typeface="Courier New" charset="0"/>
            </a:endParaRPr>
          </a:p>
          <a:p>
            <a:pPr eaLnBrk="1" hangingPunct="1"/>
            <a:r>
              <a:rPr lang="en-US" sz="2400" smtClean="0"/>
              <a:t>Print information of patient, given name, age, weight (in pounds), height (in feet) of patient</a:t>
            </a:r>
          </a:p>
          <a:p>
            <a:pPr eaLnBrk="1" hangingPunct="1">
              <a:lnSpc>
                <a:spcPct val="60000"/>
              </a:lnSpc>
              <a:buFont typeface="Wingdings" pitchFamily="2" charset="2"/>
              <a:buNone/>
            </a:pPr>
            <a:endParaRPr lang="en-US" sz="2000" smtClean="0">
              <a:latin typeface="Courier New" charset="0"/>
            </a:endParaRPr>
          </a:p>
          <a:p>
            <a:pPr eaLnBrk="1" hangingPunct="1">
              <a:lnSpc>
                <a:spcPct val="60000"/>
              </a:lnSpc>
              <a:buFont typeface="Wingdings" pitchFamily="2" charset="2"/>
              <a:buNone/>
            </a:pPr>
            <a:r>
              <a:rPr lang="en-US" sz="2000" smtClean="0">
                <a:latin typeface="Courier New" charset="0"/>
              </a:rPr>
              <a:t>	</a:t>
            </a:r>
            <a:r>
              <a:rPr lang="en-US" sz="2000" b="1" smtClean="0">
                <a:latin typeface="Courier New" charset="0"/>
              </a:rPr>
              <a:t>private static void</a:t>
            </a:r>
            <a:r>
              <a:rPr lang="en-US" sz="2000" smtClean="0">
                <a:latin typeface="Courier New" charset="0"/>
              </a:rPr>
              <a:t> printInfo(String name,</a:t>
            </a:r>
          </a:p>
          <a:p>
            <a:pPr eaLnBrk="1" hangingPunct="1">
              <a:lnSpc>
                <a:spcPct val="60000"/>
              </a:lnSpc>
              <a:buFont typeface="Wingdings" pitchFamily="2" charset="2"/>
              <a:buNone/>
            </a:pPr>
            <a:r>
              <a:rPr lang="en-US" sz="2000" smtClean="0">
                <a:latin typeface="Courier New" charset="0"/>
              </a:rPr>
              <a:t>			</a:t>
            </a:r>
            <a:r>
              <a:rPr lang="en-US" sz="2000" b="1" smtClean="0">
                <a:latin typeface="Courier New" charset="0"/>
              </a:rPr>
              <a:t>int</a:t>
            </a:r>
            <a:r>
              <a:rPr lang="en-US" sz="2000" smtClean="0">
                <a:latin typeface="Courier New" charset="0"/>
              </a:rPr>
              <a:t> age, </a:t>
            </a:r>
            <a:r>
              <a:rPr lang="en-US" sz="2000" b="1" smtClean="0">
                <a:latin typeface="Courier New" charset="0"/>
              </a:rPr>
              <a:t>double</a:t>
            </a:r>
            <a:r>
              <a:rPr lang="en-US" sz="2000" smtClean="0">
                <a:latin typeface="Courier New" charset="0"/>
              </a:rPr>
              <a:t> weight, </a:t>
            </a:r>
            <a:r>
              <a:rPr lang="en-US" sz="2000" b="1" smtClean="0">
                <a:latin typeface="Courier New" charset="0"/>
              </a:rPr>
              <a:t>double</a:t>
            </a:r>
            <a:r>
              <a:rPr lang="en-US" sz="2000" smtClean="0">
                <a:latin typeface="Courier New" charset="0"/>
              </a:rPr>
              <a:t> height)</a:t>
            </a:r>
          </a:p>
          <a:p>
            <a:pPr eaLnBrk="1" hangingPunct="1">
              <a:lnSpc>
                <a:spcPct val="60000"/>
              </a:lnSpc>
              <a:buFont typeface="Wingdings" pitchFamily="2" charset="2"/>
              <a:buNone/>
            </a:pPr>
            <a:endParaRPr lang="en-US" sz="2000" smtClean="0">
              <a:latin typeface="Courier New" charset="0"/>
            </a:endParaRPr>
          </a:p>
          <a:p>
            <a:pPr eaLnBrk="1" hangingPunct="1"/>
            <a:r>
              <a:rPr lang="en-US" sz="2400" smtClean="0"/>
              <a:t>Concatenate first name, middle initial, and last name of a person, and return the result</a:t>
            </a:r>
          </a:p>
          <a:p>
            <a:pPr eaLnBrk="1" hangingPunct="1">
              <a:lnSpc>
                <a:spcPct val="70000"/>
              </a:lnSpc>
              <a:buFont typeface="Wingdings" pitchFamily="2" charset="2"/>
              <a:buNone/>
            </a:pPr>
            <a:endParaRPr lang="en-US" sz="2000" smtClean="0">
              <a:latin typeface="Courier New" charset="0"/>
            </a:endParaRPr>
          </a:p>
          <a:p>
            <a:pPr eaLnBrk="1" hangingPunct="1">
              <a:lnSpc>
                <a:spcPct val="70000"/>
              </a:lnSpc>
              <a:buFont typeface="Wingdings" pitchFamily="2" charset="2"/>
              <a:buNone/>
            </a:pPr>
            <a:r>
              <a:rPr lang="en-US" sz="2000" smtClean="0">
                <a:latin typeface="Courier New" charset="0"/>
              </a:rPr>
              <a:t>	</a:t>
            </a:r>
            <a:r>
              <a:rPr lang="en-US" sz="2000" b="1" smtClean="0">
                <a:latin typeface="Courier New" charset="0"/>
              </a:rPr>
              <a:t>private static</a:t>
            </a:r>
            <a:r>
              <a:rPr lang="en-US" sz="2000" smtClean="0">
                <a:latin typeface="Courier New" charset="0"/>
              </a:rPr>
              <a:t> String concat(</a:t>
            </a:r>
          </a:p>
          <a:p>
            <a:pPr eaLnBrk="1" hangingPunct="1">
              <a:lnSpc>
                <a:spcPct val="70000"/>
              </a:lnSpc>
              <a:buFont typeface="Wingdings" pitchFamily="2" charset="2"/>
              <a:buNone/>
            </a:pPr>
            <a:r>
              <a:rPr lang="en-US" sz="2000" smtClean="0">
                <a:latin typeface="Courier New" charset="0"/>
              </a:rPr>
              <a:t>		String first, </a:t>
            </a:r>
            <a:r>
              <a:rPr lang="en-US" sz="2000" b="1" smtClean="0">
                <a:latin typeface="Courier New" charset="0"/>
              </a:rPr>
              <a:t>char</a:t>
            </a:r>
            <a:r>
              <a:rPr lang="en-US" sz="2000" smtClean="0">
                <a:latin typeface="Courier New" charset="0"/>
              </a:rPr>
              <a:t> middle, String last)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51064C0-B3FA-4362-A386-0B7BD8E3E2B3}" type="slidenum">
              <a:rPr lang="en-US" sz="1200">
                <a:solidFill>
                  <a:srgbClr val="898989"/>
                </a:solidFill>
              </a:rPr>
              <a:pPr eaLnBrk="1" hangingPunct="1"/>
              <a:t>41</a:t>
            </a:fld>
            <a:endParaRPr lang="en-US" sz="1200">
              <a:solidFill>
                <a:srgbClr val="898989"/>
              </a:solidFill>
            </a:endParaRPr>
          </a:p>
        </p:txBody>
      </p:sp>
    </p:spTree>
    <p:extLst>
      <p:ext uri="{BB962C8B-B14F-4D97-AF65-F5344CB8AC3E}">
        <p14:creationId xmlns:p14="http://schemas.microsoft.com/office/powerpoint/2010/main" val="4206682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mtClean="0"/>
              <a:t>Your Turn, Still</a:t>
            </a:r>
          </a:p>
        </p:txBody>
      </p:sp>
      <p:sp>
        <p:nvSpPr>
          <p:cNvPr id="112643" name="Rectangle 3"/>
          <p:cNvSpPr>
            <a:spLocks noGrp="1" noChangeArrowheads="1"/>
          </p:cNvSpPr>
          <p:nvPr>
            <p:ph idx="1"/>
          </p:nvPr>
        </p:nvSpPr>
        <p:spPr/>
        <p:txBody>
          <a:bodyPr/>
          <a:lstStyle/>
          <a:p>
            <a:pPr eaLnBrk="1" hangingPunct="1"/>
            <a:r>
              <a:rPr lang="en-US" smtClean="0"/>
              <a:t>Design and implement a class method that inputs a sequence of non-negative real numbers from a given Scanner, and returns the average of the numbers read. The method stops reading numbers when a negative number is entered.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FC8EF6A-AD85-4ADF-9D92-E4E81A60B12C}" type="slidenum">
              <a:rPr lang="en-US" sz="1200">
                <a:solidFill>
                  <a:srgbClr val="898989"/>
                </a:solidFill>
              </a:rPr>
              <a:pPr eaLnBrk="1" hangingPunct="1"/>
              <a:t>42</a:t>
            </a:fld>
            <a:endParaRPr lang="en-US" sz="1200">
              <a:solidFill>
                <a:srgbClr val="898989"/>
              </a:solidFill>
            </a:endParaRPr>
          </a:p>
        </p:txBody>
      </p:sp>
    </p:spTree>
    <p:extLst>
      <p:ext uri="{BB962C8B-B14F-4D97-AF65-F5344CB8AC3E}">
        <p14:creationId xmlns:p14="http://schemas.microsoft.com/office/powerpoint/2010/main" val="3227617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title"/>
          </p:nvPr>
        </p:nvSpPr>
        <p:spPr/>
        <p:txBody>
          <a:bodyPr/>
          <a:lstStyle/>
          <a:p>
            <a:pPr eaLnBrk="1" hangingPunct="1"/>
            <a:r>
              <a:rPr lang="en-US" smtClean="0"/>
              <a:t>Method: average</a:t>
            </a:r>
          </a:p>
        </p:txBody>
      </p:sp>
      <p:sp>
        <p:nvSpPr>
          <p:cNvPr id="612358" name="Rectangle 6"/>
          <p:cNvSpPr>
            <a:spLocks noGrp="1" noChangeArrowheads="1"/>
          </p:cNvSpPr>
          <p:nvPr>
            <p:ph idx="1"/>
          </p:nvPr>
        </p:nvSpPr>
        <p:spPr>
          <a:xfrm>
            <a:off x="455613" y="1219200"/>
            <a:ext cx="8226425" cy="4876800"/>
          </a:xfrm>
        </p:spPr>
        <p:txBody>
          <a:bodyPr/>
          <a:lstStyle/>
          <a:p>
            <a:pPr eaLnBrk="1" hangingPunct="1">
              <a:buFont typeface="Wingdings" pitchFamily="2" charset="2"/>
              <a:buNone/>
            </a:pPr>
            <a:r>
              <a:rPr lang="en-US" sz="2000" b="1" smtClean="0">
                <a:latin typeface="Courier New" charset="0"/>
              </a:rPr>
              <a:t>private static double</a:t>
            </a:r>
            <a:r>
              <a:rPr lang="en-US" sz="2000" smtClean="0">
                <a:latin typeface="Courier New" charset="0"/>
              </a:rPr>
              <a:t> average(Scanner in)</a:t>
            </a:r>
          </a:p>
          <a:p>
            <a:pPr eaLnBrk="1" hangingPunct="1">
              <a:buFont typeface="Wingdings" pitchFamily="2" charset="2"/>
              <a:buNone/>
            </a:pPr>
            <a:r>
              <a:rPr lang="en-US" sz="2000" smtClean="0">
                <a:latin typeface="Courier New" charset="0"/>
              </a:rPr>
              <a:t>{</a:t>
            </a:r>
          </a:p>
          <a:p>
            <a:pPr eaLnBrk="1" hangingPunct="1">
              <a:buFont typeface="Wingdings" pitchFamily="2" charset="2"/>
              <a:buNone/>
            </a:pPr>
            <a:r>
              <a:rPr lang="en-US" sz="2000" smtClean="0">
                <a:latin typeface="Courier New" charset="0"/>
              </a:rPr>
              <a:t>	</a:t>
            </a:r>
            <a:r>
              <a:rPr lang="en-US" sz="2000" b="1" smtClean="0">
                <a:latin typeface="Courier New" charset="0"/>
              </a:rPr>
              <a:t>int</a:t>
            </a:r>
            <a:r>
              <a:rPr lang="en-US" sz="2000" smtClean="0">
                <a:latin typeface="Courier New" charset="0"/>
              </a:rPr>
              <a:t> count = 0;</a:t>
            </a:r>
          </a:p>
          <a:p>
            <a:pPr eaLnBrk="1" hangingPunct="1">
              <a:buFont typeface="Wingdings" pitchFamily="2" charset="2"/>
              <a:buNone/>
            </a:pPr>
            <a:r>
              <a:rPr lang="en-US" sz="2000" smtClean="0">
                <a:latin typeface="Courier New" charset="0"/>
              </a:rPr>
              <a:t>	</a:t>
            </a:r>
            <a:r>
              <a:rPr lang="en-US" sz="2000" b="1" smtClean="0">
                <a:latin typeface="Courier New" charset="0"/>
              </a:rPr>
              <a:t>double</a:t>
            </a:r>
            <a:r>
              <a:rPr lang="en-US" sz="2000" smtClean="0">
                <a:latin typeface="Courier New" charset="0"/>
              </a:rPr>
              <a:t> sum = 0.0;</a:t>
            </a:r>
          </a:p>
          <a:p>
            <a:pPr eaLnBrk="1" hangingPunct="1">
              <a:buFont typeface="Wingdings" pitchFamily="2" charset="2"/>
              <a:buNone/>
            </a:pPr>
            <a:r>
              <a:rPr lang="en-US" sz="2000" smtClean="0">
                <a:latin typeface="Courier New" charset="0"/>
              </a:rPr>
              <a:t>	</a:t>
            </a:r>
            <a:r>
              <a:rPr lang="en-US" sz="2000" b="1" smtClean="0">
                <a:latin typeface="Courier New" charset="0"/>
              </a:rPr>
              <a:t>double</a:t>
            </a:r>
            <a:r>
              <a:rPr lang="en-US" sz="2000" smtClean="0">
                <a:latin typeface="Courier New" charset="0"/>
              </a:rPr>
              <a:t> x = in.nextDouble();</a:t>
            </a:r>
          </a:p>
          <a:p>
            <a:pPr eaLnBrk="1" hangingPunct="1">
              <a:buFont typeface="Wingdings" pitchFamily="2" charset="2"/>
              <a:buNone/>
            </a:pPr>
            <a:r>
              <a:rPr lang="en-US" sz="2000" smtClean="0">
                <a:latin typeface="Courier New" charset="0"/>
              </a:rPr>
              <a:t>	</a:t>
            </a:r>
            <a:r>
              <a:rPr lang="en-US" sz="2000" b="1" smtClean="0">
                <a:latin typeface="Courier New" charset="0"/>
              </a:rPr>
              <a:t>while</a:t>
            </a:r>
            <a:r>
              <a:rPr lang="en-US" sz="2000" smtClean="0">
                <a:latin typeface="Courier New" charset="0"/>
              </a:rPr>
              <a:t> (x &gt;= 0.0)</a:t>
            </a:r>
          </a:p>
          <a:p>
            <a:pPr eaLnBrk="1" hangingPunct="1">
              <a:buFont typeface="Wingdings" pitchFamily="2" charset="2"/>
              <a:buNone/>
            </a:pPr>
            <a:r>
              <a:rPr lang="en-US" sz="2000" smtClean="0">
                <a:latin typeface="Courier New" charset="0"/>
              </a:rPr>
              <a:t>	{</a:t>
            </a:r>
          </a:p>
          <a:p>
            <a:pPr eaLnBrk="1" hangingPunct="1">
              <a:buFont typeface="Wingdings" pitchFamily="2" charset="2"/>
              <a:buNone/>
            </a:pPr>
            <a:r>
              <a:rPr lang="en-US" sz="2000" smtClean="0">
                <a:latin typeface="Courier New" charset="0"/>
              </a:rPr>
              <a:t>		sum = sum + x;</a:t>
            </a:r>
          </a:p>
          <a:p>
            <a:pPr eaLnBrk="1" hangingPunct="1">
              <a:buFont typeface="Wingdings" pitchFamily="2" charset="2"/>
              <a:buNone/>
            </a:pPr>
            <a:r>
              <a:rPr lang="en-US" sz="2000" smtClean="0">
                <a:latin typeface="Courier New" charset="0"/>
              </a:rPr>
              <a:t>		count = count + 1;</a:t>
            </a:r>
          </a:p>
          <a:p>
            <a:pPr eaLnBrk="1" hangingPunct="1">
              <a:buFont typeface="Wingdings" pitchFamily="2" charset="2"/>
              <a:buNone/>
            </a:pPr>
            <a:r>
              <a:rPr lang="en-US" sz="2000" smtClean="0">
                <a:latin typeface="Courier New" charset="0"/>
              </a:rPr>
              <a:t>		x = in.nextDouble();</a:t>
            </a:r>
          </a:p>
          <a:p>
            <a:pPr eaLnBrk="1" hangingPunct="1">
              <a:buFont typeface="Wingdings" pitchFamily="2" charset="2"/>
              <a:buNone/>
            </a:pPr>
            <a:r>
              <a:rPr lang="en-US" sz="2000" smtClean="0">
                <a:latin typeface="Courier New" charset="0"/>
              </a:rPr>
              <a:t>	}</a:t>
            </a:r>
          </a:p>
          <a:p>
            <a:pPr eaLnBrk="1" hangingPunct="1">
              <a:buFont typeface="Wingdings" pitchFamily="2" charset="2"/>
              <a:buNone/>
            </a:pPr>
            <a:r>
              <a:rPr lang="en-US" sz="2000" smtClean="0">
                <a:latin typeface="Courier New" charset="0"/>
              </a:rPr>
              <a:t>	</a:t>
            </a:r>
            <a:r>
              <a:rPr lang="en-US" sz="2000" b="1" smtClean="0">
                <a:latin typeface="Courier New" charset="0"/>
              </a:rPr>
              <a:t>return</a:t>
            </a:r>
            <a:r>
              <a:rPr lang="en-US" sz="2000" smtClean="0">
                <a:latin typeface="Courier New" charset="0"/>
              </a:rPr>
              <a:t> sum / count;</a:t>
            </a:r>
          </a:p>
          <a:p>
            <a:pPr eaLnBrk="1" hangingPunct="1">
              <a:buFont typeface="Wingdings" pitchFamily="2" charset="2"/>
              <a:buNone/>
            </a:pPr>
            <a:r>
              <a:rPr lang="en-US" sz="20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3644942-B519-4DFB-AD5F-C642338F0712}" type="slidenum">
              <a:rPr lang="en-US" sz="1200">
                <a:solidFill>
                  <a:srgbClr val="898989"/>
                </a:solidFill>
              </a:rPr>
              <a:pPr eaLnBrk="1" hangingPunct="1"/>
              <a:t>43</a:t>
            </a:fld>
            <a:endParaRPr lang="en-US" sz="1200">
              <a:solidFill>
                <a:srgbClr val="898989"/>
              </a:solidFill>
            </a:endParaRPr>
          </a:p>
        </p:txBody>
      </p:sp>
    </p:spTree>
    <p:extLst>
      <p:ext uri="{BB962C8B-B14F-4D97-AF65-F5344CB8AC3E}">
        <p14:creationId xmlns:p14="http://schemas.microsoft.com/office/powerpoint/2010/main" val="3056020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dirty="0" smtClean="0"/>
              <a:t>Your Turn, </a:t>
            </a:r>
            <a:r>
              <a:rPr lang="en-US" dirty="0" smtClean="0"/>
              <a:t>Again</a:t>
            </a:r>
            <a:endParaRPr lang="en-US" dirty="0" smtClean="0"/>
          </a:p>
        </p:txBody>
      </p:sp>
      <p:sp>
        <p:nvSpPr>
          <p:cNvPr id="114691" name="Rectangle 3"/>
          <p:cNvSpPr>
            <a:spLocks noGrp="1" noChangeArrowheads="1"/>
          </p:cNvSpPr>
          <p:nvPr>
            <p:ph idx="1"/>
          </p:nvPr>
        </p:nvSpPr>
        <p:spPr/>
        <p:txBody>
          <a:bodyPr/>
          <a:lstStyle/>
          <a:p>
            <a:pPr eaLnBrk="1" hangingPunct="1"/>
            <a:r>
              <a:rPr lang="en-US" smtClean="0"/>
              <a:t>Design and implement a class method that given a String and a character, returns the index of the last occurrence of the character in the string (or -1 if the character does not occur in the string).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FD6B0C9-ED36-4011-A9C4-B6CB688417C7}" type="slidenum">
              <a:rPr lang="en-US" sz="1200">
                <a:solidFill>
                  <a:srgbClr val="898989"/>
                </a:solidFill>
              </a:rPr>
              <a:pPr eaLnBrk="1" hangingPunct="1"/>
              <a:t>44</a:t>
            </a:fld>
            <a:endParaRPr lang="en-US" sz="1200">
              <a:solidFill>
                <a:srgbClr val="898989"/>
              </a:solidFill>
            </a:endParaRPr>
          </a:p>
        </p:txBody>
      </p:sp>
    </p:spTree>
    <p:extLst>
      <p:ext uri="{BB962C8B-B14F-4D97-AF65-F5344CB8AC3E}">
        <p14:creationId xmlns:p14="http://schemas.microsoft.com/office/powerpoint/2010/main" val="1670388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smtClean="0"/>
              <a:t>Method: indexOfLast</a:t>
            </a:r>
          </a:p>
        </p:txBody>
      </p:sp>
      <p:sp>
        <p:nvSpPr>
          <p:cNvPr id="616451" name="Rectangle 3"/>
          <p:cNvSpPr>
            <a:spLocks noGrp="1" noChangeArrowheads="1"/>
          </p:cNvSpPr>
          <p:nvPr>
            <p:ph idx="1"/>
          </p:nvPr>
        </p:nvSpPr>
        <p:spPr>
          <a:xfrm>
            <a:off x="455613" y="1219200"/>
            <a:ext cx="8226425" cy="4876800"/>
          </a:xfrm>
        </p:spPr>
        <p:txBody>
          <a:bodyPr/>
          <a:lstStyle/>
          <a:p>
            <a:pPr eaLnBrk="1" hangingPunct="1">
              <a:lnSpc>
                <a:spcPct val="80000"/>
              </a:lnSpc>
              <a:buFont typeface="Wingdings" pitchFamily="2" charset="2"/>
              <a:buNone/>
            </a:pPr>
            <a:r>
              <a:rPr lang="en-US" sz="1800" b="1" smtClean="0">
                <a:latin typeface="Courier New" charset="0"/>
              </a:rPr>
              <a:t>private static int</a:t>
            </a:r>
            <a:r>
              <a:rPr lang="en-US" sz="1800" smtClean="0">
                <a:latin typeface="Courier New" charset="0"/>
              </a:rPr>
              <a:t> indexOfLast(String s, char c)</a:t>
            </a:r>
          </a:p>
          <a:p>
            <a:pPr eaLnBrk="1" hangingPunct="1">
              <a:lnSpc>
                <a:spcPct val="80000"/>
              </a:lnSpc>
              <a:buFont typeface="Wingdings" pitchFamily="2" charset="2"/>
              <a:buNone/>
            </a:pPr>
            <a:r>
              <a:rPr lang="en-US" sz="1800" smtClean="0">
                <a:latin typeface="Courier New" charset="0"/>
              </a:rPr>
              <a:t>{</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int</a:t>
            </a:r>
            <a:r>
              <a:rPr lang="en-US" sz="1800" smtClean="0">
                <a:latin typeface="Courier New" charset="0"/>
              </a:rPr>
              <a:t> pos = s.length() - 1;</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boolean</a:t>
            </a:r>
            <a:r>
              <a:rPr lang="en-US" sz="1800" smtClean="0">
                <a:latin typeface="Courier New" charset="0"/>
              </a:rPr>
              <a:t> found = </a:t>
            </a:r>
            <a:r>
              <a:rPr lang="en-US" sz="1800" b="1" smtClean="0">
                <a:latin typeface="Courier New" charset="0"/>
              </a:rPr>
              <a:t>false</a:t>
            </a:r>
            <a:r>
              <a:rPr lang="en-US" sz="1800" smtClean="0">
                <a:latin typeface="Courier New" charset="0"/>
              </a:rPr>
              <a:t>;</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while</a:t>
            </a:r>
            <a:r>
              <a:rPr lang="en-US" sz="1800" smtClean="0">
                <a:latin typeface="Courier New" charset="0"/>
              </a:rPr>
              <a:t> (!found &amp;&amp; (pos &gt;= 0))</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if</a:t>
            </a:r>
            <a:r>
              <a:rPr lang="en-US" sz="1800" smtClean="0">
                <a:latin typeface="Courier New" charset="0"/>
              </a:rPr>
              <a:t> (s.charAt(pos) == c)</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found = </a:t>
            </a:r>
            <a:r>
              <a:rPr lang="en-US" sz="1800" b="1" smtClean="0">
                <a:latin typeface="Courier New" charset="0"/>
              </a:rPr>
              <a:t>true</a:t>
            </a:r>
            <a:r>
              <a:rPr lang="en-US" sz="1800" smtClean="0">
                <a:latin typeface="Courier New" charset="0"/>
              </a:rPr>
              <a:t>;</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else</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pos = pos – 1;</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return</a:t>
            </a:r>
            <a:r>
              <a:rPr lang="en-US" sz="1800" smtClean="0">
                <a:latin typeface="Courier New" charset="0"/>
              </a:rPr>
              <a:t> pos;</a:t>
            </a:r>
          </a:p>
          <a:p>
            <a:pPr eaLnBrk="1" hangingPunct="1">
              <a:lnSpc>
                <a:spcPct val="80000"/>
              </a:lnSpc>
              <a:buFont typeface="Wingdings" pitchFamily="2" charset="2"/>
              <a:buNone/>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68180FF-7983-469A-B46A-0F5B8C5ADF80}" type="slidenum">
              <a:rPr lang="en-US" sz="1200">
                <a:solidFill>
                  <a:srgbClr val="898989"/>
                </a:solidFill>
              </a:rPr>
              <a:pPr eaLnBrk="1" hangingPunct="1"/>
              <a:t>45</a:t>
            </a:fld>
            <a:endParaRPr lang="en-US" sz="1200">
              <a:solidFill>
                <a:srgbClr val="898989"/>
              </a:solidFill>
            </a:endParaRPr>
          </a:p>
        </p:txBody>
      </p:sp>
    </p:spTree>
    <p:extLst>
      <p:ext uri="{BB962C8B-B14F-4D97-AF65-F5344CB8AC3E}">
        <p14:creationId xmlns:p14="http://schemas.microsoft.com/office/powerpoint/2010/main" val="4062426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Once More</a:t>
            </a:r>
            <a:endParaRPr lang="en-US" dirty="0"/>
          </a:p>
        </p:txBody>
      </p:sp>
      <p:sp>
        <p:nvSpPr>
          <p:cNvPr id="3" name="Content Placeholder 2"/>
          <p:cNvSpPr>
            <a:spLocks noGrp="1"/>
          </p:cNvSpPr>
          <p:nvPr>
            <p:ph idx="1"/>
          </p:nvPr>
        </p:nvSpPr>
        <p:spPr/>
        <p:txBody>
          <a:bodyPr/>
          <a:lstStyle/>
          <a:p>
            <a:r>
              <a:rPr lang="en-US" dirty="0" smtClean="0"/>
              <a:t>Modify the code for printing a square to the screen so that it prints a rectangle instead.</a:t>
            </a:r>
          </a:p>
          <a:p>
            <a:pPr lvl="1"/>
            <a:r>
              <a:rPr lang="en-US" dirty="0" smtClean="0"/>
              <a:t>You should prompt for both a </a:t>
            </a:r>
            <a:r>
              <a:rPr lang="en-US" i="1" dirty="0" smtClean="0"/>
              <a:t>height</a:t>
            </a:r>
            <a:r>
              <a:rPr lang="en-US" dirty="0" smtClean="0"/>
              <a:t> and a </a:t>
            </a:r>
            <a:r>
              <a:rPr lang="en-US" i="1" dirty="0" smtClean="0"/>
              <a:t>width</a:t>
            </a:r>
            <a:endParaRPr lang="en-US" dirty="0" smtClean="0"/>
          </a:p>
          <a:p>
            <a:pPr lvl="1"/>
            <a:r>
              <a:rPr lang="en-US" dirty="0" smtClean="0"/>
              <a:t>What do you need to change to make this work?</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46</a:t>
            </a:fld>
            <a:endParaRPr lang="en-US" altLang="en-US">
              <a:solidFill>
                <a:srgbClr val="000000"/>
              </a:solidFill>
            </a:endParaRPr>
          </a:p>
        </p:txBody>
      </p:sp>
    </p:spTree>
    <p:extLst>
      <p:ext uri="{BB962C8B-B14F-4D97-AF65-F5344CB8AC3E}">
        <p14:creationId xmlns:p14="http://schemas.microsoft.com/office/powerpoint/2010/main" val="30047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15000"/>
          </a:xfrm>
          <a:solidFill>
            <a:schemeClr val="bg1"/>
          </a:solidFill>
        </p:spPr>
        <p:txBody>
          <a:bodyPr/>
          <a:lstStyle/>
          <a:p>
            <a:pPr marL="0" indent="0">
              <a:buNone/>
            </a:pP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("Enter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&gt; 0: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keyboard.nextInt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one row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column </a:t>
            </a:r>
            <a:r>
              <a:rPr lang="en-US" sz="1600" dirty="0">
                <a:latin typeface="Courier New" panose="02070309020205020404" pitchFamily="49" charset="0"/>
                <a:cs typeface="Courier New" panose="02070309020205020404" pitchFamily="49" charset="0"/>
              </a:rPr>
              <a:t>= column + 1; // go to the next column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 terminate the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a:t>
            </a:fld>
            <a:endParaRPr lang="en-US" altLang="en-US">
              <a:solidFill>
                <a:srgbClr val="000000"/>
              </a:solidFill>
            </a:endParaRPr>
          </a:p>
        </p:txBody>
      </p:sp>
    </p:spTree>
    <p:extLst>
      <p:ext uri="{BB962C8B-B14F-4D97-AF65-F5344CB8AC3E}">
        <p14:creationId xmlns:p14="http://schemas.microsoft.com/office/powerpoint/2010/main" val="369124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457200" y="990600"/>
            <a:ext cx="8229600" cy="5140325"/>
          </a:xfrm>
        </p:spPr>
        <p:txBody>
          <a:bodyPr/>
          <a:lstStyle/>
          <a:p>
            <a:r>
              <a:rPr lang="en-US" dirty="0" smtClean="0"/>
              <a:t>The code on the previous slide works, but we could make it better:</a:t>
            </a:r>
          </a:p>
          <a:p>
            <a:pPr lvl="1"/>
            <a:r>
              <a:rPr lang="en-US" dirty="0" smtClean="0"/>
              <a:t>Instead of having all of our code in the main method, we can break it out into other methods</a:t>
            </a:r>
          </a:p>
          <a:p>
            <a:pPr lvl="1"/>
            <a:r>
              <a:rPr lang="en-US" dirty="0" smtClean="0"/>
              <a:t>This allows us to more easily trace and reason about our code</a:t>
            </a:r>
          </a:p>
          <a:p>
            <a:pPr lvl="2"/>
            <a:r>
              <a:rPr lang="en-US" dirty="0" smtClean="0"/>
              <a:t>Which in turn allows us to more easily debug our code!</a:t>
            </a:r>
          </a:p>
          <a:p>
            <a:pPr lvl="1"/>
            <a:r>
              <a:rPr lang="en-US" dirty="0" smtClean="0"/>
              <a:t>It also allows us to more easily </a:t>
            </a:r>
            <a:r>
              <a:rPr lang="en-US" i="1" dirty="0" smtClean="0"/>
              <a:t>reuse</a:t>
            </a:r>
            <a:r>
              <a:rPr lang="en-US" dirty="0" smtClean="0"/>
              <a:t> our code in new applications</a:t>
            </a:r>
          </a:p>
          <a:p>
            <a:pPr lvl="2"/>
            <a:r>
              <a:rPr lang="en-US" i="1" dirty="0" smtClean="0"/>
              <a:t>Code reuse</a:t>
            </a:r>
            <a:r>
              <a:rPr lang="en-US" dirty="0" smtClean="0"/>
              <a:t> is one of the key goals of good software design and engineering</a:t>
            </a:r>
          </a:p>
          <a:p>
            <a:pPr marL="344487" lvl="1"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6</a:t>
            </a:fld>
            <a:endParaRPr lang="en-US" altLang="en-US">
              <a:solidFill>
                <a:srgbClr val="000000"/>
              </a:solidFill>
            </a:endParaRPr>
          </a:p>
        </p:txBody>
      </p:sp>
    </p:spTree>
    <p:extLst>
      <p:ext uri="{BB962C8B-B14F-4D97-AF65-F5344CB8AC3E}">
        <p14:creationId xmlns:p14="http://schemas.microsoft.com/office/powerpoint/2010/main" val="351526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r>
              <a:rPr lang="en-US" dirty="0" smtClean="0"/>
              <a:t>Let’s walk through an example of how we can break our square printing code up using </a:t>
            </a:r>
            <a:r>
              <a:rPr lang="en-US" i="1" dirty="0" smtClean="0"/>
              <a:t>methods</a:t>
            </a:r>
            <a:r>
              <a:rPr lang="en-US" dirty="0" smtClean="0"/>
              <a:t>.</a:t>
            </a:r>
          </a:p>
          <a:p>
            <a:pPr lvl="1"/>
            <a:r>
              <a:rPr lang="en-US" dirty="0" smtClean="0"/>
              <a:t>The full example is available on the course website.</a:t>
            </a:r>
          </a:p>
          <a:p>
            <a:pPr lvl="1"/>
            <a:r>
              <a:rPr lang="en-US" dirty="0" smtClean="0"/>
              <a:t>You can download, compile and run it to see it work for yourself</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7</a:t>
            </a:fld>
            <a:endParaRPr lang="en-US" altLang="en-US">
              <a:solidFill>
                <a:srgbClr val="000000"/>
              </a:solidFill>
            </a:endParaRPr>
          </a:p>
        </p:txBody>
      </p:sp>
    </p:spTree>
    <p:extLst>
      <p:ext uri="{BB962C8B-B14F-4D97-AF65-F5344CB8AC3E}">
        <p14:creationId xmlns:p14="http://schemas.microsoft.com/office/powerpoint/2010/main" val="127102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public static void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p>
          <a:p>
            <a:pPr marL="0" indent="0">
              <a:buNone/>
              <a:tabLst>
                <a:tab pos="457200" algn="l"/>
              </a:tabLst>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 0;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&lt; length)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column = column + 1; // go to the next column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("Enter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&gt; 0: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keyboard.nextInt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8</a:t>
            </a:fld>
            <a:endParaRPr lang="en-US" altLang="en-US">
              <a:solidFill>
                <a:srgbClr val="000000"/>
              </a:solidFill>
            </a:endParaRPr>
          </a:p>
        </p:txBody>
      </p:sp>
    </p:spTree>
    <p:extLst>
      <p:ext uri="{BB962C8B-B14F-4D97-AF65-F5344CB8AC3E}">
        <p14:creationId xmlns:p14="http://schemas.microsoft.com/office/powerpoint/2010/main" val="154627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a:solidFill>
            <a:schemeClr val="bg1"/>
          </a:solidFill>
        </p:spPr>
        <p:txBody>
          <a:bodyPr/>
          <a:lstStyle/>
          <a:p>
            <a:pPr marL="0" indent="0">
              <a:buNone/>
            </a:pPr>
            <a:r>
              <a:rPr lang="en-US" sz="1600" b="1" dirty="0" smtClean="0">
                <a:latin typeface="Courier New" panose="02070309020205020404" pitchFamily="49" charset="0"/>
                <a:cs typeface="Courier New" panose="02070309020205020404" pitchFamily="49" charset="0"/>
              </a:rPr>
              <a:t>public static void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p>
          <a:p>
            <a:pPr marL="0" indent="0">
              <a:buNone/>
              <a:tabLst>
                <a:tab pos="457200" algn="l"/>
              </a:tabLst>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 0;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&lt; length)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column = column + 1; // go to the next column </a:t>
            </a: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Scanner </a:t>
            </a:r>
            <a:r>
              <a:rPr lang="en-US" sz="1600" dirty="0">
                <a:latin typeface="Courier New" panose="02070309020205020404" pitchFamily="49" charset="0"/>
                <a:cs typeface="Courier New" panose="02070309020205020404" pitchFamily="49" charset="0"/>
              </a:rPr>
              <a:t>keyboard = new Scanner(System.in);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Input the </a:t>
            </a:r>
            <a:r>
              <a:rPr lang="en-US" sz="1600" dirty="0" smtClean="0">
                <a:latin typeface="Courier New" panose="02070309020205020404" pitchFamily="49" charset="0"/>
                <a:cs typeface="Courier New" panose="02070309020205020404" pitchFamily="49" charset="0"/>
              </a:rPr>
              <a:t>length of a side</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("Enter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&gt; 0: ");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length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keyboard.nextInt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Output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rows of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columns of '+'s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 0;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while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(row &lt; </a:t>
            </a:r>
            <a:r>
              <a:rPr lang="en-US" sz="1600" dirty="0" smtClean="0">
                <a:latin typeface="Courier New" panose="02070309020205020404" pitchFamily="49" charset="0"/>
                <a:cs typeface="Courier New" panose="02070309020205020404" pitchFamily="49" charset="0"/>
              </a:rPr>
              <a:t>length) </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Lst>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outputOneRow</a:t>
            </a:r>
            <a:r>
              <a:rPr lang="en-US" sz="1600" dirty="0" smtClean="0">
                <a:latin typeface="Courier New" panose="02070309020205020404" pitchFamily="49" charset="0"/>
                <a:cs typeface="Courier New" panose="02070309020205020404" pitchFamily="49" charset="0"/>
              </a:rPr>
              <a:t>(length);</a:t>
            </a:r>
          </a:p>
          <a:p>
            <a:pPr marL="0" indent="0">
              <a:buNone/>
              <a:tabLst>
                <a:tab pos="457200" algn="l"/>
              </a:tabLst>
            </a:pPr>
            <a:r>
              <a:rPr lang="en-US" sz="1600" dirty="0" smtClean="0">
                <a:latin typeface="Courier New" panose="02070309020205020404" pitchFamily="49" charset="0"/>
                <a:cs typeface="Courier New" panose="02070309020205020404" pitchFamily="49" charset="0"/>
              </a:rPr>
              <a:t>		row </a:t>
            </a:r>
            <a:r>
              <a:rPr lang="en-US" sz="1600" dirty="0">
                <a:latin typeface="Courier New" panose="02070309020205020404" pitchFamily="49" charset="0"/>
                <a:cs typeface="Courier New" panose="02070309020205020404" pitchFamily="49" charset="0"/>
              </a:rPr>
              <a:t>= row + 1; // go to the next row </a:t>
            </a:r>
            <a:endParaRPr lang="en-US" sz="1600" dirty="0" smtClean="0">
              <a:latin typeface="Courier New" panose="02070309020205020404" pitchFamily="49" charset="0"/>
              <a:cs typeface="Courier New" panose="02070309020205020404" pitchFamily="49" charset="0"/>
            </a:endParaRPr>
          </a:p>
          <a:p>
            <a:pPr marL="0" indent="0">
              <a:buNone/>
              <a:tabLst>
                <a:tab pos="457200" algn="l"/>
                <a:tab pos="914400" algn="l"/>
                <a:tab pos="1371600" algn="l"/>
              </a:tabLst>
            </a:pPr>
            <a:r>
              <a:rPr lang="en-US" sz="1600" dirty="0" smtClean="0">
                <a:latin typeface="Courier New" panose="02070309020205020404" pitchFamily="49" charset="0"/>
                <a:cs typeface="Courier New" panose="02070309020205020404" pitchFamily="49" charset="0"/>
              </a:rPr>
              <a:t>	} </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9</a:t>
            </a:fld>
            <a:endParaRPr lang="en-US" altLang="en-US">
              <a:solidFill>
                <a:srgbClr val="000000"/>
              </a:solidFill>
            </a:endParaRPr>
          </a:p>
        </p:txBody>
      </p:sp>
      <p:sp>
        <p:nvSpPr>
          <p:cNvPr id="2" name="TextBox 1"/>
          <p:cNvSpPr txBox="1"/>
          <p:nvPr/>
        </p:nvSpPr>
        <p:spPr>
          <a:xfrm>
            <a:off x="6629400" y="2971800"/>
            <a:ext cx="2514600" cy="923330"/>
          </a:xfrm>
          <a:prstGeom prst="rect">
            <a:avLst/>
          </a:prstGeom>
          <a:noFill/>
        </p:spPr>
        <p:txBody>
          <a:bodyPr wrap="square" rtlCol="0">
            <a:spAutoFit/>
          </a:bodyPr>
          <a:lstStyle/>
          <a:p>
            <a:r>
              <a:rPr lang="en-US" dirty="0" smtClean="0"/>
              <a:t>This </a:t>
            </a:r>
            <a:r>
              <a:rPr lang="en-US" i="1" dirty="0" smtClean="0"/>
              <a:t>method</a:t>
            </a:r>
            <a:r>
              <a:rPr lang="en-US" dirty="0" smtClean="0"/>
              <a:t> now prints a row of plusses of any length we want!</a:t>
            </a:r>
            <a:endParaRPr lang="en-US" dirty="0"/>
          </a:p>
        </p:txBody>
      </p:sp>
      <p:cxnSp>
        <p:nvCxnSpPr>
          <p:cNvPr id="6" name="Straight Arrow Connector 5"/>
          <p:cNvCxnSpPr>
            <a:stCxn id="2" idx="0"/>
          </p:cNvCxnSpPr>
          <p:nvPr/>
        </p:nvCxnSpPr>
        <p:spPr>
          <a:xfrm flipH="1" flipV="1">
            <a:off x="3810000" y="609600"/>
            <a:ext cx="4076700" cy="2362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885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3216</Words>
  <Application>Microsoft Office PowerPoint</Application>
  <PresentationFormat>On-screen Show (4:3)</PresentationFormat>
  <Paragraphs>683</Paragraphs>
  <Slides>46</Slides>
  <Notes>32</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00_CourseIntroduction</vt:lpstr>
      <vt:lpstr>CSE 1223: Introduction to Computer Programming in Java Chapter 5 – Methods</vt:lpstr>
      <vt:lpstr>Organizing Programs</vt:lpstr>
      <vt:lpstr>Methods</vt:lpstr>
      <vt:lpstr>A Simple Example</vt:lpstr>
      <vt:lpstr>PowerPoint Presentation</vt:lpstr>
      <vt:lpstr>A Simple Example</vt:lpstr>
      <vt:lpstr>A Simple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Anatomy of a Method</vt:lpstr>
      <vt:lpstr>Anatomy of a Method</vt:lpstr>
      <vt:lpstr>Anatomy of a Method</vt:lpstr>
      <vt:lpstr>Anatomy of a Method</vt:lpstr>
      <vt:lpstr>Anatomy of a Method</vt:lpstr>
      <vt:lpstr>Anatomy of a Method</vt:lpstr>
      <vt:lpstr>Anatomy of a Method</vt:lpstr>
      <vt:lpstr>Anatomy of a Method</vt:lpstr>
      <vt:lpstr>Anatomy of a Method</vt:lpstr>
      <vt:lpstr>Anatomy of a Method</vt:lpstr>
      <vt:lpstr>A Method (Procedure)</vt:lpstr>
      <vt:lpstr>Another Method (Function)</vt:lpstr>
      <vt:lpstr>Parameters</vt:lpstr>
      <vt:lpstr>Parameters cont.</vt:lpstr>
      <vt:lpstr>Examples of Method Headers</vt:lpstr>
      <vt:lpstr>Examples of Method Headers</vt:lpstr>
      <vt:lpstr>Examples of Method Calls</vt:lpstr>
      <vt:lpstr>Examples of Method Calls</vt:lpstr>
      <vt:lpstr>What Happens?</vt:lpstr>
      <vt:lpstr>Procedures vs. Functions</vt:lpstr>
      <vt:lpstr>Why Methods?</vt:lpstr>
      <vt:lpstr>Your Turn</vt:lpstr>
      <vt:lpstr>Your Turn cont.</vt:lpstr>
      <vt:lpstr>Your Turn cont.</vt:lpstr>
      <vt:lpstr>Your Turn, Still</vt:lpstr>
      <vt:lpstr>Method: average</vt:lpstr>
      <vt:lpstr>Your Turn, Again</vt:lpstr>
      <vt:lpstr>Method: indexOfLast</vt:lpstr>
      <vt:lpstr>Your Turn, Once More</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jeremy morris</cp:lastModifiedBy>
  <cp:revision>18</cp:revision>
  <dcterms:created xsi:type="dcterms:W3CDTF">2012-03-30T19:17:59Z</dcterms:created>
  <dcterms:modified xsi:type="dcterms:W3CDTF">2014-03-31T19:38:24Z</dcterms:modified>
</cp:coreProperties>
</file>