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3"/>
  </p:notesMasterIdLst>
  <p:sldIdLst>
    <p:sldId id="256" r:id="rId3"/>
    <p:sldId id="257" r:id="rId4"/>
    <p:sldId id="258" r:id="rId5"/>
    <p:sldId id="259" r:id="rId6"/>
    <p:sldId id="260" r:id="rId7"/>
    <p:sldId id="281" r:id="rId8"/>
    <p:sldId id="282" r:id="rId9"/>
    <p:sldId id="283" r:id="rId10"/>
    <p:sldId id="261" r:id="rId11"/>
    <p:sldId id="262" r:id="rId12"/>
    <p:sldId id="263" r:id="rId13"/>
    <p:sldId id="264" r:id="rId14"/>
    <p:sldId id="308" r:id="rId15"/>
    <p:sldId id="309" r:id="rId16"/>
    <p:sldId id="310" r:id="rId17"/>
    <p:sldId id="311" r:id="rId18"/>
    <p:sldId id="312" r:id="rId19"/>
    <p:sldId id="313" r:id="rId20"/>
    <p:sldId id="314" r:id="rId21"/>
    <p:sldId id="315" r:id="rId22"/>
    <p:sldId id="316" r:id="rId23"/>
    <p:sldId id="317" r:id="rId24"/>
    <p:sldId id="270" r:id="rId25"/>
    <p:sldId id="290" r:id="rId26"/>
    <p:sldId id="291" r:id="rId27"/>
    <p:sldId id="292" r:id="rId28"/>
    <p:sldId id="271" r:id="rId29"/>
    <p:sldId id="293" r:id="rId30"/>
    <p:sldId id="318" r:id="rId31"/>
    <p:sldId id="319" r:id="rId32"/>
    <p:sldId id="320" r:id="rId33"/>
    <p:sldId id="321" r:id="rId34"/>
    <p:sldId id="276" r:id="rId35"/>
    <p:sldId id="322" r:id="rId36"/>
    <p:sldId id="294" r:id="rId37"/>
    <p:sldId id="323" r:id="rId38"/>
    <p:sldId id="296" r:id="rId39"/>
    <p:sldId id="297" r:id="rId40"/>
    <p:sldId id="298" r:id="rId41"/>
    <p:sldId id="299" r:id="rId42"/>
    <p:sldId id="301" r:id="rId43"/>
    <p:sldId id="300" r:id="rId44"/>
    <p:sldId id="302" r:id="rId45"/>
    <p:sldId id="303" r:id="rId46"/>
    <p:sldId id="304" r:id="rId47"/>
    <p:sldId id="305" r:id="rId48"/>
    <p:sldId id="306" r:id="rId49"/>
    <p:sldId id="307" r:id="rId50"/>
    <p:sldId id="324" r:id="rId51"/>
    <p:sldId id="295"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60" autoAdjust="0"/>
  </p:normalViewPr>
  <p:slideViewPr>
    <p:cSldViewPr>
      <p:cViewPr varScale="1">
        <p:scale>
          <a:sx n="69" d="100"/>
          <a:sy n="69" d="100"/>
        </p:scale>
        <p:origin x="-37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5C06D8-21C8-47C3-8DB7-56AB2BC045F9}" type="datetimeFigureOut">
              <a:rPr lang="en-US" smtClean="0"/>
              <a:t>10/27/2014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3C7CD-7EA2-4699-A2C6-20A39A12E45B}" type="slidenum">
              <a:rPr lang="en-US" smtClean="0"/>
              <a:t>‹#›</a:t>
            </a:fld>
            <a:endParaRPr lang="en-US"/>
          </a:p>
        </p:txBody>
      </p:sp>
    </p:spTree>
    <p:extLst>
      <p:ext uri="{BB962C8B-B14F-4D97-AF65-F5344CB8AC3E}">
        <p14:creationId xmlns:p14="http://schemas.microsoft.com/office/powerpoint/2010/main" val="31160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B310767-8732-411C-9C76-38CE6A722807}" type="slidenum">
              <a:rPr lang="en-US" smtClean="0">
                <a:solidFill>
                  <a:prstClr val="black"/>
                </a:solidFill>
              </a:rPr>
              <a:pPr>
                <a:defRPr/>
              </a:pPr>
              <a:t>1</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2EE0ACB-A936-439D-BFB6-E1D09D2780CA}" type="slidenum">
              <a:rPr lang="en-US" sz="1100" b="0">
                <a:latin typeface="Arial" charset="0"/>
              </a:rPr>
              <a:pPr eaLnBrk="1" hangingPunct="1"/>
              <a:t>10</a:t>
            </a:fld>
            <a:endParaRPr lang="en-US" sz="1100" b="0">
              <a:latin typeface="Arial" charset="0"/>
            </a:endParaRPr>
          </a:p>
        </p:txBody>
      </p:sp>
      <p:sp>
        <p:nvSpPr>
          <p:cNvPr id="338947" name="Rectangle 2"/>
          <p:cNvSpPr>
            <a:spLocks noGrp="1" noRot="1" noChangeAspect="1" noChangeArrowheads="1" noTextEdit="1"/>
          </p:cNvSpPr>
          <p:nvPr>
            <p:ph type="sldImg"/>
          </p:nvPr>
        </p:nvSpPr>
        <p:spPr>
          <a:ln/>
        </p:spPr>
      </p:sp>
      <p:sp>
        <p:nvSpPr>
          <p:cNvPr id="338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Add to the picture on the board: after each line of code is displayed, add the appropriate box or list of boxes to the picture and draw an arrow from the array variable box to the corresponding array.</a:t>
            </a:r>
          </a:p>
          <a:p>
            <a:pPr eaLnBrk="1" hangingPunct="1">
              <a:buFontTx/>
              <a:buChar char="•"/>
            </a:pPr>
            <a:r>
              <a:rPr lang="en-US" smtClean="0"/>
              <a:t>For now, I won’t bother explaining too much what’s going on. Suffices to say that because arrays can be arbitrarily big, they won’t fit in a normal variable. That’s why we have the variable “refers to” the actual array in memory.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98F1732-DA3B-424E-8ADC-CF8E7475B7ED}" type="slidenum">
              <a:rPr lang="en-US" sz="1100" b="0">
                <a:latin typeface="Arial" charset="0"/>
              </a:rPr>
              <a:pPr eaLnBrk="1" hangingPunct="1"/>
              <a:t>11</a:t>
            </a:fld>
            <a:endParaRPr lang="en-US" sz="1100" b="0">
              <a:latin typeface="Arial" charset="0"/>
            </a:endParaRPr>
          </a:p>
        </p:txBody>
      </p:sp>
      <p:sp>
        <p:nvSpPr>
          <p:cNvPr id="339971" name="Rectangle 2"/>
          <p:cNvSpPr>
            <a:spLocks noGrp="1" noRot="1" noChangeAspect="1" noChangeArrowheads="1" noTextEdit="1"/>
          </p:cNvSpPr>
          <p:nvPr>
            <p:ph type="sldImg"/>
          </p:nvPr>
        </p:nvSpPr>
        <p:spPr>
          <a:ln/>
        </p:spPr>
      </p:sp>
      <p:sp>
        <p:nvSpPr>
          <p:cNvPr id="339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Point out in the picture on the board what element of which array each of the above expressions refers to.</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D193F416-2820-4657-AF02-F04B5BA2C311}" type="slidenum">
              <a:rPr lang="en-US" sz="1100" b="0">
                <a:latin typeface="Arial" charset="0"/>
              </a:rPr>
              <a:pPr eaLnBrk="1" hangingPunct="1"/>
              <a:t>12</a:t>
            </a:fld>
            <a:endParaRPr lang="en-US" sz="1100" b="0">
              <a:latin typeface="Arial" charset="0"/>
            </a:endParaRPr>
          </a:p>
        </p:txBody>
      </p:sp>
      <p:sp>
        <p:nvSpPr>
          <p:cNvPr id="340995" name="Rectangle 2"/>
          <p:cNvSpPr>
            <a:spLocks noGrp="1" noRot="1" noChangeAspect="1" noChangeArrowheads="1" noTextEdit="1"/>
          </p:cNvSpPr>
          <p:nvPr>
            <p:ph type="sldImg"/>
          </p:nvPr>
        </p:nvSpPr>
        <p:spPr>
          <a:ln/>
        </p:spPr>
      </p:sp>
      <p:sp>
        <p:nvSpPr>
          <p:cNvPr id="340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This may seem useless. After all if we create the array, don’t we already know how many elements are in the array? It turns out that there are times when we don’t (e.g., array formal parameters).</a:t>
            </a:r>
          </a:p>
          <a:p>
            <a:pPr eaLnBrk="1" hangingPunct="1">
              <a:buFontTx/>
              <a:buChar char="•"/>
            </a:pPr>
            <a:r>
              <a:rPr lang="en-US" smtClean="0"/>
              <a:t>After this slide, hand out the Temperatures1.java program and start discussing it in detail, pointing out all the array features discussed. (If you have already discussed for loops, you may want to use Temperatures2.java instead.)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5CA13A7-0E84-4EAA-B65D-FDD2AB9530EC}" type="slidenum">
              <a:rPr lang="en-US" sz="1100" b="0">
                <a:latin typeface="Arial" charset="0"/>
              </a:rPr>
              <a:pPr eaLnBrk="1" hangingPunct="1"/>
              <a:t>13</a:t>
            </a:fld>
            <a:endParaRPr lang="en-US" sz="1100" b="0">
              <a:latin typeface="Arial" charset="0"/>
            </a:endParaRPr>
          </a:p>
        </p:txBody>
      </p:sp>
      <p:sp>
        <p:nvSpPr>
          <p:cNvPr id="342019" name="Rectangle 2"/>
          <p:cNvSpPr>
            <a:spLocks noGrp="1" noRot="1" noChangeAspect="1" noChangeArrowheads="1" noTextEdit="1"/>
          </p:cNvSpPr>
          <p:nvPr>
            <p:ph type="sldImg"/>
          </p:nvPr>
        </p:nvSpPr>
        <p:spPr>
          <a:ln/>
        </p:spPr>
      </p:sp>
      <p:sp>
        <p:nvSpPr>
          <p:cNvPr id="342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Here are some activities to get them to practice with arrays.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5CA13A7-0E84-4EAA-B65D-FDD2AB9530EC}" type="slidenum">
              <a:rPr lang="en-US" sz="1100" b="0">
                <a:latin typeface="Arial" charset="0"/>
              </a:rPr>
              <a:pPr eaLnBrk="1" hangingPunct="1"/>
              <a:t>14</a:t>
            </a:fld>
            <a:endParaRPr lang="en-US" sz="1100" b="0">
              <a:latin typeface="Arial" charset="0"/>
            </a:endParaRPr>
          </a:p>
        </p:txBody>
      </p:sp>
      <p:sp>
        <p:nvSpPr>
          <p:cNvPr id="342019" name="Rectangle 2"/>
          <p:cNvSpPr>
            <a:spLocks noGrp="1" noRot="1" noChangeAspect="1" noChangeArrowheads="1" noTextEdit="1"/>
          </p:cNvSpPr>
          <p:nvPr>
            <p:ph type="sldImg"/>
          </p:nvPr>
        </p:nvSpPr>
        <p:spPr>
          <a:ln/>
        </p:spPr>
      </p:sp>
      <p:sp>
        <p:nvSpPr>
          <p:cNvPr id="342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Here are some activities to get them to practice with arrays.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927A7CC-F7DC-49CA-ACF5-AD5436A9E8AE}" type="slidenum">
              <a:rPr lang="en-US" sz="1100" b="0">
                <a:latin typeface="Arial" charset="0"/>
              </a:rPr>
              <a:pPr eaLnBrk="1" hangingPunct="1"/>
              <a:t>15</a:t>
            </a:fld>
            <a:endParaRPr lang="en-US" sz="1100" b="0">
              <a:latin typeface="Arial" charset="0"/>
            </a:endParaRPr>
          </a:p>
        </p:txBody>
      </p:sp>
      <p:sp>
        <p:nvSpPr>
          <p:cNvPr id="343043" name="Rectangle 2"/>
          <p:cNvSpPr>
            <a:spLocks noGrp="1" noRot="1" noChangeAspect="1" noChangeArrowheads="1" noTextEdit="1"/>
          </p:cNvSpPr>
          <p:nvPr>
            <p:ph type="sldImg"/>
          </p:nvPr>
        </p:nvSpPr>
        <p:spPr>
          <a:ln/>
        </p:spPr>
      </p:sp>
      <p:sp>
        <p:nvSpPr>
          <p:cNvPr id="343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927A7CC-F7DC-49CA-ACF5-AD5436A9E8AE}" type="slidenum">
              <a:rPr lang="en-US" sz="1100" b="0">
                <a:latin typeface="Arial" charset="0"/>
              </a:rPr>
              <a:pPr eaLnBrk="1" hangingPunct="1"/>
              <a:t>16</a:t>
            </a:fld>
            <a:endParaRPr lang="en-US" sz="1100" b="0">
              <a:latin typeface="Arial" charset="0"/>
            </a:endParaRPr>
          </a:p>
        </p:txBody>
      </p:sp>
      <p:sp>
        <p:nvSpPr>
          <p:cNvPr id="343043" name="Rectangle 2"/>
          <p:cNvSpPr>
            <a:spLocks noGrp="1" noRot="1" noChangeAspect="1" noChangeArrowheads="1" noTextEdit="1"/>
          </p:cNvSpPr>
          <p:nvPr>
            <p:ph type="sldImg"/>
          </p:nvPr>
        </p:nvSpPr>
        <p:spPr>
          <a:ln/>
        </p:spPr>
      </p:sp>
      <p:sp>
        <p:nvSpPr>
          <p:cNvPr id="343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0E83668-55F7-468E-B0F7-6BB54B31FA8F}" type="slidenum">
              <a:rPr lang="en-US" sz="1100" b="0">
                <a:latin typeface="Arial" charset="0"/>
              </a:rPr>
              <a:pPr eaLnBrk="1" hangingPunct="1"/>
              <a:t>17</a:t>
            </a:fld>
            <a:endParaRPr lang="en-US" sz="1100" b="0">
              <a:latin typeface="Arial" charset="0"/>
            </a:endParaRPr>
          </a:p>
        </p:txBody>
      </p:sp>
      <p:sp>
        <p:nvSpPr>
          <p:cNvPr id="344067" name="Rectangle 2"/>
          <p:cNvSpPr>
            <a:spLocks noGrp="1" noRot="1" noChangeAspect="1" noChangeArrowheads="1" noTextEdit="1"/>
          </p:cNvSpPr>
          <p:nvPr>
            <p:ph type="sldImg"/>
          </p:nvPr>
        </p:nvSpPr>
        <p:spPr>
          <a:ln/>
        </p:spPr>
      </p:sp>
      <p:sp>
        <p:nvSpPr>
          <p:cNvPr id="344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Point out the use of a.length</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0E83668-55F7-468E-B0F7-6BB54B31FA8F}" type="slidenum">
              <a:rPr lang="en-US" sz="1100" b="0">
                <a:latin typeface="Arial" charset="0"/>
              </a:rPr>
              <a:pPr eaLnBrk="1" hangingPunct="1"/>
              <a:t>18</a:t>
            </a:fld>
            <a:endParaRPr lang="en-US" sz="1100" b="0">
              <a:latin typeface="Arial" charset="0"/>
            </a:endParaRPr>
          </a:p>
        </p:txBody>
      </p:sp>
      <p:sp>
        <p:nvSpPr>
          <p:cNvPr id="344067" name="Rectangle 2"/>
          <p:cNvSpPr>
            <a:spLocks noGrp="1" noRot="1" noChangeAspect="1" noChangeArrowheads="1" noTextEdit="1"/>
          </p:cNvSpPr>
          <p:nvPr>
            <p:ph type="sldImg"/>
          </p:nvPr>
        </p:nvSpPr>
        <p:spPr>
          <a:ln/>
        </p:spPr>
      </p:sp>
      <p:sp>
        <p:nvSpPr>
          <p:cNvPr id="344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Point out the use of a.length</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226D5562-A2BD-4646-939A-8A4CB079C7C0}" type="slidenum">
              <a:rPr lang="en-US" sz="1100" b="0">
                <a:latin typeface="Arial" charset="0"/>
              </a:rPr>
              <a:pPr eaLnBrk="1" hangingPunct="1"/>
              <a:t>19</a:t>
            </a:fld>
            <a:endParaRPr lang="en-US" sz="1100" b="0">
              <a:latin typeface="Arial" charset="0"/>
            </a:endParaRPr>
          </a:p>
        </p:txBody>
      </p:sp>
      <p:sp>
        <p:nvSpPr>
          <p:cNvPr id="345091" name="Rectangle 2"/>
          <p:cNvSpPr>
            <a:spLocks noGrp="1" noRot="1" noChangeAspect="1" noChangeArrowheads="1" noTextEdit="1"/>
          </p:cNvSpPr>
          <p:nvPr>
            <p:ph type="sldImg"/>
          </p:nvPr>
        </p:nvSpPr>
        <p:spPr>
          <a:ln/>
        </p:spPr>
      </p:sp>
      <p:sp>
        <p:nvSpPr>
          <p:cNvPr id="345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07AF9E6C-A1AD-4DAA-BE06-A897C789A69B}" type="slidenum">
              <a:rPr lang="en-US" sz="1100" b="0">
                <a:latin typeface="Arial" charset="0"/>
              </a:rPr>
              <a:pPr eaLnBrk="1" hangingPunct="1"/>
              <a:t>2</a:t>
            </a:fld>
            <a:endParaRPr lang="en-US" sz="1100" b="0">
              <a:latin typeface="Arial" charset="0"/>
            </a:endParaRPr>
          </a:p>
        </p:txBody>
      </p:sp>
      <p:sp>
        <p:nvSpPr>
          <p:cNvPr id="333827" name="Rectangle 2"/>
          <p:cNvSpPr>
            <a:spLocks noGrp="1" noRot="1" noChangeAspect="1" noChangeArrowheads="1" noTextEdit="1"/>
          </p:cNvSpPr>
          <p:nvPr>
            <p:ph type="sldImg"/>
          </p:nvPr>
        </p:nvSpPr>
        <p:spPr>
          <a:ln/>
        </p:spPr>
      </p:sp>
      <p:sp>
        <p:nvSpPr>
          <p:cNvPr id="333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Chp 8 readings: 8.1-8.8, 8.12</a:t>
            </a:r>
          </a:p>
          <a:p>
            <a:pPr eaLnBrk="1" hangingPunct="1">
              <a:buFontTx/>
              <a:buChar char="•"/>
            </a:pPr>
            <a:r>
              <a:rPr lang="en-US" smtClean="0"/>
              <a:t>This seems like a simple enough problem. Can we solve it with what we know?</a:t>
            </a:r>
          </a:p>
          <a:p>
            <a:pPr eaLnBrk="1" hangingPunct="1">
              <a:buFontTx/>
              <a:buChar char="•"/>
            </a:pPr>
            <a:r>
              <a:rPr lang="en-US" smtClean="0"/>
              <a:t>We can solve the first part (average, min, max), but not the other two. Why?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226D5562-A2BD-4646-939A-8A4CB079C7C0}" type="slidenum">
              <a:rPr lang="en-US" sz="1100" b="0">
                <a:latin typeface="Arial" charset="0"/>
              </a:rPr>
              <a:pPr eaLnBrk="1" hangingPunct="1"/>
              <a:t>20</a:t>
            </a:fld>
            <a:endParaRPr lang="en-US" sz="1100" b="0">
              <a:latin typeface="Arial" charset="0"/>
            </a:endParaRPr>
          </a:p>
        </p:txBody>
      </p:sp>
      <p:sp>
        <p:nvSpPr>
          <p:cNvPr id="345091" name="Rectangle 2"/>
          <p:cNvSpPr>
            <a:spLocks noGrp="1" noRot="1" noChangeAspect="1" noChangeArrowheads="1" noTextEdit="1"/>
          </p:cNvSpPr>
          <p:nvPr>
            <p:ph type="sldImg"/>
          </p:nvPr>
        </p:nvSpPr>
        <p:spPr>
          <a:ln/>
        </p:spPr>
      </p:sp>
      <p:sp>
        <p:nvSpPr>
          <p:cNvPr id="345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E3C95799-8763-44D4-A416-25E705AD3371}" type="slidenum">
              <a:rPr lang="en-US" sz="1100" b="0">
                <a:latin typeface="Arial" charset="0"/>
              </a:rPr>
              <a:pPr eaLnBrk="1" hangingPunct="1"/>
              <a:t>21</a:t>
            </a:fld>
            <a:endParaRPr lang="en-US" sz="1100" b="0">
              <a:latin typeface="Arial" charset="0"/>
            </a:endParaRPr>
          </a:p>
        </p:txBody>
      </p:sp>
      <p:sp>
        <p:nvSpPr>
          <p:cNvPr id="346115" name="Rectangle 2"/>
          <p:cNvSpPr>
            <a:spLocks noGrp="1" noRot="1" noChangeAspect="1" noChangeArrowheads="1" noTextEdit="1"/>
          </p:cNvSpPr>
          <p:nvPr>
            <p:ph type="sldImg"/>
          </p:nvPr>
        </p:nvSpPr>
        <p:spPr>
          <a:ln/>
        </p:spPr>
      </p:sp>
      <p:sp>
        <p:nvSpPr>
          <p:cNvPr id="346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This is the first activity that will require some serious thinking. I will probably assign this as a group activity.</a:t>
            </a:r>
          </a:p>
          <a:p>
            <a:pPr eaLnBrk="1" hangingPunct="1">
              <a:buFontTx/>
              <a:buChar char="•"/>
            </a:pPr>
            <a:r>
              <a:rPr lang="en-US" smtClean="0"/>
              <a:t>It may be useful to get one or two groups to write their solutions (right or wrong) on the board for discussion.</a:t>
            </a:r>
          </a:p>
          <a:p>
            <a:pPr eaLnBrk="1" hangingPunct="1">
              <a:buFontTx/>
              <a:buChar char="•"/>
            </a:pPr>
            <a:r>
              <a:rPr lang="en-US" smtClean="0"/>
              <a:t>After showing them this possible solution, it may be useful to have a tracing activity.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E3C95799-8763-44D4-A416-25E705AD3371}" type="slidenum">
              <a:rPr lang="en-US" sz="1100" b="0">
                <a:latin typeface="Arial" charset="0"/>
              </a:rPr>
              <a:pPr eaLnBrk="1" hangingPunct="1"/>
              <a:t>22</a:t>
            </a:fld>
            <a:endParaRPr lang="en-US" sz="1100" b="0">
              <a:latin typeface="Arial" charset="0"/>
            </a:endParaRPr>
          </a:p>
        </p:txBody>
      </p:sp>
      <p:sp>
        <p:nvSpPr>
          <p:cNvPr id="346115" name="Rectangle 2"/>
          <p:cNvSpPr>
            <a:spLocks noGrp="1" noRot="1" noChangeAspect="1" noChangeArrowheads="1" noTextEdit="1"/>
          </p:cNvSpPr>
          <p:nvPr>
            <p:ph type="sldImg"/>
          </p:nvPr>
        </p:nvSpPr>
        <p:spPr>
          <a:ln/>
        </p:spPr>
      </p:sp>
      <p:sp>
        <p:nvSpPr>
          <p:cNvPr id="346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This is the first activity that will require some serious thinking. I will probably assign this as a group activity.</a:t>
            </a:r>
          </a:p>
          <a:p>
            <a:pPr eaLnBrk="1" hangingPunct="1">
              <a:buFontTx/>
              <a:buChar char="•"/>
            </a:pPr>
            <a:r>
              <a:rPr lang="en-US" smtClean="0"/>
              <a:t>It may be useful to get one or two groups to write their solutions (right or wrong) on the board for discussion.</a:t>
            </a:r>
          </a:p>
          <a:p>
            <a:pPr eaLnBrk="1" hangingPunct="1">
              <a:buFontTx/>
              <a:buChar char="•"/>
            </a:pPr>
            <a:r>
              <a:rPr lang="en-US" smtClean="0"/>
              <a:t>After showing them this possible solution, it may be useful to have a tracing activity.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A13A333-979C-44ED-A80C-B794FE449847}" type="slidenum">
              <a:rPr lang="en-US" sz="1100" b="0">
                <a:latin typeface="Arial" charset="0"/>
              </a:rPr>
              <a:pPr eaLnBrk="1" hangingPunct="1"/>
              <a:t>23</a:t>
            </a:fld>
            <a:endParaRPr lang="en-US" sz="1100" b="0">
              <a:latin typeface="Arial" charset="0"/>
            </a:endParaRPr>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Chp 4 readings: 4.5 (for loops)</a:t>
            </a:r>
          </a:p>
          <a:p>
            <a:pPr eaLnBrk="1" hangingPunct="1">
              <a:buFontTx/>
              <a:buChar char="•"/>
            </a:pPr>
            <a:r>
              <a:rPr lang="en-US" smtClean="0"/>
              <a:t>Quickly explain the structure of a for loop and show them how it is basically equivalent to a while loop.</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A13A333-979C-44ED-A80C-B794FE449847}" type="slidenum">
              <a:rPr lang="en-US" sz="1100" b="0">
                <a:latin typeface="Arial" charset="0"/>
              </a:rPr>
              <a:pPr eaLnBrk="1" hangingPunct="1"/>
              <a:t>24</a:t>
            </a:fld>
            <a:endParaRPr lang="en-US" sz="1100" b="0">
              <a:latin typeface="Arial" charset="0"/>
            </a:endParaRPr>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Chp 4 readings: 4.5 (for loops)</a:t>
            </a:r>
          </a:p>
          <a:p>
            <a:pPr eaLnBrk="1" hangingPunct="1">
              <a:buFontTx/>
              <a:buChar char="•"/>
            </a:pPr>
            <a:r>
              <a:rPr lang="en-US" smtClean="0"/>
              <a:t>Quickly explain the structure of a for loop and show them how it is basically equivalent to a while loop.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A13A333-979C-44ED-A80C-B794FE449847}" type="slidenum">
              <a:rPr lang="en-US" sz="1100" b="0">
                <a:latin typeface="Arial" charset="0"/>
              </a:rPr>
              <a:pPr eaLnBrk="1" hangingPunct="1"/>
              <a:t>25</a:t>
            </a:fld>
            <a:endParaRPr lang="en-US" sz="1100" b="0">
              <a:latin typeface="Arial" charset="0"/>
            </a:endParaRPr>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Chp 4 readings: 4.5 (for loops)</a:t>
            </a:r>
          </a:p>
          <a:p>
            <a:pPr eaLnBrk="1" hangingPunct="1">
              <a:buFontTx/>
              <a:buChar char="•"/>
            </a:pPr>
            <a:r>
              <a:rPr lang="en-US" smtClean="0"/>
              <a:t>Quickly explain the structure of a for loop and show them how it is basically equivalent to a while loop.</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A13A333-979C-44ED-A80C-B794FE449847}" type="slidenum">
              <a:rPr lang="en-US" sz="1100" b="0">
                <a:latin typeface="Arial" charset="0"/>
              </a:rPr>
              <a:pPr eaLnBrk="1" hangingPunct="1"/>
              <a:t>26</a:t>
            </a:fld>
            <a:endParaRPr lang="en-US" sz="1100" b="0">
              <a:latin typeface="Arial" charset="0"/>
            </a:endParaRPr>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Chp 4 readings: 4.5 (for loops)</a:t>
            </a:r>
          </a:p>
          <a:p>
            <a:pPr eaLnBrk="1" hangingPunct="1">
              <a:buFontTx/>
              <a:buChar char="•"/>
            </a:pPr>
            <a:r>
              <a:rPr lang="en-US" smtClean="0"/>
              <a:t>Quickly explain the structure of a for loop and show them how it is basically equivalent to a while loop.</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EE94FFC8-4987-4735-83D2-1318F545D24C}" type="slidenum">
              <a:rPr lang="en-US" sz="1100" b="0">
                <a:latin typeface="Arial" charset="0"/>
              </a:rPr>
              <a:pPr eaLnBrk="1" hangingPunct="1"/>
              <a:t>27</a:t>
            </a:fld>
            <a:endParaRPr lang="en-US" sz="1100" b="0">
              <a:latin typeface="Arial" charset="0"/>
            </a:endParaRPr>
          </a:p>
        </p:txBody>
      </p:sp>
      <p:sp>
        <p:nvSpPr>
          <p:cNvPr id="348163" name="Rectangle 2"/>
          <p:cNvSpPr>
            <a:spLocks noGrp="1" noRot="1" noChangeAspect="1" noChangeArrowheads="1" noTextEdit="1"/>
          </p:cNvSpPr>
          <p:nvPr>
            <p:ph type="sldImg"/>
          </p:nvPr>
        </p:nvSpPr>
        <p:spPr>
          <a:ln/>
        </p:spPr>
      </p:sp>
      <p:sp>
        <p:nvSpPr>
          <p:cNvPr id="348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EE94FFC8-4987-4735-83D2-1318F545D24C}" type="slidenum">
              <a:rPr lang="en-US" sz="1100" b="0">
                <a:latin typeface="Arial" charset="0"/>
              </a:rPr>
              <a:pPr eaLnBrk="1" hangingPunct="1"/>
              <a:t>28</a:t>
            </a:fld>
            <a:endParaRPr lang="en-US" sz="1100" b="0">
              <a:latin typeface="Arial" charset="0"/>
            </a:endParaRPr>
          </a:p>
        </p:txBody>
      </p:sp>
      <p:sp>
        <p:nvSpPr>
          <p:cNvPr id="348163" name="Rectangle 2"/>
          <p:cNvSpPr>
            <a:spLocks noGrp="1" noRot="1" noChangeAspect="1" noChangeArrowheads="1" noTextEdit="1"/>
          </p:cNvSpPr>
          <p:nvPr>
            <p:ph type="sldImg"/>
          </p:nvPr>
        </p:nvSpPr>
        <p:spPr>
          <a:ln/>
        </p:spPr>
      </p:sp>
      <p:sp>
        <p:nvSpPr>
          <p:cNvPr id="348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E27F2C83-E036-42C1-B48F-BABE198B13FD}" type="slidenum">
              <a:rPr lang="en-US" sz="1100" b="0">
                <a:latin typeface="Arial" charset="0"/>
              </a:rPr>
              <a:pPr eaLnBrk="1" hangingPunct="1"/>
              <a:t>29</a:t>
            </a:fld>
            <a:endParaRPr lang="en-US" sz="1100" b="0">
              <a:latin typeface="Arial" charset="0"/>
            </a:endParaRPr>
          </a:p>
        </p:txBody>
      </p:sp>
      <p:sp>
        <p:nvSpPr>
          <p:cNvPr id="349187" name="Rectangle 2"/>
          <p:cNvSpPr>
            <a:spLocks noGrp="1" noRot="1" noChangeAspect="1" noChangeArrowheads="1" noTextEdit="1"/>
          </p:cNvSpPr>
          <p:nvPr>
            <p:ph type="sldImg"/>
          </p:nvPr>
        </p:nvSpPr>
        <p:spPr>
          <a:ln/>
        </p:spPr>
      </p:sp>
      <p:sp>
        <p:nvSpPr>
          <p:cNvPr id="349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0DF5693-43B4-4CAA-A7EF-466E21B1D704}" type="slidenum">
              <a:rPr lang="en-US" sz="1100" b="0">
                <a:latin typeface="Arial" charset="0"/>
              </a:rPr>
              <a:pPr eaLnBrk="1" hangingPunct="1"/>
              <a:t>3</a:t>
            </a:fld>
            <a:endParaRPr lang="en-US" sz="1100" b="0">
              <a:latin typeface="Arial" charset="0"/>
            </a:endParaRPr>
          </a:p>
        </p:txBody>
      </p:sp>
      <p:sp>
        <p:nvSpPr>
          <p:cNvPr id="334851" name="Rectangle 2"/>
          <p:cNvSpPr>
            <a:spLocks noGrp="1" noRot="1" noChangeAspect="1" noChangeArrowheads="1" noTextEdit="1"/>
          </p:cNvSpPr>
          <p:nvPr>
            <p:ph type="sldImg"/>
          </p:nvPr>
        </p:nvSpPr>
        <p:spPr>
          <a:ln/>
        </p:spPr>
      </p:sp>
      <p:sp>
        <p:nvSpPr>
          <p:cNvPr id="334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263D98E-A64B-4316-A260-B40B0737CCE1}" type="slidenum">
              <a:rPr lang="en-US" sz="1100" b="0">
                <a:latin typeface="Arial" charset="0"/>
              </a:rPr>
              <a:pPr eaLnBrk="1" hangingPunct="1"/>
              <a:t>30</a:t>
            </a:fld>
            <a:endParaRPr lang="en-US" sz="1100" b="0">
              <a:latin typeface="Arial" charset="0"/>
            </a:endParaRPr>
          </a:p>
        </p:txBody>
      </p:sp>
      <p:sp>
        <p:nvSpPr>
          <p:cNvPr id="350211" name="Rectangle 2"/>
          <p:cNvSpPr>
            <a:spLocks noGrp="1" noRot="1" noChangeAspect="1" noChangeArrowheads="1" noTextEdit="1"/>
          </p:cNvSpPr>
          <p:nvPr>
            <p:ph type="sldImg"/>
          </p:nvPr>
        </p:nvSpPr>
        <p:spPr>
          <a:ln/>
        </p:spPr>
      </p:sp>
      <p:sp>
        <p:nvSpPr>
          <p:cNvPr id="350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1C0D6E4-D654-4DE8-8E88-FC736BE07E3B}" type="slidenum">
              <a:rPr lang="en-US" sz="1100" b="0">
                <a:latin typeface="Arial" charset="0"/>
              </a:rPr>
              <a:pPr eaLnBrk="1" hangingPunct="1"/>
              <a:t>31</a:t>
            </a:fld>
            <a:endParaRPr lang="en-US" sz="1100" b="0">
              <a:latin typeface="Arial" charset="0"/>
            </a:endParaRPr>
          </a:p>
        </p:txBody>
      </p:sp>
      <p:sp>
        <p:nvSpPr>
          <p:cNvPr id="351235" name="Rectangle 2"/>
          <p:cNvSpPr>
            <a:spLocks noGrp="1" noRot="1" noChangeAspect="1" noChangeArrowheads="1" noTextEdit="1"/>
          </p:cNvSpPr>
          <p:nvPr>
            <p:ph type="sldImg"/>
          </p:nvPr>
        </p:nvSpPr>
        <p:spPr>
          <a:ln/>
        </p:spPr>
      </p:sp>
      <p:sp>
        <p:nvSpPr>
          <p:cNvPr id="351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EB9AF0E-7691-42FD-A25B-935E58E26DCB}" type="slidenum">
              <a:rPr lang="en-US" sz="1100" b="0">
                <a:latin typeface="Arial" charset="0"/>
              </a:rPr>
              <a:pPr eaLnBrk="1" hangingPunct="1"/>
              <a:t>32</a:t>
            </a:fld>
            <a:endParaRPr lang="en-US" sz="1100" b="0">
              <a:latin typeface="Arial" charset="0"/>
            </a:endParaRPr>
          </a:p>
        </p:txBody>
      </p:sp>
      <p:sp>
        <p:nvSpPr>
          <p:cNvPr id="352259" name="Rectangle 2"/>
          <p:cNvSpPr>
            <a:spLocks noGrp="1" noRot="1" noChangeAspect="1" noChangeArrowheads="1" noTextEdit="1"/>
          </p:cNvSpPr>
          <p:nvPr>
            <p:ph type="sldImg"/>
          </p:nvPr>
        </p:nvSpPr>
        <p:spPr>
          <a:ln/>
        </p:spPr>
      </p:sp>
      <p:sp>
        <p:nvSpPr>
          <p:cNvPr id="352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am still trying to decide if it is better to use examples that they have seen before (with while) or to come up with new ones. For now, I am going with the easier solution ;-)</a:t>
            </a:r>
          </a:p>
          <a:p>
            <a:pPr eaLnBrk="1" hangingPunct="1">
              <a:buFontTx/>
              <a:buChar char="•"/>
            </a:pPr>
            <a:r>
              <a:rPr lang="en-US" smtClean="0"/>
              <a:t>After the examples, discuss Temperatures2.java pointing out how each while loop has been replaced with a for loop.</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E3D24EC7-3141-40E6-BDD7-FE0720BA6C48}" type="slidenum">
              <a:rPr lang="en-US" sz="1100" b="0">
                <a:latin typeface="Arial" charset="0"/>
              </a:rPr>
              <a:pPr eaLnBrk="1" hangingPunct="1"/>
              <a:t>33</a:t>
            </a:fld>
            <a:endParaRPr lang="en-US" sz="1100" b="0">
              <a:latin typeface="Arial" charset="0"/>
            </a:endParaRPr>
          </a:p>
        </p:txBody>
      </p:sp>
      <p:sp>
        <p:nvSpPr>
          <p:cNvPr id="353283" name="Rectangle 2"/>
          <p:cNvSpPr>
            <a:spLocks noGrp="1" noRot="1" noChangeAspect="1" noChangeArrowheads="1" noTextEdit="1"/>
          </p:cNvSpPr>
          <p:nvPr>
            <p:ph type="sldImg"/>
          </p:nvPr>
        </p:nvSpPr>
        <p:spPr>
          <a:ln/>
        </p:spPr>
      </p:sp>
      <p:sp>
        <p:nvSpPr>
          <p:cNvPr id="353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Explain what each method does and what the parameters and return values mean.</a:t>
            </a:r>
          </a:p>
          <a:p>
            <a:pPr eaLnBrk="1" hangingPunct="1">
              <a:buFontTx/>
              <a:buChar char="•"/>
            </a:pPr>
            <a:r>
              <a:rPr lang="en-US" smtClean="0"/>
              <a:t>Point out that both in array parameters and return values we do not specify the size of the array (that’s why we need the array.length variable to determine the size of an array).</a:t>
            </a:r>
          </a:p>
          <a:p>
            <a:pPr eaLnBrk="1" hangingPunct="1">
              <a:buFontTx/>
              <a:buChar char="•"/>
            </a:pPr>
            <a:r>
              <a:rPr lang="en-US" smtClean="0"/>
              <a:t>Refer to the Temperatures examples for indexOfSmallest and sort.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DD5FF3B-0141-4FD4-9795-629998F85040}" type="slidenum">
              <a:rPr lang="en-US" sz="1100" b="0">
                <a:latin typeface="Arial" charset="0"/>
              </a:rPr>
              <a:pPr eaLnBrk="1" hangingPunct="1"/>
              <a:t>34</a:t>
            </a:fld>
            <a:endParaRPr lang="en-US" sz="1100" b="0">
              <a:latin typeface="Arial" charset="0"/>
            </a:endParaRPr>
          </a:p>
        </p:txBody>
      </p:sp>
      <p:sp>
        <p:nvSpPr>
          <p:cNvPr id="354307" name="Rectangle 2"/>
          <p:cNvSpPr>
            <a:spLocks noGrp="1" noRot="1" noChangeAspect="1" noChangeArrowheads="1" noTextEdit="1"/>
          </p:cNvSpPr>
          <p:nvPr>
            <p:ph type="sldImg"/>
          </p:nvPr>
        </p:nvSpPr>
        <p:spPr>
          <a:ln/>
        </p:spPr>
      </p:sp>
      <p:sp>
        <p:nvSpPr>
          <p:cNvPr id="354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Point out use of a.length: printArray works for any array of double.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DD5FF3B-0141-4FD4-9795-629998F85040}" type="slidenum">
              <a:rPr lang="en-US" sz="1100" b="0">
                <a:latin typeface="Arial" charset="0"/>
              </a:rPr>
              <a:pPr eaLnBrk="1" hangingPunct="1"/>
              <a:t>35</a:t>
            </a:fld>
            <a:endParaRPr lang="en-US" sz="1100" b="0">
              <a:latin typeface="Arial" charset="0"/>
            </a:endParaRPr>
          </a:p>
        </p:txBody>
      </p:sp>
      <p:sp>
        <p:nvSpPr>
          <p:cNvPr id="354307" name="Rectangle 2"/>
          <p:cNvSpPr>
            <a:spLocks noGrp="1" noRot="1" noChangeAspect="1" noChangeArrowheads="1" noTextEdit="1"/>
          </p:cNvSpPr>
          <p:nvPr>
            <p:ph type="sldImg"/>
          </p:nvPr>
        </p:nvSpPr>
        <p:spPr>
          <a:ln/>
        </p:spPr>
      </p:sp>
      <p:sp>
        <p:nvSpPr>
          <p:cNvPr id="354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Point out use of a.length: printArray works for any array of double.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66C0C3F4-B63C-4206-A0A8-C107278700D9}" type="slidenum">
              <a:rPr lang="en-US" sz="1100" b="0">
                <a:latin typeface="Arial" charset="0"/>
              </a:rPr>
              <a:pPr eaLnBrk="1" hangingPunct="1"/>
              <a:t>36</a:t>
            </a:fld>
            <a:endParaRPr lang="en-US" sz="1100" b="0">
              <a:latin typeface="Arial" charset="0"/>
            </a:endParaRPr>
          </a:p>
        </p:txBody>
      </p:sp>
      <p:sp>
        <p:nvSpPr>
          <p:cNvPr id="355331" name="Rectangle 2"/>
          <p:cNvSpPr>
            <a:spLocks noGrp="1" noRot="1" noChangeAspect="1" noChangeArrowheads="1" noTextEdit="1"/>
          </p:cNvSpPr>
          <p:nvPr>
            <p:ph type="sldImg"/>
          </p:nvPr>
        </p:nvSpPr>
        <p:spPr>
          <a:ln/>
        </p:spPr>
      </p:sp>
      <p:sp>
        <p:nvSpPr>
          <p:cNvPr id="355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Explain how this will actually clear the actual argument passed to the method.</a:t>
            </a:r>
          </a:p>
          <a:p>
            <a:pPr eaLnBrk="1" hangingPunct="1">
              <a:buFontTx/>
              <a:buChar char="•"/>
            </a:pPr>
            <a:r>
              <a:rPr lang="en-US" smtClean="0"/>
              <a:t>Assume the client calls clearArray with an array, myArray, containing the 5 elements, 1, 2, 3, 4, 5. Draw a picture of myArray, and</a:t>
            </a:r>
          </a:p>
          <a:p>
            <a:pPr eaLnBrk="1" hangingPunct="1">
              <a:buFontTx/>
              <a:buChar char="•"/>
            </a:pPr>
            <a:r>
              <a:rPr lang="en-US" smtClean="0"/>
              <a:t>Illustrate how the array is passed as a parameter (the reference is copied into a, but all the actions on the elements of a affect the elements of myArray).</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7F701D8-ABCB-4813-9A5B-372E591B2A6E}" type="slidenum">
              <a:rPr lang="en-US" sz="1100" b="0">
                <a:latin typeface="Arial" charset="0"/>
              </a:rPr>
              <a:pPr eaLnBrk="1" hangingPunct="1"/>
              <a:t>37</a:t>
            </a:fld>
            <a:endParaRPr lang="en-US" sz="1100" b="0">
              <a:latin typeface="Arial" charset="0"/>
            </a:endParaRPr>
          </a:p>
        </p:txBody>
      </p:sp>
      <p:sp>
        <p:nvSpPr>
          <p:cNvPr id="356355" name="Rectangle 2"/>
          <p:cNvSpPr>
            <a:spLocks noGrp="1" noRot="1" noChangeAspect="1" noChangeArrowheads="1" noTextEdit="1"/>
          </p:cNvSpPr>
          <p:nvPr>
            <p:ph type="sldImg"/>
          </p:nvPr>
        </p:nvSpPr>
        <p:spPr>
          <a:ln/>
        </p:spPr>
      </p:sp>
      <p:sp>
        <p:nvSpPr>
          <p:cNvPr id="356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Discuss what is happening by tracing the operation and drawing the values of the two arrays.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66C0C3F4-B63C-4206-A0A8-C107278700D9}" type="slidenum">
              <a:rPr lang="en-US" sz="1100" b="0">
                <a:latin typeface="Arial" charset="0"/>
              </a:rPr>
              <a:pPr eaLnBrk="1" hangingPunct="1"/>
              <a:t>49</a:t>
            </a:fld>
            <a:endParaRPr lang="en-US" sz="1100" b="0">
              <a:latin typeface="Arial" charset="0"/>
            </a:endParaRPr>
          </a:p>
        </p:txBody>
      </p:sp>
      <p:sp>
        <p:nvSpPr>
          <p:cNvPr id="355331" name="Rectangle 2"/>
          <p:cNvSpPr>
            <a:spLocks noGrp="1" noRot="1" noChangeAspect="1" noChangeArrowheads="1" noTextEdit="1"/>
          </p:cNvSpPr>
          <p:nvPr>
            <p:ph type="sldImg"/>
          </p:nvPr>
        </p:nvSpPr>
        <p:spPr>
          <a:ln/>
        </p:spPr>
      </p:sp>
      <p:sp>
        <p:nvSpPr>
          <p:cNvPr id="355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Explain how this will actually clear the actual argument passed to the method.</a:t>
            </a:r>
          </a:p>
          <a:p>
            <a:pPr eaLnBrk="1" hangingPunct="1">
              <a:buFontTx/>
              <a:buChar char="•"/>
            </a:pPr>
            <a:r>
              <a:rPr lang="en-US" dirty="0" smtClean="0"/>
              <a:t>Assume the client calls </a:t>
            </a:r>
            <a:r>
              <a:rPr lang="en-US" dirty="0" err="1" smtClean="0"/>
              <a:t>clearArray</a:t>
            </a:r>
            <a:r>
              <a:rPr lang="en-US" dirty="0" smtClean="0"/>
              <a:t> with an array, </a:t>
            </a:r>
            <a:r>
              <a:rPr lang="en-US" dirty="0" err="1" smtClean="0"/>
              <a:t>myArray</a:t>
            </a:r>
            <a:r>
              <a:rPr lang="en-US" dirty="0" smtClean="0"/>
              <a:t>, containing the 5 elements, 1, 2, 3, 4, 5. Draw a picture of </a:t>
            </a:r>
            <a:r>
              <a:rPr lang="en-US" dirty="0" err="1" smtClean="0"/>
              <a:t>myArray</a:t>
            </a:r>
            <a:r>
              <a:rPr lang="en-US" dirty="0" smtClean="0"/>
              <a:t>, and</a:t>
            </a:r>
          </a:p>
          <a:p>
            <a:pPr eaLnBrk="1" hangingPunct="1">
              <a:buFontTx/>
              <a:buChar char="•"/>
            </a:pPr>
            <a:r>
              <a:rPr lang="en-US" dirty="0" smtClean="0"/>
              <a:t>Illustrate how the array is passed as a parameter (the reference is copied into a, but all the actions on the elements of a affect the elements of </a:t>
            </a:r>
            <a:r>
              <a:rPr lang="en-US" dirty="0" err="1" smtClean="0"/>
              <a:t>myArray</a:t>
            </a:r>
            <a:r>
              <a:rPr lang="en-US" dirty="0" smtClean="0"/>
              <a: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66C0C3F4-B63C-4206-A0A8-C107278700D9}" type="slidenum">
              <a:rPr lang="en-US" sz="1100" b="0">
                <a:latin typeface="Arial" charset="0"/>
              </a:rPr>
              <a:pPr eaLnBrk="1" hangingPunct="1"/>
              <a:t>50</a:t>
            </a:fld>
            <a:endParaRPr lang="en-US" sz="1100" b="0">
              <a:latin typeface="Arial" charset="0"/>
            </a:endParaRPr>
          </a:p>
        </p:txBody>
      </p:sp>
      <p:sp>
        <p:nvSpPr>
          <p:cNvPr id="355331" name="Rectangle 2"/>
          <p:cNvSpPr>
            <a:spLocks noGrp="1" noRot="1" noChangeAspect="1" noChangeArrowheads="1" noTextEdit="1"/>
          </p:cNvSpPr>
          <p:nvPr>
            <p:ph type="sldImg"/>
          </p:nvPr>
        </p:nvSpPr>
        <p:spPr>
          <a:ln/>
        </p:spPr>
      </p:sp>
      <p:sp>
        <p:nvSpPr>
          <p:cNvPr id="355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Explain how this will actually clear the actual argument passed to the method.</a:t>
            </a:r>
          </a:p>
          <a:p>
            <a:pPr eaLnBrk="1" hangingPunct="1">
              <a:buFontTx/>
              <a:buChar char="•"/>
            </a:pPr>
            <a:r>
              <a:rPr lang="en-US" smtClean="0"/>
              <a:t>Assume the client calls clearArray with an array, myArray, containing the 5 elements, 1, 2, 3, 4, 5. Draw a picture of myArray, and</a:t>
            </a:r>
          </a:p>
          <a:p>
            <a:pPr eaLnBrk="1" hangingPunct="1">
              <a:buFontTx/>
              <a:buChar char="•"/>
            </a:pPr>
            <a:r>
              <a:rPr lang="en-US" smtClean="0"/>
              <a:t>Illustrate how the array is passed as a parameter (the reference is copied into a, but all the actions on the elements of a affect the elements of myArray).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2A130115-460B-48AD-8A29-B60FBEB94BFC}" type="slidenum">
              <a:rPr lang="en-US" sz="1100" b="0">
                <a:latin typeface="Arial" charset="0"/>
              </a:rPr>
              <a:pPr eaLnBrk="1" hangingPunct="1"/>
              <a:t>4</a:t>
            </a:fld>
            <a:endParaRPr lang="en-US" sz="1100" b="0">
              <a:latin typeface="Arial" charset="0"/>
            </a:endParaRPr>
          </a:p>
        </p:txBody>
      </p:sp>
      <p:sp>
        <p:nvSpPr>
          <p:cNvPr id="335875" name="Rectangle 2"/>
          <p:cNvSpPr>
            <a:spLocks noGrp="1" noRot="1" noChangeAspect="1" noChangeArrowheads="1" noTextEdit="1"/>
          </p:cNvSpPr>
          <p:nvPr>
            <p:ph type="sldImg"/>
          </p:nvPr>
        </p:nvSpPr>
        <p:spPr>
          <a:ln/>
        </p:spPr>
      </p:sp>
      <p:sp>
        <p:nvSpPr>
          <p:cNvPr id="335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7DCBD95-D3A3-457B-B53E-0227CAA756BF}" type="slidenum">
              <a:rPr lang="en-US" sz="1100" b="0">
                <a:latin typeface="Arial" charset="0"/>
              </a:rPr>
              <a:pPr eaLnBrk="1" hangingPunct="1"/>
              <a:t>5</a:t>
            </a:fld>
            <a:endParaRPr lang="en-US" sz="1100" b="0">
              <a:latin typeface="Arial" charset="0"/>
            </a:endParaRPr>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Draw on the board or transparency a picture of what happens in memory when tracing this piece of code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7DCBD95-D3A3-457B-B53E-0227CAA756BF}" type="slidenum">
              <a:rPr lang="en-US" sz="1100" b="0">
                <a:latin typeface="Arial" charset="0"/>
              </a:rPr>
              <a:pPr eaLnBrk="1" hangingPunct="1"/>
              <a:t>6</a:t>
            </a:fld>
            <a:endParaRPr lang="en-US" sz="1100" b="0">
              <a:latin typeface="Arial" charset="0"/>
            </a:endParaRPr>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Draw on the board or transparency a picture of what happens in memory when tracing this piece of code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7DCBD95-D3A3-457B-B53E-0227CAA756BF}" type="slidenum">
              <a:rPr lang="en-US" sz="1100" b="0">
                <a:latin typeface="Arial" charset="0"/>
              </a:rPr>
              <a:pPr eaLnBrk="1" hangingPunct="1"/>
              <a:t>7</a:t>
            </a:fld>
            <a:endParaRPr lang="en-US" sz="1100" b="0">
              <a:latin typeface="Arial" charset="0"/>
            </a:endParaRPr>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Draw on the board or transparency a picture of what happens in memory when tracing this piece of code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7DCBD95-D3A3-457B-B53E-0227CAA756BF}" type="slidenum">
              <a:rPr lang="en-US" sz="1100" b="0">
                <a:latin typeface="Arial" charset="0"/>
              </a:rPr>
              <a:pPr eaLnBrk="1" hangingPunct="1"/>
              <a:t>8</a:t>
            </a:fld>
            <a:endParaRPr lang="en-US" sz="1100" b="0">
              <a:latin typeface="Arial" charset="0"/>
            </a:endParaRPr>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Draw on the board or transparency a picture of what happens in memory when tracing this piece of code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2198B07C-E313-4973-A581-A987FB2B11EE}" type="slidenum">
              <a:rPr lang="en-US" sz="1100" b="0">
                <a:latin typeface="Arial" charset="0"/>
              </a:rPr>
              <a:pPr eaLnBrk="1" hangingPunct="1"/>
              <a:t>9</a:t>
            </a:fld>
            <a:endParaRPr lang="en-US" sz="1100" b="0">
              <a:latin typeface="Arial" charset="0"/>
            </a:endParaRPr>
          </a:p>
        </p:txBody>
      </p:sp>
      <p:sp>
        <p:nvSpPr>
          <p:cNvPr id="337923" name="Rectangle 2"/>
          <p:cNvSpPr>
            <a:spLocks noGrp="1" noRot="1" noChangeAspect="1" noChangeArrowheads="1" noTextEdit="1"/>
          </p:cNvSpPr>
          <p:nvPr>
            <p:ph type="sldImg"/>
          </p:nvPr>
        </p:nvSpPr>
        <p:spPr>
          <a:ln/>
        </p:spPr>
      </p:sp>
      <p:sp>
        <p:nvSpPr>
          <p:cNvPr id="337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The next few slides illustrate the basic features of arrays.</a:t>
            </a:r>
          </a:p>
          <a:p>
            <a:pPr eaLnBrk="1" hangingPunct="1">
              <a:buFontTx/>
              <a:buChar char="•"/>
            </a:pPr>
            <a:r>
              <a:rPr lang="en-US" smtClean="0"/>
              <a:t>I will go over them relatively quickly, and then will discuss them again on the Temperatures1 example.</a:t>
            </a:r>
          </a:p>
          <a:p>
            <a:pPr eaLnBrk="1" hangingPunct="1">
              <a:buFontTx/>
              <a:buChar char="•"/>
            </a:pPr>
            <a:r>
              <a:rPr lang="en-US" smtClean="0"/>
              <a:t>Draw a picture on the board with four boxes labeled with the names of the four arrays (draw a new box after each declaration enters the slide).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62009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20303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77194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
        <p:nvSpPr>
          <p:cNvPr id="86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86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87A7CB28-97B6-4B99-B6CC-F8B9BF575C9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27786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A53CC0E-EF58-405B-98C5-DD40AE2CBF1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7112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D58228-5A22-4C35-8CDD-FEE65475736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96018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C521199-AD68-45B7-8932-B564543A864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79636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C737FD5-23A3-433F-AAE9-C1FB8ED844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22232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2E1104D-8DE7-4466-96F7-1A28F315936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51860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7104002-C957-46F8-A12B-C3A4B400279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73023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AF830DE-487E-4B9A-930A-728616DA0E5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5777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371029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C05203D-A275-42EC-A96C-60DED5B7751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33979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6504C4-2505-4040-B2A7-0B0417D1757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16879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B2568E1-E2F6-4191-BC45-349286985DB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0431754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0FE5A0F-2C5B-4F5F-BBED-5A3DAB9929D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8315684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C0AEEF1-A19B-40F6-BD53-CF4E6793108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6492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D47F-9DF6-4E30-99C3-6428E11DB2AC}"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17923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D47F-9DF6-4E30-99C3-6428E11DB2AC}" type="datetimeFigureOut">
              <a:rPr lang="en-US" smtClean="0"/>
              <a:t>10/27/2014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83126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D47F-9DF6-4E30-99C3-6428E11DB2AC}" type="datetimeFigureOut">
              <a:rPr lang="en-US" smtClean="0"/>
              <a:t>10/27/2014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8593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D47F-9DF6-4E30-99C3-6428E11DB2AC}" type="datetimeFigureOut">
              <a:rPr lang="en-US" smtClean="0"/>
              <a:t>10/27/2014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72925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D47F-9DF6-4E30-99C3-6428E11DB2AC}" type="datetimeFigureOut">
              <a:rPr lang="en-US" smtClean="0"/>
              <a:t>10/27/2014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90189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10/27/2014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78968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10/27/2014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805671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D47F-9DF6-4E30-99C3-6428E11DB2AC}" type="datetimeFigureOut">
              <a:rPr lang="en-US" smtClean="0"/>
              <a:t>10/27/2014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F55DC-7094-4C75-9FF4-1A0C042F6CE6}" type="slidenum">
              <a:rPr lang="en-US" smtClean="0"/>
              <a:t>‹#›</a:t>
            </a:fld>
            <a:endParaRPr lang="en-US"/>
          </a:p>
        </p:txBody>
      </p:sp>
    </p:spTree>
    <p:extLst>
      <p:ext uri="{BB962C8B-B14F-4D97-AF65-F5344CB8AC3E}">
        <p14:creationId xmlns:p14="http://schemas.microsoft.com/office/powerpoint/2010/main" val="417689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843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4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cs typeface="+mn-cs"/>
              </a:defRPr>
            </a:lvl1pPr>
          </a:lstStyle>
          <a:p>
            <a:pPr fontAlgn="base">
              <a:spcBef>
                <a:spcPct val="0"/>
              </a:spcBef>
              <a:spcAft>
                <a:spcPct val="0"/>
              </a:spcAft>
              <a:defRPr/>
            </a:pPr>
            <a:fld id="{FE0AA2EB-FF58-4A78-983B-48E24109461B}"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84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85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Tree>
    <p:extLst>
      <p:ext uri="{BB962C8B-B14F-4D97-AF65-F5344CB8AC3E}">
        <p14:creationId xmlns:p14="http://schemas.microsoft.com/office/powerpoint/2010/main" val="181376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47C2B904-D083-4709-98CD-E68BEA38EDC8}" type="slidenum">
              <a:rPr lang="en-US" altLang="en-US">
                <a:solidFill>
                  <a:srgbClr val="000000"/>
                </a:solidFill>
              </a:rPr>
              <a:pPr>
                <a:defRPr/>
              </a:pPr>
              <a:t>1</a:t>
            </a:fld>
            <a:endParaRPr lang="en-US" altLang="en-US">
              <a:solidFill>
                <a:srgbClr val="000000"/>
              </a:solidFill>
            </a:endParaRPr>
          </a:p>
        </p:txBody>
      </p:sp>
      <p:sp>
        <p:nvSpPr>
          <p:cNvPr id="20483" name="Rectangle 2"/>
          <p:cNvSpPr>
            <a:spLocks noGrp="1" noChangeArrowheads="1"/>
          </p:cNvSpPr>
          <p:nvPr>
            <p:ph type="ctrTitle"/>
          </p:nvPr>
        </p:nvSpPr>
        <p:spPr>
          <a:xfrm>
            <a:off x="914400" y="1524000"/>
            <a:ext cx="7623175" cy="2209800"/>
          </a:xfrm>
        </p:spPr>
        <p:txBody>
          <a:bodyPr/>
          <a:lstStyle/>
          <a:p>
            <a:pPr algn="ctr" eaLnBrk="1" hangingPunct="1"/>
            <a:r>
              <a:rPr lang="en-US" sz="4600" dirty="0" smtClean="0"/>
              <a:t>CSE 1223: Introduction to Computer Programming in Java</a:t>
            </a:r>
            <a:br>
              <a:rPr lang="en-US" sz="4600" dirty="0" smtClean="0"/>
            </a:br>
            <a:r>
              <a:rPr lang="en-US" sz="4600" dirty="0" smtClean="0"/>
              <a:t>Chapter 6 – Arrays</a:t>
            </a:r>
          </a:p>
        </p:txBody>
      </p:sp>
      <p:sp>
        <p:nvSpPr>
          <p:cNvPr id="20484" name="Rectangle 3"/>
          <p:cNvSpPr>
            <a:spLocks noGrp="1" noChangeArrowheads="1"/>
          </p:cNvSpPr>
          <p:nvPr>
            <p:ph type="subTitle" idx="1"/>
          </p:nvPr>
        </p:nvSpPr>
        <p:spPr/>
        <p:txBody>
          <a:bodyPr/>
          <a:lstStyle/>
          <a:p>
            <a:pPr eaLnBrk="1" hangingPunct="1"/>
            <a:endParaRPr lang="en-US" dirty="0" smtClean="0"/>
          </a:p>
        </p:txBody>
      </p:sp>
      <p:pic>
        <p:nvPicPr>
          <p:cNvPr id="20485" name="Picture 4"/>
          <p:cNvPicPr>
            <a:picLocks noChangeAspect="1" noChangeArrowheads="1"/>
          </p:cNvPicPr>
          <p:nvPr/>
        </p:nvPicPr>
        <p:blipFill>
          <a:blip r:embed="rId3" cstate="print"/>
          <a:srcRect/>
          <a:stretch>
            <a:fillRect/>
          </a:stretch>
        </p:blipFill>
        <p:spPr bwMode="auto">
          <a:xfrm>
            <a:off x="6934200" y="4724400"/>
            <a:ext cx="1905000" cy="1905000"/>
          </a:xfrm>
          <a:prstGeom prst="rect">
            <a:avLst/>
          </a:prstGeom>
          <a:noFill/>
          <a:ln w="9525">
            <a:noFill/>
            <a:miter lim="800000"/>
            <a:headEnd/>
            <a:tailEnd/>
          </a:ln>
        </p:spPr>
      </p:pic>
    </p:spTree>
    <p:extLst>
      <p:ext uri="{BB962C8B-B14F-4D97-AF65-F5344CB8AC3E}">
        <p14:creationId xmlns:p14="http://schemas.microsoft.com/office/powerpoint/2010/main" val="2413398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US" smtClean="0"/>
              <a:t>Allocating The Array</a:t>
            </a:r>
          </a:p>
        </p:txBody>
      </p:sp>
      <p:sp>
        <p:nvSpPr>
          <p:cNvPr id="385027" name="Rectangle 3"/>
          <p:cNvSpPr>
            <a:spLocks noGrp="1" noChangeArrowheads="1"/>
          </p:cNvSpPr>
          <p:nvPr>
            <p:ph idx="1"/>
          </p:nvPr>
        </p:nvSpPr>
        <p:spPr/>
        <p:txBody>
          <a:bodyPr/>
          <a:lstStyle/>
          <a:p>
            <a:pPr eaLnBrk="1" hangingPunct="1">
              <a:lnSpc>
                <a:spcPct val="90000"/>
              </a:lnSpc>
            </a:pPr>
            <a:r>
              <a:rPr lang="en-US" sz="2800" dirty="0" smtClean="0"/>
              <a:t>To allocate memory space for the array elements we need to use the </a:t>
            </a:r>
            <a:r>
              <a:rPr lang="en-US" sz="2800" b="1" i="1" dirty="0" smtClean="0"/>
              <a:t>new</a:t>
            </a:r>
            <a:r>
              <a:rPr lang="en-US" sz="2800" dirty="0" smtClean="0"/>
              <a:t> operator, e.g.,</a:t>
            </a:r>
          </a:p>
          <a:p>
            <a:pPr eaLnBrk="1" hangingPunct="1">
              <a:lnSpc>
                <a:spcPct val="90000"/>
              </a:lnSpc>
              <a:spcBef>
                <a:spcPct val="0"/>
              </a:spcBef>
              <a:buFont typeface="Wingdings" pitchFamily="2" charset="2"/>
              <a:buNone/>
            </a:pPr>
            <a:r>
              <a:rPr lang="en-US" sz="2400" dirty="0">
                <a:latin typeface="Courier New" charset="0"/>
              </a:rPr>
              <a:t> </a:t>
            </a:r>
            <a:r>
              <a:rPr lang="en-US" sz="2400" dirty="0" smtClean="0">
                <a:latin typeface="Courier New" charset="0"/>
              </a:rPr>
              <a:t>    temperatures = </a:t>
            </a:r>
            <a:r>
              <a:rPr lang="en-US" sz="2400" b="1" dirty="0" smtClean="0">
                <a:latin typeface="Courier New" charset="0"/>
              </a:rPr>
              <a:t>new</a:t>
            </a:r>
            <a:r>
              <a:rPr lang="en-US" sz="2400" dirty="0" smtClean="0">
                <a:latin typeface="Courier New" charset="0"/>
              </a:rPr>
              <a:t> </a:t>
            </a:r>
            <a:r>
              <a:rPr lang="en-US" sz="2400" b="1" dirty="0" smtClean="0">
                <a:latin typeface="Courier New" charset="0"/>
              </a:rPr>
              <a:t>double</a:t>
            </a:r>
            <a:r>
              <a:rPr lang="en-US" sz="2400" dirty="0" smtClean="0">
                <a:latin typeface="Courier New" charset="0"/>
              </a:rPr>
              <a:t>[10];</a:t>
            </a:r>
          </a:p>
          <a:p>
            <a:pPr eaLnBrk="1" hangingPunct="1">
              <a:lnSpc>
                <a:spcPct val="90000"/>
              </a:lnSpc>
              <a:spcBef>
                <a:spcPct val="0"/>
              </a:spcBef>
              <a:buFont typeface="Wingdings" pitchFamily="2" charset="2"/>
              <a:buNone/>
            </a:pPr>
            <a:r>
              <a:rPr lang="en-US" sz="2400" dirty="0">
                <a:latin typeface="Courier New" charset="0"/>
              </a:rPr>
              <a:t> </a:t>
            </a:r>
            <a:r>
              <a:rPr lang="en-US" sz="2400" dirty="0" smtClean="0">
                <a:latin typeface="Courier New" charset="0"/>
              </a:rPr>
              <a:t>    </a:t>
            </a:r>
            <a:r>
              <a:rPr lang="en-US" sz="2400" b="1" dirty="0" err="1" smtClean="0">
                <a:latin typeface="Courier New" charset="0"/>
              </a:rPr>
              <a:t>int</a:t>
            </a:r>
            <a:r>
              <a:rPr lang="en-US" sz="2400" dirty="0" smtClean="0">
                <a:latin typeface="Courier New" charset="0"/>
              </a:rPr>
              <a:t> </a:t>
            </a:r>
            <a:r>
              <a:rPr lang="en-US" sz="2400" dirty="0" err="1" smtClean="0">
                <a:latin typeface="Courier New" charset="0"/>
              </a:rPr>
              <a:t>numScores</a:t>
            </a:r>
            <a:r>
              <a:rPr lang="en-US" sz="2400" dirty="0" smtClean="0">
                <a:latin typeface="Courier New" charset="0"/>
              </a:rPr>
              <a:t> = 8;</a:t>
            </a:r>
          </a:p>
          <a:p>
            <a:pPr eaLnBrk="1" hangingPunct="1">
              <a:lnSpc>
                <a:spcPct val="90000"/>
              </a:lnSpc>
              <a:spcBef>
                <a:spcPct val="0"/>
              </a:spcBef>
              <a:buFont typeface="Wingdings" pitchFamily="2" charset="2"/>
              <a:buNone/>
            </a:pPr>
            <a:r>
              <a:rPr lang="en-US" sz="2400" dirty="0">
                <a:latin typeface="Courier New" charset="0"/>
              </a:rPr>
              <a:t> </a:t>
            </a:r>
            <a:r>
              <a:rPr lang="en-US" sz="2400" dirty="0" smtClean="0">
                <a:latin typeface="Courier New" charset="0"/>
              </a:rPr>
              <a:t>    scores = </a:t>
            </a:r>
            <a:r>
              <a:rPr lang="en-US" sz="2400" b="1" dirty="0" smtClean="0">
                <a:latin typeface="Courier New" charset="0"/>
              </a:rPr>
              <a:t>new</a:t>
            </a:r>
            <a:r>
              <a:rPr lang="en-US" sz="2400" dirty="0" smtClean="0">
                <a:latin typeface="Courier New" charset="0"/>
              </a:rPr>
              <a:t> </a:t>
            </a:r>
            <a:r>
              <a:rPr lang="en-US" sz="2400" b="1" dirty="0" err="1" smtClean="0">
                <a:latin typeface="Courier New" charset="0"/>
              </a:rPr>
              <a:t>int</a:t>
            </a:r>
            <a:r>
              <a:rPr lang="en-US" sz="2400" dirty="0" smtClean="0">
                <a:latin typeface="Courier New" charset="0"/>
              </a:rPr>
              <a:t>[</a:t>
            </a:r>
            <a:r>
              <a:rPr lang="en-US" sz="2400" dirty="0" err="1" smtClean="0">
                <a:latin typeface="Courier New" charset="0"/>
              </a:rPr>
              <a:t>numScores</a:t>
            </a:r>
            <a:r>
              <a:rPr lang="en-US" sz="2400" dirty="0" smtClean="0">
                <a:latin typeface="Courier New" charset="0"/>
              </a:rPr>
              <a:t>];</a:t>
            </a:r>
          </a:p>
          <a:p>
            <a:pPr eaLnBrk="1" hangingPunct="1">
              <a:lnSpc>
                <a:spcPct val="90000"/>
              </a:lnSpc>
              <a:spcBef>
                <a:spcPct val="0"/>
              </a:spcBef>
              <a:buFont typeface="Wingdings" pitchFamily="2" charset="2"/>
              <a:buNone/>
            </a:pPr>
            <a:r>
              <a:rPr lang="en-US" sz="2400" dirty="0">
                <a:latin typeface="Courier New" charset="0"/>
              </a:rPr>
              <a:t> </a:t>
            </a:r>
            <a:r>
              <a:rPr lang="en-US" sz="2400" dirty="0" smtClean="0">
                <a:latin typeface="Courier New" charset="0"/>
              </a:rPr>
              <a:t>    answers = </a:t>
            </a:r>
            <a:r>
              <a:rPr lang="en-US" sz="2400" b="1" dirty="0" smtClean="0">
                <a:latin typeface="Courier New" charset="0"/>
              </a:rPr>
              <a:t>new</a:t>
            </a:r>
            <a:r>
              <a:rPr lang="en-US" sz="2400" dirty="0" smtClean="0">
                <a:latin typeface="Courier New" charset="0"/>
              </a:rPr>
              <a:t> </a:t>
            </a:r>
            <a:r>
              <a:rPr lang="en-US" sz="2400" b="1" dirty="0" err="1" smtClean="0">
                <a:latin typeface="Courier New" charset="0"/>
              </a:rPr>
              <a:t>boolean</a:t>
            </a:r>
            <a:r>
              <a:rPr lang="en-US" sz="2400" dirty="0" smtClean="0">
                <a:latin typeface="Courier New" charset="0"/>
              </a:rPr>
              <a:t>[4];</a:t>
            </a:r>
          </a:p>
          <a:p>
            <a:pPr eaLnBrk="1" hangingPunct="1">
              <a:lnSpc>
                <a:spcPct val="90000"/>
              </a:lnSpc>
              <a:spcBef>
                <a:spcPct val="0"/>
              </a:spcBef>
              <a:buFont typeface="Wingdings" pitchFamily="2" charset="2"/>
              <a:buNone/>
            </a:pPr>
            <a:r>
              <a:rPr lang="en-US" sz="2400" dirty="0">
                <a:latin typeface="Courier New" charset="0"/>
              </a:rPr>
              <a:t> </a:t>
            </a:r>
            <a:r>
              <a:rPr lang="en-US" sz="2400" dirty="0" smtClean="0">
                <a:latin typeface="Courier New" charset="0"/>
              </a:rPr>
              <a:t>    names = </a:t>
            </a:r>
            <a:r>
              <a:rPr lang="en-US" sz="2400" b="1" dirty="0" smtClean="0">
                <a:latin typeface="Courier New" charset="0"/>
              </a:rPr>
              <a:t>new</a:t>
            </a:r>
            <a:r>
              <a:rPr lang="en-US" sz="2400" dirty="0" smtClean="0">
                <a:latin typeface="Courier New" charset="0"/>
              </a:rPr>
              <a:t> String[5];</a:t>
            </a:r>
          </a:p>
          <a:p>
            <a:pPr eaLnBrk="1" hangingPunct="1">
              <a:lnSpc>
                <a:spcPct val="90000"/>
              </a:lnSpc>
            </a:pPr>
            <a:r>
              <a:rPr lang="en-US" sz="2800" b="1" dirty="0" smtClean="0"/>
              <a:t>new</a:t>
            </a:r>
            <a:r>
              <a:rPr lang="en-US" sz="2800" dirty="0" smtClean="0"/>
              <a:t> is followed by the type of the elements and the number of elements between [ ]</a:t>
            </a:r>
          </a:p>
          <a:p>
            <a:pPr eaLnBrk="1" hangingPunct="1">
              <a:lnSpc>
                <a:spcPct val="90000"/>
              </a:lnSpc>
            </a:pPr>
            <a:r>
              <a:rPr lang="en-US" sz="2800" dirty="0" smtClean="0"/>
              <a:t>The number of elements can be any expression that evaluates to a positive integer value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47ECD7F-9D8A-40DB-94B5-E2C529C3EBAE}" type="slidenum">
              <a:rPr lang="en-US" sz="1200">
                <a:solidFill>
                  <a:srgbClr val="898989"/>
                </a:solidFill>
              </a:rPr>
              <a:pPr eaLnBrk="1" hangingPunct="1"/>
              <a:t>10</a:t>
            </a:fld>
            <a:endParaRPr lang="en-US" sz="1200">
              <a:solidFill>
                <a:srgbClr val="898989"/>
              </a:solidFill>
            </a:endParaRPr>
          </a:p>
        </p:txBody>
      </p:sp>
    </p:spTree>
    <p:extLst>
      <p:ext uri="{BB962C8B-B14F-4D97-AF65-F5344CB8AC3E}">
        <p14:creationId xmlns:p14="http://schemas.microsoft.com/office/powerpoint/2010/main" val="1843305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smtClean="0"/>
              <a:t>Accessing Array Elements</a:t>
            </a:r>
          </a:p>
        </p:txBody>
      </p:sp>
      <p:sp>
        <p:nvSpPr>
          <p:cNvPr id="386051" name="Rectangle 3"/>
          <p:cNvSpPr>
            <a:spLocks noGrp="1" noChangeArrowheads="1"/>
          </p:cNvSpPr>
          <p:nvPr>
            <p:ph idx="1"/>
          </p:nvPr>
        </p:nvSpPr>
        <p:spPr/>
        <p:txBody>
          <a:bodyPr/>
          <a:lstStyle/>
          <a:p>
            <a:pPr eaLnBrk="1" hangingPunct="1"/>
            <a:r>
              <a:rPr lang="en-US" sz="2800" dirty="0" smtClean="0"/>
              <a:t>Elements of an array are accessed by using the name of the array variable followed by the index (position in the array) of the element between [ ], e.g., </a:t>
            </a:r>
          </a:p>
          <a:p>
            <a:pPr eaLnBrk="1" hangingPunct="1">
              <a:buFont typeface="Wingdings" pitchFamily="2" charset="2"/>
              <a:buNone/>
            </a:pPr>
            <a:r>
              <a:rPr lang="en-US" sz="2400" dirty="0">
                <a:latin typeface="Courier New" charset="0"/>
              </a:rPr>
              <a:t> </a:t>
            </a:r>
            <a:r>
              <a:rPr lang="en-US" sz="2400" dirty="0" smtClean="0">
                <a:latin typeface="Courier New" charset="0"/>
              </a:rPr>
              <a:t>   temperatures[2]</a:t>
            </a:r>
          </a:p>
          <a:p>
            <a:pPr eaLnBrk="1" hangingPunct="1">
              <a:buFont typeface="Wingdings" pitchFamily="2" charset="2"/>
              <a:buNone/>
            </a:pPr>
            <a:r>
              <a:rPr lang="en-US" sz="2400" dirty="0">
                <a:latin typeface="Courier New" charset="0"/>
              </a:rPr>
              <a:t> </a:t>
            </a:r>
            <a:r>
              <a:rPr lang="en-US" sz="2400" dirty="0" smtClean="0">
                <a:latin typeface="Courier New" charset="0"/>
              </a:rPr>
              <a:t>   scores[numScores-1]</a:t>
            </a:r>
          </a:p>
          <a:p>
            <a:pPr eaLnBrk="1" hangingPunct="1">
              <a:buFont typeface="Wingdings" pitchFamily="2" charset="2"/>
              <a:buNone/>
            </a:pPr>
            <a:r>
              <a:rPr lang="en-US" sz="2400" dirty="0">
                <a:latin typeface="Courier New" charset="0"/>
              </a:rPr>
              <a:t> </a:t>
            </a:r>
            <a:r>
              <a:rPr lang="en-US" sz="2400" dirty="0" smtClean="0">
                <a:latin typeface="Courier New" charset="0"/>
              </a:rPr>
              <a:t>   answers[0]</a:t>
            </a:r>
          </a:p>
          <a:p>
            <a:pPr eaLnBrk="1" hangingPunct="1">
              <a:buFont typeface="Wingdings" pitchFamily="2" charset="2"/>
              <a:buNone/>
            </a:pPr>
            <a:r>
              <a:rPr lang="en-US" sz="2400" dirty="0">
                <a:latin typeface="Courier New" charset="0"/>
              </a:rPr>
              <a:t> </a:t>
            </a:r>
            <a:r>
              <a:rPr lang="en-US" sz="2400" dirty="0" smtClean="0">
                <a:latin typeface="Courier New" charset="0"/>
              </a:rPr>
              <a:t>   names[3]</a:t>
            </a:r>
          </a:p>
          <a:p>
            <a:pPr eaLnBrk="1" hangingPunct="1"/>
            <a:r>
              <a:rPr lang="en-US" sz="2800" dirty="0" smtClean="0"/>
              <a:t>The index can range between 0 and the number of elements in the array - 1</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3EFA2964-8D47-4E35-B73C-A15B819D09BC}" type="slidenum">
              <a:rPr lang="en-US" sz="1200">
                <a:solidFill>
                  <a:srgbClr val="898989"/>
                </a:solidFill>
              </a:rPr>
              <a:pPr eaLnBrk="1" hangingPunct="1"/>
              <a:t>11</a:t>
            </a:fld>
            <a:endParaRPr lang="en-US" sz="1200">
              <a:solidFill>
                <a:srgbClr val="898989"/>
              </a:solidFill>
            </a:endParaRPr>
          </a:p>
        </p:txBody>
      </p:sp>
    </p:spTree>
    <p:extLst>
      <p:ext uri="{BB962C8B-B14F-4D97-AF65-F5344CB8AC3E}">
        <p14:creationId xmlns:p14="http://schemas.microsoft.com/office/powerpoint/2010/main" val="1582960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smtClean="0"/>
              <a:t>Array Length</a:t>
            </a:r>
          </a:p>
        </p:txBody>
      </p:sp>
      <p:sp>
        <p:nvSpPr>
          <p:cNvPr id="388099" name="Rectangle 3"/>
          <p:cNvSpPr>
            <a:spLocks noGrp="1" noChangeArrowheads="1"/>
          </p:cNvSpPr>
          <p:nvPr>
            <p:ph idx="1"/>
          </p:nvPr>
        </p:nvSpPr>
        <p:spPr/>
        <p:txBody>
          <a:bodyPr/>
          <a:lstStyle/>
          <a:p>
            <a:pPr eaLnBrk="1" hangingPunct="1"/>
            <a:r>
              <a:rPr lang="en-US" dirty="0" smtClean="0"/>
              <a:t>Once we declare and allocate an array, we can retrieve the array length (the number of elements in the array) from a variable called </a:t>
            </a:r>
            <a:r>
              <a:rPr lang="en-US" i="1" dirty="0" err="1" smtClean="0"/>
              <a:t>arrayName.length</a:t>
            </a:r>
            <a:r>
              <a:rPr lang="en-US" dirty="0" smtClean="0"/>
              <a:t>, e.g.,</a:t>
            </a:r>
          </a:p>
          <a:p>
            <a:pPr eaLnBrk="1" hangingPunct="1">
              <a:buFont typeface="Wingdings" pitchFamily="2" charset="2"/>
              <a:buNone/>
            </a:pPr>
            <a:r>
              <a:rPr lang="en-US" sz="2800" dirty="0">
                <a:latin typeface="Courier New" charset="0"/>
              </a:rPr>
              <a:t> </a:t>
            </a:r>
            <a:r>
              <a:rPr lang="en-US" sz="2800" dirty="0" smtClean="0">
                <a:latin typeface="Courier New" charset="0"/>
              </a:rPr>
              <a:t>   </a:t>
            </a:r>
            <a:r>
              <a:rPr lang="en-US" sz="2800" dirty="0" err="1" smtClean="0">
                <a:latin typeface="Courier New" charset="0"/>
              </a:rPr>
              <a:t>temperatures.length</a:t>
            </a:r>
            <a:r>
              <a:rPr lang="en-US" sz="2800" dirty="0" smtClean="0"/>
              <a:t> is 10</a:t>
            </a:r>
            <a:endParaRPr lang="en-US" sz="2800" dirty="0" smtClean="0">
              <a:latin typeface="Courier New" charset="0"/>
            </a:endParaRPr>
          </a:p>
          <a:p>
            <a:pPr eaLnBrk="1" hangingPunct="1">
              <a:buFont typeface="Wingdings" pitchFamily="2" charset="2"/>
              <a:buNone/>
            </a:pPr>
            <a:r>
              <a:rPr lang="en-US" sz="2800" dirty="0">
                <a:latin typeface="Courier New" charset="0"/>
              </a:rPr>
              <a:t> </a:t>
            </a:r>
            <a:r>
              <a:rPr lang="en-US" sz="2800" dirty="0" smtClean="0">
                <a:latin typeface="Courier New" charset="0"/>
              </a:rPr>
              <a:t>   </a:t>
            </a:r>
            <a:r>
              <a:rPr lang="en-US" sz="2800" dirty="0" err="1" smtClean="0">
                <a:latin typeface="Courier New" charset="0"/>
              </a:rPr>
              <a:t>scores.length</a:t>
            </a:r>
            <a:r>
              <a:rPr lang="en-US" sz="2800" dirty="0" smtClean="0"/>
              <a:t> is 8</a:t>
            </a:r>
            <a:endParaRPr lang="en-US" sz="2800" dirty="0" smtClean="0">
              <a:latin typeface="Courier New" charset="0"/>
            </a:endParaRPr>
          </a:p>
          <a:p>
            <a:pPr eaLnBrk="1" hangingPunct="1">
              <a:buFont typeface="Wingdings" pitchFamily="2" charset="2"/>
              <a:buNone/>
            </a:pPr>
            <a:r>
              <a:rPr lang="en-US" sz="2800" dirty="0">
                <a:latin typeface="Courier New" charset="0"/>
              </a:rPr>
              <a:t> </a:t>
            </a:r>
            <a:r>
              <a:rPr lang="en-US" sz="2800" dirty="0" smtClean="0">
                <a:latin typeface="Courier New" charset="0"/>
              </a:rPr>
              <a:t>   </a:t>
            </a:r>
            <a:r>
              <a:rPr lang="en-US" sz="2800" dirty="0" err="1" smtClean="0">
                <a:latin typeface="Courier New" charset="0"/>
              </a:rPr>
              <a:t>answers.length</a:t>
            </a:r>
            <a:r>
              <a:rPr lang="en-US" sz="2800" dirty="0" smtClean="0"/>
              <a:t> is 4</a:t>
            </a:r>
            <a:endParaRPr lang="en-US" sz="2800" dirty="0" smtClean="0">
              <a:latin typeface="Courier New" charset="0"/>
            </a:endParaRPr>
          </a:p>
          <a:p>
            <a:pPr eaLnBrk="1" hangingPunct="1">
              <a:buFont typeface="Wingdings" pitchFamily="2" charset="2"/>
              <a:buNone/>
            </a:pPr>
            <a:r>
              <a:rPr lang="en-US" sz="2800" dirty="0">
                <a:latin typeface="Courier New" charset="0"/>
              </a:rPr>
              <a:t> </a:t>
            </a:r>
            <a:r>
              <a:rPr lang="en-US" sz="2800" dirty="0" smtClean="0">
                <a:latin typeface="Courier New" charset="0"/>
              </a:rPr>
              <a:t>   </a:t>
            </a:r>
            <a:r>
              <a:rPr lang="en-US" sz="2800" dirty="0" err="1" smtClean="0">
                <a:latin typeface="Courier New" charset="0"/>
              </a:rPr>
              <a:t>names.length</a:t>
            </a:r>
            <a:r>
              <a:rPr lang="en-US" sz="2800" dirty="0" smtClean="0"/>
              <a:t> is 5</a:t>
            </a:r>
            <a:endParaRPr lang="en-US" sz="2800" dirty="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A9896A38-DB07-4298-9A6D-05C03DE0E852}" type="slidenum">
              <a:rPr lang="en-US" sz="1200">
                <a:solidFill>
                  <a:srgbClr val="898989"/>
                </a:solidFill>
              </a:rPr>
              <a:pPr eaLnBrk="1" hangingPunct="1"/>
              <a:t>12</a:t>
            </a:fld>
            <a:endParaRPr lang="en-US" sz="1200">
              <a:solidFill>
                <a:srgbClr val="898989"/>
              </a:solidFill>
            </a:endParaRPr>
          </a:p>
        </p:txBody>
      </p:sp>
    </p:spTree>
    <p:extLst>
      <p:ext uri="{BB962C8B-B14F-4D97-AF65-F5344CB8AC3E}">
        <p14:creationId xmlns:p14="http://schemas.microsoft.com/office/powerpoint/2010/main" val="3349465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smtClean="0"/>
              <a:t>Your Turn</a:t>
            </a:r>
          </a:p>
        </p:txBody>
      </p:sp>
      <p:sp>
        <p:nvSpPr>
          <p:cNvPr id="394243" name="Rectangle 3"/>
          <p:cNvSpPr>
            <a:spLocks noGrp="1" noChangeArrowheads="1"/>
          </p:cNvSpPr>
          <p:nvPr>
            <p:ph idx="1"/>
          </p:nvPr>
        </p:nvSpPr>
        <p:spPr/>
        <p:txBody>
          <a:bodyPr/>
          <a:lstStyle/>
          <a:p>
            <a:pPr eaLnBrk="1" hangingPunct="1"/>
            <a:r>
              <a:rPr lang="en-US" dirty="0" smtClean="0"/>
              <a:t>Declare and allocate an array of 10 integers, call it </a:t>
            </a:r>
            <a:r>
              <a:rPr lang="en-US" i="1" dirty="0" smtClean="0"/>
              <a:t>a</a:t>
            </a:r>
          </a:p>
          <a:p>
            <a:pPr eaLnBrk="1" hangingPunct="1"/>
            <a:endParaRPr lang="en-US" dirty="0"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1BC2523D-15BE-40ED-89E1-62A99311AFE5}" type="slidenum">
              <a:rPr lang="en-US" sz="1200">
                <a:solidFill>
                  <a:srgbClr val="898989"/>
                </a:solidFill>
              </a:rPr>
              <a:pPr eaLnBrk="1" hangingPunct="1"/>
              <a:t>13</a:t>
            </a:fld>
            <a:endParaRPr lang="en-US" sz="1200">
              <a:solidFill>
                <a:srgbClr val="898989"/>
              </a:solidFill>
            </a:endParaRPr>
          </a:p>
        </p:txBody>
      </p:sp>
    </p:spTree>
    <p:extLst>
      <p:ext uri="{BB962C8B-B14F-4D97-AF65-F5344CB8AC3E}">
        <p14:creationId xmlns:p14="http://schemas.microsoft.com/office/powerpoint/2010/main" val="3964159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smtClean="0"/>
              <a:t>Your Turn</a:t>
            </a:r>
          </a:p>
        </p:txBody>
      </p:sp>
      <p:sp>
        <p:nvSpPr>
          <p:cNvPr id="394243" name="Rectangle 3"/>
          <p:cNvSpPr>
            <a:spLocks noGrp="1" noChangeArrowheads="1"/>
          </p:cNvSpPr>
          <p:nvPr>
            <p:ph idx="1"/>
          </p:nvPr>
        </p:nvSpPr>
        <p:spPr/>
        <p:txBody>
          <a:bodyPr/>
          <a:lstStyle/>
          <a:p>
            <a:pPr eaLnBrk="1" hangingPunct="1"/>
            <a:r>
              <a:rPr lang="en-US" smtClean="0"/>
              <a:t>Declare and allocate an array of 10 integers, call it </a:t>
            </a:r>
            <a:r>
              <a:rPr lang="en-US" i="1" smtClean="0"/>
              <a:t>a</a:t>
            </a:r>
          </a:p>
          <a:p>
            <a:pPr eaLnBrk="1" hangingPunct="1"/>
            <a:endParaRPr lang="en-US" smtClean="0"/>
          </a:p>
          <a:p>
            <a:pPr eaLnBrk="1" hangingPunct="1">
              <a:buFont typeface="Wingdings" pitchFamily="2" charset="2"/>
              <a:buNone/>
            </a:pPr>
            <a:r>
              <a:rPr lang="en-US" smtClean="0">
                <a:latin typeface="Courier New" charset="0"/>
              </a:rPr>
              <a:t>	</a:t>
            </a:r>
            <a:r>
              <a:rPr lang="en-US" b="1" smtClean="0">
                <a:latin typeface="Courier New" charset="0"/>
              </a:rPr>
              <a:t>int</a:t>
            </a:r>
            <a:r>
              <a:rPr lang="en-US" smtClean="0">
                <a:latin typeface="Courier New" charset="0"/>
              </a:rPr>
              <a:t> [] a = </a:t>
            </a:r>
            <a:r>
              <a:rPr lang="en-US" b="1" smtClean="0">
                <a:latin typeface="Courier New" charset="0"/>
              </a:rPr>
              <a:t>new</a:t>
            </a:r>
            <a:r>
              <a:rPr lang="en-US" smtClean="0">
                <a:latin typeface="Courier New" charset="0"/>
              </a:rPr>
              <a:t> </a:t>
            </a:r>
            <a:r>
              <a:rPr lang="en-US" b="1" smtClean="0">
                <a:latin typeface="Courier New" charset="0"/>
              </a:rPr>
              <a:t>int</a:t>
            </a:r>
            <a:r>
              <a:rPr lang="en-US" smtClean="0">
                <a:latin typeface="Courier New" charset="0"/>
              </a:rPr>
              <a:t>[10];</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1BC2523D-15BE-40ED-89E1-62A99311AFE5}" type="slidenum">
              <a:rPr lang="en-US" sz="1200">
                <a:solidFill>
                  <a:srgbClr val="898989"/>
                </a:solidFill>
              </a:rPr>
              <a:pPr eaLnBrk="1" hangingPunct="1"/>
              <a:t>14</a:t>
            </a:fld>
            <a:endParaRPr lang="en-US" sz="1200">
              <a:solidFill>
                <a:srgbClr val="898989"/>
              </a:solidFill>
            </a:endParaRPr>
          </a:p>
        </p:txBody>
      </p:sp>
    </p:spTree>
    <p:extLst>
      <p:ext uri="{BB962C8B-B14F-4D97-AF65-F5344CB8AC3E}">
        <p14:creationId xmlns:p14="http://schemas.microsoft.com/office/powerpoint/2010/main" val="763006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en-US" smtClean="0"/>
              <a:t>Your Turn cont.</a:t>
            </a:r>
          </a:p>
        </p:txBody>
      </p:sp>
      <p:sp>
        <p:nvSpPr>
          <p:cNvPr id="396291" name="Rectangle 3"/>
          <p:cNvSpPr>
            <a:spLocks noGrp="1" noChangeArrowheads="1"/>
          </p:cNvSpPr>
          <p:nvPr>
            <p:ph idx="1"/>
          </p:nvPr>
        </p:nvSpPr>
        <p:spPr/>
        <p:txBody>
          <a:bodyPr/>
          <a:lstStyle/>
          <a:p>
            <a:pPr eaLnBrk="1" hangingPunct="1">
              <a:lnSpc>
                <a:spcPct val="80000"/>
              </a:lnSpc>
            </a:pPr>
            <a:r>
              <a:rPr lang="en-US" sz="2800" dirty="0" smtClean="0"/>
              <a:t>Write a loop that initializes the 10 elements of the array to the integers 1, 2, 3, 4, 5, 6, 7, 8, 9, 10</a:t>
            </a:r>
          </a:p>
          <a:p>
            <a:pPr eaLnBrk="1" hangingPunct="1">
              <a:lnSpc>
                <a:spcPct val="80000"/>
              </a:lnSpc>
            </a:pPr>
            <a:endParaRPr lang="en-US" sz="2800" dirty="0"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56970DE-E378-4796-84AF-2FCE13762B6B}" type="slidenum">
              <a:rPr lang="en-US" sz="1200">
                <a:solidFill>
                  <a:srgbClr val="898989"/>
                </a:solidFill>
              </a:rPr>
              <a:pPr eaLnBrk="1" hangingPunct="1"/>
              <a:t>15</a:t>
            </a:fld>
            <a:endParaRPr lang="en-US" sz="1200">
              <a:solidFill>
                <a:srgbClr val="898989"/>
              </a:solidFill>
            </a:endParaRPr>
          </a:p>
        </p:txBody>
      </p:sp>
    </p:spTree>
    <p:extLst>
      <p:ext uri="{BB962C8B-B14F-4D97-AF65-F5344CB8AC3E}">
        <p14:creationId xmlns:p14="http://schemas.microsoft.com/office/powerpoint/2010/main" val="281741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en-US" smtClean="0"/>
              <a:t>Your Turn cont.</a:t>
            </a:r>
          </a:p>
        </p:txBody>
      </p:sp>
      <p:sp>
        <p:nvSpPr>
          <p:cNvPr id="396291" name="Rectangle 3"/>
          <p:cNvSpPr>
            <a:spLocks noGrp="1" noChangeArrowheads="1"/>
          </p:cNvSpPr>
          <p:nvPr>
            <p:ph idx="1"/>
          </p:nvPr>
        </p:nvSpPr>
        <p:spPr/>
        <p:txBody>
          <a:bodyPr/>
          <a:lstStyle/>
          <a:p>
            <a:pPr eaLnBrk="1" hangingPunct="1">
              <a:lnSpc>
                <a:spcPct val="80000"/>
              </a:lnSpc>
            </a:pPr>
            <a:r>
              <a:rPr lang="en-US" sz="2800" smtClean="0"/>
              <a:t>Write a loop that initializes the 10 elements of the array to the integers 1, 2, 3, 4, 5, 6, 7, 8, 9, 10</a:t>
            </a:r>
          </a:p>
          <a:p>
            <a:pPr eaLnBrk="1" hangingPunct="1">
              <a:lnSpc>
                <a:spcPct val="80000"/>
              </a:lnSpc>
            </a:pPr>
            <a:endParaRPr lang="en-US" sz="2800" smtClean="0"/>
          </a:p>
          <a:p>
            <a:pPr eaLnBrk="1" hangingPunct="1">
              <a:lnSpc>
                <a:spcPct val="80000"/>
              </a:lnSpc>
              <a:buFont typeface="Wingdings" pitchFamily="2" charset="2"/>
              <a:buNone/>
            </a:pPr>
            <a:r>
              <a:rPr lang="en-US" sz="2800" smtClean="0">
                <a:latin typeface="Courier New" charset="0"/>
              </a:rPr>
              <a:t>	</a:t>
            </a:r>
            <a:r>
              <a:rPr lang="en-US" sz="2800" b="1" smtClean="0">
                <a:latin typeface="Courier New" charset="0"/>
              </a:rPr>
              <a:t>int</a:t>
            </a:r>
            <a:r>
              <a:rPr lang="en-US" sz="2800" smtClean="0">
                <a:latin typeface="Courier New" charset="0"/>
              </a:rPr>
              <a:t> i = 0;</a:t>
            </a:r>
          </a:p>
          <a:p>
            <a:pPr eaLnBrk="1" hangingPunct="1">
              <a:lnSpc>
                <a:spcPct val="80000"/>
              </a:lnSpc>
              <a:buFont typeface="Wingdings" pitchFamily="2" charset="2"/>
              <a:buNone/>
            </a:pPr>
            <a:r>
              <a:rPr lang="en-US" sz="2800" smtClean="0">
                <a:latin typeface="Courier New" charset="0"/>
              </a:rPr>
              <a:t>	</a:t>
            </a:r>
            <a:r>
              <a:rPr lang="en-US" sz="2800" b="1" smtClean="0">
                <a:latin typeface="Courier New" charset="0"/>
              </a:rPr>
              <a:t>while</a:t>
            </a:r>
            <a:r>
              <a:rPr lang="en-US" sz="2800" smtClean="0">
                <a:latin typeface="Courier New" charset="0"/>
              </a:rPr>
              <a:t> (i &lt; 10)</a:t>
            </a:r>
          </a:p>
          <a:p>
            <a:pPr eaLnBrk="1" hangingPunct="1">
              <a:lnSpc>
                <a:spcPct val="80000"/>
              </a:lnSpc>
              <a:buFont typeface="Wingdings" pitchFamily="2" charset="2"/>
              <a:buNone/>
            </a:pPr>
            <a:r>
              <a:rPr lang="en-US" sz="2800" smtClean="0">
                <a:latin typeface="Courier New" charset="0"/>
              </a:rPr>
              <a:t>	{</a:t>
            </a:r>
          </a:p>
          <a:p>
            <a:pPr eaLnBrk="1" hangingPunct="1">
              <a:lnSpc>
                <a:spcPct val="80000"/>
              </a:lnSpc>
              <a:buFont typeface="Wingdings" pitchFamily="2" charset="2"/>
              <a:buNone/>
            </a:pPr>
            <a:r>
              <a:rPr lang="en-US" sz="2800" smtClean="0">
                <a:latin typeface="Courier New" charset="0"/>
              </a:rPr>
              <a:t>		a[i] = i + 1;</a:t>
            </a:r>
          </a:p>
          <a:p>
            <a:pPr eaLnBrk="1" hangingPunct="1">
              <a:lnSpc>
                <a:spcPct val="80000"/>
              </a:lnSpc>
              <a:buFont typeface="Wingdings" pitchFamily="2" charset="2"/>
              <a:buNone/>
            </a:pPr>
            <a:r>
              <a:rPr lang="en-US" sz="2800" smtClean="0">
                <a:latin typeface="Courier New" charset="0"/>
              </a:rPr>
              <a:t>		i++;</a:t>
            </a:r>
          </a:p>
          <a:p>
            <a:pPr eaLnBrk="1" hangingPunct="1">
              <a:lnSpc>
                <a:spcPct val="80000"/>
              </a:lnSpc>
              <a:buFont typeface="Wingdings" pitchFamily="2" charset="2"/>
              <a:buNone/>
            </a:pPr>
            <a:r>
              <a:rPr lang="en-US" sz="2800" smtClean="0">
                <a:latin typeface="Courier New" charset="0"/>
              </a:rPr>
              <a:t>	}</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56970DE-E378-4796-84AF-2FCE13762B6B}" type="slidenum">
              <a:rPr lang="en-US" sz="1200">
                <a:solidFill>
                  <a:srgbClr val="898989"/>
                </a:solidFill>
              </a:rPr>
              <a:pPr eaLnBrk="1" hangingPunct="1"/>
              <a:t>16</a:t>
            </a:fld>
            <a:endParaRPr lang="en-US" sz="1200">
              <a:solidFill>
                <a:srgbClr val="898989"/>
              </a:solidFill>
            </a:endParaRPr>
          </a:p>
        </p:txBody>
      </p:sp>
    </p:spTree>
    <p:extLst>
      <p:ext uri="{BB962C8B-B14F-4D97-AF65-F5344CB8AC3E}">
        <p14:creationId xmlns:p14="http://schemas.microsoft.com/office/powerpoint/2010/main" val="762639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smtClean="0"/>
              <a:t>Your Turn cont.</a:t>
            </a:r>
          </a:p>
        </p:txBody>
      </p:sp>
      <p:sp>
        <p:nvSpPr>
          <p:cNvPr id="398339" name="Rectangle 3"/>
          <p:cNvSpPr>
            <a:spLocks noGrp="1" noChangeArrowheads="1"/>
          </p:cNvSpPr>
          <p:nvPr>
            <p:ph idx="1"/>
          </p:nvPr>
        </p:nvSpPr>
        <p:spPr/>
        <p:txBody>
          <a:bodyPr/>
          <a:lstStyle/>
          <a:p>
            <a:pPr eaLnBrk="1" hangingPunct="1">
              <a:lnSpc>
                <a:spcPct val="90000"/>
              </a:lnSpc>
            </a:pPr>
            <a:r>
              <a:rPr lang="en-US" sz="2800" dirty="0" smtClean="0"/>
              <a:t>Write a loop that outputs the elements of the array, one per line</a:t>
            </a:r>
          </a:p>
          <a:p>
            <a:pPr eaLnBrk="1" hangingPunct="1">
              <a:lnSpc>
                <a:spcPct val="90000"/>
              </a:lnSpc>
            </a:pPr>
            <a:endParaRPr lang="en-US" sz="2800" dirty="0" smtClean="0"/>
          </a:p>
          <a:p>
            <a:pPr eaLnBrk="1" hangingPunct="1">
              <a:lnSpc>
                <a:spcPct val="90000"/>
              </a:lnSpc>
            </a:pPr>
            <a:endParaRPr lang="en-US" sz="2800" dirty="0"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9BEF28C-AC63-4334-BAC0-8A97C123FFD3}" type="slidenum">
              <a:rPr lang="en-US" sz="1200">
                <a:solidFill>
                  <a:srgbClr val="898989"/>
                </a:solidFill>
              </a:rPr>
              <a:pPr eaLnBrk="1" hangingPunct="1"/>
              <a:t>17</a:t>
            </a:fld>
            <a:endParaRPr lang="en-US" sz="1200">
              <a:solidFill>
                <a:srgbClr val="898989"/>
              </a:solidFill>
            </a:endParaRPr>
          </a:p>
        </p:txBody>
      </p:sp>
    </p:spTree>
    <p:extLst>
      <p:ext uri="{BB962C8B-B14F-4D97-AF65-F5344CB8AC3E}">
        <p14:creationId xmlns:p14="http://schemas.microsoft.com/office/powerpoint/2010/main" val="2998257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smtClean="0"/>
              <a:t>Your Turn cont.</a:t>
            </a:r>
          </a:p>
        </p:txBody>
      </p:sp>
      <p:sp>
        <p:nvSpPr>
          <p:cNvPr id="398339" name="Rectangle 3"/>
          <p:cNvSpPr>
            <a:spLocks noGrp="1" noChangeArrowheads="1"/>
          </p:cNvSpPr>
          <p:nvPr>
            <p:ph idx="1"/>
          </p:nvPr>
        </p:nvSpPr>
        <p:spPr/>
        <p:txBody>
          <a:bodyPr/>
          <a:lstStyle/>
          <a:p>
            <a:pPr eaLnBrk="1" hangingPunct="1">
              <a:lnSpc>
                <a:spcPct val="90000"/>
              </a:lnSpc>
            </a:pPr>
            <a:r>
              <a:rPr lang="en-US" sz="2800" smtClean="0"/>
              <a:t>Write a loop that outputs the elements of the array, one per line</a:t>
            </a:r>
          </a:p>
          <a:p>
            <a:pPr eaLnBrk="1" hangingPunct="1">
              <a:lnSpc>
                <a:spcPct val="90000"/>
              </a:lnSpc>
            </a:pPr>
            <a:endParaRPr lang="en-US" sz="2800" smtClean="0"/>
          </a:p>
          <a:p>
            <a:pPr eaLnBrk="1" hangingPunct="1">
              <a:lnSpc>
                <a:spcPct val="90000"/>
              </a:lnSpc>
              <a:buFont typeface="Wingdings" pitchFamily="2" charset="2"/>
              <a:buNone/>
            </a:pPr>
            <a:r>
              <a:rPr lang="en-US" sz="2800" b="1" smtClean="0">
                <a:latin typeface="Courier New" charset="0"/>
              </a:rPr>
              <a:t>	int</a:t>
            </a:r>
            <a:r>
              <a:rPr lang="en-US" sz="2800" smtClean="0">
                <a:latin typeface="Courier New" charset="0"/>
              </a:rPr>
              <a:t> i = 0;</a:t>
            </a:r>
          </a:p>
          <a:p>
            <a:pPr eaLnBrk="1" hangingPunct="1">
              <a:lnSpc>
                <a:spcPct val="90000"/>
              </a:lnSpc>
              <a:buFont typeface="Wingdings" pitchFamily="2" charset="2"/>
              <a:buNone/>
            </a:pPr>
            <a:r>
              <a:rPr lang="en-US" sz="2800" smtClean="0">
                <a:latin typeface="Courier New" charset="0"/>
              </a:rPr>
              <a:t>	</a:t>
            </a:r>
            <a:r>
              <a:rPr lang="en-US" sz="2800" b="1" smtClean="0">
                <a:latin typeface="Courier New" charset="0"/>
              </a:rPr>
              <a:t>while</a:t>
            </a:r>
            <a:r>
              <a:rPr lang="en-US" sz="2800" smtClean="0">
                <a:latin typeface="Courier New" charset="0"/>
              </a:rPr>
              <a:t> (i &lt; a.length)</a:t>
            </a:r>
          </a:p>
          <a:p>
            <a:pPr eaLnBrk="1" hangingPunct="1">
              <a:lnSpc>
                <a:spcPct val="90000"/>
              </a:lnSpc>
              <a:buFont typeface="Wingdings" pitchFamily="2" charset="2"/>
              <a:buNone/>
            </a:pPr>
            <a:r>
              <a:rPr lang="en-US" sz="2800" smtClean="0">
                <a:latin typeface="Courier New" charset="0"/>
              </a:rPr>
              <a:t>	{</a:t>
            </a:r>
          </a:p>
          <a:p>
            <a:pPr eaLnBrk="1" hangingPunct="1">
              <a:lnSpc>
                <a:spcPct val="90000"/>
              </a:lnSpc>
              <a:buFont typeface="Wingdings" pitchFamily="2" charset="2"/>
              <a:buNone/>
            </a:pPr>
            <a:r>
              <a:rPr lang="en-US" sz="2800" smtClean="0">
                <a:latin typeface="Courier New" charset="0"/>
              </a:rPr>
              <a:t>		System.out.println(a[i]);</a:t>
            </a:r>
          </a:p>
          <a:p>
            <a:pPr eaLnBrk="1" hangingPunct="1">
              <a:lnSpc>
                <a:spcPct val="90000"/>
              </a:lnSpc>
              <a:buFont typeface="Wingdings" pitchFamily="2" charset="2"/>
              <a:buNone/>
            </a:pPr>
            <a:r>
              <a:rPr lang="en-US" sz="2800" smtClean="0">
                <a:latin typeface="Courier New" charset="0"/>
              </a:rPr>
              <a:t>		i++;</a:t>
            </a:r>
          </a:p>
          <a:p>
            <a:pPr eaLnBrk="1" hangingPunct="1">
              <a:lnSpc>
                <a:spcPct val="90000"/>
              </a:lnSpc>
              <a:buFont typeface="Wingdings" pitchFamily="2" charset="2"/>
              <a:buNone/>
            </a:pPr>
            <a:r>
              <a:rPr lang="en-US" sz="2800" smtClean="0">
                <a:latin typeface="Courier New" charset="0"/>
              </a:rPr>
              <a:t>	}</a:t>
            </a:r>
          </a:p>
          <a:p>
            <a:pPr eaLnBrk="1" hangingPunct="1">
              <a:lnSpc>
                <a:spcPct val="90000"/>
              </a:lnSpc>
            </a:pPr>
            <a:endParaRPr lang="en-US" sz="2800"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9BEF28C-AC63-4334-BAC0-8A97C123FFD3}" type="slidenum">
              <a:rPr lang="en-US" sz="1200">
                <a:solidFill>
                  <a:srgbClr val="898989"/>
                </a:solidFill>
              </a:rPr>
              <a:pPr eaLnBrk="1" hangingPunct="1"/>
              <a:t>18</a:t>
            </a:fld>
            <a:endParaRPr lang="en-US" sz="1200">
              <a:solidFill>
                <a:srgbClr val="898989"/>
              </a:solidFill>
            </a:endParaRPr>
          </a:p>
        </p:txBody>
      </p:sp>
    </p:spTree>
    <p:extLst>
      <p:ext uri="{BB962C8B-B14F-4D97-AF65-F5344CB8AC3E}">
        <p14:creationId xmlns:p14="http://schemas.microsoft.com/office/powerpoint/2010/main" val="1765080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en-US" smtClean="0"/>
              <a:t>Your Turn cont.</a:t>
            </a:r>
          </a:p>
        </p:txBody>
      </p:sp>
      <p:sp>
        <p:nvSpPr>
          <p:cNvPr id="406531" name="Rectangle 3"/>
          <p:cNvSpPr>
            <a:spLocks noGrp="1" noChangeArrowheads="1"/>
          </p:cNvSpPr>
          <p:nvPr>
            <p:ph idx="1"/>
          </p:nvPr>
        </p:nvSpPr>
        <p:spPr/>
        <p:txBody>
          <a:bodyPr/>
          <a:lstStyle/>
          <a:p>
            <a:pPr eaLnBrk="1" hangingPunct="1">
              <a:lnSpc>
                <a:spcPct val="90000"/>
              </a:lnSpc>
            </a:pPr>
            <a:r>
              <a:rPr lang="en-US" sz="2800" dirty="0" smtClean="0"/>
              <a:t>Write a loop that outputs the elements of the array, one per line, </a:t>
            </a:r>
            <a:r>
              <a:rPr lang="en-US" sz="2800" b="1" dirty="0" smtClean="0"/>
              <a:t>in reverse order</a:t>
            </a:r>
          </a:p>
          <a:p>
            <a:pPr eaLnBrk="1" hangingPunct="1">
              <a:lnSpc>
                <a:spcPct val="90000"/>
              </a:lnSpc>
            </a:pPr>
            <a:endParaRPr lang="en-US" sz="2800" dirty="0" smtClean="0"/>
          </a:p>
          <a:p>
            <a:pPr eaLnBrk="1" hangingPunct="1">
              <a:lnSpc>
                <a:spcPct val="90000"/>
              </a:lnSpc>
            </a:pPr>
            <a:endParaRPr lang="en-US" sz="2800" dirty="0"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DCEB8E1-0D2D-4A4D-ADFE-BA52242B89DC}" type="slidenum">
              <a:rPr lang="en-US" sz="1200">
                <a:solidFill>
                  <a:srgbClr val="898989"/>
                </a:solidFill>
              </a:rPr>
              <a:pPr eaLnBrk="1" hangingPunct="1"/>
              <a:t>19</a:t>
            </a:fld>
            <a:endParaRPr lang="en-US" sz="1200">
              <a:solidFill>
                <a:srgbClr val="898989"/>
              </a:solidFill>
            </a:endParaRPr>
          </a:p>
        </p:txBody>
      </p:sp>
    </p:spTree>
    <p:extLst>
      <p:ext uri="{BB962C8B-B14F-4D97-AF65-F5344CB8AC3E}">
        <p14:creationId xmlns:p14="http://schemas.microsoft.com/office/powerpoint/2010/main" val="3711091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smtClean="0"/>
              <a:t>A New Problem</a:t>
            </a:r>
          </a:p>
        </p:txBody>
      </p:sp>
      <p:sp>
        <p:nvSpPr>
          <p:cNvPr id="375811" name="Rectangle 3"/>
          <p:cNvSpPr>
            <a:spLocks noGrp="1" noChangeArrowheads="1"/>
          </p:cNvSpPr>
          <p:nvPr>
            <p:ph idx="1"/>
          </p:nvPr>
        </p:nvSpPr>
        <p:spPr/>
        <p:txBody>
          <a:bodyPr/>
          <a:lstStyle/>
          <a:p>
            <a:pPr eaLnBrk="1" hangingPunct="1"/>
            <a:r>
              <a:rPr lang="en-US" smtClean="0"/>
              <a:t>Consider the following task:</a:t>
            </a:r>
          </a:p>
          <a:p>
            <a:pPr lvl="1" eaLnBrk="1" hangingPunct="1"/>
            <a:r>
              <a:rPr lang="en-US" smtClean="0"/>
              <a:t>Input N real numbers representing temperature measurements and compute the following:</a:t>
            </a:r>
          </a:p>
          <a:p>
            <a:pPr lvl="2" eaLnBrk="1" hangingPunct="1"/>
            <a:r>
              <a:rPr lang="en-US" smtClean="0"/>
              <a:t>the average, minimum, and maximum temperature</a:t>
            </a:r>
          </a:p>
          <a:p>
            <a:pPr lvl="2" eaLnBrk="1" hangingPunct="1"/>
            <a:r>
              <a:rPr lang="en-US" smtClean="0"/>
              <a:t>the number of temperatures that are above the average and the number of temperatures that are below the average</a:t>
            </a:r>
          </a:p>
          <a:p>
            <a:pPr lvl="2" eaLnBrk="1" hangingPunct="1"/>
            <a:r>
              <a:rPr lang="en-US" smtClean="0"/>
              <a:t>the median temperature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2A77DBE-6078-4292-BA38-791F2BDE2583}" type="slidenum">
              <a:rPr lang="en-US" sz="1200">
                <a:solidFill>
                  <a:srgbClr val="898989"/>
                </a:solidFill>
              </a:rPr>
              <a:pPr eaLnBrk="1" hangingPunct="1"/>
              <a:t>2</a:t>
            </a:fld>
            <a:endParaRPr lang="en-US" sz="1200">
              <a:solidFill>
                <a:srgbClr val="898989"/>
              </a:solidFill>
            </a:endParaRPr>
          </a:p>
        </p:txBody>
      </p:sp>
    </p:spTree>
    <p:extLst>
      <p:ext uri="{BB962C8B-B14F-4D97-AF65-F5344CB8AC3E}">
        <p14:creationId xmlns:p14="http://schemas.microsoft.com/office/powerpoint/2010/main" val="3013404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en-US" smtClean="0"/>
              <a:t>Your Turn cont.</a:t>
            </a:r>
          </a:p>
        </p:txBody>
      </p:sp>
      <p:sp>
        <p:nvSpPr>
          <p:cNvPr id="406531" name="Rectangle 3"/>
          <p:cNvSpPr>
            <a:spLocks noGrp="1" noChangeArrowheads="1"/>
          </p:cNvSpPr>
          <p:nvPr>
            <p:ph idx="1"/>
          </p:nvPr>
        </p:nvSpPr>
        <p:spPr/>
        <p:txBody>
          <a:bodyPr/>
          <a:lstStyle/>
          <a:p>
            <a:pPr eaLnBrk="1" hangingPunct="1">
              <a:lnSpc>
                <a:spcPct val="90000"/>
              </a:lnSpc>
            </a:pPr>
            <a:r>
              <a:rPr lang="en-US" sz="2800" smtClean="0"/>
              <a:t>Write a loop that outputs the elements of the array, one per line, </a:t>
            </a:r>
            <a:r>
              <a:rPr lang="en-US" sz="2800" b="1" smtClean="0"/>
              <a:t>in reverse order</a:t>
            </a:r>
          </a:p>
          <a:p>
            <a:pPr eaLnBrk="1" hangingPunct="1">
              <a:lnSpc>
                <a:spcPct val="90000"/>
              </a:lnSpc>
            </a:pPr>
            <a:endParaRPr lang="en-US" sz="2800" smtClean="0"/>
          </a:p>
          <a:p>
            <a:pPr eaLnBrk="1" hangingPunct="1">
              <a:lnSpc>
                <a:spcPct val="90000"/>
              </a:lnSpc>
              <a:buFont typeface="Wingdings" pitchFamily="2" charset="2"/>
              <a:buNone/>
            </a:pPr>
            <a:r>
              <a:rPr lang="en-US" sz="2800" b="1" smtClean="0">
                <a:latin typeface="Courier New" charset="0"/>
              </a:rPr>
              <a:t>	int</a:t>
            </a:r>
            <a:r>
              <a:rPr lang="en-US" sz="2800" smtClean="0">
                <a:latin typeface="Courier New" charset="0"/>
              </a:rPr>
              <a:t> i = a.length - 1;</a:t>
            </a:r>
          </a:p>
          <a:p>
            <a:pPr eaLnBrk="1" hangingPunct="1">
              <a:lnSpc>
                <a:spcPct val="90000"/>
              </a:lnSpc>
              <a:buFont typeface="Wingdings" pitchFamily="2" charset="2"/>
              <a:buNone/>
            </a:pPr>
            <a:r>
              <a:rPr lang="en-US" sz="2800" smtClean="0">
                <a:latin typeface="Courier New" charset="0"/>
              </a:rPr>
              <a:t>	</a:t>
            </a:r>
            <a:r>
              <a:rPr lang="en-US" sz="2800" b="1" smtClean="0">
                <a:latin typeface="Courier New" charset="0"/>
              </a:rPr>
              <a:t>while</a:t>
            </a:r>
            <a:r>
              <a:rPr lang="en-US" sz="2800" smtClean="0">
                <a:latin typeface="Courier New" charset="0"/>
              </a:rPr>
              <a:t> (i &gt;= 0)</a:t>
            </a:r>
          </a:p>
          <a:p>
            <a:pPr eaLnBrk="1" hangingPunct="1">
              <a:lnSpc>
                <a:spcPct val="90000"/>
              </a:lnSpc>
              <a:buFont typeface="Wingdings" pitchFamily="2" charset="2"/>
              <a:buNone/>
            </a:pPr>
            <a:r>
              <a:rPr lang="en-US" sz="2800" smtClean="0">
                <a:latin typeface="Courier New" charset="0"/>
              </a:rPr>
              <a:t>	{</a:t>
            </a:r>
          </a:p>
          <a:p>
            <a:pPr eaLnBrk="1" hangingPunct="1">
              <a:lnSpc>
                <a:spcPct val="90000"/>
              </a:lnSpc>
              <a:buFont typeface="Wingdings" pitchFamily="2" charset="2"/>
              <a:buNone/>
            </a:pPr>
            <a:r>
              <a:rPr lang="en-US" sz="2800" smtClean="0">
                <a:latin typeface="Courier New" charset="0"/>
              </a:rPr>
              <a:t>		System.out.println(a[i]);</a:t>
            </a:r>
          </a:p>
          <a:p>
            <a:pPr eaLnBrk="1" hangingPunct="1">
              <a:lnSpc>
                <a:spcPct val="90000"/>
              </a:lnSpc>
              <a:buFont typeface="Wingdings" pitchFamily="2" charset="2"/>
              <a:buNone/>
            </a:pPr>
            <a:r>
              <a:rPr lang="en-US" sz="2800" smtClean="0">
                <a:latin typeface="Courier New" charset="0"/>
              </a:rPr>
              <a:t>		i--;</a:t>
            </a:r>
          </a:p>
          <a:p>
            <a:pPr eaLnBrk="1" hangingPunct="1">
              <a:lnSpc>
                <a:spcPct val="90000"/>
              </a:lnSpc>
              <a:buFont typeface="Wingdings" pitchFamily="2" charset="2"/>
              <a:buNone/>
            </a:pPr>
            <a:r>
              <a:rPr lang="en-US" sz="2800" smtClean="0">
                <a:latin typeface="Courier New" charset="0"/>
              </a:rPr>
              <a:t>	}</a:t>
            </a:r>
          </a:p>
          <a:p>
            <a:pPr eaLnBrk="1" hangingPunct="1">
              <a:lnSpc>
                <a:spcPct val="90000"/>
              </a:lnSpc>
            </a:pPr>
            <a:endParaRPr lang="en-US" sz="2800"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DCEB8E1-0D2D-4A4D-ADFE-BA52242B89DC}" type="slidenum">
              <a:rPr lang="en-US" sz="1200">
                <a:solidFill>
                  <a:srgbClr val="898989"/>
                </a:solidFill>
              </a:rPr>
              <a:pPr eaLnBrk="1" hangingPunct="1"/>
              <a:t>20</a:t>
            </a:fld>
            <a:endParaRPr lang="en-US" sz="1200">
              <a:solidFill>
                <a:srgbClr val="898989"/>
              </a:solidFill>
            </a:endParaRPr>
          </a:p>
        </p:txBody>
      </p:sp>
    </p:spTree>
    <p:extLst>
      <p:ext uri="{BB962C8B-B14F-4D97-AF65-F5344CB8AC3E}">
        <p14:creationId xmlns:p14="http://schemas.microsoft.com/office/powerpoint/2010/main" val="1024669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smtClean="0"/>
              <a:t>Your Turn cont.</a:t>
            </a:r>
          </a:p>
        </p:txBody>
      </p:sp>
      <p:sp>
        <p:nvSpPr>
          <p:cNvPr id="408579" name="Rectangle 3"/>
          <p:cNvSpPr>
            <a:spLocks noGrp="1" noChangeArrowheads="1"/>
          </p:cNvSpPr>
          <p:nvPr>
            <p:ph idx="1"/>
          </p:nvPr>
        </p:nvSpPr>
        <p:spPr>
          <a:xfrm>
            <a:off x="455613" y="1598613"/>
            <a:ext cx="8226425" cy="4649787"/>
          </a:xfrm>
        </p:spPr>
        <p:txBody>
          <a:bodyPr/>
          <a:lstStyle/>
          <a:p>
            <a:pPr eaLnBrk="1" hangingPunct="1">
              <a:lnSpc>
                <a:spcPct val="80000"/>
              </a:lnSpc>
              <a:tabLst>
                <a:tab pos="800100" algn="l"/>
                <a:tab pos="1257300" algn="l"/>
              </a:tabLst>
            </a:pPr>
            <a:r>
              <a:rPr lang="en-US" sz="2800" dirty="0" smtClean="0"/>
              <a:t>Write a piece of code that checks if the elements in an array of char form a palindrome</a:t>
            </a:r>
            <a:endParaRPr lang="en-US" sz="2800" b="1" dirty="0" smtClean="0"/>
          </a:p>
          <a:p>
            <a:pPr eaLnBrk="1" hangingPunct="1">
              <a:lnSpc>
                <a:spcPct val="80000"/>
              </a:lnSpc>
              <a:tabLst>
                <a:tab pos="800100" algn="l"/>
                <a:tab pos="1257300" algn="l"/>
              </a:tabLst>
            </a:pPr>
            <a:endParaRPr lang="en-US" sz="2800" dirty="0"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376DC189-7AFA-40C9-9359-9C993E0B26E3}" type="slidenum">
              <a:rPr lang="en-US" sz="1200">
                <a:solidFill>
                  <a:srgbClr val="898989"/>
                </a:solidFill>
              </a:rPr>
              <a:pPr eaLnBrk="1" hangingPunct="1"/>
              <a:t>21</a:t>
            </a:fld>
            <a:endParaRPr lang="en-US" sz="1200">
              <a:solidFill>
                <a:srgbClr val="898989"/>
              </a:solidFill>
            </a:endParaRPr>
          </a:p>
        </p:txBody>
      </p:sp>
    </p:spTree>
    <p:extLst>
      <p:ext uri="{BB962C8B-B14F-4D97-AF65-F5344CB8AC3E}">
        <p14:creationId xmlns:p14="http://schemas.microsoft.com/office/powerpoint/2010/main" val="1901645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smtClean="0"/>
              <a:t>Your Turn cont.</a:t>
            </a:r>
          </a:p>
        </p:txBody>
      </p:sp>
      <p:sp>
        <p:nvSpPr>
          <p:cNvPr id="408579" name="Rectangle 3"/>
          <p:cNvSpPr>
            <a:spLocks noGrp="1" noChangeArrowheads="1"/>
          </p:cNvSpPr>
          <p:nvPr>
            <p:ph idx="1"/>
          </p:nvPr>
        </p:nvSpPr>
        <p:spPr>
          <a:xfrm>
            <a:off x="455613" y="1598613"/>
            <a:ext cx="8226425" cy="4649787"/>
          </a:xfrm>
        </p:spPr>
        <p:txBody>
          <a:bodyPr/>
          <a:lstStyle/>
          <a:p>
            <a:pPr eaLnBrk="1" hangingPunct="1">
              <a:lnSpc>
                <a:spcPct val="80000"/>
              </a:lnSpc>
              <a:tabLst>
                <a:tab pos="800100" algn="l"/>
                <a:tab pos="1257300" algn="l"/>
              </a:tabLst>
            </a:pPr>
            <a:r>
              <a:rPr lang="en-US" sz="2800" smtClean="0"/>
              <a:t>Write a piece of code that checks if the elements in an array of char form a palindrome</a:t>
            </a:r>
            <a:endParaRPr lang="en-US" sz="2800" b="1" smtClean="0"/>
          </a:p>
          <a:p>
            <a:pPr eaLnBrk="1" hangingPunct="1">
              <a:lnSpc>
                <a:spcPct val="80000"/>
              </a:lnSpc>
              <a:tabLst>
                <a:tab pos="800100" algn="l"/>
                <a:tab pos="1257300" algn="l"/>
              </a:tabLst>
            </a:pPr>
            <a:endParaRPr lang="en-US" sz="2800" smtClean="0"/>
          </a:p>
          <a:p>
            <a:pPr eaLnBrk="1" hangingPunct="1">
              <a:lnSpc>
                <a:spcPct val="80000"/>
              </a:lnSpc>
              <a:spcBef>
                <a:spcPct val="0"/>
              </a:spcBef>
              <a:buFont typeface="Wingdings" pitchFamily="2" charset="2"/>
              <a:buNone/>
              <a:tabLst>
                <a:tab pos="800100" algn="l"/>
                <a:tab pos="1257300" algn="l"/>
              </a:tabLst>
            </a:pPr>
            <a:r>
              <a:rPr lang="en-US" sz="2000" b="1" smtClean="0">
                <a:latin typeface="Courier New" charset="0"/>
              </a:rPr>
              <a:t>	boolean</a:t>
            </a:r>
            <a:r>
              <a:rPr lang="en-US" sz="2000" smtClean="0">
                <a:latin typeface="Courier New" charset="0"/>
              </a:rPr>
              <a:t> isPalindrome = </a:t>
            </a:r>
            <a:r>
              <a:rPr lang="en-US" sz="2000" b="1" smtClean="0">
                <a:latin typeface="Courier New" charset="0"/>
              </a:rPr>
              <a:t>true</a:t>
            </a:r>
            <a:r>
              <a:rPr lang="en-US" sz="2000" smtClean="0">
                <a:latin typeface="Courier New" charset="0"/>
              </a:rPr>
              <a:t>;</a:t>
            </a:r>
          </a:p>
          <a:p>
            <a:pPr eaLnBrk="1" hangingPunct="1">
              <a:lnSpc>
                <a:spcPct val="80000"/>
              </a:lnSpc>
              <a:spcBef>
                <a:spcPct val="0"/>
              </a:spcBef>
              <a:buFont typeface="Wingdings" pitchFamily="2" charset="2"/>
              <a:buNone/>
              <a:tabLst>
                <a:tab pos="800100" algn="l"/>
                <a:tab pos="1257300" algn="l"/>
              </a:tabLst>
            </a:pPr>
            <a:r>
              <a:rPr lang="en-US" sz="2000" smtClean="0">
                <a:latin typeface="Courier New" charset="0"/>
              </a:rPr>
              <a:t>	</a:t>
            </a:r>
            <a:r>
              <a:rPr lang="en-US" sz="2000" b="1" smtClean="0">
                <a:latin typeface="Courier New" charset="0"/>
              </a:rPr>
              <a:t>int</a:t>
            </a:r>
            <a:r>
              <a:rPr lang="en-US" sz="2000" smtClean="0">
                <a:latin typeface="Courier New" charset="0"/>
              </a:rPr>
              <a:t> i = 0, j = a.length - 1;</a:t>
            </a:r>
          </a:p>
          <a:p>
            <a:pPr eaLnBrk="1" hangingPunct="1">
              <a:lnSpc>
                <a:spcPct val="80000"/>
              </a:lnSpc>
              <a:spcBef>
                <a:spcPct val="0"/>
              </a:spcBef>
              <a:buFont typeface="Wingdings" pitchFamily="2" charset="2"/>
              <a:buNone/>
              <a:tabLst>
                <a:tab pos="800100" algn="l"/>
                <a:tab pos="1257300" algn="l"/>
              </a:tabLst>
            </a:pPr>
            <a:r>
              <a:rPr lang="en-US" sz="2000" smtClean="0">
                <a:latin typeface="Courier New" charset="0"/>
              </a:rPr>
              <a:t>	</a:t>
            </a:r>
            <a:r>
              <a:rPr lang="en-US" sz="2000" b="1" smtClean="0">
                <a:latin typeface="Courier New" charset="0"/>
              </a:rPr>
              <a:t>while</a:t>
            </a:r>
            <a:r>
              <a:rPr lang="en-US" sz="2000" smtClean="0">
                <a:latin typeface="Courier New" charset="0"/>
              </a:rPr>
              <a:t> (isPalindrome &amp;&amp; (i &lt; j))</a:t>
            </a:r>
          </a:p>
          <a:p>
            <a:pPr eaLnBrk="1" hangingPunct="1">
              <a:lnSpc>
                <a:spcPct val="80000"/>
              </a:lnSpc>
              <a:spcBef>
                <a:spcPct val="0"/>
              </a:spcBef>
              <a:buFont typeface="Wingdings" pitchFamily="2" charset="2"/>
              <a:buNone/>
              <a:tabLst>
                <a:tab pos="800100" algn="l"/>
                <a:tab pos="1257300" algn="l"/>
              </a:tabLst>
            </a:pPr>
            <a:r>
              <a:rPr lang="en-US" sz="2000" smtClean="0">
                <a:latin typeface="Courier New" charset="0"/>
              </a:rPr>
              <a:t>	{</a:t>
            </a:r>
          </a:p>
          <a:p>
            <a:pPr eaLnBrk="1" hangingPunct="1">
              <a:lnSpc>
                <a:spcPct val="80000"/>
              </a:lnSpc>
              <a:spcBef>
                <a:spcPct val="0"/>
              </a:spcBef>
              <a:buFont typeface="Wingdings" pitchFamily="2" charset="2"/>
              <a:buNone/>
              <a:tabLst>
                <a:tab pos="800100" algn="l"/>
                <a:tab pos="1257300" algn="l"/>
              </a:tabLst>
            </a:pPr>
            <a:r>
              <a:rPr lang="en-US" sz="2000" smtClean="0">
                <a:latin typeface="Courier New" charset="0"/>
              </a:rPr>
              <a:t>		</a:t>
            </a:r>
            <a:r>
              <a:rPr lang="en-US" sz="2000" b="1" smtClean="0">
                <a:latin typeface="Courier New" charset="0"/>
              </a:rPr>
              <a:t>if</a:t>
            </a:r>
            <a:r>
              <a:rPr lang="en-US" sz="2000" smtClean="0">
                <a:latin typeface="Courier New" charset="0"/>
              </a:rPr>
              <a:t> (a[i] != a[j])</a:t>
            </a:r>
          </a:p>
          <a:p>
            <a:pPr eaLnBrk="1" hangingPunct="1">
              <a:lnSpc>
                <a:spcPct val="80000"/>
              </a:lnSpc>
              <a:spcBef>
                <a:spcPct val="0"/>
              </a:spcBef>
              <a:buFont typeface="Wingdings" pitchFamily="2" charset="2"/>
              <a:buNone/>
              <a:tabLst>
                <a:tab pos="800100" algn="l"/>
                <a:tab pos="1257300" algn="l"/>
              </a:tabLst>
            </a:pPr>
            <a:r>
              <a:rPr lang="en-US" sz="2000" smtClean="0">
                <a:latin typeface="Courier New" charset="0"/>
              </a:rPr>
              <a:t>		{</a:t>
            </a:r>
          </a:p>
          <a:p>
            <a:pPr eaLnBrk="1" hangingPunct="1">
              <a:lnSpc>
                <a:spcPct val="80000"/>
              </a:lnSpc>
              <a:spcBef>
                <a:spcPct val="0"/>
              </a:spcBef>
              <a:buFont typeface="Wingdings" pitchFamily="2" charset="2"/>
              <a:buNone/>
              <a:tabLst>
                <a:tab pos="800100" algn="l"/>
                <a:tab pos="1257300" algn="l"/>
              </a:tabLst>
            </a:pPr>
            <a:r>
              <a:rPr lang="en-US" sz="2000" smtClean="0">
                <a:latin typeface="Courier New" charset="0"/>
              </a:rPr>
              <a:t>			isPalindrome = </a:t>
            </a:r>
            <a:r>
              <a:rPr lang="en-US" sz="2000" b="1" smtClean="0">
                <a:latin typeface="Courier New" charset="0"/>
              </a:rPr>
              <a:t>false</a:t>
            </a:r>
            <a:r>
              <a:rPr lang="en-US" sz="2000" smtClean="0">
                <a:latin typeface="Courier New" charset="0"/>
              </a:rPr>
              <a:t>; </a:t>
            </a:r>
          </a:p>
          <a:p>
            <a:pPr eaLnBrk="1" hangingPunct="1">
              <a:lnSpc>
                <a:spcPct val="80000"/>
              </a:lnSpc>
              <a:spcBef>
                <a:spcPct val="0"/>
              </a:spcBef>
              <a:buFont typeface="Wingdings" pitchFamily="2" charset="2"/>
              <a:buNone/>
              <a:tabLst>
                <a:tab pos="800100" algn="l"/>
                <a:tab pos="1257300" algn="l"/>
              </a:tabLst>
            </a:pPr>
            <a:r>
              <a:rPr lang="en-US" sz="2000" smtClean="0">
                <a:latin typeface="Courier New" charset="0"/>
              </a:rPr>
              <a:t>		}</a:t>
            </a:r>
          </a:p>
          <a:p>
            <a:pPr eaLnBrk="1" hangingPunct="1">
              <a:lnSpc>
                <a:spcPct val="80000"/>
              </a:lnSpc>
              <a:spcBef>
                <a:spcPct val="0"/>
              </a:spcBef>
              <a:buFont typeface="Wingdings" pitchFamily="2" charset="2"/>
              <a:buNone/>
              <a:tabLst>
                <a:tab pos="800100" algn="l"/>
                <a:tab pos="1257300" algn="l"/>
              </a:tabLst>
            </a:pPr>
            <a:r>
              <a:rPr lang="en-US" sz="2000" smtClean="0">
                <a:latin typeface="Courier New" charset="0"/>
              </a:rPr>
              <a:t>		</a:t>
            </a:r>
            <a:r>
              <a:rPr lang="en-US" sz="2000" b="1" smtClean="0">
                <a:latin typeface="Courier New" charset="0"/>
              </a:rPr>
              <a:t>else</a:t>
            </a:r>
          </a:p>
          <a:p>
            <a:pPr eaLnBrk="1" hangingPunct="1">
              <a:lnSpc>
                <a:spcPct val="80000"/>
              </a:lnSpc>
              <a:spcBef>
                <a:spcPct val="0"/>
              </a:spcBef>
              <a:buFont typeface="Wingdings" pitchFamily="2" charset="2"/>
              <a:buNone/>
              <a:tabLst>
                <a:tab pos="800100" algn="l"/>
                <a:tab pos="1257300" algn="l"/>
              </a:tabLst>
            </a:pPr>
            <a:r>
              <a:rPr lang="en-US" sz="2000" smtClean="0">
                <a:latin typeface="Courier New" charset="0"/>
              </a:rPr>
              <a:t>		{</a:t>
            </a:r>
          </a:p>
          <a:p>
            <a:pPr eaLnBrk="1" hangingPunct="1">
              <a:lnSpc>
                <a:spcPct val="80000"/>
              </a:lnSpc>
              <a:spcBef>
                <a:spcPct val="0"/>
              </a:spcBef>
              <a:buFont typeface="Wingdings" pitchFamily="2" charset="2"/>
              <a:buNone/>
              <a:tabLst>
                <a:tab pos="800100" algn="l"/>
                <a:tab pos="1257300" algn="l"/>
              </a:tabLst>
            </a:pPr>
            <a:r>
              <a:rPr lang="en-US" sz="2000" smtClean="0">
                <a:latin typeface="Courier New" charset="0"/>
              </a:rPr>
              <a:t>			i++;</a:t>
            </a:r>
          </a:p>
          <a:p>
            <a:pPr eaLnBrk="1" hangingPunct="1">
              <a:lnSpc>
                <a:spcPct val="80000"/>
              </a:lnSpc>
              <a:spcBef>
                <a:spcPct val="0"/>
              </a:spcBef>
              <a:buFont typeface="Wingdings" pitchFamily="2" charset="2"/>
              <a:buNone/>
              <a:tabLst>
                <a:tab pos="800100" algn="l"/>
                <a:tab pos="1257300" algn="l"/>
              </a:tabLst>
            </a:pPr>
            <a:r>
              <a:rPr lang="en-US" sz="2000" smtClean="0">
                <a:latin typeface="Courier New" charset="0"/>
              </a:rPr>
              <a:t>			j--;</a:t>
            </a:r>
          </a:p>
          <a:p>
            <a:pPr eaLnBrk="1" hangingPunct="1">
              <a:lnSpc>
                <a:spcPct val="80000"/>
              </a:lnSpc>
              <a:spcBef>
                <a:spcPct val="0"/>
              </a:spcBef>
              <a:buFont typeface="Wingdings" pitchFamily="2" charset="2"/>
              <a:buNone/>
              <a:tabLst>
                <a:tab pos="800100" algn="l"/>
                <a:tab pos="1257300" algn="l"/>
              </a:tabLst>
            </a:pPr>
            <a:r>
              <a:rPr lang="en-US" sz="2000" smtClean="0">
                <a:latin typeface="Courier New" charset="0"/>
              </a:rPr>
              <a:t>		}</a:t>
            </a:r>
          </a:p>
          <a:p>
            <a:pPr eaLnBrk="1" hangingPunct="1">
              <a:lnSpc>
                <a:spcPct val="80000"/>
              </a:lnSpc>
              <a:spcBef>
                <a:spcPct val="0"/>
              </a:spcBef>
              <a:buFont typeface="Wingdings" pitchFamily="2" charset="2"/>
              <a:buNone/>
              <a:tabLst>
                <a:tab pos="800100" algn="l"/>
                <a:tab pos="1257300" algn="l"/>
              </a:tabLst>
            </a:pPr>
            <a:r>
              <a:rPr lang="en-US" sz="2000" smtClean="0">
                <a:latin typeface="Courier New" charset="0"/>
              </a:rPr>
              <a:t>	}</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376DC189-7AFA-40C9-9359-9C993E0B26E3}" type="slidenum">
              <a:rPr lang="en-US" sz="1200">
                <a:solidFill>
                  <a:srgbClr val="898989"/>
                </a:solidFill>
              </a:rPr>
              <a:pPr eaLnBrk="1" hangingPunct="1"/>
              <a:t>22</a:t>
            </a:fld>
            <a:endParaRPr lang="en-US" sz="1200">
              <a:solidFill>
                <a:srgbClr val="898989"/>
              </a:solidFill>
            </a:endParaRPr>
          </a:p>
        </p:txBody>
      </p:sp>
    </p:spTree>
    <p:extLst>
      <p:ext uri="{BB962C8B-B14F-4D97-AF65-F5344CB8AC3E}">
        <p14:creationId xmlns:p14="http://schemas.microsoft.com/office/powerpoint/2010/main" val="2973548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smtClean="0"/>
              <a:t>For Loops</a:t>
            </a:r>
          </a:p>
        </p:txBody>
      </p:sp>
      <p:sp>
        <p:nvSpPr>
          <p:cNvPr id="130051" name="Rectangle 3"/>
          <p:cNvSpPr>
            <a:spLocks noGrp="1" noChangeArrowheads="1"/>
          </p:cNvSpPr>
          <p:nvPr>
            <p:ph idx="1"/>
          </p:nvPr>
        </p:nvSpPr>
        <p:spPr>
          <a:xfrm>
            <a:off x="455613" y="1598613"/>
            <a:ext cx="8226425" cy="1296987"/>
          </a:xfrm>
        </p:spPr>
        <p:txBody>
          <a:bodyPr/>
          <a:lstStyle/>
          <a:p>
            <a:pPr eaLnBrk="1" hangingPunct="1"/>
            <a:r>
              <a:rPr lang="en-US" smtClean="0"/>
              <a:t>A different syntax for a familiar concept</a:t>
            </a:r>
          </a:p>
          <a:p>
            <a:pPr eaLnBrk="1" hangingPunct="1"/>
            <a:r>
              <a:rPr lang="en-US" smtClean="0"/>
              <a:t>They work well with arrays</a:t>
            </a:r>
          </a:p>
        </p:txBody>
      </p:sp>
      <p:sp>
        <p:nvSpPr>
          <p:cNvPr id="1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6B780C8-3EC0-43DD-9A8B-F4F936F12324}" type="slidenum">
              <a:rPr lang="en-US" sz="1200">
                <a:solidFill>
                  <a:srgbClr val="898989"/>
                </a:solidFill>
              </a:rPr>
              <a:pPr eaLnBrk="1" hangingPunct="1"/>
              <a:t>23</a:t>
            </a:fld>
            <a:endParaRPr lang="en-US" sz="1200">
              <a:solidFill>
                <a:srgbClr val="898989"/>
              </a:solidFill>
            </a:endParaRPr>
          </a:p>
        </p:txBody>
      </p:sp>
      <p:sp>
        <p:nvSpPr>
          <p:cNvPr id="392196" name="Rectangle 4"/>
          <p:cNvSpPr>
            <a:spLocks noChangeArrowheads="1"/>
          </p:cNvSpPr>
          <p:nvPr/>
        </p:nvSpPr>
        <p:spPr bwMode="auto">
          <a:xfrm>
            <a:off x="455613" y="3590925"/>
            <a:ext cx="4878387" cy="2133600"/>
          </a:xfrm>
          <a:prstGeom prst="rect">
            <a:avLst/>
          </a:prstGeom>
          <a:noFill/>
          <a:ln w="9525">
            <a:noFill/>
            <a:miter lim="800000"/>
            <a:headEnd/>
            <a:tailEnd/>
          </a:ln>
          <a:effectLst/>
        </p:spPr>
        <p:txBody>
          <a:bodyPr/>
          <a:lstStyle/>
          <a:p>
            <a:pPr marL="342900" indent="-342900">
              <a:spcBef>
                <a:spcPct val="20000"/>
              </a:spcBef>
              <a:defRPr/>
            </a:pPr>
            <a:r>
              <a:rPr lang="en-US" sz="2400" dirty="0"/>
              <a:t>for</a:t>
            </a:r>
            <a:r>
              <a:rPr lang="en-US" sz="2400" b="0" dirty="0"/>
              <a:t> (</a:t>
            </a:r>
            <a:r>
              <a:rPr lang="en-US" sz="2400" b="0" dirty="0" err="1"/>
              <a:t>init</a:t>
            </a:r>
            <a:r>
              <a:rPr lang="en-US" sz="2400" b="0" dirty="0"/>
              <a:t>; test; update)</a:t>
            </a:r>
          </a:p>
          <a:p>
            <a:pPr marL="342900" indent="-342900">
              <a:spcBef>
                <a:spcPct val="20000"/>
              </a:spcBef>
              <a:defRPr/>
            </a:pPr>
            <a:r>
              <a:rPr lang="en-US" sz="2400" b="0" dirty="0"/>
              <a:t>{</a:t>
            </a:r>
          </a:p>
          <a:p>
            <a:pPr marL="342900" indent="-342900">
              <a:spcBef>
                <a:spcPct val="20000"/>
              </a:spcBef>
              <a:defRPr/>
            </a:pPr>
            <a:r>
              <a:rPr lang="en-US" sz="2400" b="0" dirty="0"/>
              <a:t>	</a:t>
            </a:r>
            <a:r>
              <a:rPr lang="en-US" sz="2400" b="0" dirty="0" err="1"/>
              <a:t>for_block</a:t>
            </a:r>
            <a:endParaRPr lang="en-US" sz="2400" b="0" dirty="0"/>
          </a:p>
          <a:p>
            <a:pPr marL="342900" indent="-342900">
              <a:spcBef>
                <a:spcPct val="20000"/>
              </a:spcBef>
              <a:defRPr/>
            </a:pPr>
            <a:r>
              <a:rPr lang="en-US" sz="2400" b="0" dirty="0"/>
              <a:t>}</a:t>
            </a:r>
          </a:p>
        </p:txBody>
      </p:sp>
    </p:spTree>
    <p:extLst>
      <p:ext uri="{BB962C8B-B14F-4D97-AF65-F5344CB8AC3E}">
        <p14:creationId xmlns:p14="http://schemas.microsoft.com/office/powerpoint/2010/main" val="5010096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smtClean="0"/>
              <a:t>For Loops</a:t>
            </a:r>
          </a:p>
        </p:txBody>
      </p:sp>
      <p:sp>
        <p:nvSpPr>
          <p:cNvPr id="130051" name="Rectangle 3"/>
          <p:cNvSpPr>
            <a:spLocks noGrp="1" noChangeArrowheads="1"/>
          </p:cNvSpPr>
          <p:nvPr>
            <p:ph idx="1"/>
          </p:nvPr>
        </p:nvSpPr>
        <p:spPr>
          <a:xfrm>
            <a:off x="455613" y="1598613"/>
            <a:ext cx="8226425" cy="1296987"/>
          </a:xfrm>
        </p:spPr>
        <p:txBody>
          <a:bodyPr/>
          <a:lstStyle/>
          <a:p>
            <a:pPr eaLnBrk="1" hangingPunct="1"/>
            <a:r>
              <a:rPr lang="en-US" smtClean="0"/>
              <a:t>A different syntax for a familiar concept</a:t>
            </a:r>
          </a:p>
          <a:p>
            <a:pPr eaLnBrk="1" hangingPunct="1"/>
            <a:r>
              <a:rPr lang="en-US" smtClean="0"/>
              <a:t>They work well with arrays</a:t>
            </a:r>
          </a:p>
        </p:txBody>
      </p:sp>
      <p:sp>
        <p:nvSpPr>
          <p:cNvPr id="1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6B780C8-3EC0-43DD-9A8B-F4F936F12324}" type="slidenum">
              <a:rPr lang="en-US" sz="1200">
                <a:solidFill>
                  <a:srgbClr val="898989"/>
                </a:solidFill>
              </a:rPr>
              <a:pPr eaLnBrk="1" hangingPunct="1"/>
              <a:t>24</a:t>
            </a:fld>
            <a:endParaRPr lang="en-US" sz="1200">
              <a:solidFill>
                <a:srgbClr val="898989"/>
              </a:solidFill>
            </a:endParaRPr>
          </a:p>
        </p:txBody>
      </p:sp>
      <p:sp>
        <p:nvSpPr>
          <p:cNvPr id="392196" name="Rectangle 4"/>
          <p:cNvSpPr>
            <a:spLocks noChangeArrowheads="1"/>
          </p:cNvSpPr>
          <p:nvPr/>
        </p:nvSpPr>
        <p:spPr bwMode="auto">
          <a:xfrm>
            <a:off x="455613" y="3590925"/>
            <a:ext cx="4878387" cy="2133600"/>
          </a:xfrm>
          <a:prstGeom prst="rect">
            <a:avLst/>
          </a:prstGeom>
          <a:noFill/>
          <a:ln w="9525">
            <a:noFill/>
            <a:miter lim="800000"/>
            <a:headEnd/>
            <a:tailEnd/>
          </a:ln>
          <a:effectLst/>
        </p:spPr>
        <p:txBody>
          <a:bodyPr/>
          <a:lstStyle/>
          <a:p>
            <a:pPr marL="342900" indent="-342900">
              <a:spcBef>
                <a:spcPct val="20000"/>
              </a:spcBef>
              <a:defRPr/>
            </a:pPr>
            <a:r>
              <a:rPr lang="en-US" sz="2400" dirty="0"/>
              <a:t>for</a:t>
            </a:r>
            <a:r>
              <a:rPr lang="en-US" sz="2400" b="0" dirty="0"/>
              <a:t> (</a:t>
            </a:r>
            <a:r>
              <a:rPr lang="en-US" sz="2400" b="0" dirty="0" err="1"/>
              <a:t>init</a:t>
            </a:r>
            <a:r>
              <a:rPr lang="en-US" sz="2400" b="0" dirty="0"/>
              <a:t>; test; update)</a:t>
            </a:r>
          </a:p>
          <a:p>
            <a:pPr marL="342900" indent="-342900">
              <a:spcBef>
                <a:spcPct val="20000"/>
              </a:spcBef>
              <a:defRPr/>
            </a:pPr>
            <a:r>
              <a:rPr lang="en-US" sz="2400" b="0" dirty="0"/>
              <a:t>{</a:t>
            </a:r>
          </a:p>
          <a:p>
            <a:pPr marL="342900" indent="-342900">
              <a:spcBef>
                <a:spcPct val="20000"/>
              </a:spcBef>
              <a:defRPr/>
            </a:pPr>
            <a:r>
              <a:rPr lang="en-US" sz="2400" b="0" dirty="0"/>
              <a:t>	</a:t>
            </a:r>
            <a:r>
              <a:rPr lang="en-US" sz="2400" b="0" dirty="0" err="1"/>
              <a:t>for_block</a:t>
            </a:r>
            <a:endParaRPr lang="en-US" sz="2400" b="0" dirty="0"/>
          </a:p>
          <a:p>
            <a:pPr marL="342900" indent="-342900">
              <a:spcBef>
                <a:spcPct val="20000"/>
              </a:spcBef>
              <a:defRPr/>
            </a:pPr>
            <a:r>
              <a:rPr lang="en-US" sz="2400" b="0" dirty="0"/>
              <a:t>}</a:t>
            </a:r>
          </a:p>
        </p:txBody>
      </p:sp>
      <p:sp>
        <p:nvSpPr>
          <p:cNvPr id="392197" name="Rectangle 5"/>
          <p:cNvSpPr>
            <a:spLocks noChangeArrowheads="1"/>
          </p:cNvSpPr>
          <p:nvPr/>
        </p:nvSpPr>
        <p:spPr bwMode="auto">
          <a:xfrm>
            <a:off x="6170613" y="3124200"/>
            <a:ext cx="2897187" cy="2819400"/>
          </a:xfrm>
          <a:prstGeom prst="rect">
            <a:avLst/>
          </a:prstGeom>
          <a:noFill/>
          <a:ln w="9525">
            <a:noFill/>
            <a:miter lim="800000"/>
            <a:headEnd/>
            <a:tailEnd/>
          </a:ln>
          <a:effectLst/>
        </p:spPr>
        <p:txBody>
          <a:bodyPr/>
          <a:lstStyle/>
          <a:p>
            <a:pPr marL="342900" indent="-342900">
              <a:spcBef>
                <a:spcPct val="20000"/>
              </a:spcBef>
              <a:defRPr/>
            </a:pPr>
            <a:r>
              <a:rPr lang="en-US" sz="2400" b="0" dirty="0" err="1"/>
              <a:t>init</a:t>
            </a:r>
            <a:endParaRPr lang="en-US" sz="2400" b="0" dirty="0"/>
          </a:p>
          <a:p>
            <a:pPr marL="342900" indent="-342900">
              <a:spcBef>
                <a:spcPct val="20000"/>
              </a:spcBef>
              <a:defRPr/>
            </a:pPr>
            <a:r>
              <a:rPr lang="en-US" sz="2400" dirty="0"/>
              <a:t>while</a:t>
            </a:r>
            <a:r>
              <a:rPr lang="en-US" sz="2400" b="0" dirty="0"/>
              <a:t> (test)</a:t>
            </a:r>
          </a:p>
          <a:p>
            <a:pPr marL="342900" indent="-342900">
              <a:spcBef>
                <a:spcPct val="20000"/>
              </a:spcBef>
              <a:defRPr/>
            </a:pPr>
            <a:r>
              <a:rPr lang="en-US" sz="2400" b="0" dirty="0"/>
              <a:t>{</a:t>
            </a:r>
          </a:p>
          <a:p>
            <a:pPr marL="342900" indent="-342900">
              <a:spcBef>
                <a:spcPct val="20000"/>
              </a:spcBef>
              <a:defRPr/>
            </a:pPr>
            <a:r>
              <a:rPr lang="en-US" sz="2400" b="0" dirty="0"/>
              <a:t>	</a:t>
            </a:r>
            <a:r>
              <a:rPr lang="en-US" sz="2400" b="0" dirty="0" err="1"/>
              <a:t>for_block</a:t>
            </a:r>
            <a:endParaRPr lang="en-US" sz="2400" b="0" dirty="0"/>
          </a:p>
          <a:p>
            <a:pPr marL="342900" indent="-342900">
              <a:spcBef>
                <a:spcPct val="20000"/>
              </a:spcBef>
              <a:defRPr/>
            </a:pPr>
            <a:r>
              <a:rPr lang="en-US" sz="2400" b="0" dirty="0"/>
              <a:t>	update</a:t>
            </a:r>
          </a:p>
          <a:p>
            <a:pPr marL="342900" indent="-342900">
              <a:spcBef>
                <a:spcPct val="20000"/>
              </a:spcBef>
              <a:defRPr/>
            </a:pPr>
            <a:r>
              <a:rPr lang="en-US" sz="2400" b="0" dirty="0"/>
              <a:t>}</a:t>
            </a:r>
          </a:p>
        </p:txBody>
      </p:sp>
      <p:sp>
        <p:nvSpPr>
          <p:cNvPr id="392207" name="AutoShape 15"/>
          <p:cNvSpPr>
            <a:spLocks noChangeArrowheads="1"/>
          </p:cNvSpPr>
          <p:nvPr/>
        </p:nvSpPr>
        <p:spPr bwMode="auto">
          <a:xfrm>
            <a:off x="5029200" y="4114800"/>
            <a:ext cx="990600" cy="685800"/>
          </a:xfrm>
          <a:prstGeom prst="rightArrow">
            <a:avLst>
              <a:gd name="adj1" fmla="val 50000"/>
              <a:gd name="adj2" fmla="val 46062"/>
            </a:avLst>
          </a:prstGeom>
          <a:solidFill>
            <a:schemeClr val="accent1"/>
          </a:solidFill>
          <a:ln w="19050" algn="ctr">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Tree>
    <p:extLst>
      <p:ext uri="{BB962C8B-B14F-4D97-AF65-F5344CB8AC3E}">
        <p14:creationId xmlns:p14="http://schemas.microsoft.com/office/powerpoint/2010/main" val="26503631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smtClean="0"/>
              <a:t>For Loops</a:t>
            </a:r>
          </a:p>
        </p:txBody>
      </p:sp>
      <p:sp>
        <p:nvSpPr>
          <p:cNvPr id="130051" name="Rectangle 3"/>
          <p:cNvSpPr>
            <a:spLocks noGrp="1" noChangeArrowheads="1"/>
          </p:cNvSpPr>
          <p:nvPr>
            <p:ph idx="1"/>
          </p:nvPr>
        </p:nvSpPr>
        <p:spPr>
          <a:xfrm>
            <a:off x="455613" y="1598613"/>
            <a:ext cx="8226425" cy="1296987"/>
          </a:xfrm>
        </p:spPr>
        <p:txBody>
          <a:bodyPr/>
          <a:lstStyle/>
          <a:p>
            <a:pPr eaLnBrk="1" hangingPunct="1"/>
            <a:r>
              <a:rPr lang="en-US" smtClean="0"/>
              <a:t>A different syntax for a familiar concept</a:t>
            </a:r>
          </a:p>
          <a:p>
            <a:pPr eaLnBrk="1" hangingPunct="1"/>
            <a:r>
              <a:rPr lang="en-US" smtClean="0"/>
              <a:t>They work well with arrays</a:t>
            </a:r>
          </a:p>
        </p:txBody>
      </p:sp>
      <p:sp>
        <p:nvSpPr>
          <p:cNvPr id="1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6B780C8-3EC0-43DD-9A8B-F4F936F12324}" type="slidenum">
              <a:rPr lang="en-US" sz="1200">
                <a:solidFill>
                  <a:srgbClr val="898989"/>
                </a:solidFill>
              </a:rPr>
              <a:pPr eaLnBrk="1" hangingPunct="1"/>
              <a:t>25</a:t>
            </a:fld>
            <a:endParaRPr lang="en-US" sz="1200">
              <a:solidFill>
                <a:srgbClr val="898989"/>
              </a:solidFill>
            </a:endParaRPr>
          </a:p>
        </p:txBody>
      </p:sp>
      <p:sp>
        <p:nvSpPr>
          <p:cNvPr id="392196" name="Rectangle 4"/>
          <p:cNvSpPr>
            <a:spLocks noChangeArrowheads="1"/>
          </p:cNvSpPr>
          <p:nvPr/>
        </p:nvSpPr>
        <p:spPr bwMode="auto">
          <a:xfrm>
            <a:off x="455613" y="3590925"/>
            <a:ext cx="4878387" cy="2133600"/>
          </a:xfrm>
          <a:prstGeom prst="rect">
            <a:avLst/>
          </a:prstGeom>
          <a:noFill/>
          <a:ln w="9525">
            <a:noFill/>
            <a:miter lim="800000"/>
            <a:headEnd/>
            <a:tailEnd/>
          </a:ln>
          <a:effectLst/>
        </p:spPr>
        <p:txBody>
          <a:bodyPr/>
          <a:lstStyle/>
          <a:p>
            <a:pPr marL="342900" indent="-342900">
              <a:spcBef>
                <a:spcPct val="20000"/>
              </a:spcBef>
              <a:defRPr/>
            </a:pPr>
            <a:r>
              <a:rPr lang="en-US" sz="2400" dirty="0"/>
              <a:t>for</a:t>
            </a:r>
            <a:r>
              <a:rPr lang="en-US" sz="2400" b="0" dirty="0"/>
              <a:t> (</a:t>
            </a:r>
            <a:r>
              <a:rPr lang="en-US" sz="2400" b="0" dirty="0" err="1"/>
              <a:t>init</a:t>
            </a:r>
            <a:r>
              <a:rPr lang="en-US" sz="2400" b="0" dirty="0"/>
              <a:t>; test; update)</a:t>
            </a:r>
          </a:p>
          <a:p>
            <a:pPr marL="342900" indent="-342900">
              <a:spcBef>
                <a:spcPct val="20000"/>
              </a:spcBef>
              <a:defRPr/>
            </a:pPr>
            <a:r>
              <a:rPr lang="en-US" sz="2400" b="0" dirty="0"/>
              <a:t>{</a:t>
            </a:r>
          </a:p>
          <a:p>
            <a:pPr marL="342900" indent="-342900">
              <a:spcBef>
                <a:spcPct val="20000"/>
              </a:spcBef>
              <a:defRPr/>
            </a:pPr>
            <a:r>
              <a:rPr lang="en-US" sz="2400" b="0" dirty="0"/>
              <a:t>	</a:t>
            </a:r>
            <a:r>
              <a:rPr lang="en-US" sz="2400" b="0" dirty="0" err="1"/>
              <a:t>for_block</a:t>
            </a:r>
            <a:endParaRPr lang="en-US" sz="2400" b="0" dirty="0"/>
          </a:p>
          <a:p>
            <a:pPr marL="342900" indent="-342900">
              <a:spcBef>
                <a:spcPct val="20000"/>
              </a:spcBef>
              <a:defRPr/>
            </a:pPr>
            <a:r>
              <a:rPr lang="en-US" sz="2400" b="0" dirty="0"/>
              <a:t>}</a:t>
            </a:r>
          </a:p>
        </p:txBody>
      </p:sp>
      <p:sp>
        <p:nvSpPr>
          <p:cNvPr id="392197" name="Rectangle 5"/>
          <p:cNvSpPr>
            <a:spLocks noChangeArrowheads="1"/>
          </p:cNvSpPr>
          <p:nvPr/>
        </p:nvSpPr>
        <p:spPr bwMode="auto">
          <a:xfrm>
            <a:off x="6170613" y="3124200"/>
            <a:ext cx="2897187" cy="2819400"/>
          </a:xfrm>
          <a:prstGeom prst="rect">
            <a:avLst/>
          </a:prstGeom>
          <a:noFill/>
          <a:ln w="9525">
            <a:noFill/>
            <a:miter lim="800000"/>
            <a:headEnd/>
            <a:tailEnd/>
          </a:ln>
          <a:effectLst/>
        </p:spPr>
        <p:txBody>
          <a:bodyPr/>
          <a:lstStyle/>
          <a:p>
            <a:pPr marL="342900" indent="-342900">
              <a:spcBef>
                <a:spcPct val="20000"/>
              </a:spcBef>
              <a:defRPr/>
            </a:pPr>
            <a:r>
              <a:rPr lang="en-US" sz="2400" b="0" dirty="0" err="1"/>
              <a:t>init</a:t>
            </a:r>
            <a:endParaRPr lang="en-US" sz="2400" b="0" dirty="0"/>
          </a:p>
          <a:p>
            <a:pPr marL="342900" indent="-342900">
              <a:spcBef>
                <a:spcPct val="20000"/>
              </a:spcBef>
              <a:defRPr/>
            </a:pPr>
            <a:r>
              <a:rPr lang="en-US" sz="2400" dirty="0"/>
              <a:t>while</a:t>
            </a:r>
            <a:r>
              <a:rPr lang="en-US" sz="2400" b="0" dirty="0"/>
              <a:t> (test)</a:t>
            </a:r>
          </a:p>
          <a:p>
            <a:pPr marL="342900" indent="-342900">
              <a:spcBef>
                <a:spcPct val="20000"/>
              </a:spcBef>
              <a:defRPr/>
            </a:pPr>
            <a:r>
              <a:rPr lang="en-US" sz="2400" b="0" dirty="0"/>
              <a:t>{</a:t>
            </a:r>
          </a:p>
          <a:p>
            <a:pPr marL="342900" indent="-342900">
              <a:spcBef>
                <a:spcPct val="20000"/>
              </a:spcBef>
              <a:defRPr/>
            </a:pPr>
            <a:r>
              <a:rPr lang="en-US" sz="2400" b="0" dirty="0"/>
              <a:t>	</a:t>
            </a:r>
            <a:r>
              <a:rPr lang="en-US" sz="2400" b="0" dirty="0" err="1"/>
              <a:t>for_block</a:t>
            </a:r>
            <a:endParaRPr lang="en-US" sz="2400" b="0" dirty="0"/>
          </a:p>
          <a:p>
            <a:pPr marL="342900" indent="-342900">
              <a:spcBef>
                <a:spcPct val="20000"/>
              </a:spcBef>
              <a:defRPr/>
            </a:pPr>
            <a:r>
              <a:rPr lang="en-US" sz="2400" b="0" dirty="0"/>
              <a:t>	update</a:t>
            </a:r>
          </a:p>
          <a:p>
            <a:pPr marL="342900" indent="-342900">
              <a:spcBef>
                <a:spcPct val="20000"/>
              </a:spcBef>
              <a:defRPr/>
            </a:pPr>
            <a:r>
              <a:rPr lang="en-US" sz="2400" b="0" dirty="0"/>
              <a:t>}</a:t>
            </a:r>
          </a:p>
        </p:txBody>
      </p:sp>
      <p:sp>
        <p:nvSpPr>
          <p:cNvPr id="392207" name="AutoShape 15"/>
          <p:cNvSpPr>
            <a:spLocks noChangeArrowheads="1"/>
          </p:cNvSpPr>
          <p:nvPr/>
        </p:nvSpPr>
        <p:spPr bwMode="auto">
          <a:xfrm>
            <a:off x="5029200" y="4114800"/>
            <a:ext cx="990600" cy="685800"/>
          </a:xfrm>
          <a:prstGeom prst="rightArrow">
            <a:avLst>
              <a:gd name="adj1" fmla="val 50000"/>
              <a:gd name="adj2" fmla="val 46062"/>
            </a:avLst>
          </a:prstGeom>
          <a:solidFill>
            <a:schemeClr val="accent1"/>
          </a:solidFill>
          <a:ln w="19050" algn="ctr">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grpSp>
        <p:nvGrpSpPr>
          <p:cNvPr id="8" name="Group 16"/>
          <p:cNvGrpSpPr>
            <a:grpSpLocks/>
          </p:cNvGrpSpPr>
          <p:nvPr/>
        </p:nvGrpSpPr>
        <p:grpSpPr bwMode="auto">
          <a:xfrm>
            <a:off x="1711324" y="2971800"/>
            <a:ext cx="2455863" cy="1087438"/>
            <a:chOff x="1612" y="1872"/>
            <a:chExt cx="1547" cy="685"/>
          </a:xfrm>
        </p:grpSpPr>
        <p:sp>
          <p:nvSpPr>
            <p:cNvPr id="9" name="AutoShape 7"/>
            <p:cNvSpPr>
              <a:spLocks noChangeArrowheads="1"/>
            </p:cNvSpPr>
            <p:nvPr/>
          </p:nvSpPr>
          <p:spPr bwMode="auto">
            <a:xfrm>
              <a:off x="1612" y="2269"/>
              <a:ext cx="356" cy="288"/>
            </a:xfrm>
            <a:prstGeom prst="wedgeEllipseCallout">
              <a:avLst>
                <a:gd name="adj1" fmla="val 85245"/>
                <a:gd name="adj2" fmla="val -114236"/>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10" name="Text Box 8"/>
            <p:cNvSpPr txBox="1">
              <a:spLocks noChangeArrowheads="1"/>
            </p:cNvSpPr>
            <p:nvPr/>
          </p:nvSpPr>
          <p:spPr bwMode="auto">
            <a:xfrm>
              <a:off x="1632" y="1872"/>
              <a:ext cx="15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err="1">
                  <a:latin typeface="Comic Sans MS" pitchFamily="66" charset="0"/>
                </a:rPr>
                <a:t>boolean</a:t>
              </a:r>
              <a:r>
                <a:rPr lang="en-US" b="0" dirty="0">
                  <a:latin typeface="Comic Sans MS" pitchFamily="66" charset="0"/>
                </a:rPr>
                <a:t> expression</a:t>
              </a:r>
            </a:p>
          </p:txBody>
        </p:sp>
      </p:grpSp>
      <p:grpSp>
        <p:nvGrpSpPr>
          <p:cNvPr id="11" name="Group 18"/>
          <p:cNvGrpSpPr>
            <a:grpSpLocks/>
          </p:cNvGrpSpPr>
          <p:nvPr/>
        </p:nvGrpSpPr>
        <p:grpSpPr bwMode="auto">
          <a:xfrm>
            <a:off x="762000" y="4429125"/>
            <a:ext cx="3389313" cy="1301750"/>
            <a:chOff x="480" y="2790"/>
            <a:chExt cx="2135" cy="820"/>
          </a:xfrm>
        </p:grpSpPr>
        <p:sp>
          <p:nvSpPr>
            <p:cNvPr id="12" name="AutoShape 10"/>
            <p:cNvSpPr>
              <a:spLocks noChangeArrowheads="1"/>
            </p:cNvSpPr>
            <p:nvPr/>
          </p:nvSpPr>
          <p:spPr bwMode="auto">
            <a:xfrm>
              <a:off x="480" y="2790"/>
              <a:ext cx="1280" cy="358"/>
            </a:xfrm>
            <a:prstGeom prst="wedgeEllipseCallout">
              <a:avLst>
                <a:gd name="adj1" fmla="val 46486"/>
                <a:gd name="adj2" fmla="val 117037"/>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13" name="Text Box 11"/>
            <p:cNvSpPr txBox="1">
              <a:spLocks noChangeArrowheads="1"/>
            </p:cNvSpPr>
            <p:nvPr/>
          </p:nvSpPr>
          <p:spPr bwMode="auto">
            <a:xfrm>
              <a:off x="1008" y="3360"/>
              <a:ext cx="16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a:latin typeface="Comic Sans MS" pitchFamily="66" charset="0"/>
                </a:rPr>
                <a:t>statement sequence</a:t>
              </a:r>
            </a:p>
          </p:txBody>
        </p:sp>
      </p:grpSp>
      <p:grpSp>
        <p:nvGrpSpPr>
          <p:cNvPr id="14" name="Group 17"/>
          <p:cNvGrpSpPr>
            <a:grpSpLocks/>
          </p:cNvGrpSpPr>
          <p:nvPr/>
        </p:nvGrpSpPr>
        <p:grpSpPr bwMode="auto">
          <a:xfrm>
            <a:off x="985043" y="3602038"/>
            <a:ext cx="3360738" cy="1311275"/>
            <a:chOff x="958" y="2262"/>
            <a:chExt cx="2117" cy="826"/>
          </a:xfrm>
        </p:grpSpPr>
        <p:sp>
          <p:nvSpPr>
            <p:cNvPr id="15" name="AutoShape 12"/>
            <p:cNvSpPr>
              <a:spLocks noChangeArrowheads="1"/>
            </p:cNvSpPr>
            <p:nvPr/>
          </p:nvSpPr>
          <p:spPr bwMode="auto">
            <a:xfrm>
              <a:off x="958" y="2262"/>
              <a:ext cx="387" cy="288"/>
            </a:xfrm>
            <a:prstGeom prst="wedgeEllipseCallout">
              <a:avLst>
                <a:gd name="adj1" fmla="val 285465"/>
                <a:gd name="adj2" fmla="val 175795"/>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16" name="Text Box 13"/>
            <p:cNvSpPr txBox="1">
              <a:spLocks noChangeArrowheads="1"/>
            </p:cNvSpPr>
            <p:nvPr/>
          </p:nvSpPr>
          <p:spPr bwMode="auto">
            <a:xfrm>
              <a:off x="2112" y="2838"/>
              <a:ext cx="9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a:latin typeface="Comic Sans MS" pitchFamily="66" charset="0"/>
                </a:rPr>
                <a:t>statements</a:t>
              </a:r>
            </a:p>
          </p:txBody>
        </p:sp>
        <p:sp>
          <p:nvSpPr>
            <p:cNvPr id="17" name="AutoShape 14"/>
            <p:cNvSpPr>
              <a:spLocks noChangeArrowheads="1"/>
            </p:cNvSpPr>
            <p:nvPr/>
          </p:nvSpPr>
          <p:spPr bwMode="auto">
            <a:xfrm>
              <a:off x="1765" y="2262"/>
              <a:ext cx="768" cy="288"/>
            </a:xfrm>
            <a:prstGeom prst="wedgeEllipseCallout">
              <a:avLst>
                <a:gd name="adj1" fmla="val 39371"/>
                <a:gd name="adj2" fmla="val 165625"/>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grpSp>
    </p:spTree>
    <p:extLst>
      <p:ext uri="{BB962C8B-B14F-4D97-AF65-F5344CB8AC3E}">
        <p14:creationId xmlns:p14="http://schemas.microsoft.com/office/powerpoint/2010/main" val="2059250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smtClean="0"/>
              <a:t>For Loops</a:t>
            </a:r>
          </a:p>
        </p:txBody>
      </p:sp>
      <p:sp>
        <p:nvSpPr>
          <p:cNvPr id="130051" name="Rectangle 3"/>
          <p:cNvSpPr>
            <a:spLocks noGrp="1" noChangeArrowheads="1"/>
          </p:cNvSpPr>
          <p:nvPr>
            <p:ph idx="1"/>
          </p:nvPr>
        </p:nvSpPr>
        <p:spPr>
          <a:xfrm>
            <a:off x="455613" y="1598613"/>
            <a:ext cx="8226425" cy="1296987"/>
          </a:xfrm>
        </p:spPr>
        <p:txBody>
          <a:bodyPr/>
          <a:lstStyle/>
          <a:p>
            <a:pPr eaLnBrk="1" hangingPunct="1"/>
            <a:r>
              <a:rPr lang="en-US" smtClean="0"/>
              <a:t>A different syntax for a familiar concept</a:t>
            </a:r>
          </a:p>
          <a:p>
            <a:pPr eaLnBrk="1" hangingPunct="1"/>
            <a:r>
              <a:rPr lang="en-US" smtClean="0"/>
              <a:t>They work well with arrays</a:t>
            </a:r>
          </a:p>
        </p:txBody>
      </p:sp>
      <p:sp>
        <p:nvSpPr>
          <p:cNvPr id="1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6B780C8-3EC0-43DD-9A8B-F4F936F12324}" type="slidenum">
              <a:rPr lang="en-US" sz="1200">
                <a:solidFill>
                  <a:srgbClr val="898989"/>
                </a:solidFill>
              </a:rPr>
              <a:pPr eaLnBrk="1" hangingPunct="1"/>
              <a:t>26</a:t>
            </a:fld>
            <a:endParaRPr lang="en-US" sz="1200">
              <a:solidFill>
                <a:srgbClr val="898989"/>
              </a:solidFill>
            </a:endParaRPr>
          </a:p>
        </p:txBody>
      </p:sp>
      <p:sp>
        <p:nvSpPr>
          <p:cNvPr id="392196" name="Rectangle 4"/>
          <p:cNvSpPr>
            <a:spLocks noChangeArrowheads="1"/>
          </p:cNvSpPr>
          <p:nvPr/>
        </p:nvSpPr>
        <p:spPr bwMode="auto">
          <a:xfrm>
            <a:off x="455613" y="3590925"/>
            <a:ext cx="4878387" cy="2133600"/>
          </a:xfrm>
          <a:prstGeom prst="rect">
            <a:avLst/>
          </a:prstGeom>
          <a:noFill/>
          <a:ln w="9525">
            <a:noFill/>
            <a:miter lim="800000"/>
            <a:headEnd/>
            <a:tailEnd/>
          </a:ln>
          <a:effectLst/>
        </p:spPr>
        <p:txBody>
          <a:bodyPr/>
          <a:lstStyle/>
          <a:p>
            <a:pPr marL="342900" indent="-342900">
              <a:spcBef>
                <a:spcPct val="20000"/>
              </a:spcBef>
              <a:defRPr/>
            </a:pPr>
            <a:r>
              <a:rPr lang="en-US" sz="2400" dirty="0"/>
              <a:t>for</a:t>
            </a:r>
            <a:r>
              <a:rPr lang="en-US" sz="2400" b="0" dirty="0"/>
              <a:t> (</a:t>
            </a:r>
            <a:r>
              <a:rPr lang="en-US" sz="2400" b="0" dirty="0" err="1"/>
              <a:t>init</a:t>
            </a:r>
            <a:r>
              <a:rPr lang="en-US" sz="2400" b="0" dirty="0"/>
              <a:t>; test; update)</a:t>
            </a:r>
          </a:p>
          <a:p>
            <a:pPr marL="342900" indent="-342900">
              <a:spcBef>
                <a:spcPct val="20000"/>
              </a:spcBef>
              <a:defRPr/>
            </a:pPr>
            <a:r>
              <a:rPr lang="en-US" sz="2400" b="0" dirty="0"/>
              <a:t>{</a:t>
            </a:r>
          </a:p>
          <a:p>
            <a:pPr marL="342900" indent="-342900">
              <a:spcBef>
                <a:spcPct val="20000"/>
              </a:spcBef>
              <a:defRPr/>
            </a:pPr>
            <a:r>
              <a:rPr lang="en-US" sz="2400" b="0" dirty="0"/>
              <a:t>	</a:t>
            </a:r>
            <a:r>
              <a:rPr lang="en-US" sz="2400" b="0" dirty="0" err="1"/>
              <a:t>for_block</a:t>
            </a:r>
            <a:endParaRPr lang="en-US" sz="2400" b="0" dirty="0"/>
          </a:p>
          <a:p>
            <a:pPr marL="342900" indent="-342900">
              <a:spcBef>
                <a:spcPct val="20000"/>
              </a:spcBef>
              <a:defRPr/>
            </a:pPr>
            <a:r>
              <a:rPr lang="en-US" sz="2400" b="0" dirty="0"/>
              <a:t>}</a:t>
            </a:r>
          </a:p>
        </p:txBody>
      </p:sp>
      <p:sp>
        <p:nvSpPr>
          <p:cNvPr id="392197" name="Rectangle 5"/>
          <p:cNvSpPr>
            <a:spLocks noChangeArrowheads="1"/>
          </p:cNvSpPr>
          <p:nvPr/>
        </p:nvSpPr>
        <p:spPr bwMode="auto">
          <a:xfrm>
            <a:off x="6170613" y="3124200"/>
            <a:ext cx="2897187" cy="2819400"/>
          </a:xfrm>
          <a:prstGeom prst="rect">
            <a:avLst/>
          </a:prstGeom>
          <a:noFill/>
          <a:ln w="9525">
            <a:noFill/>
            <a:miter lim="800000"/>
            <a:headEnd/>
            <a:tailEnd/>
          </a:ln>
          <a:effectLst/>
        </p:spPr>
        <p:txBody>
          <a:bodyPr/>
          <a:lstStyle/>
          <a:p>
            <a:pPr marL="342900" indent="-342900">
              <a:spcBef>
                <a:spcPct val="20000"/>
              </a:spcBef>
              <a:defRPr/>
            </a:pPr>
            <a:r>
              <a:rPr lang="en-US" sz="2400" b="0" dirty="0" err="1"/>
              <a:t>init</a:t>
            </a:r>
            <a:endParaRPr lang="en-US" sz="2400" b="0" dirty="0"/>
          </a:p>
          <a:p>
            <a:pPr marL="342900" indent="-342900">
              <a:spcBef>
                <a:spcPct val="20000"/>
              </a:spcBef>
              <a:defRPr/>
            </a:pPr>
            <a:r>
              <a:rPr lang="en-US" sz="2400" dirty="0"/>
              <a:t>while</a:t>
            </a:r>
            <a:r>
              <a:rPr lang="en-US" sz="2400" b="0" dirty="0"/>
              <a:t> (test)</a:t>
            </a:r>
          </a:p>
          <a:p>
            <a:pPr marL="342900" indent="-342900">
              <a:spcBef>
                <a:spcPct val="20000"/>
              </a:spcBef>
              <a:defRPr/>
            </a:pPr>
            <a:r>
              <a:rPr lang="en-US" sz="2400" b="0" dirty="0"/>
              <a:t>{</a:t>
            </a:r>
          </a:p>
          <a:p>
            <a:pPr marL="342900" indent="-342900">
              <a:spcBef>
                <a:spcPct val="20000"/>
              </a:spcBef>
              <a:defRPr/>
            </a:pPr>
            <a:r>
              <a:rPr lang="en-US" sz="2400" b="0" dirty="0"/>
              <a:t>	</a:t>
            </a:r>
            <a:r>
              <a:rPr lang="en-US" sz="2400" b="0" dirty="0" err="1"/>
              <a:t>for_block</a:t>
            </a:r>
            <a:endParaRPr lang="en-US" sz="2400" b="0" dirty="0"/>
          </a:p>
          <a:p>
            <a:pPr marL="342900" indent="-342900">
              <a:spcBef>
                <a:spcPct val="20000"/>
              </a:spcBef>
              <a:defRPr/>
            </a:pPr>
            <a:r>
              <a:rPr lang="en-US" sz="2400" b="0" dirty="0"/>
              <a:t>	update</a:t>
            </a:r>
          </a:p>
          <a:p>
            <a:pPr marL="342900" indent="-342900">
              <a:spcBef>
                <a:spcPct val="20000"/>
              </a:spcBef>
              <a:defRPr/>
            </a:pPr>
            <a:r>
              <a:rPr lang="en-US" sz="2400" b="0" dirty="0"/>
              <a:t>}</a:t>
            </a:r>
          </a:p>
        </p:txBody>
      </p:sp>
      <p:sp>
        <p:nvSpPr>
          <p:cNvPr id="392207" name="AutoShape 15"/>
          <p:cNvSpPr>
            <a:spLocks noChangeArrowheads="1"/>
          </p:cNvSpPr>
          <p:nvPr/>
        </p:nvSpPr>
        <p:spPr bwMode="auto">
          <a:xfrm>
            <a:off x="5029200" y="4114800"/>
            <a:ext cx="990600" cy="685800"/>
          </a:xfrm>
          <a:prstGeom prst="rightArrow">
            <a:avLst>
              <a:gd name="adj1" fmla="val 50000"/>
              <a:gd name="adj2" fmla="val 46062"/>
            </a:avLst>
          </a:prstGeom>
          <a:solidFill>
            <a:schemeClr val="accent1"/>
          </a:solidFill>
          <a:ln w="19050" algn="ctr">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grpSp>
        <p:nvGrpSpPr>
          <p:cNvPr id="8" name="Group 16"/>
          <p:cNvGrpSpPr>
            <a:grpSpLocks/>
          </p:cNvGrpSpPr>
          <p:nvPr/>
        </p:nvGrpSpPr>
        <p:grpSpPr bwMode="auto">
          <a:xfrm>
            <a:off x="1711324" y="2971800"/>
            <a:ext cx="2455863" cy="1087438"/>
            <a:chOff x="1612" y="1872"/>
            <a:chExt cx="1547" cy="685"/>
          </a:xfrm>
        </p:grpSpPr>
        <p:sp>
          <p:nvSpPr>
            <p:cNvPr id="9" name="AutoShape 7"/>
            <p:cNvSpPr>
              <a:spLocks noChangeArrowheads="1"/>
            </p:cNvSpPr>
            <p:nvPr/>
          </p:nvSpPr>
          <p:spPr bwMode="auto">
            <a:xfrm>
              <a:off x="1612" y="2269"/>
              <a:ext cx="356" cy="288"/>
            </a:xfrm>
            <a:prstGeom prst="wedgeEllipseCallout">
              <a:avLst>
                <a:gd name="adj1" fmla="val 85245"/>
                <a:gd name="adj2" fmla="val -114236"/>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10" name="Text Box 8"/>
            <p:cNvSpPr txBox="1">
              <a:spLocks noChangeArrowheads="1"/>
            </p:cNvSpPr>
            <p:nvPr/>
          </p:nvSpPr>
          <p:spPr bwMode="auto">
            <a:xfrm>
              <a:off x="1632" y="1872"/>
              <a:ext cx="15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err="1">
                  <a:latin typeface="Comic Sans MS" pitchFamily="66" charset="0"/>
                </a:rPr>
                <a:t>boolean</a:t>
              </a:r>
              <a:r>
                <a:rPr lang="en-US" b="0" dirty="0">
                  <a:latin typeface="Comic Sans MS" pitchFamily="66" charset="0"/>
                </a:rPr>
                <a:t> expression</a:t>
              </a:r>
            </a:p>
          </p:txBody>
        </p:sp>
      </p:grpSp>
      <p:grpSp>
        <p:nvGrpSpPr>
          <p:cNvPr id="11" name="Group 18"/>
          <p:cNvGrpSpPr>
            <a:grpSpLocks/>
          </p:cNvGrpSpPr>
          <p:nvPr/>
        </p:nvGrpSpPr>
        <p:grpSpPr bwMode="auto">
          <a:xfrm>
            <a:off x="762000" y="4429125"/>
            <a:ext cx="3389313" cy="1301750"/>
            <a:chOff x="480" y="2790"/>
            <a:chExt cx="2135" cy="820"/>
          </a:xfrm>
        </p:grpSpPr>
        <p:sp>
          <p:nvSpPr>
            <p:cNvPr id="12" name="AutoShape 10"/>
            <p:cNvSpPr>
              <a:spLocks noChangeArrowheads="1"/>
            </p:cNvSpPr>
            <p:nvPr/>
          </p:nvSpPr>
          <p:spPr bwMode="auto">
            <a:xfrm>
              <a:off x="480" y="2790"/>
              <a:ext cx="1280" cy="358"/>
            </a:xfrm>
            <a:prstGeom prst="wedgeEllipseCallout">
              <a:avLst>
                <a:gd name="adj1" fmla="val 46486"/>
                <a:gd name="adj2" fmla="val 117037"/>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13" name="Text Box 11"/>
            <p:cNvSpPr txBox="1">
              <a:spLocks noChangeArrowheads="1"/>
            </p:cNvSpPr>
            <p:nvPr/>
          </p:nvSpPr>
          <p:spPr bwMode="auto">
            <a:xfrm>
              <a:off x="1008" y="3360"/>
              <a:ext cx="16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a:latin typeface="Comic Sans MS" pitchFamily="66" charset="0"/>
                </a:rPr>
                <a:t>statement sequence</a:t>
              </a:r>
            </a:p>
          </p:txBody>
        </p:sp>
      </p:grpSp>
      <p:grpSp>
        <p:nvGrpSpPr>
          <p:cNvPr id="14" name="Group 17"/>
          <p:cNvGrpSpPr>
            <a:grpSpLocks/>
          </p:cNvGrpSpPr>
          <p:nvPr/>
        </p:nvGrpSpPr>
        <p:grpSpPr bwMode="auto">
          <a:xfrm>
            <a:off x="985043" y="3602038"/>
            <a:ext cx="3360738" cy="1311275"/>
            <a:chOff x="958" y="2262"/>
            <a:chExt cx="2117" cy="826"/>
          </a:xfrm>
        </p:grpSpPr>
        <p:sp>
          <p:nvSpPr>
            <p:cNvPr id="15" name="AutoShape 12"/>
            <p:cNvSpPr>
              <a:spLocks noChangeArrowheads="1"/>
            </p:cNvSpPr>
            <p:nvPr/>
          </p:nvSpPr>
          <p:spPr bwMode="auto">
            <a:xfrm>
              <a:off x="958" y="2262"/>
              <a:ext cx="387" cy="288"/>
            </a:xfrm>
            <a:prstGeom prst="wedgeEllipseCallout">
              <a:avLst>
                <a:gd name="adj1" fmla="val 285465"/>
                <a:gd name="adj2" fmla="val 175795"/>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16" name="Text Box 13"/>
            <p:cNvSpPr txBox="1">
              <a:spLocks noChangeArrowheads="1"/>
            </p:cNvSpPr>
            <p:nvPr/>
          </p:nvSpPr>
          <p:spPr bwMode="auto">
            <a:xfrm>
              <a:off x="2112" y="2838"/>
              <a:ext cx="9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a:latin typeface="Comic Sans MS" pitchFamily="66" charset="0"/>
                </a:rPr>
                <a:t>statements</a:t>
              </a:r>
            </a:p>
          </p:txBody>
        </p:sp>
        <p:sp>
          <p:nvSpPr>
            <p:cNvPr id="17" name="AutoShape 14"/>
            <p:cNvSpPr>
              <a:spLocks noChangeArrowheads="1"/>
            </p:cNvSpPr>
            <p:nvPr/>
          </p:nvSpPr>
          <p:spPr bwMode="auto">
            <a:xfrm>
              <a:off x="1765" y="2262"/>
              <a:ext cx="768" cy="288"/>
            </a:xfrm>
            <a:prstGeom prst="wedgeEllipseCallout">
              <a:avLst>
                <a:gd name="adj1" fmla="val 39371"/>
                <a:gd name="adj2" fmla="val 165625"/>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grpSp>
    </p:spTree>
    <p:extLst>
      <p:ext uri="{BB962C8B-B14F-4D97-AF65-F5344CB8AC3E}">
        <p14:creationId xmlns:p14="http://schemas.microsoft.com/office/powerpoint/2010/main" val="22702344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US" smtClean="0"/>
              <a:t>Example</a:t>
            </a:r>
          </a:p>
        </p:txBody>
      </p:sp>
      <p:sp>
        <p:nvSpPr>
          <p:cNvPr id="131075" name="Rectangle 4"/>
          <p:cNvSpPr>
            <a:spLocks noGrp="1" noChangeArrowheads="1"/>
          </p:cNvSpPr>
          <p:nvPr>
            <p:ph idx="1"/>
          </p:nvPr>
        </p:nvSpPr>
        <p:spPr>
          <a:xfrm>
            <a:off x="762000" y="1600200"/>
            <a:ext cx="7543800" cy="4876800"/>
          </a:xfrm>
        </p:spPr>
        <p:txBody>
          <a:bodyPr/>
          <a:lstStyle/>
          <a:p>
            <a:pPr eaLnBrk="1" hangingPunct="1"/>
            <a:r>
              <a:rPr lang="en-US" dirty="0" smtClean="0"/>
              <a:t>Rewrite the loop that initializes the 10 elements of an array to the integers 1, 2, 3, 4, 5, 6, 7, 8, 9, 10</a:t>
            </a:r>
            <a:r>
              <a:rPr lang="en-US" sz="2400" b="1" dirty="0" smtClean="0">
                <a:latin typeface="Courier New" charset="0"/>
              </a:rPr>
              <a:t> </a:t>
            </a:r>
          </a:p>
          <a:p>
            <a:pPr eaLnBrk="1" hangingPunct="1">
              <a:buFont typeface="Wingdings" pitchFamily="2" charset="2"/>
              <a:buNone/>
            </a:pPr>
            <a:endParaRPr lang="en-US" sz="2000" b="1" dirty="0" smtClean="0">
              <a:latin typeface="Courier New" charset="0"/>
            </a:endParaRPr>
          </a:p>
          <a:p>
            <a:pPr eaLnBrk="1" hangingPunct="1">
              <a:spcBef>
                <a:spcPct val="0"/>
              </a:spcBef>
              <a:buFont typeface="Wingdings" pitchFamily="2" charset="2"/>
              <a:buNone/>
            </a:pPr>
            <a:r>
              <a:rPr lang="en-US" sz="2000" b="1" dirty="0" smtClean="0">
                <a:latin typeface="Courier New" charset="0"/>
              </a:rPr>
              <a:t>	</a:t>
            </a:r>
            <a:r>
              <a:rPr lang="en-US" sz="2000" b="1" dirty="0" err="1" smtClean="0">
                <a:latin typeface="Courier New" charset="0"/>
              </a:rPr>
              <a:t>int</a:t>
            </a:r>
            <a:r>
              <a:rPr lang="en-US" sz="2000" dirty="0" smtClean="0">
                <a:latin typeface="Courier New" charset="0"/>
              </a:rPr>
              <a:t> </a:t>
            </a:r>
            <a:r>
              <a:rPr lang="en-US" sz="2000" dirty="0" err="1" smtClean="0">
                <a:latin typeface="Courier New" charset="0"/>
              </a:rPr>
              <a:t>i</a:t>
            </a:r>
            <a:r>
              <a:rPr lang="en-US" sz="2000" dirty="0" smtClean="0">
                <a:latin typeface="Courier New" charset="0"/>
              </a:rPr>
              <a:t> = 0;</a:t>
            </a:r>
          </a:p>
          <a:p>
            <a:pPr eaLnBrk="1" hangingPunct="1">
              <a:spcBef>
                <a:spcPct val="0"/>
              </a:spcBef>
              <a:buFont typeface="Wingdings" pitchFamily="2" charset="2"/>
              <a:buNone/>
            </a:pPr>
            <a:r>
              <a:rPr lang="en-US" sz="2000" b="1" dirty="0" smtClean="0">
                <a:latin typeface="Courier New" charset="0"/>
              </a:rPr>
              <a:t>	while</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10)</a:t>
            </a:r>
          </a:p>
          <a:p>
            <a:pPr eaLnBrk="1" hangingPunct="1">
              <a:spcBef>
                <a:spcPct val="0"/>
              </a:spcBef>
              <a:buFont typeface="Wingdings" pitchFamily="2" charset="2"/>
              <a:buNone/>
            </a:pPr>
            <a:r>
              <a:rPr lang="en-US" sz="2000" dirty="0" smtClean="0">
                <a:latin typeface="Courier New" charset="0"/>
              </a:rPr>
              <a:t>	{</a:t>
            </a:r>
          </a:p>
          <a:p>
            <a:pPr eaLnBrk="1" hangingPunct="1">
              <a:spcBef>
                <a:spcPct val="0"/>
              </a:spcBef>
              <a:buFont typeface="Wingdings" pitchFamily="2" charset="2"/>
              <a:buNone/>
            </a:pPr>
            <a:r>
              <a:rPr lang="en-US" sz="2000" dirty="0" smtClean="0">
                <a:latin typeface="Courier New" charset="0"/>
              </a:rPr>
              <a:t>		a[</a:t>
            </a:r>
            <a:r>
              <a:rPr lang="en-US" sz="2000" dirty="0" err="1" smtClean="0">
                <a:latin typeface="Courier New" charset="0"/>
              </a:rPr>
              <a:t>i</a:t>
            </a:r>
            <a:r>
              <a:rPr lang="en-US" sz="2000" dirty="0" smtClean="0">
                <a:latin typeface="Courier New" charset="0"/>
              </a:rPr>
              <a:t>] = </a:t>
            </a:r>
            <a:r>
              <a:rPr lang="en-US" sz="2000" dirty="0" err="1" smtClean="0">
                <a:latin typeface="Courier New" charset="0"/>
              </a:rPr>
              <a:t>i</a:t>
            </a:r>
            <a:r>
              <a:rPr lang="en-US" sz="2000" dirty="0" smtClean="0">
                <a:latin typeface="Courier New" charset="0"/>
              </a:rPr>
              <a:t> + 1;</a:t>
            </a:r>
          </a:p>
          <a:p>
            <a:pPr eaLnBrk="1" hangingPunct="1">
              <a:spcBef>
                <a:spcPct val="0"/>
              </a:spcBef>
              <a:buFont typeface="Wingdings" pitchFamily="2" charset="2"/>
              <a:buNone/>
            </a:pPr>
            <a:r>
              <a:rPr lang="en-US" sz="2000" dirty="0" smtClean="0">
                <a:latin typeface="Courier New" charset="0"/>
              </a:rPr>
              <a:t>		</a:t>
            </a:r>
            <a:r>
              <a:rPr lang="en-US" sz="2000" dirty="0" err="1" smtClean="0">
                <a:latin typeface="Courier New" charset="0"/>
              </a:rPr>
              <a:t>i</a:t>
            </a:r>
            <a:r>
              <a:rPr lang="en-US" sz="2000" dirty="0" smtClean="0">
                <a:latin typeface="Courier New" charset="0"/>
              </a:rPr>
              <a:t>++;</a:t>
            </a:r>
          </a:p>
          <a:p>
            <a:pPr eaLnBrk="1" hangingPunct="1">
              <a:spcBef>
                <a:spcPct val="0"/>
              </a:spcBef>
              <a:buFont typeface="Wingdings" pitchFamily="2" charset="2"/>
              <a:buNone/>
            </a:pPr>
            <a:r>
              <a:rPr lang="en-US" sz="2000" dirty="0" smtClean="0">
                <a:latin typeface="Courier New" charset="0"/>
              </a:rPr>
              <a:t>	}</a:t>
            </a:r>
          </a:p>
        </p:txBody>
      </p:sp>
      <p:sp>
        <p:nvSpPr>
          <p:cNvPr id="23"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CE2937A4-7C6B-497B-9A73-A28A24B32C11}" type="slidenum">
              <a:rPr lang="en-US" sz="1200">
                <a:solidFill>
                  <a:srgbClr val="898989"/>
                </a:solidFill>
              </a:rPr>
              <a:pPr eaLnBrk="1" hangingPunct="1"/>
              <a:t>27</a:t>
            </a:fld>
            <a:endParaRPr lang="en-US" sz="1200">
              <a:solidFill>
                <a:srgbClr val="898989"/>
              </a:solidFill>
            </a:endParaRPr>
          </a:p>
        </p:txBody>
      </p:sp>
    </p:spTree>
    <p:extLst>
      <p:ext uri="{BB962C8B-B14F-4D97-AF65-F5344CB8AC3E}">
        <p14:creationId xmlns:p14="http://schemas.microsoft.com/office/powerpoint/2010/main" val="1459058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US" smtClean="0"/>
              <a:t>Example</a:t>
            </a:r>
          </a:p>
        </p:txBody>
      </p:sp>
      <p:sp>
        <p:nvSpPr>
          <p:cNvPr id="131075" name="Rectangle 4"/>
          <p:cNvSpPr>
            <a:spLocks noGrp="1" noChangeArrowheads="1"/>
          </p:cNvSpPr>
          <p:nvPr>
            <p:ph idx="1"/>
          </p:nvPr>
        </p:nvSpPr>
        <p:spPr>
          <a:xfrm>
            <a:off x="762000" y="1600200"/>
            <a:ext cx="7543800" cy="4876800"/>
          </a:xfrm>
        </p:spPr>
        <p:txBody>
          <a:bodyPr/>
          <a:lstStyle/>
          <a:p>
            <a:pPr eaLnBrk="1" hangingPunct="1"/>
            <a:r>
              <a:rPr lang="en-US" dirty="0" smtClean="0"/>
              <a:t>Rewrite the loop that initializes the 10 elements of an array to the integers 1, 2, 3, 4, 5, 6, 7, 8, 9, 10</a:t>
            </a:r>
            <a:r>
              <a:rPr lang="en-US" sz="2400" b="1" dirty="0" smtClean="0">
                <a:latin typeface="Courier New" charset="0"/>
              </a:rPr>
              <a:t> </a:t>
            </a:r>
          </a:p>
          <a:p>
            <a:pPr eaLnBrk="1" hangingPunct="1">
              <a:buFont typeface="Wingdings" pitchFamily="2" charset="2"/>
              <a:buNone/>
            </a:pPr>
            <a:endParaRPr lang="en-US" sz="2000" b="1" dirty="0" smtClean="0">
              <a:latin typeface="Courier New" charset="0"/>
            </a:endParaRPr>
          </a:p>
          <a:p>
            <a:pPr eaLnBrk="1" hangingPunct="1">
              <a:spcBef>
                <a:spcPct val="0"/>
              </a:spcBef>
              <a:buFont typeface="Wingdings" pitchFamily="2" charset="2"/>
              <a:buNone/>
            </a:pPr>
            <a:r>
              <a:rPr lang="en-US" sz="2000" b="1" dirty="0" smtClean="0">
                <a:latin typeface="Courier New" charset="0"/>
              </a:rPr>
              <a:t>	</a:t>
            </a:r>
            <a:r>
              <a:rPr lang="en-US" sz="2000" b="1" dirty="0" err="1" smtClean="0">
                <a:latin typeface="Courier New" charset="0"/>
              </a:rPr>
              <a:t>int</a:t>
            </a:r>
            <a:r>
              <a:rPr lang="en-US" sz="2000" dirty="0" smtClean="0">
                <a:latin typeface="Courier New" charset="0"/>
              </a:rPr>
              <a:t> </a:t>
            </a:r>
            <a:r>
              <a:rPr lang="en-US" sz="2000" dirty="0" err="1" smtClean="0">
                <a:latin typeface="Courier New" charset="0"/>
              </a:rPr>
              <a:t>i</a:t>
            </a:r>
            <a:r>
              <a:rPr lang="en-US" sz="2000" dirty="0" smtClean="0">
                <a:latin typeface="Courier New" charset="0"/>
              </a:rPr>
              <a:t> = 0;</a:t>
            </a:r>
          </a:p>
          <a:p>
            <a:pPr eaLnBrk="1" hangingPunct="1">
              <a:spcBef>
                <a:spcPct val="0"/>
              </a:spcBef>
              <a:buFont typeface="Wingdings" pitchFamily="2" charset="2"/>
              <a:buNone/>
            </a:pPr>
            <a:r>
              <a:rPr lang="en-US" sz="2000" b="1" dirty="0" smtClean="0">
                <a:latin typeface="Courier New" charset="0"/>
              </a:rPr>
              <a:t>	while</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10)</a:t>
            </a:r>
          </a:p>
          <a:p>
            <a:pPr eaLnBrk="1" hangingPunct="1">
              <a:spcBef>
                <a:spcPct val="0"/>
              </a:spcBef>
              <a:buFont typeface="Wingdings" pitchFamily="2" charset="2"/>
              <a:buNone/>
            </a:pPr>
            <a:r>
              <a:rPr lang="en-US" sz="2000" dirty="0" smtClean="0">
                <a:latin typeface="Courier New" charset="0"/>
              </a:rPr>
              <a:t>	{</a:t>
            </a:r>
          </a:p>
          <a:p>
            <a:pPr eaLnBrk="1" hangingPunct="1">
              <a:spcBef>
                <a:spcPct val="0"/>
              </a:spcBef>
              <a:buFont typeface="Wingdings" pitchFamily="2" charset="2"/>
              <a:buNone/>
            </a:pPr>
            <a:r>
              <a:rPr lang="en-US" sz="2000" dirty="0" smtClean="0">
                <a:latin typeface="Courier New" charset="0"/>
              </a:rPr>
              <a:t>		a[</a:t>
            </a:r>
            <a:r>
              <a:rPr lang="en-US" sz="2000" dirty="0" err="1" smtClean="0">
                <a:latin typeface="Courier New" charset="0"/>
              </a:rPr>
              <a:t>i</a:t>
            </a:r>
            <a:r>
              <a:rPr lang="en-US" sz="2000" dirty="0" smtClean="0">
                <a:latin typeface="Courier New" charset="0"/>
              </a:rPr>
              <a:t>] = </a:t>
            </a:r>
            <a:r>
              <a:rPr lang="en-US" sz="2000" dirty="0" err="1" smtClean="0">
                <a:latin typeface="Courier New" charset="0"/>
              </a:rPr>
              <a:t>i</a:t>
            </a:r>
            <a:r>
              <a:rPr lang="en-US" sz="2000" dirty="0" smtClean="0">
                <a:latin typeface="Courier New" charset="0"/>
              </a:rPr>
              <a:t> + 1;</a:t>
            </a:r>
          </a:p>
          <a:p>
            <a:pPr eaLnBrk="1" hangingPunct="1">
              <a:spcBef>
                <a:spcPct val="0"/>
              </a:spcBef>
              <a:buFont typeface="Wingdings" pitchFamily="2" charset="2"/>
              <a:buNone/>
            </a:pPr>
            <a:r>
              <a:rPr lang="en-US" sz="2000" dirty="0" smtClean="0">
                <a:latin typeface="Courier New" charset="0"/>
              </a:rPr>
              <a:t>		</a:t>
            </a:r>
            <a:r>
              <a:rPr lang="en-US" sz="2000" dirty="0" err="1" smtClean="0">
                <a:latin typeface="Courier New" charset="0"/>
              </a:rPr>
              <a:t>i</a:t>
            </a:r>
            <a:r>
              <a:rPr lang="en-US" sz="2000" dirty="0" smtClean="0">
                <a:latin typeface="Courier New" charset="0"/>
              </a:rPr>
              <a:t>++;</a:t>
            </a:r>
          </a:p>
          <a:p>
            <a:pPr eaLnBrk="1" hangingPunct="1">
              <a:spcBef>
                <a:spcPct val="0"/>
              </a:spcBef>
              <a:buFont typeface="Wingdings" pitchFamily="2" charset="2"/>
              <a:buNone/>
            </a:pPr>
            <a:r>
              <a:rPr lang="en-US" sz="2000" dirty="0" smtClean="0">
                <a:latin typeface="Courier New" charset="0"/>
              </a:rPr>
              <a:t>	}</a:t>
            </a:r>
          </a:p>
        </p:txBody>
      </p:sp>
      <p:sp>
        <p:nvSpPr>
          <p:cNvPr id="23"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CE2937A4-7C6B-497B-9A73-A28A24B32C11}" type="slidenum">
              <a:rPr lang="en-US" sz="1200">
                <a:solidFill>
                  <a:srgbClr val="898989"/>
                </a:solidFill>
              </a:rPr>
              <a:pPr eaLnBrk="1" hangingPunct="1"/>
              <a:t>28</a:t>
            </a:fld>
            <a:endParaRPr lang="en-US" sz="1200">
              <a:solidFill>
                <a:srgbClr val="898989"/>
              </a:solidFill>
            </a:endParaRPr>
          </a:p>
        </p:txBody>
      </p:sp>
      <p:sp>
        <p:nvSpPr>
          <p:cNvPr id="410629" name="Rectangle 5"/>
          <p:cNvSpPr>
            <a:spLocks noChangeArrowheads="1"/>
          </p:cNvSpPr>
          <p:nvPr/>
        </p:nvSpPr>
        <p:spPr bwMode="auto">
          <a:xfrm>
            <a:off x="4267200" y="3429000"/>
            <a:ext cx="4495800" cy="1600200"/>
          </a:xfrm>
          <a:prstGeom prst="rect">
            <a:avLst/>
          </a:prstGeom>
          <a:noFill/>
          <a:ln w="9525">
            <a:solidFill>
              <a:schemeClr val="tx1"/>
            </a:solidFill>
            <a:miter lim="800000"/>
            <a:headEnd/>
            <a:tailEnd/>
          </a:ln>
          <a:effectLst/>
        </p:spPr>
        <p:txBody>
          <a:bodyPr/>
          <a:lstStyle/>
          <a:p>
            <a:pPr marL="342900" indent="-342900">
              <a:spcBef>
                <a:spcPct val="20000"/>
              </a:spcBef>
              <a:defRPr/>
            </a:pPr>
            <a:r>
              <a:rPr lang="en-US" dirty="0">
                <a:latin typeface="Courier New" pitchFamily="49" charset="0"/>
                <a:cs typeface="Courier New" pitchFamily="49" charset="0"/>
              </a:rPr>
              <a:t>for</a:t>
            </a:r>
            <a:r>
              <a:rPr lang="en-US" b="0"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0" dirty="0">
                <a:latin typeface="Courier New" pitchFamily="49" charset="0"/>
                <a:cs typeface="Courier New" pitchFamily="49" charset="0"/>
              </a:rPr>
              <a:t> </a:t>
            </a:r>
            <a:r>
              <a:rPr lang="en-US" b="0" dirty="0" err="1">
                <a:latin typeface="Courier New" pitchFamily="49" charset="0"/>
                <a:cs typeface="Courier New" pitchFamily="49" charset="0"/>
              </a:rPr>
              <a:t>i</a:t>
            </a:r>
            <a:r>
              <a:rPr lang="en-US" b="0" dirty="0">
                <a:latin typeface="Courier New" pitchFamily="49" charset="0"/>
                <a:cs typeface="Courier New" pitchFamily="49" charset="0"/>
              </a:rPr>
              <a:t> = 0; </a:t>
            </a:r>
            <a:r>
              <a:rPr lang="en-US" b="0" dirty="0" err="1">
                <a:latin typeface="Courier New" pitchFamily="49" charset="0"/>
                <a:cs typeface="Courier New" pitchFamily="49" charset="0"/>
              </a:rPr>
              <a:t>i</a:t>
            </a:r>
            <a:r>
              <a:rPr lang="en-US" b="0" dirty="0">
                <a:latin typeface="Courier New" pitchFamily="49" charset="0"/>
                <a:cs typeface="Courier New" pitchFamily="49" charset="0"/>
              </a:rPr>
              <a:t> &lt; 10; </a:t>
            </a:r>
            <a:r>
              <a:rPr lang="en-US" b="0" dirty="0" err="1">
                <a:latin typeface="Courier New" pitchFamily="49" charset="0"/>
                <a:cs typeface="Courier New" pitchFamily="49" charset="0"/>
              </a:rPr>
              <a:t>i</a:t>
            </a:r>
            <a:r>
              <a:rPr lang="en-US" b="0" dirty="0">
                <a:latin typeface="Courier New" pitchFamily="49" charset="0"/>
                <a:cs typeface="Courier New" pitchFamily="49" charset="0"/>
              </a:rPr>
              <a:t>++)</a:t>
            </a:r>
          </a:p>
          <a:p>
            <a:pPr marL="342900" indent="-342900">
              <a:spcBef>
                <a:spcPct val="20000"/>
              </a:spcBef>
              <a:defRPr/>
            </a:pPr>
            <a:r>
              <a:rPr lang="en-US" b="0" dirty="0">
                <a:latin typeface="Courier New" pitchFamily="49" charset="0"/>
                <a:cs typeface="Courier New" pitchFamily="49" charset="0"/>
              </a:rPr>
              <a:t>{</a:t>
            </a:r>
          </a:p>
          <a:p>
            <a:pPr marL="342900" indent="-342900">
              <a:spcBef>
                <a:spcPct val="20000"/>
              </a:spcBef>
              <a:defRPr/>
            </a:pPr>
            <a:r>
              <a:rPr lang="en-US" b="0" dirty="0">
                <a:latin typeface="Courier New" pitchFamily="49" charset="0"/>
                <a:cs typeface="Courier New" pitchFamily="49" charset="0"/>
              </a:rPr>
              <a:t>	a[</a:t>
            </a:r>
            <a:r>
              <a:rPr lang="en-US" b="0" dirty="0" err="1">
                <a:latin typeface="Courier New" pitchFamily="49" charset="0"/>
                <a:cs typeface="Courier New" pitchFamily="49" charset="0"/>
              </a:rPr>
              <a:t>i</a:t>
            </a:r>
            <a:r>
              <a:rPr lang="en-US" b="0" dirty="0">
                <a:latin typeface="Courier New" pitchFamily="49" charset="0"/>
                <a:cs typeface="Courier New" pitchFamily="49" charset="0"/>
              </a:rPr>
              <a:t>] = </a:t>
            </a:r>
            <a:r>
              <a:rPr lang="en-US" b="0" dirty="0" err="1">
                <a:latin typeface="Courier New" pitchFamily="49" charset="0"/>
                <a:cs typeface="Courier New" pitchFamily="49" charset="0"/>
              </a:rPr>
              <a:t>i</a:t>
            </a:r>
            <a:r>
              <a:rPr lang="en-US" b="0" dirty="0">
                <a:latin typeface="Courier New" pitchFamily="49" charset="0"/>
                <a:cs typeface="Courier New" pitchFamily="49" charset="0"/>
              </a:rPr>
              <a:t> + 1;</a:t>
            </a:r>
          </a:p>
          <a:p>
            <a:pPr marL="342900" indent="-342900">
              <a:spcBef>
                <a:spcPct val="20000"/>
              </a:spcBef>
              <a:defRPr/>
            </a:pP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388479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US" smtClean="0"/>
              <a:t>Your Turn (Our Old Friend)</a:t>
            </a:r>
          </a:p>
        </p:txBody>
      </p:sp>
      <p:sp>
        <p:nvSpPr>
          <p:cNvPr id="132099" name="Rectangle 3"/>
          <p:cNvSpPr>
            <a:spLocks noGrp="1" noChangeArrowheads="1"/>
          </p:cNvSpPr>
          <p:nvPr>
            <p:ph idx="1"/>
          </p:nvPr>
        </p:nvSpPr>
        <p:spPr/>
        <p:txBody>
          <a:bodyPr/>
          <a:lstStyle/>
          <a:p>
            <a:pPr eaLnBrk="1" hangingPunct="1"/>
            <a:r>
              <a:rPr lang="en-US" smtClean="0"/>
              <a:t>Write a for loop that given a String variable </a:t>
            </a:r>
            <a:r>
              <a:rPr lang="en-US" i="1" smtClean="0"/>
              <a:t>str</a:t>
            </a:r>
            <a:r>
              <a:rPr lang="en-US" smtClean="0"/>
              <a:t> and a character variable </a:t>
            </a:r>
            <a:r>
              <a:rPr lang="en-US" i="1" smtClean="0"/>
              <a:t>ch</a:t>
            </a:r>
            <a:r>
              <a:rPr lang="en-US" smtClean="0"/>
              <a:t>, counts and outputs the number of occurrences of character </a:t>
            </a:r>
            <a:r>
              <a:rPr lang="en-US" i="1" smtClean="0"/>
              <a:t>ch</a:t>
            </a:r>
            <a:r>
              <a:rPr lang="en-US" smtClean="0"/>
              <a:t> in String </a:t>
            </a:r>
            <a:r>
              <a:rPr lang="en-US" i="1" smtClean="0"/>
              <a:t>str</a:t>
            </a:r>
            <a:r>
              <a:rPr lang="en-US" smtClean="0"/>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EDBF1ED-60A9-4B36-90FC-514CD2AB767E}" type="slidenum">
              <a:rPr lang="en-US" sz="1200">
                <a:solidFill>
                  <a:srgbClr val="898989"/>
                </a:solidFill>
              </a:rPr>
              <a:pPr eaLnBrk="1" hangingPunct="1"/>
              <a:t>29</a:t>
            </a:fld>
            <a:endParaRPr lang="en-US" sz="1200">
              <a:solidFill>
                <a:srgbClr val="898989"/>
              </a:solidFill>
            </a:endParaRPr>
          </a:p>
        </p:txBody>
      </p:sp>
    </p:spTree>
    <p:extLst>
      <p:ext uri="{BB962C8B-B14F-4D97-AF65-F5344CB8AC3E}">
        <p14:creationId xmlns:p14="http://schemas.microsoft.com/office/powerpoint/2010/main" val="3244350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en-US" smtClean="0"/>
              <a:t>What’s the Problem?</a:t>
            </a:r>
          </a:p>
        </p:txBody>
      </p:sp>
      <p:sp>
        <p:nvSpPr>
          <p:cNvPr id="377859" name="Rectangle 3"/>
          <p:cNvSpPr>
            <a:spLocks noGrp="1" noChangeArrowheads="1"/>
          </p:cNvSpPr>
          <p:nvPr>
            <p:ph idx="1"/>
          </p:nvPr>
        </p:nvSpPr>
        <p:spPr/>
        <p:txBody>
          <a:bodyPr/>
          <a:lstStyle/>
          <a:p>
            <a:pPr eaLnBrk="1" hangingPunct="1"/>
            <a:r>
              <a:rPr lang="en-US" smtClean="0"/>
              <a:t>We need to store </a:t>
            </a:r>
            <a:r>
              <a:rPr lang="en-US" i="1" smtClean="0"/>
              <a:t>all</a:t>
            </a:r>
            <a:r>
              <a:rPr lang="en-US" smtClean="0"/>
              <a:t> the temperatures </a:t>
            </a:r>
            <a:r>
              <a:rPr lang="en-US" i="1" smtClean="0"/>
              <a:t>before</a:t>
            </a:r>
            <a:r>
              <a:rPr lang="en-US" smtClean="0"/>
              <a:t> we can perform some of the computation</a:t>
            </a:r>
          </a:p>
          <a:p>
            <a:pPr eaLnBrk="1" hangingPunct="1"/>
            <a:r>
              <a:rPr lang="en-US" smtClean="0"/>
              <a:t>How many variables do we need?</a:t>
            </a:r>
          </a:p>
          <a:p>
            <a:pPr eaLnBrk="1" hangingPunct="1"/>
            <a:r>
              <a:rPr lang="en-US" smtClean="0"/>
              <a:t>What are we going to name them?</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B96C8F12-A267-4948-87A9-0CA2DFC7C0DF}" type="slidenum">
              <a:rPr lang="en-US" sz="1200">
                <a:solidFill>
                  <a:srgbClr val="898989"/>
                </a:solidFill>
              </a:rPr>
              <a:pPr eaLnBrk="1" hangingPunct="1"/>
              <a:t>3</a:t>
            </a:fld>
            <a:endParaRPr lang="en-US" sz="1200">
              <a:solidFill>
                <a:srgbClr val="898989"/>
              </a:solidFill>
            </a:endParaRPr>
          </a:p>
        </p:txBody>
      </p:sp>
    </p:spTree>
    <p:extLst>
      <p:ext uri="{BB962C8B-B14F-4D97-AF65-F5344CB8AC3E}">
        <p14:creationId xmlns:p14="http://schemas.microsoft.com/office/powerpoint/2010/main" val="268204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en-US" smtClean="0"/>
              <a:t>Count Character</a:t>
            </a:r>
          </a:p>
        </p:txBody>
      </p:sp>
      <p:sp>
        <p:nvSpPr>
          <p:cNvPr id="413699" name="Rectangle 3"/>
          <p:cNvSpPr>
            <a:spLocks noGrp="1" noChangeArrowheads="1"/>
          </p:cNvSpPr>
          <p:nvPr>
            <p:ph idx="1"/>
          </p:nvPr>
        </p:nvSpPr>
        <p:spPr>
          <a:xfrm>
            <a:off x="685800" y="1371600"/>
            <a:ext cx="8077200" cy="4495800"/>
          </a:xfrm>
        </p:spPr>
        <p:txBody>
          <a:bodyPr/>
          <a:lstStyle/>
          <a:p>
            <a:pPr eaLnBrk="1" hangingPunct="1">
              <a:lnSpc>
                <a:spcPct val="90000"/>
              </a:lnSpc>
              <a:spcBef>
                <a:spcPct val="0"/>
              </a:spcBef>
              <a:buFont typeface="Wingdings" pitchFamily="2" charset="2"/>
              <a:buNone/>
            </a:pPr>
            <a:r>
              <a:rPr lang="en-US" sz="2400" b="1" smtClean="0">
                <a:latin typeface="Courier New" charset="0"/>
              </a:rPr>
              <a:t>int</a:t>
            </a:r>
            <a:r>
              <a:rPr lang="en-US" sz="2400" smtClean="0">
                <a:latin typeface="Courier New" charset="0"/>
              </a:rPr>
              <a:t> count = 0;</a:t>
            </a:r>
          </a:p>
          <a:p>
            <a:pPr eaLnBrk="1" hangingPunct="1">
              <a:lnSpc>
                <a:spcPct val="90000"/>
              </a:lnSpc>
              <a:spcBef>
                <a:spcPct val="0"/>
              </a:spcBef>
              <a:buFont typeface="Wingdings" pitchFamily="2" charset="2"/>
              <a:buNone/>
            </a:pPr>
            <a:r>
              <a:rPr lang="en-US" sz="2400" b="1" smtClean="0">
                <a:latin typeface="Courier New" charset="0"/>
              </a:rPr>
              <a:t>for</a:t>
            </a:r>
            <a:r>
              <a:rPr lang="en-US" sz="2400" smtClean="0">
                <a:latin typeface="Courier New" charset="0"/>
              </a:rPr>
              <a:t> (</a:t>
            </a:r>
            <a:r>
              <a:rPr lang="en-US" sz="2400" b="1" smtClean="0">
                <a:latin typeface="Courier New" charset="0"/>
              </a:rPr>
              <a:t>int</a:t>
            </a:r>
            <a:r>
              <a:rPr lang="en-US" sz="2400" smtClean="0">
                <a:latin typeface="Courier New" charset="0"/>
              </a:rPr>
              <a:t> i = 0; i &lt; str.length(); i++)</a:t>
            </a:r>
          </a:p>
          <a:p>
            <a:pPr eaLnBrk="1" hangingPunct="1">
              <a:lnSpc>
                <a:spcPct val="90000"/>
              </a:lnSpc>
              <a:spcBef>
                <a:spcPct val="0"/>
              </a:spcBef>
              <a:buFont typeface="Wingdings" pitchFamily="2" charset="2"/>
              <a:buNone/>
            </a:pPr>
            <a:r>
              <a:rPr lang="en-US" sz="2400" smtClean="0">
                <a:latin typeface="Courier New" charset="0"/>
              </a:rPr>
              <a:t>{</a:t>
            </a:r>
          </a:p>
          <a:p>
            <a:pPr eaLnBrk="1" hangingPunct="1">
              <a:lnSpc>
                <a:spcPct val="90000"/>
              </a:lnSpc>
              <a:spcBef>
                <a:spcPct val="0"/>
              </a:spcBef>
              <a:buFont typeface="Wingdings" pitchFamily="2" charset="2"/>
              <a:buNone/>
            </a:pPr>
            <a:r>
              <a:rPr lang="en-US" sz="2400" smtClean="0">
                <a:latin typeface="Courier New" charset="0"/>
              </a:rPr>
              <a:t>  </a:t>
            </a:r>
            <a:r>
              <a:rPr lang="en-US" sz="2400" b="1" smtClean="0">
                <a:latin typeface="Courier New" charset="0"/>
              </a:rPr>
              <a:t>if</a:t>
            </a:r>
            <a:r>
              <a:rPr lang="en-US" sz="2400" smtClean="0">
                <a:latin typeface="Courier New" charset="0"/>
              </a:rPr>
              <a:t> (str.charAt(i) == ch) // found it!</a:t>
            </a:r>
          </a:p>
          <a:p>
            <a:pPr eaLnBrk="1" hangingPunct="1">
              <a:lnSpc>
                <a:spcPct val="90000"/>
              </a:lnSpc>
              <a:spcBef>
                <a:spcPct val="0"/>
              </a:spcBef>
              <a:buFont typeface="Wingdings" pitchFamily="2" charset="2"/>
              <a:buNone/>
            </a:pPr>
            <a:r>
              <a:rPr lang="en-US" sz="2400" smtClean="0">
                <a:latin typeface="Courier New" charset="0"/>
              </a:rPr>
              <a:t>  {</a:t>
            </a:r>
          </a:p>
          <a:p>
            <a:pPr eaLnBrk="1" hangingPunct="1">
              <a:lnSpc>
                <a:spcPct val="90000"/>
              </a:lnSpc>
              <a:spcBef>
                <a:spcPct val="0"/>
              </a:spcBef>
              <a:buFont typeface="Wingdings" pitchFamily="2" charset="2"/>
              <a:buNone/>
            </a:pPr>
            <a:r>
              <a:rPr lang="en-US" sz="2400" smtClean="0">
                <a:latin typeface="Courier New" charset="0"/>
              </a:rPr>
              <a:t>    count = count + 1;</a:t>
            </a:r>
          </a:p>
          <a:p>
            <a:pPr eaLnBrk="1" hangingPunct="1">
              <a:lnSpc>
                <a:spcPct val="90000"/>
              </a:lnSpc>
              <a:spcBef>
                <a:spcPct val="0"/>
              </a:spcBef>
              <a:buFont typeface="Wingdings" pitchFamily="2" charset="2"/>
              <a:buNone/>
            </a:pPr>
            <a:r>
              <a:rPr lang="en-US" sz="2400" smtClean="0">
                <a:latin typeface="Courier New" charset="0"/>
              </a:rPr>
              <a:t>  }</a:t>
            </a:r>
          </a:p>
          <a:p>
            <a:pPr eaLnBrk="1" hangingPunct="1">
              <a:lnSpc>
                <a:spcPct val="90000"/>
              </a:lnSpc>
              <a:spcBef>
                <a:spcPct val="0"/>
              </a:spcBef>
              <a:buFont typeface="Wingdings" pitchFamily="2" charset="2"/>
              <a:buNone/>
            </a:pPr>
            <a:r>
              <a:rPr lang="en-US" sz="2400" smtClean="0">
                <a:latin typeface="Courier New" charset="0"/>
              </a:rPr>
              <a:t>}</a:t>
            </a:r>
          </a:p>
          <a:p>
            <a:pPr eaLnBrk="1" hangingPunct="1">
              <a:lnSpc>
                <a:spcPct val="90000"/>
              </a:lnSpc>
              <a:spcBef>
                <a:spcPct val="0"/>
              </a:spcBef>
              <a:buFont typeface="Wingdings" pitchFamily="2" charset="2"/>
              <a:buNone/>
            </a:pPr>
            <a:r>
              <a:rPr lang="en-US" sz="2400" smtClean="0">
                <a:latin typeface="Courier New" charset="0"/>
              </a:rPr>
              <a:t>System.out.println(“’” + ch + “’ occurs ” +</a:t>
            </a:r>
          </a:p>
          <a:p>
            <a:pPr eaLnBrk="1" hangingPunct="1">
              <a:lnSpc>
                <a:spcPct val="90000"/>
              </a:lnSpc>
              <a:spcBef>
                <a:spcPct val="0"/>
              </a:spcBef>
              <a:buFont typeface="Wingdings" pitchFamily="2" charset="2"/>
              <a:buNone/>
            </a:pPr>
            <a:r>
              <a:rPr lang="en-US" sz="2400" smtClean="0">
                <a:latin typeface="Courier New" charset="0"/>
              </a:rPr>
              <a:t>                   count + “ times in \”” +</a:t>
            </a:r>
          </a:p>
          <a:p>
            <a:pPr eaLnBrk="1" hangingPunct="1">
              <a:lnSpc>
                <a:spcPct val="90000"/>
              </a:lnSpc>
              <a:spcBef>
                <a:spcPct val="0"/>
              </a:spcBef>
              <a:buFont typeface="Wingdings" pitchFamily="2" charset="2"/>
              <a:buNone/>
            </a:pPr>
            <a:r>
              <a:rPr lang="en-US" sz="2400" smtClean="0">
                <a:latin typeface="Courier New" charset="0"/>
              </a:rPr>
              <a:t>                   str + “\””);</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15511E3D-A8FC-44E0-ACBB-B48E9550C6DE}" type="slidenum">
              <a:rPr lang="en-US" sz="1200">
                <a:solidFill>
                  <a:srgbClr val="898989"/>
                </a:solidFill>
              </a:rPr>
              <a:pPr eaLnBrk="1" hangingPunct="1"/>
              <a:t>30</a:t>
            </a:fld>
            <a:endParaRPr lang="en-US" sz="1200">
              <a:solidFill>
                <a:srgbClr val="898989"/>
              </a:solidFill>
            </a:endParaRPr>
          </a:p>
        </p:txBody>
      </p:sp>
    </p:spTree>
    <p:extLst>
      <p:ext uri="{BB962C8B-B14F-4D97-AF65-F5344CB8AC3E}">
        <p14:creationId xmlns:p14="http://schemas.microsoft.com/office/powerpoint/2010/main" val="11748692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smtClean="0"/>
              <a:t>Your Turn, Again</a:t>
            </a:r>
          </a:p>
        </p:txBody>
      </p:sp>
      <p:sp>
        <p:nvSpPr>
          <p:cNvPr id="134147" name="Rectangle 3"/>
          <p:cNvSpPr>
            <a:spLocks noGrp="1" noChangeArrowheads="1"/>
          </p:cNvSpPr>
          <p:nvPr>
            <p:ph idx="1"/>
          </p:nvPr>
        </p:nvSpPr>
        <p:spPr/>
        <p:txBody>
          <a:bodyPr/>
          <a:lstStyle/>
          <a:p>
            <a:pPr eaLnBrk="1" hangingPunct="1"/>
            <a:r>
              <a:rPr lang="en-US" smtClean="0"/>
              <a:t>Write a program segment—using for loops—that given two integer variables, </a:t>
            </a:r>
            <a:r>
              <a:rPr lang="en-US" i="1" smtClean="0"/>
              <a:t>width</a:t>
            </a:r>
            <a:r>
              <a:rPr lang="en-US" smtClean="0"/>
              <a:t> and </a:t>
            </a:r>
            <a:r>
              <a:rPr lang="en-US" i="1" smtClean="0"/>
              <a:t>height</a:t>
            </a:r>
            <a:r>
              <a:rPr lang="en-US" smtClean="0"/>
              <a:t>, outputs a rectangle of ‘+’s of the given width and height.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816B252-B0CC-4C79-90B1-1D1934D280B9}" type="slidenum">
              <a:rPr lang="en-US" sz="1200">
                <a:solidFill>
                  <a:srgbClr val="898989"/>
                </a:solidFill>
              </a:rPr>
              <a:pPr eaLnBrk="1" hangingPunct="1"/>
              <a:t>31</a:t>
            </a:fld>
            <a:endParaRPr lang="en-US" sz="1200">
              <a:solidFill>
                <a:srgbClr val="898989"/>
              </a:solidFill>
            </a:endParaRPr>
          </a:p>
        </p:txBody>
      </p:sp>
    </p:spTree>
    <p:extLst>
      <p:ext uri="{BB962C8B-B14F-4D97-AF65-F5344CB8AC3E}">
        <p14:creationId xmlns:p14="http://schemas.microsoft.com/office/powerpoint/2010/main" val="26212104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smtClean="0"/>
              <a:t>Output A Rectangle Of ‘+’s</a:t>
            </a:r>
          </a:p>
        </p:txBody>
      </p:sp>
      <p:sp>
        <p:nvSpPr>
          <p:cNvPr id="415747" name="Rectangle 3"/>
          <p:cNvSpPr>
            <a:spLocks noGrp="1" noChangeArrowheads="1"/>
          </p:cNvSpPr>
          <p:nvPr>
            <p:ph idx="1"/>
          </p:nvPr>
        </p:nvSpPr>
        <p:spPr>
          <a:xfrm>
            <a:off x="685800" y="1371600"/>
            <a:ext cx="8077200" cy="4495800"/>
          </a:xfrm>
        </p:spPr>
        <p:txBody>
          <a:bodyPr/>
          <a:lstStyle/>
          <a:p>
            <a:pPr eaLnBrk="1" hangingPunct="1">
              <a:lnSpc>
                <a:spcPct val="90000"/>
              </a:lnSpc>
              <a:spcBef>
                <a:spcPct val="0"/>
              </a:spcBef>
              <a:buFont typeface="Wingdings" pitchFamily="2" charset="2"/>
              <a:buNone/>
            </a:pPr>
            <a:r>
              <a:rPr lang="en-US" sz="2400" b="1" smtClean="0">
                <a:latin typeface="Courier New" charset="0"/>
              </a:rPr>
              <a:t>for</a:t>
            </a:r>
            <a:r>
              <a:rPr lang="en-US" sz="2400" smtClean="0">
                <a:latin typeface="Courier New" charset="0"/>
              </a:rPr>
              <a:t> (</a:t>
            </a:r>
            <a:r>
              <a:rPr lang="en-US" sz="2400" b="1" smtClean="0">
                <a:latin typeface="Courier New" charset="0"/>
              </a:rPr>
              <a:t>int</a:t>
            </a:r>
            <a:r>
              <a:rPr lang="en-US" sz="2400" smtClean="0">
                <a:latin typeface="Courier New" charset="0"/>
              </a:rPr>
              <a:t> row = 0; row &lt; height; row++)</a:t>
            </a:r>
          </a:p>
          <a:p>
            <a:pPr eaLnBrk="1" hangingPunct="1">
              <a:lnSpc>
                <a:spcPct val="90000"/>
              </a:lnSpc>
              <a:spcBef>
                <a:spcPct val="0"/>
              </a:spcBef>
              <a:buFont typeface="Wingdings" pitchFamily="2" charset="2"/>
              <a:buNone/>
            </a:pPr>
            <a:r>
              <a:rPr lang="en-US" sz="2400" smtClean="0">
                <a:latin typeface="Courier New" charset="0"/>
              </a:rPr>
              <a:t>{</a:t>
            </a:r>
          </a:p>
          <a:p>
            <a:pPr eaLnBrk="1" hangingPunct="1">
              <a:lnSpc>
                <a:spcPct val="90000"/>
              </a:lnSpc>
              <a:spcBef>
                <a:spcPct val="0"/>
              </a:spcBef>
              <a:buFont typeface="Wingdings" pitchFamily="2" charset="2"/>
              <a:buNone/>
            </a:pPr>
            <a:r>
              <a:rPr lang="en-US" sz="2400" b="1" smtClean="0">
                <a:latin typeface="Courier New" charset="0"/>
              </a:rPr>
              <a:t>  for</a:t>
            </a:r>
            <a:r>
              <a:rPr lang="en-US" sz="2400" smtClean="0">
                <a:latin typeface="Courier New" charset="0"/>
              </a:rPr>
              <a:t> (</a:t>
            </a:r>
            <a:r>
              <a:rPr lang="en-US" sz="2400" b="1" smtClean="0">
                <a:latin typeface="Courier New" charset="0"/>
              </a:rPr>
              <a:t>int</a:t>
            </a:r>
            <a:r>
              <a:rPr lang="en-US" sz="2400" smtClean="0">
                <a:latin typeface="Courier New" charset="0"/>
              </a:rPr>
              <a:t> col = 0; col &lt; width; col++)</a:t>
            </a:r>
          </a:p>
          <a:p>
            <a:pPr eaLnBrk="1" hangingPunct="1">
              <a:lnSpc>
                <a:spcPct val="90000"/>
              </a:lnSpc>
              <a:spcBef>
                <a:spcPct val="0"/>
              </a:spcBef>
              <a:buFont typeface="Wingdings" pitchFamily="2" charset="2"/>
              <a:buNone/>
            </a:pPr>
            <a:r>
              <a:rPr lang="en-US" sz="2400" smtClean="0">
                <a:latin typeface="Courier New" charset="0"/>
              </a:rPr>
              <a:t>  {</a:t>
            </a:r>
          </a:p>
          <a:p>
            <a:pPr eaLnBrk="1" hangingPunct="1">
              <a:lnSpc>
                <a:spcPct val="90000"/>
              </a:lnSpc>
              <a:spcBef>
                <a:spcPct val="0"/>
              </a:spcBef>
              <a:buFont typeface="Wingdings" pitchFamily="2" charset="2"/>
              <a:buNone/>
            </a:pPr>
            <a:r>
              <a:rPr lang="en-US" sz="2400" smtClean="0">
                <a:latin typeface="Courier New" charset="0"/>
              </a:rPr>
              <a:t>    System.out.print(‘+’);</a:t>
            </a:r>
          </a:p>
          <a:p>
            <a:pPr eaLnBrk="1" hangingPunct="1">
              <a:lnSpc>
                <a:spcPct val="90000"/>
              </a:lnSpc>
              <a:spcBef>
                <a:spcPct val="0"/>
              </a:spcBef>
              <a:buFont typeface="Wingdings" pitchFamily="2" charset="2"/>
              <a:buNone/>
            </a:pPr>
            <a:r>
              <a:rPr lang="en-US" sz="2400" smtClean="0">
                <a:latin typeface="Courier New" charset="0"/>
              </a:rPr>
              <a:t>	}</a:t>
            </a:r>
          </a:p>
          <a:p>
            <a:pPr eaLnBrk="1" hangingPunct="1">
              <a:lnSpc>
                <a:spcPct val="90000"/>
              </a:lnSpc>
              <a:spcBef>
                <a:spcPct val="0"/>
              </a:spcBef>
              <a:buFont typeface="Wingdings" pitchFamily="2" charset="2"/>
              <a:buNone/>
            </a:pPr>
            <a:r>
              <a:rPr lang="en-US" sz="2400" smtClean="0">
                <a:latin typeface="Courier New" charset="0"/>
              </a:rPr>
              <a:t>  System.out.println();</a:t>
            </a:r>
          </a:p>
          <a:p>
            <a:pPr eaLnBrk="1" hangingPunct="1">
              <a:lnSpc>
                <a:spcPct val="90000"/>
              </a:lnSpc>
              <a:spcBef>
                <a:spcPct val="0"/>
              </a:spcBef>
              <a:buFont typeface="Wingdings" pitchFamily="2" charset="2"/>
              <a:buNone/>
            </a:pPr>
            <a:r>
              <a:rPr lang="en-US" sz="240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9495110-8CA8-4619-995E-E615CF60D216}" type="slidenum">
              <a:rPr lang="en-US" sz="1200">
                <a:solidFill>
                  <a:srgbClr val="898989"/>
                </a:solidFill>
              </a:rPr>
              <a:pPr eaLnBrk="1" hangingPunct="1"/>
              <a:t>32</a:t>
            </a:fld>
            <a:endParaRPr lang="en-US" sz="1200">
              <a:solidFill>
                <a:srgbClr val="898989"/>
              </a:solidFill>
            </a:endParaRPr>
          </a:p>
        </p:txBody>
      </p:sp>
    </p:spTree>
    <p:extLst>
      <p:ext uri="{BB962C8B-B14F-4D97-AF65-F5344CB8AC3E}">
        <p14:creationId xmlns:p14="http://schemas.microsoft.com/office/powerpoint/2010/main" val="21877616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en-US" smtClean="0"/>
              <a:t>Arrays And Methods</a:t>
            </a:r>
          </a:p>
        </p:txBody>
      </p:sp>
      <p:sp>
        <p:nvSpPr>
          <p:cNvPr id="417795" name="Rectangle 3"/>
          <p:cNvSpPr>
            <a:spLocks noGrp="1" noChangeArrowheads="1"/>
          </p:cNvSpPr>
          <p:nvPr>
            <p:ph idx="1"/>
          </p:nvPr>
        </p:nvSpPr>
        <p:spPr/>
        <p:txBody>
          <a:bodyPr/>
          <a:lstStyle/>
          <a:p>
            <a:pPr eaLnBrk="1" hangingPunct="1"/>
            <a:r>
              <a:rPr lang="en-US" smtClean="0"/>
              <a:t>Arrays can be passed as parameters to methods and can be returned by methods (functions), e.g.,</a:t>
            </a:r>
            <a:endParaRPr lang="en-US" sz="2000" smtClean="0">
              <a:latin typeface="Courier New" charset="0"/>
            </a:endParaRPr>
          </a:p>
          <a:p>
            <a:pPr lvl="1" eaLnBrk="1" hangingPunct="1"/>
            <a:endParaRPr lang="en-US" sz="2200" b="1" smtClean="0">
              <a:latin typeface="Courier New" charset="0"/>
            </a:endParaRPr>
          </a:p>
          <a:p>
            <a:pPr lvl="1" eaLnBrk="1" hangingPunct="1"/>
            <a:r>
              <a:rPr lang="en-US" sz="2200" b="1" smtClean="0">
                <a:latin typeface="Courier New" charset="0"/>
              </a:rPr>
              <a:t>private static void</a:t>
            </a:r>
            <a:r>
              <a:rPr lang="en-US" sz="2200" smtClean="0">
                <a:latin typeface="Courier New" charset="0"/>
              </a:rPr>
              <a:t> printArray(</a:t>
            </a:r>
            <a:r>
              <a:rPr lang="en-US" sz="2200" b="1" smtClean="0">
                <a:latin typeface="Courier New" charset="0"/>
              </a:rPr>
              <a:t>double</a:t>
            </a:r>
            <a:r>
              <a:rPr lang="en-US" sz="2200" smtClean="0">
                <a:latin typeface="Courier New" charset="0"/>
              </a:rPr>
              <a:t>[] a)</a:t>
            </a:r>
          </a:p>
          <a:p>
            <a:pPr lvl="1" eaLnBrk="1" hangingPunct="1"/>
            <a:r>
              <a:rPr lang="en-US" sz="2200" b="1" smtClean="0">
                <a:latin typeface="Courier New" charset="0"/>
              </a:rPr>
              <a:t>private static void</a:t>
            </a:r>
            <a:r>
              <a:rPr lang="en-US" sz="2200" smtClean="0">
                <a:latin typeface="Courier New" charset="0"/>
              </a:rPr>
              <a:t> clearArray(</a:t>
            </a:r>
            <a:r>
              <a:rPr lang="en-US" sz="2200" b="1" smtClean="0">
                <a:latin typeface="Courier New" charset="0"/>
              </a:rPr>
              <a:t>int</a:t>
            </a:r>
            <a:r>
              <a:rPr lang="en-US" sz="2200" smtClean="0">
                <a:latin typeface="Courier New" charset="0"/>
              </a:rPr>
              <a:t>[] a)</a:t>
            </a:r>
          </a:p>
          <a:p>
            <a:pPr lvl="1" eaLnBrk="1" hangingPunct="1"/>
            <a:r>
              <a:rPr lang="en-US" sz="2200" b="1" smtClean="0">
                <a:latin typeface="Courier New" charset="0"/>
              </a:rPr>
              <a:t>private static int</a:t>
            </a:r>
            <a:r>
              <a:rPr lang="en-US" sz="2200" smtClean="0">
                <a:latin typeface="Courier New" charset="0"/>
              </a:rPr>
              <a:t>[] copyArray(</a:t>
            </a:r>
            <a:r>
              <a:rPr lang="en-US" sz="2200" b="1" smtClean="0">
                <a:latin typeface="Courier New" charset="0"/>
              </a:rPr>
              <a:t>int</a:t>
            </a:r>
            <a:r>
              <a:rPr lang="en-US" sz="2200" smtClean="0">
                <a:latin typeface="Courier New" charset="0"/>
              </a:rPr>
              <a:t>[] a)</a:t>
            </a:r>
          </a:p>
          <a:p>
            <a:pPr lvl="1" eaLnBrk="1" hangingPunct="1"/>
            <a:r>
              <a:rPr lang="en-US" sz="2200" b="1" smtClean="0">
                <a:latin typeface="Courier New" charset="0"/>
              </a:rPr>
              <a:t>private</a:t>
            </a:r>
            <a:r>
              <a:rPr lang="en-US" sz="2200" smtClean="0">
                <a:latin typeface="Courier New" charset="0"/>
              </a:rPr>
              <a:t> </a:t>
            </a:r>
            <a:r>
              <a:rPr lang="en-US" sz="2200" b="1" smtClean="0">
                <a:latin typeface="Courier New" charset="0"/>
              </a:rPr>
              <a:t>static</a:t>
            </a:r>
            <a:r>
              <a:rPr lang="en-US" sz="2200" smtClean="0">
                <a:latin typeface="Courier New" charset="0"/>
              </a:rPr>
              <a:t> </a:t>
            </a:r>
            <a:r>
              <a:rPr lang="en-US" sz="2200" b="1" smtClean="0">
                <a:latin typeface="Courier New" charset="0"/>
              </a:rPr>
              <a:t>int</a:t>
            </a:r>
            <a:r>
              <a:rPr lang="en-US" sz="2200" smtClean="0">
                <a:latin typeface="Courier New" charset="0"/>
              </a:rPr>
              <a:t> indexOfSmallest(</a:t>
            </a:r>
            <a:br>
              <a:rPr lang="en-US" sz="2200" smtClean="0">
                <a:latin typeface="Courier New" charset="0"/>
              </a:rPr>
            </a:br>
            <a:r>
              <a:rPr lang="en-US" sz="2200" smtClean="0">
                <a:latin typeface="Courier New" charset="0"/>
              </a:rPr>
              <a:t>			    </a:t>
            </a:r>
            <a:r>
              <a:rPr lang="en-US" sz="2200" b="1" smtClean="0">
                <a:latin typeface="Courier New" charset="0"/>
              </a:rPr>
              <a:t>int</a:t>
            </a:r>
            <a:r>
              <a:rPr lang="en-US" sz="2200" smtClean="0">
                <a:latin typeface="Courier New" charset="0"/>
              </a:rPr>
              <a:t> startIndex, </a:t>
            </a:r>
            <a:r>
              <a:rPr lang="en-US" sz="2200" b="1" smtClean="0">
                <a:latin typeface="Courier New" charset="0"/>
              </a:rPr>
              <a:t>double</a:t>
            </a:r>
            <a:r>
              <a:rPr lang="en-US" sz="2200" smtClean="0">
                <a:latin typeface="Courier New" charset="0"/>
              </a:rPr>
              <a:t>[] t)</a:t>
            </a:r>
          </a:p>
          <a:p>
            <a:pPr lvl="1" eaLnBrk="1" hangingPunct="1"/>
            <a:r>
              <a:rPr lang="en-US" sz="2200" b="1" smtClean="0">
                <a:latin typeface="Courier New" charset="0"/>
              </a:rPr>
              <a:t>private</a:t>
            </a:r>
            <a:r>
              <a:rPr lang="en-US" sz="2200" smtClean="0">
                <a:latin typeface="Courier New" charset="0"/>
              </a:rPr>
              <a:t> </a:t>
            </a:r>
            <a:r>
              <a:rPr lang="en-US" sz="2200" b="1" smtClean="0">
                <a:latin typeface="Courier New" charset="0"/>
              </a:rPr>
              <a:t>static</a:t>
            </a:r>
            <a:r>
              <a:rPr lang="en-US" sz="2200" smtClean="0">
                <a:latin typeface="Courier New" charset="0"/>
              </a:rPr>
              <a:t> </a:t>
            </a:r>
            <a:r>
              <a:rPr lang="en-US" sz="2200" b="1" smtClean="0">
                <a:latin typeface="Courier New" charset="0"/>
              </a:rPr>
              <a:t>void</a:t>
            </a:r>
            <a:r>
              <a:rPr lang="en-US" sz="2200" smtClean="0">
                <a:latin typeface="Courier New" charset="0"/>
              </a:rPr>
              <a:t> sort(</a:t>
            </a:r>
            <a:r>
              <a:rPr lang="en-US" sz="2200" b="1" smtClean="0">
                <a:latin typeface="Courier New" charset="0"/>
              </a:rPr>
              <a:t>double</a:t>
            </a:r>
            <a:r>
              <a:rPr lang="en-US" sz="2200" smtClean="0">
                <a:latin typeface="Courier New" charset="0"/>
              </a:rPr>
              <a:t>[] temps)</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3F8A4A9-48C3-476D-9E5D-B5C7070118BA}" type="slidenum">
              <a:rPr lang="en-US" sz="1200">
                <a:solidFill>
                  <a:srgbClr val="898989"/>
                </a:solidFill>
              </a:rPr>
              <a:pPr eaLnBrk="1" hangingPunct="1"/>
              <a:t>33</a:t>
            </a:fld>
            <a:endParaRPr lang="en-US" sz="1200">
              <a:solidFill>
                <a:srgbClr val="898989"/>
              </a:solidFill>
            </a:endParaRPr>
          </a:p>
        </p:txBody>
      </p:sp>
    </p:spTree>
    <p:extLst>
      <p:ext uri="{BB962C8B-B14F-4D97-AF65-F5344CB8AC3E}">
        <p14:creationId xmlns:p14="http://schemas.microsoft.com/office/powerpoint/2010/main" val="9820131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en-US" smtClean="0"/>
              <a:t>Print Array</a:t>
            </a:r>
          </a:p>
        </p:txBody>
      </p:sp>
      <p:sp>
        <p:nvSpPr>
          <p:cNvPr id="419843" name="Rectangle 3"/>
          <p:cNvSpPr>
            <a:spLocks noGrp="1" noChangeArrowheads="1"/>
          </p:cNvSpPr>
          <p:nvPr>
            <p:ph idx="1"/>
          </p:nvPr>
        </p:nvSpPr>
        <p:spPr/>
        <p:txBody>
          <a:bodyPr/>
          <a:lstStyle/>
          <a:p>
            <a:pPr eaLnBrk="1" hangingPunct="1"/>
            <a:r>
              <a:rPr lang="en-US" sz="2800" dirty="0" smtClean="0"/>
              <a:t>Given an array of double, output each element on a separate line (in the order in which they occur in the array)</a:t>
            </a:r>
          </a:p>
          <a:p>
            <a:pPr eaLnBrk="1" hangingPunct="1">
              <a:spcBef>
                <a:spcPct val="10000"/>
              </a:spcBef>
              <a:buFont typeface="Wingdings" pitchFamily="2" charset="2"/>
              <a:buNone/>
            </a:pPr>
            <a:endParaRPr lang="en-US" sz="2400" b="1" dirty="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FFD856B-A411-4603-96EF-E2478D564FE2}" type="slidenum">
              <a:rPr lang="en-US" sz="1200">
                <a:solidFill>
                  <a:srgbClr val="898989"/>
                </a:solidFill>
              </a:rPr>
              <a:pPr eaLnBrk="1" hangingPunct="1"/>
              <a:t>34</a:t>
            </a:fld>
            <a:endParaRPr lang="en-US" sz="1200">
              <a:solidFill>
                <a:srgbClr val="898989"/>
              </a:solidFill>
            </a:endParaRPr>
          </a:p>
        </p:txBody>
      </p:sp>
    </p:spTree>
    <p:extLst>
      <p:ext uri="{BB962C8B-B14F-4D97-AF65-F5344CB8AC3E}">
        <p14:creationId xmlns:p14="http://schemas.microsoft.com/office/powerpoint/2010/main" val="20350397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en-US" smtClean="0"/>
              <a:t>Print Array</a:t>
            </a:r>
          </a:p>
        </p:txBody>
      </p:sp>
      <p:sp>
        <p:nvSpPr>
          <p:cNvPr id="419843" name="Rectangle 3"/>
          <p:cNvSpPr>
            <a:spLocks noGrp="1" noChangeArrowheads="1"/>
          </p:cNvSpPr>
          <p:nvPr>
            <p:ph idx="1"/>
          </p:nvPr>
        </p:nvSpPr>
        <p:spPr/>
        <p:txBody>
          <a:bodyPr/>
          <a:lstStyle/>
          <a:p>
            <a:pPr eaLnBrk="1" hangingPunct="1"/>
            <a:r>
              <a:rPr lang="en-US" sz="2800" dirty="0" smtClean="0"/>
              <a:t>Given an array of double, output each element on a separate line (in the order in which they occur in the array)</a:t>
            </a:r>
          </a:p>
          <a:p>
            <a:pPr eaLnBrk="1" hangingPunct="1">
              <a:spcBef>
                <a:spcPct val="10000"/>
              </a:spcBef>
              <a:buFont typeface="Wingdings" pitchFamily="2" charset="2"/>
              <a:buNone/>
            </a:pPr>
            <a:endParaRPr lang="en-US" sz="2400" b="1" dirty="0" smtClean="0">
              <a:latin typeface="Courier New" charset="0"/>
            </a:endParaRPr>
          </a:p>
          <a:p>
            <a:pPr eaLnBrk="1" hangingPunct="1">
              <a:spcBef>
                <a:spcPct val="10000"/>
              </a:spcBef>
              <a:buFont typeface="Wingdings" pitchFamily="2" charset="2"/>
              <a:buNone/>
            </a:pPr>
            <a:r>
              <a:rPr lang="en-US" sz="2400" b="1" dirty="0" smtClean="0">
                <a:latin typeface="Courier New" charset="0"/>
              </a:rPr>
              <a:t>private static void</a:t>
            </a:r>
            <a:r>
              <a:rPr lang="en-US" sz="2400" dirty="0" smtClean="0">
                <a:latin typeface="Courier New" charset="0"/>
              </a:rPr>
              <a:t> </a:t>
            </a:r>
            <a:r>
              <a:rPr lang="en-US" sz="2400" dirty="0" err="1" smtClean="0">
                <a:latin typeface="Courier New" charset="0"/>
              </a:rPr>
              <a:t>printArray</a:t>
            </a:r>
            <a:r>
              <a:rPr lang="en-US" sz="2400" dirty="0" smtClean="0">
                <a:latin typeface="Courier New" charset="0"/>
              </a:rPr>
              <a:t>(</a:t>
            </a:r>
            <a:r>
              <a:rPr lang="en-US" sz="2400" b="1" dirty="0" smtClean="0">
                <a:latin typeface="Courier New" charset="0"/>
              </a:rPr>
              <a:t>double</a:t>
            </a:r>
            <a:r>
              <a:rPr lang="en-US" sz="2400" dirty="0" smtClean="0">
                <a:latin typeface="Courier New" charset="0"/>
              </a:rPr>
              <a:t>[] a)</a:t>
            </a:r>
          </a:p>
          <a:p>
            <a:pPr eaLnBrk="1" hangingPunct="1">
              <a:spcBef>
                <a:spcPct val="10000"/>
              </a:spcBef>
              <a:buFont typeface="Wingdings" pitchFamily="2" charset="2"/>
              <a:buNone/>
            </a:pPr>
            <a:r>
              <a:rPr lang="en-US" sz="2400" dirty="0" smtClean="0">
                <a:latin typeface="Courier New" charset="0"/>
              </a:rPr>
              <a:t>{</a:t>
            </a:r>
          </a:p>
          <a:p>
            <a:pPr eaLnBrk="1" hangingPunct="1">
              <a:spcBef>
                <a:spcPct val="10000"/>
              </a:spcBef>
              <a:buFont typeface="Wingdings" pitchFamily="2" charset="2"/>
              <a:buNone/>
            </a:pPr>
            <a:r>
              <a:rPr lang="en-US" sz="2400" b="1" dirty="0" smtClean="0">
                <a:latin typeface="Courier New" charset="0"/>
              </a:rPr>
              <a:t>   for</a:t>
            </a:r>
            <a:r>
              <a:rPr lang="en-US" sz="2400" dirty="0" smtClean="0">
                <a:latin typeface="Courier New" charset="0"/>
              </a:rPr>
              <a:t> (</a:t>
            </a:r>
            <a:r>
              <a:rPr lang="en-US" sz="2400" b="1" dirty="0" err="1" smtClean="0">
                <a:latin typeface="Courier New" charset="0"/>
              </a:rPr>
              <a:t>int</a:t>
            </a:r>
            <a:r>
              <a:rPr lang="en-US" sz="2400" dirty="0" smtClean="0">
                <a:latin typeface="Courier New" charset="0"/>
              </a:rPr>
              <a:t> </a:t>
            </a:r>
            <a:r>
              <a:rPr lang="en-US" sz="2400" dirty="0" err="1" smtClean="0">
                <a:latin typeface="Courier New" charset="0"/>
              </a:rPr>
              <a:t>i</a:t>
            </a:r>
            <a:r>
              <a:rPr lang="en-US" sz="2400" dirty="0" smtClean="0">
                <a:latin typeface="Courier New" charset="0"/>
              </a:rPr>
              <a:t> = 0; </a:t>
            </a:r>
            <a:r>
              <a:rPr lang="en-US" sz="2400" dirty="0" err="1" smtClean="0">
                <a:latin typeface="Courier New" charset="0"/>
              </a:rPr>
              <a:t>i</a:t>
            </a:r>
            <a:r>
              <a:rPr lang="en-US" sz="2400" dirty="0" smtClean="0">
                <a:latin typeface="Courier New" charset="0"/>
              </a:rPr>
              <a:t> &lt; </a:t>
            </a:r>
            <a:r>
              <a:rPr lang="en-US" sz="2400" dirty="0" err="1" smtClean="0">
                <a:latin typeface="Courier New" charset="0"/>
              </a:rPr>
              <a:t>a.length</a:t>
            </a:r>
            <a:r>
              <a:rPr lang="en-US" sz="2400" dirty="0" smtClean="0">
                <a:latin typeface="Courier New" charset="0"/>
              </a:rPr>
              <a:t>; </a:t>
            </a:r>
            <a:r>
              <a:rPr lang="en-US" sz="2400" dirty="0" err="1" smtClean="0">
                <a:latin typeface="Courier New" charset="0"/>
              </a:rPr>
              <a:t>i</a:t>
            </a:r>
            <a:r>
              <a:rPr lang="en-US" sz="2400" dirty="0" smtClean="0">
                <a:latin typeface="Courier New" charset="0"/>
              </a:rPr>
              <a:t>++)</a:t>
            </a:r>
          </a:p>
          <a:p>
            <a:pPr eaLnBrk="1" hangingPunct="1">
              <a:spcBef>
                <a:spcPct val="10000"/>
              </a:spcBef>
              <a:buFont typeface="Wingdings" pitchFamily="2" charset="2"/>
              <a:buNone/>
            </a:pPr>
            <a:r>
              <a:rPr lang="en-US" sz="2400" dirty="0" smtClean="0">
                <a:latin typeface="Courier New" charset="0"/>
              </a:rPr>
              <a:t>   {</a:t>
            </a:r>
          </a:p>
          <a:p>
            <a:pPr eaLnBrk="1" hangingPunct="1">
              <a:spcBef>
                <a:spcPct val="10000"/>
              </a:spcBef>
              <a:buFont typeface="Wingdings" pitchFamily="2" charset="2"/>
              <a:buNone/>
            </a:pP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a:t>
            </a:r>
            <a:r>
              <a:rPr lang="en-US" sz="2400" dirty="0" err="1" smtClean="0">
                <a:latin typeface="Courier New" charset="0"/>
              </a:rPr>
              <a:t>i</a:t>
            </a:r>
            <a:r>
              <a:rPr lang="en-US" sz="2400" dirty="0" smtClean="0">
                <a:latin typeface="Courier New" charset="0"/>
              </a:rPr>
              <a:t>]);</a:t>
            </a:r>
          </a:p>
          <a:p>
            <a:pPr eaLnBrk="1" hangingPunct="1">
              <a:spcBef>
                <a:spcPct val="10000"/>
              </a:spcBef>
              <a:buFont typeface="Wingdings" pitchFamily="2" charset="2"/>
              <a:buNone/>
            </a:pPr>
            <a:r>
              <a:rPr lang="en-US" sz="2400" dirty="0">
                <a:latin typeface="Courier New" charset="0"/>
              </a:rPr>
              <a:t> </a:t>
            </a:r>
            <a:r>
              <a:rPr lang="en-US" sz="2400" dirty="0" smtClean="0">
                <a:latin typeface="Courier New" charset="0"/>
              </a:rPr>
              <a:t>  }</a:t>
            </a:r>
          </a:p>
          <a:p>
            <a:pPr eaLnBrk="1" hangingPunct="1">
              <a:spcBef>
                <a:spcPct val="10000"/>
              </a:spcBef>
              <a:buFont typeface="Wingdings" pitchFamily="2" charset="2"/>
              <a:buNone/>
            </a:pPr>
            <a:r>
              <a:rPr lang="en-US" sz="2400" dirty="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FFD856B-A411-4603-96EF-E2478D564FE2}" type="slidenum">
              <a:rPr lang="en-US" sz="1200">
                <a:solidFill>
                  <a:srgbClr val="898989"/>
                </a:solidFill>
              </a:rPr>
              <a:pPr eaLnBrk="1" hangingPunct="1"/>
              <a:t>35</a:t>
            </a:fld>
            <a:endParaRPr lang="en-US" sz="1200">
              <a:solidFill>
                <a:srgbClr val="898989"/>
              </a:solidFill>
            </a:endParaRPr>
          </a:p>
        </p:txBody>
      </p:sp>
    </p:spTree>
    <p:extLst>
      <p:ext uri="{BB962C8B-B14F-4D97-AF65-F5344CB8AC3E}">
        <p14:creationId xmlns:p14="http://schemas.microsoft.com/office/powerpoint/2010/main" val="42653692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smtClean="0"/>
              <a:t>Clear Array</a:t>
            </a:r>
          </a:p>
        </p:txBody>
      </p:sp>
      <p:sp>
        <p:nvSpPr>
          <p:cNvPr id="422915" name="Rectangle 3"/>
          <p:cNvSpPr>
            <a:spLocks noGrp="1" noChangeArrowheads="1"/>
          </p:cNvSpPr>
          <p:nvPr>
            <p:ph idx="1"/>
          </p:nvPr>
        </p:nvSpPr>
        <p:spPr/>
        <p:txBody>
          <a:bodyPr/>
          <a:lstStyle/>
          <a:p>
            <a:pPr eaLnBrk="1" hangingPunct="1">
              <a:lnSpc>
                <a:spcPct val="80000"/>
              </a:lnSpc>
            </a:pPr>
            <a:r>
              <a:rPr lang="en-US" sz="2800" dirty="0" smtClean="0"/>
              <a:t>Given an array of </a:t>
            </a:r>
            <a:r>
              <a:rPr lang="en-US" sz="2800" dirty="0" err="1" smtClean="0"/>
              <a:t>int</a:t>
            </a:r>
            <a:r>
              <a:rPr lang="en-US" sz="2800" dirty="0" smtClean="0"/>
              <a:t>, set each element of the array to 0</a:t>
            </a:r>
            <a:r>
              <a:rPr lang="en-US" sz="2400" b="1" dirty="0" smtClean="0">
                <a:latin typeface="Courier New" charset="0"/>
              </a:rPr>
              <a:t> </a:t>
            </a:r>
          </a:p>
          <a:p>
            <a:pPr eaLnBrk="1" hangingPunct="1">
              <a:lnSpc>
                <a:spcPct val="80000"/>
              </a:lnSpc>
              <a:spcBef>
                <a:spcPct val="10000"/>
              </a:spcBef>
              <a:buFont typeface="Wingdings" pitchFamily="2" charset="2"/>
              <a:buNone/>
            </a:pPr>
            <a:endParaRPr lang="en-US" sz="2400" b="1" dirty="0" smtClean="0">
              <a:latin typeface="Courier New" charset="0"/>
            </a:endParaRPr>
          </a:p>
          <a:p>
            <a:pPr eaLnBrk="1" hangingPunct="1">
              <a:lnSpc>
                <a:spcPct val="80000"/>
              </a:lnSpc>
              <a:spcBef>
                <a:spcPct val="10000"/>
              </a:spcBef>
              <a:buFont typeface="Wingdings" pitchFamily="2" charset="2"/>
              <a:buNone/>
            </a:pPr>
            <a:r>
              <a:rPr lang="en-US" sz="2400" b="1" dirty="0" smtClean="0">
                <a:latin typeface="Courier New" charset="0"/>
              </a:rPr>
              <a:t>	</a:t>
            </a:r>
            <a:endParaRPr lang="en-US" sz="2400" dirty="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B18AB12-4D4A-406C-B822-6ED0F5BBC5C9}" type="slidenum">
              <a:rPr lang="en-US" sz="1200">
                <a:solidFill>
                  <a:srgbClr val="898989"/>
                </a:solidFill>
              </a:rPr>
              <a:pPr eaLnBrk="1" hangingPunct="1"/>
              <a:t>36</a:t>
            </a:fld>
            <a:endParaRPr lang="en-US" sz="1200">
              <a:solidFill>
                <a:srgbClr val="898989"/>
              </a:solidFill>
            </a:endParaRPr>
          </a:p>
        </p:txBody>
      </p:sp>
    </p:spTree>
    <p:extLst>
      <p:ext uri="{BB962C8B-B14F-4D97-AF65-F5344CB8AC3E}">
        <p14:creationId xmlns:p14="http://schemas.microsoft.com/office/powerpoint/2010/main" val="286442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en-US" smtClean="0"/>
              <a:t>Copy Array</a:t>
            </a:r>
          </a:p>
        </p:txBody>
      </p:sp>
      <p:sp>
        <p:nvSpPr>
          <p:cNvPr id="420867" name="Rectangle 3"/>
          <p:cNvSpPr>
            <a:spLocks noGrp="1" noChangeArrowheads="1"/>
          </p:cNvSpPr>
          <p:nvPr>
            <p:ph idx="1"/>
          </p:nvPr>
        </p:nvSpPr>
        <p:spPr/>
        <p:txBody>
          <a:bodyPr/>
          <a:lstStyle/>
          <a:p>
            <a:pPr eaLnBrk="1" hangingPunct="1">
              <a:lnSpc>
                <a:spcPct val="80000"/>
              </a:lnSpc>
            </a:pPr>
            <a:r>
              <a:rPr lang="en-US" sz="2800" dirty="0" smtClean="0"/>
              <a:t>Given an array of </a:t>
            </a:r>
            <a:r>
              <a:rPr lang="en-US" sz="2800" dirty="0" err="1" smtClean="0"/>
              <a:t>int</a:t>
            </a:r>
            <a:r>
              <a:rPr lang="en-US" sz="2800" dirty="0" smtClean="0"/>
              <a:t>, return a new array which is a copy of the given one (same length, same elements)</a:t>
            </a:r>
            <a:r>
              <a:rPr lang="en-US" sz="2000" b="1" dirty="0" smtClean="0">
                <a:latin typeface="Courier New" charset="0"/>
              </a:rPr>
              <a:t> </a:t>
            </a:r>
          </a:p>
          <a:p>
            <a:pPr eaLnBrk="1" hangingPunct="1">
              <a:lnSpc>
                <a:spcPct val="80000"/>
              </a:lnSpc>
              <a:spcBef>
                <a:spcPct val="0"/>
              </a:spcBef>
              <a:buFont typeface="Wingdings" pitchFamily="2" charset="2"/>
              <a:buNone/>
            </a:pPr>
            <a:endParaRPr lang="en-US" sz="2400" b="1" dirty="0" smtClean="0">
              <a:latin typeface="Courier New" charset="0"/>
            </a:endParaRPr>
          </a:p>
          <a:p>
            <a:pPr eaLnBrk="1" hangingPunct="1">
              <a:lnSpc>
                <a:spcPct val="80000"/>
              </a:lnSpc>
              <a:spcBef>
                <a:spcPct val="0"/>
              </a:spcBef>
              <a:buFont typeface="Wingdings" pitchFamily="2" charset="2"/>
              <a:buNone/>
            </a:pPr>
            <a:r>
              <a:rPr lang="en-US" sz="2400" b="1" dirty="0" smtClean="0">
                <a:latin typeface="Courier New" charset="0"/>
              </a:rPr>
              <a:t>private static </a:t>
            </a:r>
            <a:r>
              <a:rPr lang="en-US" sz="2400" b="1" dirty="0" err="1" smtClean="0">
                <a:latin typeface="Courier New" charset="0"/>
              </a:rPr>
              <a:t>int</a:t>
            </a:r>
            <a:r>
              <a:rPr lang="en-US" sz="2400" dirty="0" smtClean="0">
                <a:latin typeface="Courier New" charset="0"/>
              </a:rPr>
              <a:t>[] </a:t>
            </a:r>
            <a:r>
              <a:rPr lang="en-US" sz="2400" dirty="0" err="1" smtClean="0">
                <a:latin typeface="Courier New" charset="0"/>
              </a:rPr>
              <a:t>copyArray</a:t>
            </a:r>
            <a:r>
              <a:rPr lang="en-US" sz="2400" dirty="0" smtClean="0">
                <a:latin typeface="Courier New" charset="0"/>
              </a:rPr>
              <a:t>(</a:t>
            </a:r>
            <a:r>
              <a:rPr lang="en-US" sz="2400" b="1" dirty="0" err="1" smtClean="0">
                <a:latin typeface="Courier New" charset="0"/>
              </a:rPr>
              <a:t>int</a:t>
            </a:r>
            <a:r>
              <a:rPr lang="en-US" sz="2400" dirty="0" smtClean="0">
                <a:latin typeface="Courier New" charset="0"/>
              </a:rPr>
              <a:t>[] a)</a:t>
            </a:r>
          </a:p>
          <a:p>
            <a:pPr eaLnBrk="1" hangingPunct="1">
              <a:lnSpc>
                <a:spcPct val="80000"/>
              </a:lnSpc>
              <a:spcBef>
                <a:spcPct val="0"/>
              </a:spcBef>
              <a:buFont typeface="Wingdings" pitchFamily="2" charset="2"/>
              <a:buNone/>
            </a:pPr>
            <a:r>
              <a:rPr lang="en-US" sz="2400" dirty="0" smtClean="0">
                <a:latin typeface="Courier New" charset="0"/>
              </a:rPr>
              <a:t>{</a:t>
            </a:r>
          </a:p>
          <a:p>
            <a:pPr eaLnBrk="1" hangingPunct="1">
              <a:lnSpc>
                <a:spcPct val="80000"/>
              </a:lnSpc>
              <a:spcBef>
                <a:spcPct val="0"/>
              </a:spcBef>
              <a:buFont typeface="Wingdings" pitchFamily="2" charset="2"/>
              <a:buNone/>
            </a:pPr>
            <a:r>
              <a:rPr lang="en-US" sz="2400" dirty="0" smtClean="0">
                <a:latin typeface="Courier New" charset="0"/>
              </a:rPr>
              <a:t>   </a:t>
            </a:r>
            <a:r>
              <a:rPr lang="en-US" sz="2400" b="1" dirty="0" err="1" smtClean="0">
                <a:latin typeface="Courier New" charset="0"/>
              </a:rPr>
              <a:t>int</a:t>
            </a:r>
            <a:r>
              <a:rPr lang="en-US" sz="2400" dirty="0" smtClean="0">
                <a:latin typeface="Courier New" charset="0"/>
              </a:rPr>
              <a:t>[] </a:t>
            </a:r>
            <a:r>
              <a:rPr lang="en-US" sz="2400" dirty="0" err="1" smtClean="0">
                <a:latin typeface="Courier New" charset="0"/>
              </a:rPr>
              <a:t>aCopy</a:t>
            </a:r>
            <a:r>
              <a:rPr lang="en-US" sz="2400" dirty="0" smtClean="0">
                <a:latin typeface="Courier New" charset="0"/>
              </a:rPr>
              <a:t> = </a:t>
            </a:r>
            <a:r>
              <a:rPr lang="en-US" sz="2400" b="1" dirty="0" smtClean="0">
                <a:latin typeface="Courier New" charset="0"/>
              </a:rPr>
              <a:t>new</a:t>
            </a:r>
            <a:r>
              <a:rPr lang="en-US" sz="2400" dirty="0" smtClean="0">
                <a:latin typeface="Courier New" charset="0"/>
              </a:rPr>
              <a:t> </a:t>
            </a:r>
            <a:r>
              <a:rPr lang="en-US" sz="2400" b="1" dirty="0" err="1" smtClean="0">
                <a:latin typeface="Courier New" charset="0"/>
              </a:rPr>
              <a:t>int</a:t>
            </a:r>
            <a:r>
              <a:rPr lang="en-US" sz="2400" dirty="0" smtClean="0">
                <a:latin typeface="Courier New" charset="0"/>
              </a:rPr>
              <a:t>[</a:t>
            </a:r>
            <a:r>
              <a:rPr lang="en-US" sz="2400" dirty="0" err="1" smtClean="0">
                <a:latin typeface="Courier New" charset="0"/>
              </a:rPr>
              <a:t>a.length</a:t>
            </a:r>
            <a:r>
              <a:rPr lang="en-US" sz="2400" dirty="0" smtClean="0">
                <a:latin typeface="Courier New" charset="0"/>
              </a:rPr>
              <a:t>];</a:t>
            </a:r>
          </a:p>
          <a:p>
            <a:pPr eaLnBrk="1" hangingPunct="1">
              <a:lnSpc>
                <a:spcPct val="80000"/>
              </a:lnSpc>
              <a:spcBef>
                <a:spcPct val="0"/>
              </a:spcBef>
              <a:buFont typeface="Wingdings" pitchFamily="2" charset="2"/>
              <a:buNone/>
            </a:pPr>
            <a:r>
              <a:rPr lang="en-US" sz="2400" dirty="0" smtClean="0">
                <a:latin typeface="Courier New" charset="0"/>
              </a:rPr>
              <a:t>   </a:t>
            </a:r>
            <a:r>
              <a:rPr lang="en-US" sz="2400" b="1" dirty="0" smtClean="0">
                <a:latin typeface="Courier New" charset="0"/>
              </a:rPr>
              <a:t>for</a:t>
            </a:r>
            <a:r>
              <a:rPr lang="en-US" sz="2400" dirty="0" smtClean="0">
                <a:latin typeface="Courier New" charset="0"/>
              </a:rPr>
              <a:t> (</a:t>
            </a:r>
            <a:r>
              <a:rPr lang="en-US" sz="2400" b="1" dirty="0" err="1" smtClean="0">
                <a:latin typeface="Courier New" charset="0"/>
              </a:rPr>
              <a:t>int</a:t>
            </a:r>
            <a:r>
              <a:rPr lang="en-US" sz="2400" dirty="0" smtClean="0">
                <a:latin typeface="Courier New" charset="0"/>
              </a:rPr>
              <a:t> </a:t>
            </a:r>
            <a:r>
              <a:rPr lang="en-US" sz="2400" dirty="0" err="1" smtClean="0">
                <a:latin typeface="Courier New" charset="0"/>
              </a:rPr>
              <a:t>i</a:t>
            </a:r>
            <a:r>
              <a:rPr lang="en-US" sz="2400" dirty="0" smtClean="0">
                <a:latin typeface="Courier New" charset="0"/>
              </a:rPr>
              <a:t> = 0; </a:t>
            </a:r>
            <a:r>
              <a:rPr lang="en-US" sz="2400" dirty="0" err="1" smtClean="0">
                <a:latin typeface="Courier New" charset="0"/>
              </a:rPr>
              <a:t>i</a:t>
            </a:r>
            <a:r>
              <a:rPr lang="en-US" sz="2400" dirty="0" smtClean="0">
                <a:latin typeface="Courier New" charset="0"/>
              </a:rPr>
              <a:t> &lt; </a:t>
            </a:r>
            <a:r>
              <a:rPr lang="en-US" sz="2400" dirty="0" err="1" smtClean="0">
                <a:latin typeface="Courier New" charset="0"/>
              </a:rPr>
              <a:t>a.length</a:t>
            </a:r>
            <a:r>
              <a:rPr lang="en-US" sz="2400" dirty="0" smtClean="0">
                <a:latin typeface="Courier New" charset="0"/>
              </a:rPr>
              <a:t>; </a:t>
            </a:r>
            <a:r>
              <a:rPr lang="en-US" sz="2400" dirty="0" err="1" smtClean="0">
                <a:latin typeface="Courier New" charset="0"/>
              </a:rPr>
              <a:t>i</a:t>
            </a:r>
            <a:r>
              <a:rPr lang="en-US" sz="2400" dirty="0" smtClean="0">
                <a:latin typeface="Courier New" charset="0"/>
              </a:rPr>
              <a:t>++)</a:t>
            </a:r>
          </a:p>
          <a:p>
            <a:pPr eaLnBrk="1" hangingPunct="1">
              <a:lnSpc>
                <a:spcPct val="80000"/>
              </a:lnSpc>
              <a:spcBef>
                <a:spcPct val="0"/>
              </a:spcBef>
              <a:buFont typeface="Wingdings" pitchFamily="2" charset="2"/>
              <a:buNone/>
            </a:pPr>
            <a:r>
              <a:rPr lang="en-US" sz="2400" dirty="0" smtClean="0">
                <a:latin typeface="Courier New" charset="0"/>
              </a:rPr>
              <a:t>   {</a:t>
            </a:r>
          </a:p>
          <a:p>
            <a:pPr eaLnBrk="1" hangingPunct="1">
              <a:lnSpc>
                <a:spcPct val="80000"/>
              </a:lnSpc>
              <a:spcBef>
                <a:spcPct val="0"/>
              </a:spcBef>
              <a:buFont typeface="Wingdings" pitchFamily="2" charset="2"/>
              <a:buNone/>
            </a:pPr>
            <a:r>
              <a:rPr lang="en-US" sz="2400" dirty="0" smtClean="0">
                <a:latin typeface="Courier New" charset="0"/>
              </a:rPr>
              <a:t>     </a:t>
            </a:r>
            <a:r>
              <a:rPr lang="en-US" sz="2400" dirty="0" err="1" smtClean="0">
                <a:latin typeface="Courier New" charset="0"/>
              </a:rPr>
              <a:t>aCopy</a:t>
            </a:r>
            <a:r>
              <a:rPr lang="en-US" sz="2400" dirty="0" smtClean="0">
                <a:latin typeface="Courier New" charset="0"/>
              </a:rPr>
              <a:t>[</a:t>
            </a:r>
            <a:r>
              <a:rPr lang="en-US" sz="2400" dirty="0" err="1" smtClean="0">
                <a:latin typeface="Courier New" charset="0"/>
              </a:rPr>
              <a:t>i</a:t>
            </a:r>
            <a:r>
              <a:rPr lang="en-US" sz="2400" dirty="0" smtClean="0">
                <a:latin typeface="Courier New" charset="0"/>
              </a:rPr>
              <a:t>] = a[</a:t>
            </a:r>
            <a:r>
              <a:rPr lang="en-US" sz="2400" dirty="0" err="1" smtClean="0">
                <a:latin typeface="Courier New" charset="0"/>
              </a:rPr>
              <a:t>i</a:t>
            </a:r>
            <a:r>
              <a:rPr lang="en-US" sz="2400" dirty="0" smtClean="0">
                <a:latin typeface="Courier New" charset="0"/>
              </a:rPr>
              <a:t>];</a:t>
            </a:r>
          </a:p>
          <a:p>
            <a:pPr eaLnBrk="1" hangingPunct="1">
              <a:lnSpc>
                <a:spcPct val="80000"/>
              </a:lnSpc>
              <a:spcBef>
                <a:spcPct val="0"/>
              </a:spcBef>
              <a:buFont typeface="Wingdings" pitchFamily="2" charset="2"/>
              <a:buNone/>
            </a:pPr>
            <a:r>
              <a:rPr lang="en-US" sz="2400" dirty="0" smtClean="0">
                <a:latin typeface="Courier New" charset="0"/>
              </a:rPr>
              <a:t>   }</a:t>
            </a:r>
          </a:p>
          <a:p>
            <a:pPr eaLnBrk="1" hangingPunct="1">
              <a:lnSpc>
                <a:spcPct val="80000"/>
              </a:lnSpc>
              <a:spcBef>
                <a:spcPct val="0"/>
              </a:spcBef>
              <a:buFont typeface="Wingdings" pitchFamily="2" charset="2"/>
              <a:buNone/>
            </a:pPr>
            <a:r>
              <a:rPr lang="en-US" sz="2400" dirty="0">
                <a:latin typeface="Courier New" charset="0"/>
              </a:rPr>
              <a:t> </a:t>
            </a:r>
            <a:r>
              <a:rPr lang="en-US" sz="2400" dirty="0" smtClean="0">
                <a:latin typeface="Courier New" charset="0"/>
              </a:rPr>
              <a:t>  </a:t>
            </a:r>
            <a:r>
              <a:rPr lang="en-US" sz="2400" b="1" dirty="0" smtClean="0">
                <a:latin typeface="Courier New" charset="0"/>
              </a:rPr>
              <a:t>return</a:t>
            </a:r>
            <a:r>
              <a:rPr lang="en-US" sz="2400" dirty="0" smtClean="0">
                <a:latin typeface="Courier New" charset="0"/>
              </a:rPr>
              <a:t> </a:t>
            </a:r>
            <a:r>
              <a:rPr lang="en-US" sz="2400" dirty="0" err="1" smtClean="0">
                <a:latin typeface="Courier New" charset="0"/>
              </a:rPr>
              <a:t>aCopy</a:t>
            </a:r>
            <a:r>
              <a:rPr lang="en-US" sz="2400" dirty="0" smtClean="0">
                <a:latin typeface="Courier New" charset="0"/>
              </a:rPr>
              <a:t>;</a:t>
            </a:r>
          </a:p>
          <a:p>
            <a:pPr eaLnBrk="1" hangingPunct="1">
              <a:lnSpc>
                <a:spcPct val="80000"/>
              </a:lnSpc>
              <a:spcBef>
                <a:spcPct val="0"/>
              </a:spcBef>
              <a:buFont typeface="Wingdings" pitchFamily="2" charset="2"/>
              <a:buNone/>
            </a:pPr>
            <a:r>
              <a:rPr lang="en-US" sz="2400" dirty="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30C89E8-7BF8-4EEC-B817-C4A073010D1F}" type="slidenum">
              <a:rPr lang="en-US" sz="1200">
                <a:solidFill>
                  <a:srgbClr val="898989"/>
                </a:solidFill>
              </a:rPr>
              <a:pPr eaLnBrk="1" hangingPunct="1"/>
              <a:t>37</a:t>
            </a:fld>
            <a:endParaRPr lang="en-US" sz="1200">
              <a:solidFill>
                <a:srgbClr val="898989"/>
              </a:solidFill>
            </a:endParaRPr>
          </a:p>
        </p:txBody>
      </p:sp>
    </p:spTree>
    <p:extLst>
      <p:ext uri="{BB962C8B-B14F-4D97-AF65-F5344CB8AC3E}">
        <p14:creationId xmlns:p14="http://schemas.microsoft.com/office/powerpoint/2010/main" val="19845607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Reference Types</a:t>
            </a:r>
            <a:endParaRPr lang="en-US" dirty="0"/>
          </a:p>
        </p:txBody>
      </p:sp>
      <p:sp>
        <p:nvSpPr>
          <p:cNvPr id="3" name="Content Placeholder 2"/>
          <p:cNvSpPr>
            <a:spLocks noGrp="1"/>
          </p:cNvSpPr>
          <p:nvPr>
            <p:ph idx="1"/>
          </p:nvPr>
        </p:nvSpPr>
        <p:spPr/>
        <p:txBody>
          <a:bodyPr/>
          <a:lstStyle/>
          <a:p>
            <a:r>
              <a:rPr lang="en-US" dirty="0" smtClean="0"/>
              <a:t>Arrays in Java are </a:t>
            </a:r>
            <a:r>
              <a:rPr lang="en-US" i="1" dirty="0" smtClean="0"/>
              <a:t>objects</a:t>
            </a:r>
            <a:endParaRPr lang="en-US" dirty="0" smtClean="0"/>
          </a:p>
          <a:p>
            <a:pPr lvl="1"/>
            <a:r>
              <a:rPr lang="en-US" dirty="0" smtClean="0"/>
              <a:t>Array variables hold a </a:t>
            </a:r>
            <a:r>
              <a:rPr lang="en-US" i="1" dirty="0" smtClean="0"/>
              <a:t>reference</a:t>
            </a:r>
            <a:r>
              <a:rPr lang="en-US" dirty="0" smtClean="0"/>
              <a:t> to an array object</a:t>
            </a:r>
          </a:p>
          <a:p>
            <a:pPr lvl="1"/>
            <a:r>
              <a:rPr lang="en-US" dirty="0" smtClean="0"/>
              <a:t>Arrays have a </a:t>
            </a:r>
            <a:r>
              <a:rPr lang="en-US" i="1" dirty="0" smtClean="0"/>
              <a:t>reference type</a:t>
            </a:r>
            <a:r>
              <a:rPr lang="en-US" dirty="0" smtClean="0"/>
              <a:t> rather than a </a:t>
            </a:r>
            <a:r>
              <a:rPr lang="en-US" i="1" dirty="0" smtClean="0"/>
              <a:t>primitive type</a:t>
            </a:r>
            <a:endParaRPr lang="en-US" dirty="0" smtClean="0"/>
          </a:p>
          <a:p>
            <a:pPr lvl="2"/>
            <a:r>
              <a:rPr lang="en-US" dirty="0" smtClean="0"/>
              <a:t>Variables with a reference type hold a reference to a </a:t>
            </a:r>
            <a:r>
              <a:rPr lang="en-US" i="1" dirty="0" smtClean="0"/>
              <a:t>memory location</a:t>
            </a:r>
            <a:r>
              <a:rPr lang="en-US" dirty="0" smtClean="0"/>
              <a:t> of an object of that type</a:t>
            </a:r>
          </a:p>
          <a:p>
            <a:pPr lvl="3"/>
            <a:r>
              <a:rPr lang="en-US" dirty="0" smtClean="0"/>
              <a:t>The value of the variable is just the </a:t>
            </a:r>
            <a:r>
              <a:rPr lang="en-US" i="1" dirty="0" smtClean="0"/>
              <a:t>memory address</a:t>
            </a:r>
            <a:r>
              <a:rPr lang="en-US" dirty="0" smtClean="0"/>
              <a:t> where the object is stored in memory</a:t>
            </a:r>
          </a:p>
          <a:p>
            <a:pPr lvl="3"/>
            <a:r>
              <a:rPr lang="en-US" dirty="0" smtClean="0"/>
              <a:t>This leads to some non-intuitive behavior for variables with reference types, including arrays</a:t>
            </a:r>
          </a:p>
          <a:p>
            <a:pPr lvl="1"/>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38</a:t>
            </a:fld>
            <a:endParaRPr lang="en-US" altLang="en-US">
              <a:solidFill>
                <a:srgbClr val="000000"/>
              </a:solidFill>
            </a:endParaRPr>
          </a:p>
        </p:txBody>
      </p:sp>
    </p:spTree>
    <p:extLst>
      <p:ext uri="{BB962C8B-B14F-4D97-AF65-F5344CB8AC3E}">
        <p14:creationId xmlns:p14="http://schemas.microsoft.com/office/powerpoint/2010/main" val="8881912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types vs. Primitive Types</a:t>
            </a:r>
            <a:endParaRPr lang="en-US" dirty="0"/>
          </a:p>
        </p:txBody>
      </p:sp>
      <p:sp>
        <p:nvSpPr>
          <p:cNvPr id="3" name="Content Placeholder 2"/>
          <p:cNvSpPr>
            <a:spLocks noGrp="1"/>
          </p:cNvSpPr>
          <p:nvPr>
            <p:ph idx="1"/>
          </p:nvPr>
        </p:nvSpPr>
        <p:spPr/>
        <p:txBody>
          <a:bodyPr/>
          <a:lstStyle/>
          <a:p>
            <a:r>
              <a:rPr lang="en-US" dirty="0" smtClean="0"/>
              <a:t>What do you expect this segment of code to do?</a:t>
            </a:r>
          </a:p>
          <a:p>
            <a:pPr marL="344487" lvl="1" indent="0">
              <a:buNone/>
            </a:pP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12;</a:t>
            </a:r>
          </a:p>
          <a:p>
            <a:pPr marL="344487" lvl="1" indent="0">
              <a:buNone/>
            </a:pPr>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j =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344487" lvl="1" indent="0">
              <a:buNone/>
            </a:pPr>
            <a:r>
              <a:rPr lang="en-US" dirty="0">
                <a:latin typeface="Courier New" pitchFamily="49" charset="0"/>
                <a:cs typeface="Courier New" pitchFamily="49" charset="0"/>
              </a:rPr>
              <a:t>j</a:t>
            </a:r>
            <a:r>
              <a:rPr lang="en-US" dirty="0" smtClean="0">
                <a:latin typeface="Courier New" pitchFamily="49" charset="0"/>
                <a:cs typeface="Courier New" pitchFamily="49" charset="0"/>
              </a:rPr>
              <a:t> = j + 1;</a:t>
            </a:r>
          </a:p>
          <a:p>
            <a:pPr marL="344487" lvl="1" indent="0">
              <a:buNone/>
            </a:pP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344487" lvl="1" indent="0">
              <a:buNone/>
            </a:pPr>
            <a:endParaRPr lang="en-US" dirty="0" smtClean="0">
              <a:latin typeface="Courier New" pitchFamily="49" charset="0"/>
              <a:cs typeface="Courier New" pitchFamily="49" charset="0"/>
            </a:endParaRPr>
          </a:p>
          <a:p>
            <a:pPr marL="344487" lvl="1" indent="0">
              <a:buNone/>
            </a:pP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(j);</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pPr>
                <a:defRPr/>
              </a:pPr>
              <a:t>39</a:t>
            </a:fld>
            <a:endParaRPr lang="en-US" altLang="en-US"/>
          </a:p>
        </p:txBody>
      </p:sp>
    </p:spTree>
    <p:extLst>
      <p:ext uri="{BB962C8B-B14F-4D97-AF65-F5344CB8AC3E}">
        <p14:creationId xmlns:p14="http://schemas.microsoft.com/office/powerpoint/2010/main" val="756725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smtClean="0"/>
              <a:t>The Solution: Arrays</a:t>
            </a:r>
          </a:p>
        </p:txBody>
      </p:sp>
      <p:sp>
        <p:nvSpPr>
          <p:cNvPr id="378883" name="Rectangle 3"/>
          <p:cNvSpPr>
            <a:spLocks noGrp="1" noChangeArrowheads="1"/>
          </p:cNvSpPr>
          <p:nvPr>
            <p:ph idx="1"/>
          </p:nvPr>
        </p:nvSpPr>
        <p:spPr/>
        <p:txBody>
          <a:bodyPr/>
          <a:lstStyle/>
          <a:p>
            <a:pPr eaLnBrk="1" hangingPunct="1"/>
            <a:r>
              <a:rPr lang="en-US" smtClean="0"/>
              <a:t>An </a:t>
            </a:r>
            <a:r>
              <a:rPr lang="en-US" i="1" smtClean="0"/>
              <a:t>array</a:t>
            </a:r>
            <a:r>
              <a:rPr lang="en-US" smtClean="0"/>
              <a:t> is a sequence of variables of the same data type (any type can be used: e.g., int, double, boolean, String, etc.)</a:t>
            </a:r>
          </a:p>
          <a:p>
            <a:pPr eaLnBrk="1" hangingPunct="1"/>
            <a:r>
              <a:rPr lang="en-US" smtClean="0"/>
              <a:t>Each variable in the array is called an </a:t>
            </a:r>
            <a:r>
              <a:rPr lang="en-US" i="1" smtClean="0"/>
              <a:t>element</a:t>
            </a:r>
          </a:p>
          <a:p>
            <a:pPr eaLnBrk="1" hangingPunct="1"/>
            <a:r>
              <a:rPr lang="en-US" smtClean="0"/>
              <a:t>Array elements are accessed through an </a:t>
            </a:r>
            <a:r>
              <a:rPr lang="en-US" i="1" smtClean="0"/>
              <a:t>index</a:t>
            </a:r>
            <a:r>
              <a:rPr lang="en-US" smtClean="0"/>
              <a:t> (their position in the array)</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30BCB563-697D-48B8-BC6C-20D10516416E}" type="slidenum">
              <a:rPr lang="en-US" sz="1200">
                <a:solidFill>
                  <a:srgbClr val="898989"/>
                </a:solidFill>
              </a:rPr>
              <a:pPr eaLnBrk="1" hangingPunct="1"/>
              <a:t>4</a:t>
            </a:fld>
            <a:endParaRPr lang="en-US" sz="1200">
              <a:solidFill>
                <a:srgbClr val="898989"/>
              </a:solidFill>
            </a:endParaRPr>
          </a:p>
        </p:txBody>
      </p:sp>
    </p:spTree>
    <p:extLst>
      <p:ext uri="{BB962C8B-B14F-4D97-AF65-F5344CB8AC3E}">
        <p14:creationId xmlns:p14="http://schemas.microsoft.com/office/powerpoint/2010/main" val="40540069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types vs. Primitive Types</a:t>
            </a:r>
            <a:endParaRPr lang="en-US" dirty="0"/>
          </a:p>
        </p:txBody>
      </p:sp>
      <p:sp>
        <p:nvSpPr>
          <p:cNvPr id="3" name="Content Placeholder 2"/>
          <p:cNvSpPr>
            <a:spLocks noGrp="1"/>
          </p:cNvSpPr>
          <p:nvPr>
            <p:ph idx="1"/>
          </p:nvPr>
        </p:nvSpPr>
        <p:spPr/>
        <p:txBody>
          <a:bodyPr/>
          <a:lstStyle/>
          <a:p>
            <a:r>
              <a:rPr lang="en-US" dirty="0" smtClean="0"/>
              <a:t>What do you expect this segment of code to do?</a:t>
            </a:r>
          </a:p>
          <a:p>
            <a:pPr marL="344487" lvl="1" indent="0">
              <a:buNone/>
            </a:pP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12;</a:t>
            </a:r>
          </a:p>
          <a:p>
            <a:pPr marL="344487" lvl="1" indent="0">
              <a:buNone/>
            </a:pPr>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j =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344487" lvl="1" indent="0">
              <a:buNone/>
            </a:pPr>
            <a:r>
              <a:rPr lang="en-US" dirty="0">
                <a:latin typeface="Courier New" pitchFamily="49" charset="0"/>
                <a:cs typeface="Courier New" pitchFamily="49" charset="0"/>
              </a:rPr>
              <a:t>j</a:t>
            </a:r>
            <a:r>
              <a:rPr lang="en-US" dirty="0" smtClean="0">
                <a:latin typeface="Courier New" pitchFamily="49" charset="0"/>
                <a:cs typeface="Courier New" pitchFamily="49" charset="0"/>
              </a:rPr>
              <a:t> = j + 1;</a:t>
            </a:r>
          </a:p>
          <a:p>
            <a:pPr marL="344487" lvl="1" indent="0">
              <a:buNone/>
            </a:pP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344487" lvl="1" indent="0">
              <a:buNone/>
            </a:pPr>
            <a:r>
              <a:rPr lang="en-US" dirty="0" smtClean="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 reports 12</a:t>
            </a:r>
          </a:p>
          <a:p>
            <a:pPr marL="344487" lvl="1" indent="0">
              <a:buNone/>
            </a:pP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(j);</a:t>
            </a:r>
          </a:p>
          <a:p>
            <a:pPr marL="344487" lvl="1" indent="0">
              <a:buNone/>
            </a:pPr>
            <a:r>
              <a:rPr lang="en-US" dirty="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 reports 13</a:t>
            </a:r>
            <a:endParaRPr lang="en-US" dirty="0">
              <a:solidFill>
                <a:srgbClr val="FF000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pPr>
                <a:defRPr/>
              </a:pPr>
              <a:t>40</a:t>
            </a:fld>
            <a:endParaRPr lang="en-US" altLang="en-US"/>
          </a:p>
        </p:txBody>
      </p:sp>
    </p:spTree>
    <p:extLst>
      <p:ext uri="{BB962C8B-B14F-4D97-AF65-F5344CB8AC3E}">
        <p14:creationId xmlns:p14="http://schemas.microsoft.com/office/powerpoint/2010/main" val="591050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types</a:t>
            </a:r>
            <a:endParaRPr lang="en-US" dirty="0"/>
          </a:p>
        </p:txBody>
      </p:sp>
      <p:sp>
        <p:nvSpPr>
          <p:cNvPr id="3" name="Content Placeholder 2"/>
          <p:cNvSpPr>
            <a:spLocks noGrp="1"/>
          </p:cNvSpPr>
          <p:nvPr>
            <p:ph idx="1"/>
          </p:nvPr>
        </p:nvSpPr>
        <p:spPr>
          <a:xfrm>
            <a:off x="228600" y="1219200"/>
            <a:ext cx="8686800" cy="4911725"/>
          </a:xfrm>
        </p:spPr>
        <p:txBody>
          <a:bodyPr/>
          <a:lstStyle/>
          <a:p>
            <a:r>
              <a:rPr lang="en-US" dirty="0" smtClean="0"/>
              <a:t>Now what do you expect this segment of code to do?</a:t>
            </a:r>
          </a:p>
          <a:p>
            <a:pPr marL="344487" lvl="1" indent="0">
              <a:buNone/>
            </a:pPr>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a:t>
            </a:r>
            <a:r>
              <a:rPr lang="en-US" sz="2400" dirty="0" smtClean="0">
                <a:latin typeface="Courier New" pitchFamily="49" charset="0"/>
                <a:cs typeface="Courier New" pitchFamily="49" charset="0"/>
              </a:rPr>
              <a:t> a1 = </a:t>
            </a:r>
            <a:r>
              <a:rPr lang="en-US" sz="2400" b="1" dirty="0" smtClean="0">
                <a:latin typeface="Courier New" pitchFamily="49" charset="0"/>
                <a:cs typeface="Courier New" pitchFamily="49" charset="0"/>
              </a:rPr>
              <a:t>new</a:t>
            </a:r>
            <a:r>
              <a:rPr lang="en-US" sz="2400"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[2];</a:t>
            </a:r>
          </a:p>
          <a:p>
            <a:pPr marL="344487" lvl="1" indent="0">
              <a:buNone/>
            </a:pPr>
            <a:r>
              <a:rPr lang="en-US" dirty="0" smtClean="0">
                <a:latin typeface="Courier New" pitchFamily="49" charset="0"/>
                <a:cs typeface="Courier New" pitchFamily="49" charset="0"/>
              </a:rPr>
              <a:t>a1[0] = 2;</a:t>
            </a:r>
          </a:p>
          <a:p>
            <a:pPr marL="344487" lvl="1" indent="0">
              <a:buNone/>
            </a:pP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a:t>
            </a:r>
            <a:r>
              <a:rPr lang="en-US" dirty="0" smtClean="0">
                <a:latin typeface="Courier New" pitchFamily="49" charset="0"/>
                <a:cs typeface="Courier New" pitchFamily="49" charset="0"/>
              </a:rPr>
              <a:t> a2 = a1;</a:t>
            </a:r>
          </a:p>
          <a:p>
            <a:pPr marL="344487" lvl="1" indent="0">
              <a:buNone/>
            </a:pPr>
            <a:r>
              <a:rPr lang="en-US" dirty="0" smtClean="0">
                <a:latin typeface="Courier New" pitchFamily="49" charset="0"/>
                <a:cs typeface="Courier New" pitchFamily="49" charset="0"/>
              </a:rPr>
              <a:t>a2[0] = 6;</a:t>
            </a:r>
          </a:p>
          <a:p>
            <a:pPr marL="344487" lvl="1" indent="0">
              <a:buNone/>
            </a:pP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(a1[0]);</a:t>
            </a:r>
          </a:p>
          <a:p>
            <a:pPr marL="344487" lvl="1" indent="0">
              <a:buNone/>
            </a:pPr>
            <a:r>
              <a:rPr lang="en-US" dirty="0">
                <a:latin typeface="Courier New" pitchFamily="49" charset="0"/>
                <a:cs typeface="Courier New" pitchFamily="49" charset="0"/>
              </a:rPr>
              <a:t>	</a:t>
            </a:r>
            <a:endParaRPr lang="en-US" dirty="0" smtClean="0">
              <a:latin typeface="Courier New" pitchFamily="49" charset="0"/>
              <a:cs typeface="Courier New" pitchFamily="49" charset="0"/>
            </a:endParaRPr>
          </a:p>
          <a:p>
            <a:pPr marL="344487" lvl="1" indent="0">
              <a:buNone/>
            </a:pP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(a2[0]);</a:t>
            </a:r>
          </a:p>
          <a:p>
            <a:pPr marL="344487" lvl="1" indent="0">
              <a:buNone/>
            </a:pPr>
            <a:r>
              <a:rPr lang="en-US" dirty="0">
                <a:latin typeface="Courier New" pitchFamily="49" charset="0"/>
                <a:cs typeface="Courier New" pitchFamily="49" charset="0"/>
              </a:rPr>
              <a:t>	</a:t>
            </a: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pPr>
                <a:defRPr/>
              </a:pPr>
              <a:t>41</a:t>
            </a:fld>
            <a:endParaRPr lang="en-US" altLang="en-US"/>
          </a:p>
        </p:txBody>
      </p:sp>
    </p:spTree>
    <p:extLst>
      <p:ext uri="{BB962C8B-B14F-4D97-AF65-F5344CB8AC3E}">
        <p14:creationId xmlns:p14="http://schemas.microsoft.com/office/powerpoint/2010/main" val="284641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types</a:t>
            </a:r>
            <a:endParaRPr lang="en-US" dirty="0"/>
          </a:p>
        </p:txBody>
      </p:sp>
      <p:sp>
        <p:nvSpPr>
          <p:cNvPr id="3" name="Content Placeholder 2"/>
          <p:cNvSpPr>
            <a:spLocks noGrp="1"/>
          </p:cNvSpPr>
          <p:nvPr>
            <p:ph idx="1"/>
          </p:nvPr>
        </p:nvSpPr>
        <p:spPr>
          <a:xfrm>
            <a:off x="228600" y="1219200"/>
            <a:ext cx="8686800" cy="4911725"/>
          </a:xfrm>
        </p:spPr>
        <p:txBody>
          <a:bodyPr/>
          <a:lstStyle/>
          <a:p>
            <a:r>
              <a:rPr lang="en-US" dirty="0" smtClean="0"/>
              <a:t>Now what do you expect this segment of code to do?</a:t>
            </a:r>
          </a:p>
          <a:p>
            <a:pPr marL="344487" lvl="1" indent="0">
              <a:buNone/>
            </a:pPr>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a:t>
            </a:r>
            <a:r>
              <a:rPr lang="en-US" sz="2400" dirty="0" smtClean="0">
                <a:latin typeface="Courier New" pitchFamily="49" charset="0"/>
                <a:cs typeface="Courier New" pitchFamily="49" charset="0"/>
              </a:rPr>
              <a:t> a1 = </a:t>
            </a:r>
            <a:r>
              <a:rPr lang="en-US" sz="2400" b="1" dirty="0" smtClean="0">
                <a:latin typeface="Courier New" pitchFamily="49" charset="0"/>
                <a:cs typeface="Courier New" pitchFamily="49" charset="0"/>
              </a:rPr>
              <a:t>new</a:t>
            </a:r>
            <a:r>
              <a:rPr lang="en-US" sz="2400"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[2];</a:t>
            </a:r>
          </a:p>
          <a:p>
            <a:pPr marL="344487" lvl="1" indent="0">
              <a:buNone/>
            </a:pPr>
            <a:r>
              <a:rPr lang="en-US" dirty="0" smtClean="0">
                <a:latin typeface="Courier New" pitchFamily="49" charset="0"/>
                <a:cs typeface="Courier New" pitchFamily="49" charset="0"/>
              </a:rPr>
              <a:t>a1[0] = 2;</a:t>
            </a:r>
          </a:p>
          <a:p>
            <a:pPr marL="344487" lvl="1" indent="0">
              <a:buNone/>
            </a:pP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a:t>
            </a:r>
            <a:r>
              <a:rPr lang="en-US" dirty="0" smtClean="0">
                <a:latin typeface="Courier New" pitchFamily="49" charset="0"/>
                <a:cs typeface="Courier New" pitchFamily="49" charset="0"/>
              </a:rPr>
              <a:t> a2 = a1;</a:t>
            </a:r>
          </a:p>
          <a:p>
            <a:pPr marL="344487" lvl="1" indent="0">
              <a:buNone/>
            </a:pPr>
            <a:r>
              <a:rPr lang="en-US" dirty="0" smtClean="0">
                <a:latin typeface="Courier New" pitchFamily="49" charset="0"/>
                <a:cs typeface="Courier New" pitchFamily="49" charset="0"/>
              </a:rPr>
              <a:t>a2[0] = 6;</a:t>
            </a:r>
          </a:p>
          <a:p>
            <a:pPr marL="344487" lvl="1" indent="0">
              <a:buNone/>
            </a:pP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(a1[0]);</a:t>
            </a:r>
          </a:p>
          <a:p>
            <a:pPr marL="344487" lvl="1" indent="0">
              <a:buNone/>
            </a:pPr>
            <a:r>
              <a:rPr lang="en-US" dirty="0">
                <a:latin typeface="Courier New" pitchFamily="49" charset="0"/>
                <a:cs typeface="Courier New" pitchFamily="49" charset="0"/>
              </a:rPr>
              <a:t>	</a:t>
            </a:r>
            <a:r>
              <a:rPr lang="en-US" dirty="0">
                <a:solidFill>
                  <a:srgbClr val="FF0000"/>
                </a:solidFill>
                <a:latin typeface="Courier New" pitchFamily="49" charset="0"/>
                <a:cs typeface="Courier New" pitchFamily="49" charset="0"/>
              </a:rPr>
              <a:t> // reports 6</a:t>
            </a:r>
            <a:endParaRPr lang="en-US" dirty="0" smtClean="0">
              <a:latin typeface="Courier New" pitchFamily="49" charset="0"/>
              <a:cs typeface="Courier New" pitchFamily="49" charset="0"/>
            </a:endParaRPr>
          </a:p>
          <a:p>
            <a:pPr marL="344487" lvl="1" indent="0">
              <a:buNone/>
            </a:pP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(a2[0]);</a:t>
            </a:r>
          </a:p>
          <a:p>
            <a:pPr marL="344487" lvl="1" indent="0">
              <a:buNone/>
            </a:pPr>
            <a:r>
              <a:rPr lang="en-US" dirty="0">
                <a:latin typeface="Courier New" pitchFamily="49" charset="0"/>
                <a:cs typeface="Courier New" pitchFamily="49" charset="0"/>
              </a:rPr>
              <a:t>	</a:t>
            </a:r>
            <a:r>
              <a:rPr lang="en-US" dirty="0">
                <a:solidFill>
                  <a:srgbClr val="FF0000"/>
                </a:solidFill>
                <a:latin typeface="Courier New" pitchFamily="49" charset="0"/>
                <a:cs typeface="Courier New" pitchFamily="49" charset="0"/>
              </a:rPr>
              <a:t> // reports 6</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pPr>
                <a:defRPr/>
              </a:pPr>
              <a:t>42</a:t>
            </a:fld>
            <a:endParaRPr lang="en-US" altLang="en-US"/>
          </a:p>
        </p:txBody>
      </p:sp>
    </p:spTree>
    <p:extLst>
      <p:ext uri="{BB962C8B-B14F-4D97-AF65-F5344CB8AC3E}">
        <p14:creationId xmlns:p14="http://schemas.microsoft.com/office/powerpoint/2010/main" val="652931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types</a:t>
            </a:r>
            <a:endParaRPr lang="en-US" dirty="0"/>
          </a:p>
        </p:txBody>
      </p:sp>
      <p:sp>
        <p:nvSpPr>
          <p:cNvPr id="3" name="Content Placeholder 2"/>
          <p:cNvSpPr>
            <a:spLocks noGrp="1"/>
          </p:cNvSpPr>
          <p:nvPr>
            <p:ph idx="1"/>
          </p:nvPr>
        </p:nvSpPr>
        <p:spPr>
          <a:xfrm>
            <a:off x="457200" y="914400"/>
            <a:ext cx="8229600" cy="5216525"/>
          </a:xfrm>
        </p:spPr>
        <p:txBody>
          <a:bodyPr/>
          <a:lstStyle/>
          <a:p>
            <a:r>
              <a:rPr lang="en-US" sz="2800" dirty="0" smtClean="0"/>
              <a:t>Why the “strange” behavior on the array example?</a:t>
            </a:r>
          </a:p>
          <a:p>
            <a:pPr lvl="1"/>
            <a:r>
              <a:rPr lang="en-US" sz="2400" dirty="0" smtClean="0"/>
              <a:t>Because arrays are </a:t>
            </a:r>
            <a:r>
              <a:rPr lang="en-US" sz="2400" i="1" dirty="0" smtClean="0"/>
              <a:t>reference types</a:t>
            </a:r>
          </a:p>
          <a:p>
            <a:pPr marL="344487" lvl="1" indent="0">
              <a:buNone/>
            </a:pP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j =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a:t>
            </a:r>
          </a:p>
          <a:p>
            <a:pPr lvl="2"/>
            <a:r>
              <a:rPr lang="en-US" sz="2000" dirty="0" smtClean="0"/>
              <a:t>The above </a:t>
            </a:r>
            <a:r>
              <a:rPr lang="en-US" sz="2000" i="1" dirty="0" smtClean="0"/>
              <a:t>copies</a:t>
            </a:r>
            <a:r>
              <a:rPr lang="en-US" sz="2000" dirty="0" smtClean="0"/>
              <a:t> the value stored in </a:t>
            </a:r>
            <a:r>
              <a:rPr lang="en-US" sz="2000" dirty="0" err="1" smtClean="0"/>
              <a:t>i</a:t>
            </a:r>
            <a:r>
              <a:rPr lang="en-US" sz="2000" dirty="0" smtClean="0"/>
              <a:t> into the variable </a:t>
            </a:r>
            <a:r>
              <a:rPr lang="en-US" sz="2000" dirty="0"/>
              <a:t>j</a:t>
            </a:r>
            <a:endParaRPr lang="en-US" sz="2000" dirty="0" smtClean="0"/>
          </a:p>
          <a:p>
            <a:pPr marL="344487" lvl="1" indent="0">
              <a:buNone/>
            </a:pP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a2 = a1;</a:t>
            </a:r>
          </a:p>
          <a:p>
            <a:pPr lvl="2"/>
            <a:r>
              <a:rPr lang="en-US" sz="1800" dirty="0" smtClean="0"/>
              <a:t>This line does NOT make a copy of the object a1 into the object a2</a:t>
            </a:r>
          </a:p>
          <a:p>
            <a:pPr lvl="2"/>
            <a:r>
              <a:rPr lang="en-US" sz="1800" dirty="0" smtClean="0"/>
              <a:t>This line instead copies the memory location stored in the variable a1 into the variable a2</a:t>
            </a:r>
          </a:p>
          <a:p>
            <a:pPr lvl="3"/>
            <a:r>
              <a:rPr lang="en-US" sz="1600" dirty="0" smtClean="0"/>
              <a:t>Both of these variables now </a:t>
            </a:r>
            <a:r>
              <a:rPr lang="en-US" sz="1600" i="1" dirty="0" smtClean="0"/>
              <a:t>reference</a:t>
            </a:r>
            <a:r>
              <a:rPr lang="en-US" sz="1600" dirty="0" smtClean="0"/>
              <a:t> (or “point to”) the same memory location</a:t>
            </a:r>
          </a:p>
          <a:p>
            <a:pPr lvl="3"/>
            <a:r>
              <a:rPr lang="en-US" sz="1600" dirty="0" smtClean="0"/>
              <a:t>We call this </a:t>
            </a:r>
            <a:r>
              <a:rPr lang="en-US" sz="1600" i="1" dirty="0" smtClean="0"/>
              <a:t>aliasing</a:t>
            </a:r>
            <a:r>
              <a:rPr lang="en-US" sz="1600" dirty="0" smtClean="0"/>
              <a:t> or </a:t>
            </a:r>
            <a:r>
              <a:rPr lang="en-US" sz="1600" i="1" dirty="0" smtClean="0"/>
              <a:t>making an alias</a:t>
            </a:r>
            <a:r>
              <a:rPr lang="en-US" sz="1600" dirty="0" smtClean="0"/>
              <a:t>.  Both a1 and a2 are now two different names for the same object.</a:t>
            </a: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pPr>
                <a:defRPr/>
              </a:pPr>
              <a:t>43</a:t>
            </a:fld>
            <a:endParaRPr lang="en-US" altLang="en-US" dirty="0"/>
          </a:p>
        </p:txBody>
      </p:sp>
    </p:spTree>
    <p:extLst>
      <p:ext uri="{BB962C8B-B14F-4D97-AF65-F5344CB8AC3E}">
        <p14:creationId xmlns:p14="http://schemas.microsoft.com/office/powerpoint/2010/main" val="2765124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Types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pPr>
                <a:defRPr/>
              </a:pPr>
              <a:t>44</a:t>
            </a:fld>
            <a:endParaRPr lang="en-US" altLang="en-US"/>
          </a:p>
        </p:txBody>
      </p:sp>
      <p:sp>
        <p:nvSpPr>
          <p:cNvPr id="54" name="TextBox 53"/>
          <p:cNvSpPr txBox="1"/>
          <p:nvPr/>
        </p:nvSpPr>
        <p:spPr>
          <a:xfrm>
            <a:off x="853440" y="3710240"/>
            <a:ext cx="598241" cy="369332"/>
          </a:xfrm>
          <a:prstGeom prst="rect">
            <a:avLst/>
          </a:prstGeom>
          <a:noFill/>
        </p:spPr>
        <p:txBody>
          <a:bodyPr wrap="none" rtlCol="0">
            <a:spAutoFit/>
          </a:bodyPr>
          <a:lstStyle/>
          <a:p>
            <a:r>
              <a:rPr lang="en-US" b="1" dirty="0">
                <a:solidFill>
                  <a:schemeClr val="tx2"/>
                </a:solidFill>
                <a:latin typeface="Courier New" pitchFamily="49" charset="0"/>
                <a:cs typeface="Courier New" pitchFamily="49" charset="0"/>
              </a:rPr>
              <a:t>a</a:t>
            </a:r>
            <a:r>
              <a:rPr lang="en-US" b="1" dirty="0" smtClean="0">
                <a:solidFill>
                  <a:schemeClr val="tx2"/>
                </a:solidFill>
                <a:latin typeface="Courier New" pitchFamily="49" charset="0"/>
                <a:cs typeface="Courier New" pitchFamily="49" charset="0"/>
              </a:rPr>
              <a:t>1:</a:t>
            </a:r>
            <a:endParaRPr lang="en-US" b="1" dirty="0">
              <a:solidFill>
                <a:schemeClr val="tx2"/>
              </a:solidFill>
              <a:latin typeface="Courier New" pitchFamily="49" charset="0"/>
              <a:cs typeface="Courier New" pitchFamily="49" charset="0"/>
            </a:endParaRPr>
          </a:p>
        </p:txBody>
      </p:sp>
      <p:sp>
        <p:nvSpPr>
          <p:cNvPr id="27" name="Rectangle 26"/>
          <p:cNvSpPr/>
          <p:nvPr/>
        </p:nvSpPr>
        <p:spPr>
          <a:xfrm>
            <a:off x="4739640" y="3124200"/>
            <a:ext cx="3276600" cy="806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endCxn id="27" idx="1"/>
          </p:cNvCxnSpPr>
          <p:nvPr/>
        </p:nvCxnSpPr>
        <p:spPr>
          <a:xfrm flipV="1">
            <a:off x="2263140" y="3527289"/>
            <a:ext cx="2476500" cy="55228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Isosceles Triangle 2"/>
          <p:cNvSpPr/>
          <p:nvPr/>
        </p:nvSpPr>
        <p:spPr>
          <a:xfrm>
            <a:off x="1920240" y="3647880"/>
            <a:ext cx="685800" cy="56499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120640" y="3296456"/>
            <a:ext cx="2743200" cy="461665"/>
          </a:xfrm>
          <a:prstGeom prst="rect">
            <a:avLst/>
          </a:prstGeom>
          <a:noFill/>
        </p:spPr>
        <p:txBody>
          <a:bodyPr wrap="square" rtlCol="0">
            <a:spAutoFit/>
          </a:bodyPr>
          <a:lstStyle/>
          <a:p>
            <a:r>
              <a:rPr lang="en-US" sz="2400" dirty="0" smtClean="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0, 0 ]</a:t>
            </a:r>
            <a:endParaRPr lang="en-US" sz="2400" dirty="0">
              <a:latin typeface="Courier New" panose="02070309020205020404" pitchFamily="49" charset="0"/>
              <a:cs typeface="Courier New" panose="02070309020205020404" pitchFamily="49" charset="0"/>
            </a:endParaRPr>
          </a:p>
        </p:txBody>
      </p:sp>
      <p:sp>
        <p:nvSpPr>
          <p:cNvPr id="9" name="TextBox 8"/>
          <p:cNvSpPr txBox="1"/>
          <p:nvPr/>
        </p:nvSpPr>
        <p:spPr>
          <a:xfrm>
            <a:off x="609600" y="1078468"/>
            <a:ext cx="4055919" cy="738664"/>
          </a:xfrm>
          <a:prstGeom prst="rect">
            <a:avLst/>
          </a:prstGeom>
          <a:noFill/>
        </p:spPr>
        <p:txBody>
          <a:bodyPr wrap="none" rtlCol="0">
            <a:spAutoFit/>
          </a:bodyPr>
          <a:lstStyle/>
          <a:p>
            <a:pPr marL="0" lvl="1"/>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a:t>
            </a:r>
            <a:r>
              <a:rPr lang="en-US" sz="2400" dirty="0" smtClean="0">
                <a:latin typeface="Courier New" pitchFamily="49" charset="0"/>
                <a:cs typeface="Courier New" pitchFamily="49" charset="0"/>
              </a:rPr>
              <a:t> a1 </a:t>
            </a:r>
            <a:r>
              <a:rPr lang="en-US" sz="2400" dirty="0">
                <a:latin typeface="Courier New" pitchFamily="49" charset="0"/>
                <a:cs typeface="Courier New" pitchFamily="49" charset="0"/>
              </a:rPr>
              <a:t>= </a:t>
            </a:r>
            <a:r>
              <a:rPr lang="en-US" sz="2400" b="1" dirty="0">
                <a:latin typeface="Courier New" pitchFamily="49" charset="0"/>
                <a:cs typeface="Courier New" pitchFamily="49" charset="0"/>
              </a:rPr>
              <a:t>new</a:t>
            </a:r>
            <a:r>
              <a:rPr lang="en-US" sz="2400" dirty="0">
                <a:latin typeface="Courier New" pitchFamily="49" charset="0"/>
                <a:cs typeface="Courier New" pitchFamily="49" charset="0"/>
              </a:rPr>
              <a:t>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[2]</a:t>
            </a:r>
            <a:endParaRPr lang="en-US" sz="2400" dirty="0">
              <a:latin typeface="Courier New" pitchFamily="49" charset="0"/>
              <a:cs typeface="Courier New" pitchFamily="49" charset="0"/>
            </a:endParaRPr>
          </a:p>
          <a:p>
            <a:endParaRPr lang="en-US" dirty="0"/>
          </a:p>
        </p:txBody>
      </p:sp>
      <p:sp>
        <p:nvSpPr>
          <p:cNvPr id="10" name="TextBox 9"/>
          <p:cNvSpPr txBox="1"/>
          <p:nvPr/>
        </p:nvSpPr>
        <p:spPr>
          <a:xfrm>
            <a:off x="5120640" y="4572000"/>
            <a:ext cx="3352200" cy="923330"/>
          </a:xfrm>
          <a:prstGeom prst="rect">
            <a:avLst/>
          </a:prstGeom>
          <a:noFill/>
        </p:spPr>
        <p:txBody>
          <a:bodyPr wrap="none" rtlCol="0">
            <a:spAutoFit/>
          </a:bodyPr>
          <a:lstStyle/>
          <a:p>
            <a:r>
              <a:rPr lang="en-US" i="1" dirty="0" smtClean="0"/>
              <a:t>New array of length 2 created.</a:t>
            </a:r>
          </a:p>
          <a:p>
            <a:r>
              <a:rPr lang="en-US" i="1" dirty="0" smtClean="0"/>
              <a:t>Reference </a:t>
            </a:r>
            <a:r>
              <a:rPr lang="en-US" b="1" i="1" dirty="0"/>
              <a:t>a</a:t>
            </a:r>
            <a:r>
              <a:rPr lang="en-US" b="1" i="1" dirty="0" smtClean="0"/>
              <a:t>1</a:t>
            </a:r>
            <a:r>
              <a:rPr lang="en-US" b="1" dirty="0" smtClean="0"/>
              <a:t> </a:t>
            </a:r>
            <a:r>
              <a:rPr lang="en-US" i="1" dirty="0" smtClean="0"/>
              <a:t>assigned to refer</a:t>
            </a:r>
          </a:p>
          <a:p>
            <a:r>
              <a:rPr lang="en-US" i="1" dirty="0" smtClean="0"/>
              <a:t>to it.</a:t>
            </a:r>
            <a:endParaRPr lang="en-US" i="1" dirty="0"/>
          </a:p>
        </p:txBody>
      </p:sp>
      <p:sp>
        <p:nvSpPr>
          <p:cNvPr id="12" name="TextBox 11"/>
          <p:cNvSpPr txBox="1"/>
          <p:nvPr/>
        </p:nvSpPr>
        <p:spPr>
          <a:xfrm>
            <a:off x="431319" y="4572000"/>
            <a:ext cx="3070071" cy="923330"/>
          </a:xfrm>
          <a:prstGeom prst="rect">
            <a:avLst/>
          </a:prstGeom>
          <a:noFill/>
        </p:spPr>
        <p:txBody>
          <a:bodyPr wrap="none" rtlCol="0">
            <a:spAutoFit/>
          </a:bodyPr>
          <a:lstStyle/>
          <a:p>
            <a:r>
              <a:rPr lang="en-US" dirty="0" smtClean="0"/>
              <a:t>Note that this triangle</a:t>
            </a:r>
          </a:p>
          <a:p>
            <a:r>
              <a:rPr lang="en-US" dirty="0" smtClean="0"/>
              <a:t>is what we’ll use to denote a</a:t>
            </a:r>
          </a:p>
          <a:p>
            <a:r>
              <a:rPr lang="en-US" i="1" dirty="0" smtClean="0"/>
              <a:t>reference</a:t>
            </a:r>
            <a:r>
              <a:rPr lang="en-US" dirty="0" smtClean="0"/>
              <a:t> type.</a:t>
            </a:r>
            <a:endParaRPr lang="en-US" i="1" dirty="0"/>
          </a:p>
        </p:txBody>
      </p:sp>
    </p:spTree>
    <p:extLst>
      <p:ext uri="{BB962C8B-B14F-4D97-AF65-F5344CB8AC3E}">
        <p14:creationId xmlns:p14="http://schemas.microsoft.com/office/powerpoint/2010/main" val="20090035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Types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pPr>
                <a:defRPr/>
              </a:pPr>
              <a:t>45</a:t>
            </a:fld>
            <a:endParaRPr lang="en-US" altLang="en-US"/>
          </a:p>
        </p:txBody>
      </p:sp>
      <p:sp>
        <p:nvSpPr>
          <p:cNvPr id="54" name="TextBox 53"/>
          <p:cNvSpPr txBox="1"/>
          <p:nvPr/>
        </p:nvSpPr>
        <p:spPr>
          <a:xfrm>
            <a:off x="853440" y="3710240"/>
            <a:ext cx="598241" cy="369332"/>
          </a:xfrm>
          <a:prstGeom prst="rect">
            <a:avLst/>
          </a:prstGeom>
          <a:noFill/>
        </p:spPr>
        <p:txBody>
          <a:bodyPr wrap="none" rtlCol="0">
            <a:spAutoFit/>
          </a:bodyPr>
          <a:lstStyle/>
          <a:p>
            <a:r>
              <a:rPr lang="en-US" b="1" dirty="0">
                <a:solidFill>
                  <a:schemeClr val="tx2"/>
                </a:solidFill>
                <a:latin typeface="Courier New" pitchFamily="49" charset="0"/>
                <a:cs typeface="Courier New" pitchFamily="49" charset="0"/>
              </a:rPr>
              <a:t>a</a:t>
            </a:r>
            <a:r>
              <a:rPr lang="en-US" b="1" dirty="0" smtClean="0">
                <a:solidFill>
                  <a:schemeClr val="tx2"/>
                </a:solidFill>
                <a:latin typeface="Courier New" pitchFamily="49" charset="0"/>
                <a:cs typeface="Courier New" pitchFamily="49" charset="0"/>
              </a:rPr>
              <a:t>1:</a:t>
            </a:r>
            <a:endParaRPr lang="en-US" b="1" dirty="0">
              <a:solidFill>
                <a:schemeClr val="tx2"/>
              </a:solidFill>
              <a:latin typeface="Courier New" pitchFamily="49" charset="0"/>
              <a:cs typeface="Courier New" pitchFamily="49" charset="0"/>
            </a:endParaRPr>
          </a:p>
        </p:txBody>
      </p:sp>
      <p:sp>
        <p:nvSpPr>
          <p:cNvPr id="27" name="Rectangle 26"/>
          <p:cNvSpPr/>
          <p:nvPr/>
        </p:nvSpPr>
        <p:spPr>
          <a:xfrm>
            <a:off x="4739640" y="3124200"/>
            <a:ext cx="3276600" cy="806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endCxn id="27" idx="1"/>
          </p:cNvCxnSpPr>
          <p:nvPr/>
        </p:nvCxnSpPr>
        <p:spPr>
          <a:xfrm flipV="1">
            <a:off x="2263140" y="3527289"/>
            <a:ext cx="2476500" cy="55228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Isosceles Triangle 2"/>
          <p:cNvSpPr/>
          <p:nvPr/>
        </p:nvSpPr>
        <p:spPr>
          <a:xfrm>
            <a:off x="1920240" y="3647880"/>
            <a:ext cx="685800" cy="56499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120640" y="3296456"/>
            <a:ext cx="2743200" cy="461665"/>
          </a:xfrm>
          <a:prstGeom prst="rect">
            <a:avLst/>
          </a:prstGeom>
          <a:noFill/>
        </p:spPr>
        <p:txBody>
          <a:bodyPr wrap="square" rtlCol="0">
            <a:spAutoFit/>
          </a:bodyPr>
          <a:lstStyle/>
          <a:p>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2</a:t>
            </a:r>
            <a:r>
              <a:rPr lang="en-US" sz="2400" dirty="0" smtClean="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0 ]</a:t>
            </a:r>
            <a:endParaRPr lang="en-US" sz="2400" dirty="0">
              <a:latin typeface="Courier New" panose="02070309020205020404" pitchFamily="49" charset="0"/>
              <a:cs typeface="Courier New" panose="02070309020205020404" pitchFamily="49" charset="0"/>
            </a:endParaRPr>
          </a:p>
        </p:txBody>
      </p:sp>
      <p:sp>
        <p:nvSpPr>
          <p:cNvPr id="9" name="TextBox 8"/>
          <p:cNvSpPr txBox="1"/>
          <p:nvPr/>
        </p:nvSpPr>
        <p:spPr>
          <a:xfrm>
            <a:off x="609600" y="1078468"/>
            <a:ext cx="4055919" cy="1107996"/>
          </a:xfrm>
          <a:prstGeom prst="rect">
            <a:avLst/>
          </a:prstGeom>
          <a:noFill/>
        </p:spPr>
        <p:txBody>
          <a:bodyPr wrap="none" rtlCol="0">
            <a:spAutoFit/>
          </a:bodyPr>
          <a:lstStyle/>
          <a:p>
            <a:pPr marL="0" lvl="1"/>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a:t>
            </a:r>
            <a:r>
              <a:rPr lang="en-US" sz="2400" dirty="0" smtClean="0">
                <a:latin typeface="Courier New" pitchFamily="49" charset="0"/>
                <a:cs typeface="Courier New" pitchFamily="49" charset="0"/>
              </a:rPr>
              <a:t> a1 </a:t>
            </a:r>
            <a:r>
              <a:rPr lang="en-US" sz="2400" dirty="0">
                <a:latin typeface="Courier New" pitchFamily="49" charset="0"/>
                <a:cs typeface="Courier New" pitchFamily="49" charset="0"/>
              </a:rPr>
              <a:t>= </a:t>
            </a:r>
            <a:r>
              <a:rPr lang="en-US" sz="2400" b="1" dirty="0">
                <a:latin typeface="Courier New" pitchFamily="49" charset="0"/>
                <a:cs typeface="Courier New" pitchFamily="49" charset="0"/>
              </a:rPr>
              <a:t>new</a:t>
            </a:r>
            <a:r>
              <a:rPr lang="en-US" sz="2400" dirty="0">
                <a:latin typeface="Courier New" pitchFamily="49" charset="0"/>
                <a:cs typeface="Courier New" pitchFamily="49" charset="0"/>
              </a:rPr>
              <a:t>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[2]</a:t>
            </a:r>
          </a:p>
          <a:p>
            <a:pPr marL="0" lvl="1"/>
            <a:r>
              <a:rPr lang="en-US" sz="2400" dirty="0" smtClean="0">
                <a:latin typeface="Courier New" pitchFamily="49" charset="0"/>
                <a:cs typeface="Courier New" pitchFamily="49" charset="0"/>
              </a:rPr>
              <a:t>a1[0] = 2</a:t>
            </a:r>
            <a:endParaRPr lang="en-US" sz="2400" dirty="0">
              <a:latin typeface="Courier New" pitchFamily="49" charset="0"/>
              <a:cs typeface="Courier New" pitchFamily="49" charset="0"/>
            </a:endParaRPr>
          </a:p>
          <a:p>
            <a:endParaRPr lang="en-US" dirty="0"/>
          </a:p>
        </p:txBody>
      </p:sp>
      <p:sp>
        <p:nvSpPr>
          <p:cNvPr id="10" name="TextBox 9"/>
          <p:cNvSpPr txBox="1"/>
          <p:nvPr/>
        </p:nvSpPr>
        <p:spPr>
          <a:xfrm>
            <a:off x="5120640" y="4572000"/>
            <a:ext cx="3441968" cy="646331"/>
          </a:xfrm>
          <a:prstGeom prst="rect">
            <a:avLst/>
          </a:prstGeom>
          <a:noFill/>
        </p:spPr>
        <p:txBody>
          <a:bodyPr wrap="none" rtlCol="0">
            <a:spAutoFit/>
          </a:bodyPr>
          <a:lstStyle/>
          <a:p>
            <a:r>
              <a:rPr lang="en-US" i="1" dirty="0" smtClean="0"/>
              <a:t>Assign the value of 2 to position</a:t>
            </a:r>
          </a:p>
          <a:p>
            <a:r>
              <a:rPr lang="en-US" i="1" dirty="0" smtClean="0"/>
              <a:t>0 of the array</a:t>
            </a:r>
            <a:endParaRPr lang="en-US" i="1" dirty="0"/>
          </a:p>
        </p:txBody>
      </p:sp>
      <p:sp>
        <p:nvSpPr>
          <p:cNvPr id="12" name="TextBox 11"/>
          <p:cNvSpPr txBox="1"/>
          <p:nvPr/>
        </p:nvSpPr>
        <p:spPr>
          <a:xfrm>
            <a:off x="431319" y="4572000"/>
            <a:ext cx="184731" cy="369332"/>
          </a:xfrm>
          <a:prstGeom prst="rect">
            <a:avLst/>
          </a:prstGeom>
          <a:noFill/>
        </p:spPr>
        <p:txBody>
          <a:bodyPr wrap="none" rtlCol="0">
            <a:spAutoFit/>
          </a:bodyPr>
          <a:lstStyle/>
          <a:p>
            <a:endParaRPr lang="en-US" i="1" dirty="0"/>
          </a:p>
        </p:txBody>
      </p:sp>
    </p:spTree>
    <p:extLst>
      <p:ext uri="{BB962C8B-B14F-4D97-AF65-F5344CB8AC3E}">
        <p14:creationId xmlns:p14="http://schemas.microsoft.com/office/powerpoint/2010/main" val="8040953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Types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pPr>
                <a:defRPr/>
              </a:pPr>
              <a:t>46</a:t>
            </a:fld>
            <a:endParaRPr lang="en-US" altLang="en-US"/>
          </a:p>
        </p:txBody>
      </p:sp>
      <p:sp>
        <p:nvSpPr>
          <p:cNvPr id="54" name="TextBox 53"/>
          <p:cNvSpPr txBox="1"/>
          <p:nvPr/>
        </p:nvSpPr>
        <p:spPr>
          <a:xfrm>
            <a:off x="853440" y="3710240"/>
            <a:ext cx="598241" cy="369332"/>
          </a:xfrm>
          <a:prstGeom prst="rect">
            <a:avLst/>
          </a:prstGeom>
          <a:noFill/>
        </p:spPr>
        <p:txBody>
          <a:bodyPr wrap="none" rtlCol="0">
            <a:spAutoFit/>
          </a:bodyPr>
          <a:lstStyle/>
          <a:p>
            <a:r>
              <a:rPr lang="en-US" b="1" dirty="0">
                <a:solidFill>
                  <a:schemeClr val="tx2"/>
                </a:solidFill>
                <a:latin typeface="Courier New" pitchFamily="49" charset="0"/>
                <a:cs typeface="Courier New" pitchFamily="49" charset="0"/>
              </a:rPr>
              <a:t>a</a:t>
            </a:r>
            <a:r>
              <a:rPr lang="en-US" b="1" dirty="0" smtClean="0">
                <a:solidFill>
                  <a:schemeClr val="tx2"/>
                </a:solidFill>
                <a:latin typeface="Courier New" pitchFamily="49" charset="0"/>
                <a:cs typeface="Courier New" pitchFamily="49" charset="0"/>
              </a:rPr>
              <a:t>1:</a:t>
            </a:r>
            <a:endParaRPr lang="en-US" b="1" dirty="0">
              <a:solidFill>
                <a:schemeClr val="tx2"/>
              </a:solidFill>
              <a:latin typeface="Courier New" pitchFamily="49" charset="0"/>
              <a:cs typeface="Courier New" pitchFamily="49" charset="0"/>
            </a:endParaRPr>
          </a:p>
        </p:txBody>
      </p:sp>
      <p:sp>
        <p:nvSpPr>
          <p:cNvPr id="27" name="Rectangle 26"/>
          <p:cNvSpPr/>
          <p:nvPr/>
        </p:nvSpPr>
        <p:spPr>
          <a:xfrm>
            <a:off x="4739640" y="3124200"/>
            <a:ext cx="3276600" cy="806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endCxn id="27" idx="1"/>
          </p:cNvCxnSpPr>
          <p:nvPr/>
        </p:nvCxnSpPr>
        <p:spPr>
          <a:xfrm flipV="1">
            <a:off x="2263140" y="3527289"/>
            <a:ext cx="2476500" cy="55228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Isosceles Triangle 2"/>
          <p:cNvSpPr/>
          <p:nvPr/>
        </p:nvSpPr>
        <p:spPr>
          <a:xfrm>
            <a:off x="1920240" y="3647880"/>
            <a:ext cx="685800" cy="56499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120640" y="3296456"/>
            <a:ext cx="2743200" cy="461665"/>
          </a:xfrm>
          <a:prstGeom prst="rect">
            <a:avLst/>
          </a:prstGeom>
          <a:noFill/>
        </p:spPr>
        <p:txBody>
          <a:bodyPr wrap="square" rtlCol="0">
            <a:spAutoFit/>
          </a:bodyPr>
          <a:lstStyle/>
          <a:p>
            <a:r>
              <a:rPr lang="en-US" sz="2400" dirty="0" smtClean="0">
                <a:latin typeface="Courier New" panose="02070309020205020404" pitchFamily="49" charset="0"/>
                <a:cs typeface="Courier New" panose="02070309020205020404" pitchFamily="49" charset="0"/>
              </a:rPr>
              <a:t>[ 6, </a:t>
            </a:r>
            <a:r>
              <a:rPr lang="en-US" sz="2400" dirty="0" smtClean="0">
                <a:latin typeface="Courier New" panose="02070309020205020404" pitchFamily="49" charset="0"/>
                <a:cs typeface="Courier New" panose="02070309020205020404" pitchFamily="49" charset="0"/>
              </a:rPr>
              <a:t>0 ]</a:t>
            </a:r>
            <a:endParaRPr lang="en-US" sz="2400" dirty="0">
              <a:latin typeface="Courier New" panose="02070309020205020404" pitchFamily="49" charset="0"/>
              <a:cs typeface="Courier New" panose="02070309020205020404" pitchFamily="49" charset="0"/>
            </a:endParaRPr>
          </a:p>
        </p:txBody>
      </p:sp>
      <p:sp>
        <p:nvSpPr>
          <p:cNvPr id="9" name="TextBox 8"/>
          <p:cNvSpPr txBox="1"/>
          <p:nvPr/>
        </p:nvSpPr>
        <p:spPr>
          <a:xfrm>
            <a:off x="609600" y="1078468"/>
            <a:ext cx="4240263" cy="1846659"/>
          </a:xfrm>
          <a:prstGeom prst="rect">
            <a:avLst/>
          </a:prstGeom>
          <a:noFill/>
        </p:spPr>
        <p:txBody>
          <a:bodyPr wrap="none" rtlCol="0">
            <a:spAutoFit/>
          </a:bodyPr>
          <a:lstStyle/>
          <a:p>
            <a:pPr marL="0" lvl="1"/>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a:t>
            </a:r>
            <a:r>
              <a:rPr lang="en-US" sz="2400" dirty="0" smtClean="0">
                <a:latin typeface="Courier New" pitchFamily="49" charset="0"/>
                <a:cs typeface="Courier New" pitchFamily="49" charset="0"/>
              </a:rPr>
              <a:t> a1 </a:t>
            </a:r>
            <a:r>
              <a:rPr lang="en-US" sz="2400" dirty="0">
                <a:latin typeface="Courier New" pitchFamily="49" charset="0"/>
                <a:cs typeface="Courier New" pitchFamily="49" charset="0"/>
              </a:rPr>
              <a:t>= </a:t>
            </a:r>
            <a:r>
              <a:rPr lang="en-US" sz="2400" b="1" dirty="0">
                <a:latin typeface="Courier New" pitchFamily="49" charset="0"/>
                <a:cs typeface="Courier New" pitchFamily="49" charset="0"/>
              </a:rPr>
              <a:t>new</a:t>
            </a:r>
            <a:r>
              <a:rPr lang="en-US" sz="2400" dirty="0">
                <a:latin typeface="Courier New" pitchFamily="49" charset="0"/>
                <a:cs typeface="Courier New" pitchFamily="49" charset="0"/>
              </a:rPr>
              <a:t>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[2];</a:t>
            </a:r>
          </a:p>
          <a:p>
            <a:pPr marL="0" lvl="1"/>
            <a:r>
              <a:rPr lang="en-US" sz="2400" dirty="0" smtClean="0">
                <a:latin typeface="Courier New" pitchFamily="49" charset="0"/>
                <a:cs typeface="Courier New" pitchFamily="49" charset="0"/>
              </a:rPr>
              <a:t>a1[0] = 2;</a:t>
            </a:r>
          </a:p>
          <a:p>
            <a:pPr marL="0" lvl="1"/>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a:t>
            </a:r>
            <a:r>
              <a:rPr lang="en-US" sz="2400" dirty="0" smtClean="0">
                <a:latin typeface="Courier New" pitchFamily="49" charset="0"/>
                <a:cs typeface="Courier New" pitchFamily="49" charset="0"/>
              </a:rPr>
              <a:t> a2 = a1;</a:t>
            </a:r>
          </a:p>
          <a:p>
            <a:pPr marL="0" lvl="1"/>
            <a:r>
              <a:rPr lang="en-US" sz="2400" dirty="0" smtClean="0">
                <a:latin typeface="Courier New" pitchFamily="49" charset="0"/>
                <a:cs typeface="Courier New" pitchFamily="49" charset="0"/>
              </a:rPr>
              <a:t>a2[0] = 6;</a:t>
            </a:r>
            <a:endParaRPr lang="en-US" sz="2400" dirty="0">
              <a:latin typeface="Courier New" pitchFamily="49" charset="0"/>
              <a:cs typeface="Courier New" pitchFamily="49" charset="0"/>
            </a:endParaRPr>
          </a:p>
          <a:p>
            <a:endParaRPr lang="en-US" dirty="0"/>
          </a:p>
        </p:txBody>
      </p:sp>
      <p:sp>
        <p:nvSpPr>
          <p:cNvPr id="10" name="TextBox 9"/>
          <p:cNvSpPr txBox="1"/>
          <p:nvPr/>
        </p:nvSpPr>
        <p:spPr>
          <a:xfrm>
            <a:off x="5120640" y="4572000"/>
            <a:ext cx="3929281" cy="1477328"/>
          </a:xfrm>
          <a:prstGeom prst="rect">
            <a:avLst/>
          </a:prstGeom>
          <a:noFill/>
        </p:spPr>
        <p:txBody>
          <a:bodyPr wrap="none" rtlCol="0">
            <a:spAutoFit/>
          </a:bodyPr>
          <a:lstStyle/>
          <a:p>
            <a:r>
              <a:rPr lang="en-US" i="1" dirty="0" smtClean="0"/>
              <a:t>The values at position 0 is</a:t>
            </a:r>
          </a:p>
          <a:p>
            <a:r>
              <a:rPr lang="en-US" i="1" dirty="0" smtClean="0"/>
              <a:t>overwritten to become 6.  Note</a:t>
            </a:r>
          </a:p>
          <a:p>
            <a:r>
              <a:rPr lang="en-US" i="1" dirty="0" smtClean="0"/>
              <a:t>that since this happens to the object,</a:t>
            </a:r>
          </a:p>
          <a:p>
            <a:r>
              <a:rPr lang="en-US" i="1" dirty="0" smtClean="0"/>
              <a:t>it is reflected when either a1[0] or</a:t>
            </a:r>
          </a:p>
          <a:p>
            <a:r>
              <a:rPr lang="en-US" i="1" dirty="0" smtClean="0"/>
              <a:t>a2[0] is accessed.</a:t>
            </a:r>
          </a:p>
        </p:txBody>
      </p:sp>
      <p:sp>
        <p:nvSpPr>
          <p:cNvPr id="12" name="TextBox 11"/>
          <p:cNvSpPr txBox="1"/>
          <p:nvPr/>
        </p:nvSpPr>
        <p:spPr>
          <a:xfrm>
            <a:off x="431319" y="4572000"/>
            <a:ext cx="184731" cy="369332"/>
          </a:xfrm>
          <a:prstGeom prst="rect">
            <a:avLst/>
          </a:prstGeom>
          <a:noFill/>
        </p:spPr>
        <p:txBody>
          <a:bodyPr wrap="none" rtlCol="0">
            <a:spAutoFit/>
          </a:bodyPr>
          <a:lstStyle/>
          <a:p>
            <a:endParaRPr lang="en-US" i="1" dirty="0"/>
          </a:p>
        </p:txBody>
      </p:sp>
      <p:sp>
        <p:nvSpPr>
          <p:cNvPr id="13" name="TextBox 12"/>
          <p:cNvSpPr txBox="1"/>
          <p:nvPr/>
        </p:nvSpPr>
        <p:spPr>
          <a:xfrm>
            <a:off x="1005840" y="4675027"/>
            <a:ext cx="598241" cy="369332"/>
          </a:xfrm>
          <a:prstGeom prst="rect">
            <a:avLst/>
          </a:prstGeom>
          <a:noFill/>
        </p:spPr>
        <p:txBody>
          <a:bodyPr wrap="none" rtlCol="0">
            <a:spAutoFit/>
          </a:bodyPr>
          <a:lstStyle/>
          <a:p>
            <a:r>
              <a:rPr lang="en-US" b="1" dirty="0" smtClean="0">
                <a:solidFill>
                  <a:schemeClr val="tx2"/>
                </a:solidFill>
                <a:latin typeface="Courier New" pitchFamily="49" charset="0"/>
                <a:cs typeface="Courier New" pitchFamily="49" charset="0"/>
              </a:rPr>
              <a:t>a</a:t>
            </a:r>
            <a:r>
              <a:rPr lang="en-US" b="1" dirty="0">
                <a:solidFill>
                  <a:schemeClr val="tx2"/>
                </a:solidFill>
                <a:latin typeface="Courier New" pitchFamily="49" charset="0"/>
                <a:cs typeface="Courier New" pitchFamily="49" charset="0"/>
              </a:rPr>
              <a:t>2</a:t>
            </a:r>
            <a:r>
              <a:rPr lang="en-US" b="1" dirty="0" smtClean="0">
                <a:solidFill>
                  <a:schemeClr val="tx2"/>
                </a:solidFill>
                <a:latin typeface="Courier New" pitchFamily="49" charset="0"/>
                <a:cs typeface="Courier New" pitchFamily="49" charset="0"/>
              </a:rPr>
              <a:t>:</a:t>
            </a:r>
            <a:endParaRPr lang="en-US" b="1" dirty="0">
              <a:solidFill>
                <a:schemeClr val="tx2"/>
              </a:solidFill>
              <a:latin typeface="Courier New" pitchFamily="49" charset="0"/>
              <a:cs typeface="Courier New" pitchFamily="49" charset="0"/>
            </a:endParaRPr>
          </a:p>
        </p:txBody>
      </p:sp>
      <p:cxnSp>
        <p:nvCxnSpPr>
          <p:cNvPr id="14" name="Straight Arrow Connector 13"/>
          <p:cNvCxnSpPr>
            <a:endCxn id="27" idx="1"/>
          </p:cNvCxnSpPr>
          <p:nvPr/>
        </p:nvCxnSpPr>
        <p:spPr>
          <a:xfrm flipV="1">
            <a:off x="2415540" y="3527289"/>
            <a:ext cx="2324100" cy="151707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Isosceles Triangle 14"/>
          <p:cNvSpPr/>
          <p:nvPr/>
        </p:nvSpPr>
        <p:spPr>
          <a:xfrm>
            <a:off x="2072640" y="4612667"/>
            <a:ext cx="685800" cy="56499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7071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Types</a:t>
            </a:r>
            <a:endParaRPr lang="en-US" dirty="0"/>
          </a:p>
        </p:txBody>
      </p:sp>
      <p:sp>
        <p:nvSpPr>
          <p:cNvPr id="3" name="Content Placeholder 2"/>
          <p:cNvSpPr>
            <a:spLocks noGrp="1"/>
          </p:cNvSpPr>
          <p:nvPr>
            <p:ph idx="1"/>
          </p:nvPr>
        </p:nvSpPr>
        <p:spPr>
          <a:xfrm>
            <a:off x="457200" y="914400"/>
            <a:ext cx="8229600" cy="5562600"/>
          </a:xfrm>
          <a:solidFill>
            <a:schemeClr val="bg1"/>
          </a:solidFill>
          <a:ln>
            <a:solidFill>
              <a:schemeClr val="bg1"/>
            </a:solidFill>
          </a:ln>
        </p:spPr>
        <p:txBody>
          <a:bodyPr/>
          <a:lstStyle/>
          <a:p>
            <a:r>
              <a:rPr lang="en-US" dirty="0" smtClean="0"/>
              <a:t>Upshot: Be careful when dealing with </a:t>
            </a:r>
            <a:r>
              <a:rPr lang="en-US" i="1" dirty="0" smtClean="0"/>
              <a:t>reference types</a:t>
            </a:r>
            <a:endParaRPr lang="en-US" dirty="0" smtClean="0"/>
          </a:p>
          <a:p>
            <a:pPr lvl="1"/>
            <a:r>
              <a:rPr lang="en-US" dirty="0" smtClean="0"/>
              <a:t>Variables hold memory locations – programs may not run as intended</a:t>
            </a:r>
          </a:p>
          <a:p>
            <a:pPr lvl="1"/>
            <a:r>
              <a:rPr lang="en-US" dirty="0" smtClean="0"/>
              <a:t>Example: equality tests (==)</a:t>
            </a:r>
          </a:p>
          <a:p>
            <a:pPr lvl="2"/>
            <a:r>
              <a:rPr lang="en-US" dirty="0" smtClean="0"/>
              <a:t>If a1 and a2 are both of type </a:t>
            </a:r>
            <a:r>
              <a:rPr lang="en-US" dirty="0" err="1" smtClean="0"/>
              <a:t>ArrayList</a:t>
            </a:r>
            <a:r>
              <a:rPr lang="en-US" dirty="0" smtClean="0"/>
              <a:t>, what is this </a:t>
            </a:r>
            <a:r>
              <a:rPr lang="en-US" dirty="0" err="1" smtClean="0"/>
              <a:t>boolean</a:t>
            </a:r>
            <a:r>
              <a:rPr lang="en-US" dirty="0" smtClean="0"/>
              <a:t> test really doing?</a:t>
            </a:r>
          </a:p>
          <a:p>
            <a:pPr marL="671512" lvl="2" indent="0">
              <a:buNone/>
            </a:pPr>
            <a:r>
              <a:rPr lang="en-US" dirty="0" smtClean="0">
                <a:latin typeface="Courier New" pitchFamily="49" charset="0"/>
                <a:cs typeface="Courier New" pitchFamily="49" charset="0"/>
              </a:rPr>
              <a:t>		(a1 == a2)</a:t>
            </a:r>
          </a:p>
          <a:p>
            <a:pPr lvl="2"/>
            <a:r>
              <a:rPr lang="en-US" dirty="0" smtClean="0"/>
              <a:t>What if a1 and a2 were of type String?</a:t>
            </a:r>
          </a:p>
          <a:p>
            <a:pPr lvl="3"/>
            <a:r>
              <a:rPr lang="en-US" dirty="0" smtClean="0"/>
              <a:t>This is why we can’t use == to test for String equality in our programs!  Strings are a </a:t>
            </a:r>
            <a:r>
              <a:rPr lang="en-US" i="1" dirty="0" smtClean="0"/>
              <a:t>reference type</a:t>
            </a:r>
            <a:r>
              <a:rPr lang="en-US" dirty="0" smtClean="0"/>
              <a:t>.</a:t>
            </a:r>
          </a:p>
          <a:p>
            <a:pPr lvl="4"/>
            <a:r>
              <a:rPr lang="en-US" dirty="0" smtClean="0"/>
              <a:t>We need to use .equals() for Strings</a:t>
            </a: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pPr>
                <a:defRPr/>
              </a:pPr>
              <a:t>47</a:t>
            </a:fld>
            <a:endParaRPr lang="en-US" altLang="en-US"/>
          </a:p>
        </p:txBody>
      </p:sp>
    </p:spTree>
    <p:extLst>
      <p:ext uri="{BB962C8B-B14F-4D97-AF65-F5344CB8AC3E}">
        <p14:creationId xmlns:p14="http://schemas.microsoft.com/office/powerpoint/2010/main" val="1891834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and Methods</a:t>
            </a:r>
            <a:endParaRPr lang="en-US" dirty="0"/>
          </a:p>
        </p:txBody>
      </p:sp>
      <p:sp>
        <p:nvSpPr>
          <p:cNvPr id="3" name="Content Placeholder 2"/>
          <p:cNvSpPr>
            <a:spLocks noGrp="1"/>
          </p:cNvSpPr>
          <p:nvPr>
            <p:ph idx="1"/>
          </p:nvPr>
        </p:nvSpPr>
        <p:spPr>
          <a:xfrm>
            <a:off x="457200" y="1219200"/>
            <a:ext cx="8229600" cy="4911725"/>
          </a:xfrm>
        </p:spPr>
        <p:txBody>
          <a:bodyPr/>
          <a:lstStyle/>
          <a:p>
            <a:r>
              <a:rPr lang="en-US" dirty="0" smtClean="0"/>
              <a:t>Reference types also behave somewhat differently when passed as parameters to methods</a:t>
            </a:r>
          </a:p>
          <a:p>
            <a:pPr lvl="1"/>
            <a:r>
              <a:rPr lang="en-US" dirty="0"/>
              <a:t>When we pass a primitive type we are passing a copy of the </a:t>
            </a:r>
            <a:r>
              <a:rPr lang="en-US" i="1" dirty="0"/>
              <a:t>value</a:t>
            </a:r>
            <a:r>
              <a:rPr lang="en-US" dirty="0"/>
              <a:t> that primitive type holds to the method</a:t>
            </a:r>
          </a:p>
          <a:p>
            <a:pPr lvl="1"/>
            <a:r>
              <a:rPr lang="en-US" dirty="0" smtClean="0"/>
              <a:t>When we pass a reference type we are passing a copy of a </a:t>
            </a:r>
            <a:r>
              <a:rPr lang="en-US" i="1" dirty="0" smtClean="0"/>
              <a:t>reference</a:t>
            </a:r>
            <a:r>
              <a:rPr lang="en-US" dirty="0" smtClean="0"/>
              <a:t> to the method</a:t>
            </a:r>
          </a:p>
          <a:p>
            <a:pPr lvl="2"/>
            <a:r>
              <a:rPr lang="en-US" dirty="0" smtClean="0"/>
              <a:t>This means that changes to an object through a reference will “stick” when the method is finished – unlike changes to a variable of a primitive type.</a:t>
            </a: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48</a:t>
            </a:fld>
            <a:endParaRPr lang="en-US" altLang="en-US">
              <a:solidFill>
                <a:srgbClr val="000000"/>
              </a:solidFill>
            </a:endParaRPr>
          </a:p>
        </p:txBody>
      </p:sp>
    </p:spTree>
    <p:extLst>
      <p:ext uri="{BB962C8B-B14F-4D97-AF65-F5344CB8AC3E}">
        <p14:creationId xmlns:p14="http://schemas.microsoft.com/office/powerpoint/2010/main" val="34581840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smtClean="0"/>
              <a:t>Clear Array</a:t>
            </a:r>
          </a:p>
        </p:txBody>
      </p:sp>
      <p:sp>
        <p:nvSpPr>
          <p:cNvPr id="422915" name="Rectangle 3"/>
          <p:cNvSpPr>
            <a:spLocks noGrp="1" noChangeArrowheads="1"/>
          </p:cNvSpPr>
          <p:nvPr>
            <p:ph idx="1"/>
          </p:nvPr>
        </p:nvSpPr>
        <p:spPr/>
        <p:txBody>
          <a:bodyPr/>
          <a:lstStyle/>
          <a:p>
            <a:pPr eaLnBrk="1" hangingPunct="1">
              <a:lnSpc>
                <a:spcPct val="80000"/>
              </a:lnSpc>
            </a:pPr>
            <a:r>
              <a:rPr lang="en-US" sz="2800" dirty="0" smtClean="0"/>
              <a:t>Given an array of </a:t>
            </a:r>
            <a:r>
              <a:rPr lang="en-US" sz="2800" dirty="0" err="1" smtClean="0"/>
              <a:t>int</a:t>
            </a:r>
            <a:r>
              <a:rPr lang="en-US" sz="2800" dirty="0" smtClean="0"/>
              <a:t>, set each element of the array to 0</a:t>
            </a:r>
            <a:r>
              <a:rPr lang="en-US" sz="2400" b="1" dirty="0" smtClean="0">
                <a:latin typeface="Courier New" charset="0"/>
              </a:rPr>
              <a:t> </a:t>
            </a:r>
          </a:p>
          <a:p>
            <a:pPr eaLnBrk="1" hangingPunct="1">
              <a:lnSpc>
                <a:spcPct val="80000"/>
              </a:lnSpc>
              <a:spcBef>
                <a:spcPct val="10000"/>
              </a:spcBef>
              <a:buFont typeface="Wingdings" pitchFamily="2" charset="2"/>
              <a:buNone/>
            </a:pPr>
            <a:endParaRPr lang="en-US" sz="2400" b="1" dirty="0" smtClean="0">
              <a:latin typeface="Courier New" charset="0"/>
            </a:endParaRPr>
          </a:p>
          <a:p>
            <a:pPr eaLnBrk="1" hangingPunct="1">
              <a:lnSpc>
                <a:spcPct val="80000"/>
              </a:lnSpc>
              <a:spcBef>
                <a:spcPct val="10000"/>
              </a:spcBef>
              <a:buFont typeface="Wingdings" pitchFamily="2" charset="2"/>
              <a:buNone/>
            </a:pPr>
            <a:r>
              <a:rPr lang="en-US" sz="2400" b="1" dirty="0" smtClean="0">
                <a:latin typeface="Courier New" charset="0"/>
              </a:rPr>
              <a:t>	</a:t>
            </a:r>
            <a:endParaRPr lang="en-US" sz="2400" dirty="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B18AB12-4D4A-406C-B822-6ED0F5BBC5C9}" type="slidenum">
              <a:rPr lang="en-US" sz="1200">
                <a:solidFill>
                  <a:srgbClr val="898989"/>
                </a:solidFill>
              </a:rPr>
              <a:pPr eaLnBrk="1" hangingPunct="1"/>
              <a:t>49</a:t>
            </a:fld>
            <a:endParaRPr lang="en-US" sz="1200">
              <a:solidFill>
                <a:srgbClr val="898989"/>
              </a:solidFill>
            </a:endParaRPr>
          </a:p>
        </p:txBody>
      </p:sp>
    </p:spTree>
    <p:extLst>
      <p:ext uri="{BB962C8B-B14F-4D97-AF65-F5344CB8AC3E}">
        <p14:creationId xmlns:p14="http://schemas.microsoft.com/office/powerpoint/2010/main" val="1320359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smtClean="0"/>
              <a:t>An Example</a:t>
            </a:r>
          </a:p>
        </p:txBody>
      </p:sp>
      <p:sp>
        <p:nvSpPr>
          <p:cNvPr id="119811" name="Rectangle 3"/>
          <p:cNvSpPr>
            <a:spLocks noGrp="1" noChangeArrowheads="1"/>
          </p:cNvSpPr>
          <p:nvPr>
            <p:ph idx="1"/>
          </p:nvPr>
        </p:nvSpPr>
        <p:spPr/>
        <p:txBody>
          <a:bodyPr/>
          <a:lstStyle/>
          <a:p>
            <a:pPr eaLnBrk="1" hangingPunct="1">
              <a:buFont typeface="Wingdings" pitchFamily="2" charset="2"/>
              <a:buNone/>
            </a:pPr>
            <a:r>
              <a:rPr lang="en-US" sz="2200" b="1" dirty="0" err="1" smtClean="0">
                <a:latin typeface="Courier New" charset="0"/>
              </a:rPr>
              <a:t>int</a:t>
            </a:r>
            <a:r>
              <a:rPr lang="en-US" sz="2200" dirty="0" smtClean="0">
                <a:latin typeface="Courier New" charset="0"/>
              </a:rPr>
              <a:t> N = 5;</a:t>
            </a:r>
            <a:endParaRPr lang="en-US" sz="2200" b="1" dirty="0" smtClean="0">
              <a:latin typeface="Courier New" charset="0"/>
            </a:endParaRPr>
          </a:p>
          <a:p>
            <a:pPr eaLnBrk="1" hangingPunct="1">
              <a:buFont typeface="Wingdings" pitchFamily="2" charset="2"/>
              <a:buNone/>
            </a:pPr>
            <a:r>
              <a:rPr lang="en-US" sz="2200" b="1" dirty="0" smtClean="0">
                <a:latin typeface="Courier New" charset="0"/>
              </a:rPr>
              <a:t>double</a:t>
            </a:r>
            <a:r>
              <a:rPr lang="en-US" sz="2200" dirty="0" smtClean="0">
                <a:latin typeface="Courier New" charset="0"/>
              </a:rPr>
              <a:t> [] temperatures;</a:t>
            </a:r>
          </a:p>
          <a:p>
            <a:pPr eaLnBrk="1" hangingPunct="1">
              <a:buFont typeface="Wingdings" pitchFamily="2" charset="2"/>
              <a:buNone/>
            </a:pPr>
            <a:r>
              <a:rPr lang="en-US" sz="2200" dirty="0" smtClean="0">
                <a:latin typeface="Courier New" charset="0"/>
              </a:rPr>
              <a:t>temperatures = </a:t>
            </a:r>
            <a:r>
              <a:rPr lang="en-US" sz="2200" b="1" dirty="0" smtClean="0">
                <a:latin typeface="Courier New" charset="0"/>
              </a:rPr>
              <a:t>new</a:t>
            </a:r>
            <a:r>
              <a:rPr lang="en-US" sz="2200" dirty="0" smtClean="0">
                <a:latin typeface="Courier New" charset="0"/>
              </a:rPr>
              <a:t> </a:t>
            </a:r>
            <a:r>
              <a:rPr lang="en-US" sz="2200" b="1" dirty="0" smtClean="0">
                <a:latin typeface="Courier New" charset="0"/>
              </a:rPr>
              <a:t>double</a:t>
            </a:r>
            <a:r>
              <a:rPr lang="en-US" sz="2200" dirty="0" smtClean="0">
                <a:latin typeface="Courier New" charset="0"/>
              </a:rPr>
              <a:t>[N];</a:t>
            </a:r>
          </a:p>
          <a:p>
            <a:pPr eaLnBrk="1" hangingPunct="1">
              <a:buFont typeface="Wingdings" pitchFamily="2" charset="2"/>
              <a:buNone/>
            </a:pPr>
            <a:endParaRPr lang="en-US" sz="2200" dirty="0" smtClean="0">
              <a:latin typeface="Courier New" charset="0"/>
            </a:endParaRPr>
          </a:p>
          <a:p>
            <a:pPr eaLnBrk="1" hangingPunct="1">
              <a:buFont typeface="Wingdings" pitchFamily="2" charset="2"/>
              <a:buNone/>
            </a:pPr>
            <a:r>
              <a:rPr lang="en-US" sz="2200" dirty="0" smtClean="0">
                <a:latin typeface="Courier New" charset="0"/>
              </a:rPr>
              <a:t>Scanner in = </a:t>
            </a:r>
            <a:r>
              <a:rPr lang="en-US" sz="2200" b="1" dirty="0" smtClean="0">
                <a:latin typeface="Courier New" charset="0"/>
              </a:rPr>
              <a:t>new</a:t>
            </a:r>
            <a:r>
              <a:rPr lang="en-US" sz="2200" dirty="0" smtClean="0">
                <a:latin typeface="Courier New" charset="0"/>
              </a:rPr>
              <a:t> Scanner(System.in);</a:t>
            </a:r>
          </a:p>
          <a:p>
            <a:pPr eaLnBrk="1" hangingPunct="1">
              <a:buFont typeface="Wingdings" pitchFamily="2" charset="2"/>
              <a:buNone/>
            </a:pPr>
            <a:r>
              <a:rPr lang="en-US" sz="2200" b="1" dirty="0" err="1" smtClean="0">
                <a:latin typeface="Courier New" charset="0"/>
              </a:rPr>
              <a:t>int</a:t>
            </a:r>
            <a:r>
              <a:rPr lang="en-US" sz="2200" dirty="0" smtClean="0">
                <a:latin typeface="Courier New" charset="0"/>
              </a:rPr>
              <a:t> </a:t>
            </a:r>
            <a:r>
              <a:rPr lang="en-US" sz="2200" dirty="0" err="1" smtClean="0">
                <a:latin typeface="Courier New" charset="0"/>
              </a:rPr>
              <a:t>pos</a:t>
            </a:r>
            <a:r>
              <a:rPr lang="en-US" sz="2200" dirty="0" smtClean="0">
                <a:latin typeface="Courier New" charset="0"/>
              </a:rPr>
              <a:t> = 0;</a:t>
            </a:r>
          </a:p>
          <a:p>
            <a:pPr eaLnBrk="1" hangingPunct="1">
              <a:buFont typeface="Wingdings" pitchFamily="2" charset="2"/>
              <a:buNone/>
            </a:pPr>
            <a:r>
              <a:rPr lang="en-US" sz="2200" b="1" dirty="0" smtClean="0">
                <a:latin typeface="Courier New" charset="0"/>
              </a:rPr>
              <a:t>while</a:t>
            </a:r>
            <a:r>
              <a:rPr lang="en-US" sz="2200" dirty="0" smtClean="0">
                <a:latin typeface="Courier New" charset="0"/>
              </a:rPr>
              <a:t> (</a:t>
            </a:r>
            <a:r>
              <a:rPr lang="en-US" sz="2200" dirty="0" err="1" smtClean="0">
                <a:latin typeface="Courier New" charset="0"/>
              </a:rPr>
              <a:t>pos</a:t>
            </a:r>
            <a:r>
              <a:rPr lang="en-US" sz="2200" dirty="0" smtClean="0">
                <a:latin typeface="Courier New" charset="0"/>
              </a:rPr>
              <a:t> &lt; N)</a:t>
            </a:r>
          </a:p>
          <a:p>
            <a:pPr eaLnBrk="1" hangingPunct="1">
              <a:buFont typeface="Wingdings" pitchFamily="2" charset="2"/>
              <a:buNone/>
            </a:pPr>
            <a:r>
              <a:rPr lang="en-US" sz="2200" dirty="0" smtClean="0">
                <a:latin typeface="Courier New" charset="0"/>
              </a:rPr>
              <a:t>{</a:t>
            </a:r>
          </a:p>
          <a:p>
            <a:pPr eaLnBrk="1" hangingPunct="1">
              <a:buFont typeface="Wingdings" pitchFamily="2" charset="2"/>
              <a:buNone/>
            </a:pPr>
            <a:r>
              <a:rPr lang="en-US" sz="2200" dirty="0">
                <a:latin typeface="Courier New" charset="0"/>
              </a:rPr>
              <a:t> </a:t>
            </a:r>
            <a:r>
              <a:rPr lang="en-US" sz="2200" dirty="0" smtClean="0">
                <a:latin typeface="Courier New" charset="0"/>
              </a:rPr>
              <a:t> temperatures[</a:t>
            </a:r>
            <a:r>
              <a:rPr lang="en-US" sz="2200" dirty="0" err="1" smtClean="0">
                <a:latin typeface="Courier New" charset="0"/>
              </a:rPr>
              <a:t>pos</a:t>
            </a:r>
            <a:r>
              <a:rPr lang="en-US" sz="2200" dirty="0" smtClean="0">
                <a:latin typeface="Courier New" charset="0"/>
              </a:rPr>
              <a:t>] = </a:t>
            </a:r>
            <a:r>
              <a:rPr lang="en-US" sz="2200" dirty="0" err="1" smtClean="0">
                <a:latin typeface="Courier New" charset="0"/>
              </a:rPr>
              <a:t>in.nextDouble</a:t>
            </a:r>
            <a:r>
              <a:rPr lang="en-US" sz="2200" dirty="0" smtClean="0">
                <a:latin typeface="Courier New" charset="0"/>
              </a:rPr>
              <a:t>();</a:t>
            </a:r>
          </a:p>
          <a:p>
            <a:pPr eaLnBrk="1" hangingPunct="1">
              <a:buFont typeface="Wingdings" pitchFamily="2" charset="2"/>
              <a:buNone/>
            </a:pPr>
            <a:r>
              <a:rPr lang="en-US" sz="2200" dirty="0">
                <a:latin typeface="Courier New" charset="0"/>
              </a:rPr>
              <a:t> </a:t>
            </a:r>
            <a:r>
              <a:rPr lang="en-US" sz="2200" dirty="0" smtClean="0">
                <a:latin typeface="Courier New" charset="0"/>
              </a:rPr>
              <a:t> </a:t>
            </a:r>
            <a:r>
              <a:rPr lang="en-US" sz="2200" dirty="0" err="1" smtClean="0">
                <a:latin typeface="Courier New" charset="0"/>
              </a:rPr>
              <a:t>pos</a:t>
            </a:r>
            <a:r>
              <a:rPr lang="en-US" sz="2200" dirty="0" smtClean="0">
                <a:latin typeface="Courier New" charset="0"/>
              </a:rPr>
              <a:t> = </a:t>
            </a:r>
            <a:r>
              <a:rPr lang="en-US" sz="2200" dirty="0" err="1" smtClean="0">
                <a:latin typeface="Courier New" charset="0"/>
              </a:rPr>
              <a:t>pos</a:t>
            </a:r>
            <a:r>
              <a:rPr lang="en-US" sz="2200" dirty="0" smtClean="0">
                <a:latin typeface="Courier New" charset="0"/>
              </a:rPr>
              <a:t> + 1;</a:t>
            </a:r>
          </a:p>
          <a:p>
            <a:pPr eaLnBrk="1" hangingPunct="1">
              <a:buFont typeface="Wingdings" pitchFamily="2" charset="2"/>
              <a:buNone/>
            </a:pPr>
            <a:r>
              <a:rPr lang="en-US" sz="2200" dirty="0" smtClean="0">
                <a:latin typeface="Courier New" charset="0"/>
              </a:rPr>
              <a:t>}</a:t>
            </a:r>
          </a:p>
        </p:txBody>
      </p:sp>
      <p:sp>
        <p:nvSpPr>
          <p:cNvPr id="1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A1747511-0586-4340-8556-1E1A6F941D06}" type="slidenum">
              <a:rPr lang="en-US" sz="1200">
                <a:solidFill>
                  <a:srgbClr val="898989"/>
                </a:solidFill>
              </a:rPr>
              <a:pPr eaLnBrk="1" hangingPunct="1"/>
              <a:t>5</a:t>
            </a:fld>
            <a:endParaRPr lang="en-US" sz="1200">
              <a:solidFill>
                <a:srgbClr val="898989"/>
              </a:solidFill>
            </a:endParaRPr>
          </a:p>
        </p:txBody>
      </p:sp>
    </p:spTree>
    <p:extLst>
      <p:ext uri="{BB962C8B-B14F-4D97-AF65-F5344CB8AC3E}">
        <p14:creationId xmlns:p14="http://schemas.microsoft.com/office/powerpoint/2010/main" val="32048125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smtClean="0"/>
              <a:t>Clear Array</a:t>
            </a:r>
          </a:p>
        </p:txBody>
      </p:sp>
      <p:sp>
        <p:nvSpPr>
          <p:cNvPr id="422915" name="Rectangle 3"/>
          <p:cNvSpPr>
            <a:spLocks noGrp="1" noChangeArrowheads="1"/>
          </p:cNvSpPr>
          <p:nvPr>
            <p:ph idx="1"/>
          </p:nvPr>
        </p:nvSpPr>
        <p:spPr/>
        <p:txBody>
          <a:bodyPr/>
          <a:lstStyle/>
          <a:p>
            <a:pPr eaLnBrk="1" hangingPunct="1">
              <a:lnSpc>
                <a:spcPct val="80000"/>
              </a:lnSpc>
            </a:pPr>
            <a:r>
              <a:rPr lang="en-US" sz="2800" dirty="0" smtClean="0"/>
              <a:t>Given an array of </a:t>
            </a:r>
            <a:r>
              <a:rPr lang="en-US" sz="2800" dirty="0" err="1" smtClean="0"/>
              <a:t>int</a:t>
            </a:r>
            <a:r>
              <a:rPr lang="en-US" sz="2800" dirty="0" smtClean="0"/>
              <a:t>, set each element of the array to 0</a:t>
            </a:r>
            <a:r>
              <a:rPr lang="en-US" sz="2400" b="1" dirty="0" smtClean="0">
                <a:latin typeface="Courier New" charset="0"/>
              </a:rPr>
              <a:t> </a:t>
            </a:r>
          </a:p>
          <a:p>
            <a:pPr eaLnBrk="1" hangingPunct="1">
              <a:lnSpc>
                <a:spcPct val="80000"/>
              </a:lnSpc>
              <a:spcBef>
                <a:spcPct val="10000"/>
              </a:spcBef>
              <a:buFont typeface="Wingdings" pitchFamily="2" charset="2"/>
              <a:buNone/>
            </a:pPr>
            <a:endParaRPr lang="en-US" sz="2400" b="1" dirty="0" smtClean="0">
              <a:latin typeface="Courier New" charset="0"/>
            </a:endParaRPr>
          </a:p>
          <a:p>
            <a:pPr eaLnBrk="1" hangingPunct="1">
              <a:lnSpc>
                <a:spcPct val="80000"/>
              </a:lnSpc>
              <a:spcBef>
                <a:spcPct val="10000"/>
              </a:spcBef>
              <a:buFont typeface="Wingdings" pitchFamily="2" charset="2"/>
              <a:buNone/>
            </a:pPr>
            <a:r>
              <a:rPr lang="en-US" sz="2400" b="1" dirty="0" smtClean="0">
                <a:latin typeface="Courier New" charset="0"/>
              </a:rPr>
              <a:t>private static void</a:t>
            </a:r>
            <a:r>
              <a:rPr lang="en-US" sz="2400" dirty="0" smtClean="0">
                <a:latin typeface="Courier New" charset="0"/>
              </a:rPr>
              <a:t> </a:t>
            </a:r>
            <a:r>
              <a:rPr lang="en-US" sz="2400" dirty="0" err="1" smtClean="0">
                <a:latin typeface="Courier New" charset="0"/>
              </a:rPr>
              <a:t>clearArray</a:t>
            </a:r>
            <a:r>
              <a:rPr lang="en-US" sz="2400" dirty="0" smtClean="0">
                <a:latin typeface="Courier New" charset="0"/>
              </a:rPr>
              <a:t>(</a:t>
            </a:r>
            <a:r>
              <a:rPr lang="en-US" sz="2400" b="1" dirty="0" err="1" smtClean="0">
                <a:latin typeface="Courier New" charset="0"/>
              </a:rPr>
              <a:t>int</a:t>
            </a:r>
            <a:r>
              <a:rPr lang="en-US" sz="2400" dirty="0" smtClean="0">
                <a:latin typeface="Courier New" charset="0"/>
              </a:rPr>
              <a:t>[] a)</a:t>
            </a:r>
          </a:p>
          <a:p>
            <a:pPr eaLnBrk="1" hangingPunct="1">
              <a:lnSpc>
                <a:spcPct val="80000"/>
              </a:lnSpc>
              <a:spcBef>
                <a:spcPct val="10000"/>
              </a:spcBef>
              <a:buFont typeface="Wingdings" pitchFamily="2" charset="2"/>
              <a:buNone/>
            </a:pPr>
            <a:r>
              <a:rPr lang="en-US" sz="2400" dirty="0" smtClean="0">
                <a:latin typeface="Courier New" charset="0"/>
              </a:rPr>
              <a:t>{</a:t>
            </a:r>
          </a:p>
          <a:p>
            <a:pPr eaLnBrk="1" hangingPunct="1">
              <a:lnSpc>
                <a:spcPct val="80000"/>
              </a:lnSpc>
              <a:spcBef>
                <a:spcPct val="10000"/>
              </a:spcBef>
              <a:buFont typeface="Wingdings" pitchFamily="2" charset="2"/>
              <a:buNone/>
            </a:pPr>
            <a:r>
              <a:rPr lang="en-US" sz="2400" b="1" dirty="0" smtClean="0">
                <a:latin typeface="Courier New" charset="0"/>
              </a:rPr>
              <a:t>   for</a:t>
            </a:r>
            <a:r>
              <a:rPr lang="en-US" sz="2400" dirty="0" smtClean="0">
                <a:latin typeface="Courier New" charset="0"/>
              </a:rPr>
              <a:t> (</a:t>
            </a:r>
            <a:r>
              <a:rPr lang="en-US" sz="2400" b="1" dirty="0" err="1" smtClean="0">
                <a:latin typeface="Courier New" charset="0"/>
              </a:rPr>
              <a:t>int</a:t>
            </a:r>
            <a:r>
              <a:rPr lang="en-US" sz="2400" dirty="0" smtClean="0">
                <a:latin typeface="Courier New" charset="0"/>
              </a:rPr>
              <a:t> </a:t>
            </a:r>
            <a:r>
              <a:rPr lang="en-US" sz="2400" dirty="0" err="1" smtClean="0">
                <a:latin typeface="Courier New" charset="0"/>
              </a:rPr>
              <a:t>i</a:t>
            </a:r>
            <a:r>
              <a:rPr lang="en-US" sz="2400" dirty="0" smtClean="0">
                <a:latin typeface="Courier New" charset="0"/>
              </a:rPr>
              <a:t> = 0; </a:t>
            </a:r>
            <a:r>
              <a:rPr lang="en-US" sz="2400" dirty="0" err="1" smtClean="0">
                <a:latin typeface="Courier New" charset="0"/>
              </a:rPr>
              <a:t>i</a:t>
            </a:r>
            <a:r>
              <a:rPr lang="en-US" sz="2400" dirty="0" smtClean="0">
                <a:latin typeface="Courier New" charset="0"/>
              </a:rPr>
              <a:t> &lt; </a:t>
            </a:r>
            <a:r>
              <a:rPr lang="en-US" sz="2400" dirty="0" err="1" smtClean="0">
                <a:latin typeface="Courier New" charset="0"/>
              </a:rPr>
              <a:t>a.length</a:t>
            </a:r>
            <a:r>
              <a:rPr lang="en-US" sz="2400" dirty="0" smtClean="0">
                <a:latin typeface="Courier New" charset="0"/>
              </a:rPr>
              <a:t>; </a:t>
            </a:r>
            <a:r>
              <a:rPr lang="en-US" sz="2400" dirty="0" err="1" smtClean="0">
                <a:latin typeface="Courier New" charset="0"/>
              </a:rPr>
              <a:t>i</a:t>
            </a:r>
            <a:r>
              <a:rPr lang="en-US" sz="2400" dirty="0" smtClean="0">
                <a:latin typeface="Courier New" charset="0"/>
              </a:rPr>
              <a:t>++)</a:t>
            </a:r>
          </a:p>
          <a:p>
            <a:pPr eaLnBrk="1" hangingPunct="1">
              <a:lnSpc>
                <a:spcPct val="80000"/>
              </a:lnSpc>
              <a:spcBef>
                <a:spcPct val="10000"/>
              </a:spcBef>
              <a:buFont typeface="Wingdings" pitchFamily="2" charset="2"/>
              <a:buNone/>
            </a:pPr>
            <a:r>
              <a:rPr lang="en-US" sz="2400" dirty="0" smtClean="0">
                <a:latin typeface="Courier New" charset="0"/>
              </a:rPr>
              <a:t>   {</a:t>
            </a:r>
          </a:p>
          <a:p>
            <a:pPr eaLnBrk="1" hangingPunct="1">
              <a:lnSpc>
                <a:spcPct val="80000"/>
              </a:lnSpc>
              <a:spcBef>
                <a:spcPct val="10000"/>
              </a:spcBef>
              <a:buFont typeface="Wingdings" pitchFamily="2" charset="2"/>
              <a:buNone/>
            </a:pPr>
            <a:r>
              <a:rPr lang="en-US" sz="2400" dirty="0" smtClean="0">
                <a:latin typeface="Courier New" charset="0"/>
              </a:rPr>
              <a:t>     a[</a:t>
            </a:r>
            <a:r>
              <a:rPr lang="en-US" sz="2400" dirty="0" err="1" smtClean="0">
                <a:latin typeface="Courier New" charset="0"/>
              </a:rPr>
              <a:t>i</a:t>
            </a:r>
            <a:r>
              <a:rPr lang="en-US" sz="2400" dirty="0" smtClean="0">
                <a:latin typeface="Courier New" charset="0"/>
              </a:rPr>
              <a:t>] = 0;</a:t>
            </a:r>
          </a:p>
          <a:p>
            <a:pPr eaLnBrk="1" hangingPunct="1">
              <a:lnSpc>
                <a:spcPct val="80000"/>
              </a:lnSpc>
              <a:spcBef>
                <a:spcPct val="10000"/>
              </a:spcBef>
              <a:buFont typeface="Wingdings" pitchFamily="2" charset="2"/>
              <a:buNone/>
            </a:pPr>
            <a:r>
              <a:rPr lang="en-US" sz="2400" dirty="0">
                <a:latin typeface="Courier New" charset="0"/>
              </a:rPr>
              <a:t> </a:t>
            </a:r>
            <a:r>
              <a:rPr lang="en-US" sz="2400" dirty="0" smtClean="0">
                <a:latin typeface="Courier New" charset="0"/>
              </a:rPr>
              <a:t>  }</a:t>
            </a:r>
          </a:p>
          <a:p>
            <a:pPr eaLnBrk="1" hangingPunct="1">
              <a:lnSpc>
                <a:spcPct val="80000"/>
              </a:lnSpc>
              <a:spcBef>
                <a:spcPct val="10000"/>
              </a:spcBef>
              <a:buFont typeface="Wingdings" pitchFamily="2" charset="2"/>
              <a:buNone/>
            </a:pPr>
            <a:r>
              <a:rPr lang="en-US" sz="2400" dirty="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B18AB12-4D4A-406C-B822-6ED0F5BBC5C9}" type="slidenum">
              <a:rPr lang="en-US" sz="1200">
                <a:solidFill>
                  <a:srgbClr val="898989"/>
                </a:solidFill>
              </a:rPr>
              <a:pPr eaLnBrk="1" hangingPunct="1"/>
              <a:t>50</a:t>
            </a:fld>
            <a:endParaRPr lang="en-US" sz="1200">
              <a:solidFill>
                <a:srgbClr val="898989"/>
              </a:solidFill>
            </a:endParaRPr>
          </a:p>
        </p:txBody>
      </p:sp>
    </p:spTree>
    <p:extLst>
      <p:ext uri="{BB962C8B-B14F-4D97-AF65-F5344CB8AC3E}">
        <p14:creationId xmlns:p14="http://schemas.microsoft.com/office/powerpoint/2010/main" val="210236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smtClean="0"/>
              <a:t>An Example</a:t>
            </a:r>
          </a:p>
        </p:txBody>
      </p:sp>
      <p:sp>
        <p:nvSpPr>
          <p:cNvPr id="119811" name="Rectangle 3"/>
          <p:cNvSpPr>
            <a:spLocks noGrp="1" noChangeArrowheads="1"/>
          </p:cNvSpPr>
          <p:nvPr>
            <p:ph idx="1"/>
          </p:nvPr>
        </p:nvSpPr>
        <p:spPr/>
        <p:txBody>
          <a:bodyPr/>
          <a:lstStyle/>
          <a:p>
            <a:pPr eaLnBrk="1" hangingPunct="1">
              <a:buFont typeface="Wingdings" pitchFamily="2" charset="2"/>
              <a:buNone/>
            </a:pPr>
            <a:r>
              <a:rPr lang="en-US" sz="2200" b="1" dirty="0" err="1" smtClean="0">
                <a:latin typeface="Courier New" charset="0"/>
              </a:rPr>
              <a:t>int</a:t>
            </a:r>
            <a:r>
              <a:rPr lang="en-US" sz="2200" dirty="0" smtClean="0">
                <a:latin typeface="Courier New" charset="0"/>
              </a:rPr>
              <a:t> N = 5;</a:t>
            </a:r>
            <a:endParaRPr lang="en-US" sz="2200" b="1" dirty="0" smtClean="0">
              <a:latin typeface="Courier New" charset="0"/>
            </a:endParaRPr>
          </a:p>
          <a:p>
            <a:pPr eaLnBrk="1" hangingPunct="1">
              <a:buFont typeface="Wingdings" pitchFamily="2" charset="2"/>
              <a:buNone/>
            </a:pPr>
            <a:r>
              <a:rPr lang="en-US" sz="2200" b="1" dirty="0" smtClean="0">
                <a:latin typeface="Courier New" charset="0"/>
              </a:rPr>
              <a:t>double</a:t>
            </a:r>
            <a:r>
              <a:rPr lang="en-US" sz="2200" dirty="0" smtClean="0">
                <a:latin typeface="Courier New" charset="0"/>
              </a:rPr>
              <a:t> [] temperatures;</a:t>
            </a:r>
          </a:p>
          <a:p>
            <a:pPr eaLnBrk="1" hangingPunct="1">
              <a:buFont typeface="Wingdings" pitchFamily="2" charset="2"/>
              <a:buNone/>
            </a:pPr>
            <a:r>
              <a:rPr lang="en-US" sz="2200" dirty="0" smtClean="0">
                <a:latin typeface="Courier New" charset="0"/>
              </a:rPr>
              <a:t>temperatures = </a:t>
            </a:r>
            <a:r>
              <a:rPr lang="en-US" sz="2200" b="1" dirty="0" smtClean="0">
                <a:latin typeface="Courier New" charset="0"/>
              </a:rPr>
              <a:t>new</a:t>
            </a:r>
            <a:r>
              <a:rPr lang="en-US" sz="2200" dirty="0" smtClean="0">
                <a:latin typeface="Courier New" charset="0"/>
              </a:rPr>
              <a:t> </a:t>
            </a:r>
            <a:r>
              <a:rPr lang="en-US" sz="2200" b="1" dirty="0" smtClean="0">
                <a:latin typeface="Courier New" charset="0"/>
              </a:rPr>
              <a:t>double</a:t>
            </a:r>
            <a:r>
              <a:rPr lang="en-US" sz="2200" dirty="0" smtClean="0">
                <a:latin typeface="Courier New" charset="0"/>
              </a:rPr>
              <a:t>[N];</a:t>
            </a:r>
          </a:p>
          <a:p>
            <a:pPr eaLnBrk="1" hangingPunct="1">
              <a:buFont typeface="Wingdings" pitchFamily="2" charset="2"/>
              <a:buNone/>
            </a:pPr>
            <a:endParaRPr lang="en-US" sz="2200" dirty="0" smtClean="0">
              <a:latin typeface="Courier New" charset="0"/>
            </a:endParaRPr>
          </a:p>
          <a:p>
            <a:pPr eaLnBrk="1" hangingPunct="1">
              <a:buFont typeface="Wingdings" pitchFamily="2" charset="2"/>
              <a:buNone/>
            </a:pPr>
            <a:r>
              <a:rPr lang="en-US" sz="2200" dirty="0" smtClean="0">
                <a:latin typeface="Courier New" charset="0"/>
              </a:rPr>
              <a:t>Scanner in = </a:t>
            </a:r>
            <a:r>
              <a:rPr lang="en-US" sz="2200" b="1" dirty="0" smtClean="0">
                <a:latin typeface="Courier New" charset="0"/>
              </a:rPr>
              <a:t>new</a:t>
            </a:r>
            <a:r>
              <a:rPr lang="en-US" sz="2200" dirty="0" smtClean="0">
                <a:latin typeface="Courier New" charset="0"/>
              </a:rPr>
              <a:t> Scanner(System.in);</a:t>
            </a:r>
          </a:p>
          <a:p>
            <a:pPr eaLnBrk="1" hangingPunct="1">
              <a:buFont typeface="Wingdings" pitchFamily="2" charset="2"/>
              <a:buNone/>
            </a:pPr>
            <a:r>
              <a:rPr lang="en-US" sz="2200" b="1" dirty="0" err="1" smtClean="0">
                <a:latin typeface="Courier New" charset="0"/>
              </a:rPr>
              <a:t>int</a:t>
            </a:r>
            <a:r>
              <a:rPr lang="en-US" sz="2200" dirty="0" smtClean="0">
                <a:latin typeface="Courier New" charset="0"/>
              </a:rPr>
              <a:t> </a:t>
            </a:r>
            <a:r>
              <a:rPr lang="en-US" sz="2200" dirty="0" err="1" smtClean="0">
                <a:latin typeface="Courier New" charset="0"/>
              </a:rPr>
              <a:t>pos</a:t>
            </a:r>
            <a:r>
              <a:rPr lang="en-US" sz="2200" dirty="0" smtClean="0">
                <a:latin typeface="Courier New" charset="0"/>
              </a:rPr>
              <a:t> = 0;</a:t>
            </a:r>
          </a:p>
          <a:p>
            <a:pPr eaLnBrk="1" hangingPunct="1">
              <a:buFont typeface="Wingdings" pitchFamily="2" charset="2"/>
              <a:buNone/>
            </a:pPr>
            <a:r>
              <a:rPr lang="en-US" sz="2200" b="1" dirty="0" smtClean="0">
                <a:latin typeface="Courier New" charset="0"/>
              </a:rPr>
              <a:t>while</a:t>
            </a:r>
            <a:r>
              <a:rPr lang="en-US" sz="2200" dirty="0" smtClean="0">
                <a:latin typeface="Courier New" charset="0"/>
              </a:rPr>
              <a:t> (</a:t>
            </a:r>
            <a:r>
              <a:rPr lang="en-US" sz="2200" dirty="0" err="1" smtClean="0">
                <a:latin typeface="Courier New" charset="0"/>
              </a:rPr>
              <a:t>pos</a:t>
            </a:r>
            <a:r>
              <a:rPr lang="en-US" sz="2200" dirty="0" smtClean="0">
                <a:latin typeface="Courier New" charset="0"/>
              </a:rPr>
              <a:t> &lt; N)</a:t>
            </a:r>
          </a:p>
          <a:p>
            <a:pPr eaLnBrk="1" hangingPunct="1">
              <a:buFont typeface="Wingdings" pitchFamily="2" charset="2"/>
              <a:buNone/>
            </a:pPr>
            <a:r>
              <a:rPr lang="en-US" sz="2200" dirty="0" smtClean="0">
                <a:latin typeface="Courier New" charset="0"/>
              </a:rPr>
              <a:t>{</a:t>
            </a:r>
          </a:p>
          <a:p>
            <a:pPr eaLnBrk="1" hangingPunct="1">
              <a:buFont typeface="Wingdings" pitchFamily="2" charset="2"/>
              <a:buNone/>
            </a:pPr>
            <a:r>
              <a:rPr lang="en-US" sz="2200" dirty="0">
                <a:latin typeface="Courier New" charset="0"/>
              </a:rPr>
              <a:t> </a:t>
            </a:r>
            <a:r>
              <a:rPr lang="en-US" sz="2200" dirty="0" smtClean="0">
                <a:latin typeface="Courier New" charset="0"/>
              </a:rPr>
              <a:t> temperatures[</a:t>
            </a:r>
            <a:r>
              <a:rPr lang="en-US" sz="2200" dirty="0" err="1" smtClean="0">
                <a:latin typeface="Courier New" charset="0"/>
              </a:rPr>
              <a:t>pos</a:t>
            </a:r>
            <a:r>
              <a:rPr lang="en-US" sz="2200" dirty="0" smtClean="0">
                <a:latin typeface="Courier New" charset="0"/>
              </a:rPr>
              <a:t>] = </a:t>
            </a:r>
            <a:r>
              <a:rPr lang="en-US" sz="2200" dirty="0" err="1" smtClean="0">
                <a:latin typeface="Courier New" charset="0"/>
              </a:rPr>
              <a:t>in.nextDouble</a:t>
            </a:r>
            <a:r>
              <a:rPr lang="en-US" sz="2200" dirty="0" smtClean="0">
                <a:latin typeface="Courier New" charset="0"/>
              </a:rPr>
              <a:t>();</a:t>
            </a:r>
          </a:p>
          <a:p>
            <a:pPr eaLnBrk="1" hangingPunct="1">
              <a:buFont typeface="Wingdings" pitchFamily="2" charset="2"/>
              <a:buNone/>
            </a:pPr>
            <a:r>
              <a:rPr lang="en-US" sz="2200" dirty="0">
                <a:latin typeface="Courier New" charset="0"/>
              </a:rPr>
              <a:t> </a:t>
            </a:r>
            <a:r>
              <a:rPr lang="en-US" sz="2200" dirty="0" smtClean="0">
                <a:latin typeface="Courier New" charset="0"/>
              </a:rPr>
              <a:t> </a:t>
            </a:r>
            <a:r>
              <a:rPr lang="en-US" sz="2200" dirty="0" err="1" smtClean="0">
                <a:latin typeface="Courier New" charset="0"/>
              </a:rPr>
              <a:t>pos</a:t>
            </a:r>
            <a:r>
              <a:rPr lang="en-US" sz="2200" dirty="0" smtClean="0">
                <a:latin typeface="Courier New" charset="0"/>
              </a:rPr>
              <a:t> = </a:t>
            </a:r>
            <a:r>
              <a:rPr lang="en-US" sz="2200" dirty="0" err="1" smtClean="0">
                <a:latin typeface="Courier New" charset="0"/>
              </a:rPr>
              <a:t>pos</a:t>
            </a:r>
            <a:r>
              <a:rPr lang="en-US" sz="2200" dirty="0" smtClean="0">
                <a:latin typeface="Courier New" charset="0"/>
              </a:rPr>
              <a:t> + 1;</a:t>
            </a:r>
          </a:p>
          <a:p>
            <a:pPr eaLnBrk="1" hangingPunct="1">
              <a:buFont typeface="Wingdings" pitchFamily="2" charset="2"/>
              <a:buNone/>
            </a:pPr>
            <a:r>
              <a:rPr lang="en-US" sz="2200" dirty="0" smtClean="0">
                <a:latin typeface="Courier New" charset="0"/>
              </a:rPr>
              <a:t>}</a:t>
            </a:r>
          </a:p>
        </p:txBody>
      </p:sp>
      <p:sp>
        <p:nvSpPr>
          <p:cNvPr id="1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A1747511-0586-4340-8556-1E1A6F941D06}" type="slidenum">
              <a:rPr lang="en-US" sz="1200">
                <a:solidFill>
                  <a:srgbClr val="898989"/>
                </a:solidFill>
              </a:rPr>
              <a:pPr eaLnBrk="1" hangingPunct="1"/>
              <a:t>6</a:t>
            </a:fld>
            <a:endParaRPr lang="en-US" sz="1200">
              <a:solidFill>
                <a:srgbClr val="898989"/>
              </a:solidFill>
            </a:endParaRPr>
          </a:p>
        </p:txBody>
      </p:sp>
      <p:grpSp>
        <p:nvGrpSpPr>
          <p:cNvPr id="3" name="Group 12"/>
          <p:cNvGrpSpPr>
            <a:grpSpLocks/>
          </p:cNvGrpSpPr>
          <p:nvPr/>
        </p:nvGrpSpPr>
        <p:grpSpPr bwMode="auto">
          <a:xfrm>
            <a:off x="457200" y="1644650"/>
            <a:ext cx="8686800" cy="915988"/>
            <a:chOff x="288" y="1036"/>
            <a:chExt cx="5472" cy="577"/>
          </a:xfrm>
        </p:grpSpPr>
        <p:sp>
          <p:nvSpPr>
            <p:cNvPr id="119820" name="AutoShape 5"/>
            <p:cNvSpPr>
              <a:spLocks noChangeArrowheads="1"/>
            </p:cNvSpPr>
            <p:nvPr/>
          </p:nvSpPr>
          <p:spPr bwMode="auto">
            <a:xfrm>
              <a:off x="288" y="1268"/>
              <a:ext cx="2592" cy="240"/>
            </a:xfrm>
            <a:prstGeom prst="wedgeRoundRectCallout">
              <a:avLst>
                <a:gd name="adj1" fmla="val 70796"/>
                <a:gd name="adj2" fmla="val -16250"/>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19821" name="Text Box 9"/>
            <p:cNvSpPr txBox="1">
              <a:spLocks noChangeArrowheads="1"/>
            </p:cNvSpPr>
            <p:nvPr/>
          </p:nvSpPr>
          <p:spPr bwMode="auto">
            <a:xfrm>
              <a:off x="3451" y="1036"/>
              <a:ext cx="2309"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a:solidFill>
                    <a:schemeClr val="accent1"/>
                  </a:solidFill>
                  <a:latin typeface="Comic Sans MS" pitchFamily="66" charset="0"/>
                </a:rPr>
                <a:t>declare an array variable</a:t>
              </a:r>
            </a:p>
            <a:p>
              <a:pPr eaLnBrk="1" hangingPunct="1">
                <a:buClrTx/>
                <a:buSzTx/>
                <a:buFontTx/>
                <a:buNone/>
              </a:pPr>
              <a:r>
                <a:rPr lang="en-US" sz="1800" b="0">
                  <a:solidFill>
                    <a:schemeClr val="accent1"/>
                  </a:solidFill>
                  <a:latin typeface="Comic Sans MS" pitchFamily="66" charset="0"/>
                </a:rPr>
                <a:t>called temperatures whose</a:t>
              </a:r>
            </a:p>
            <a:p>
              <a:pPr eaLnBrk="1" hangingPunct="1">
                <a:buClrTx/>
                <a:buSzTx/>
                <a:buFontTx/>
                <a:buNone/>
              </a:pPr>
              <a:r>
                <a:rPr lang="en-US" sz="1800" b="0">
                  <a:solidFill>
                    <a:schemeClr val="accent1"/>
                  </a:solidFill>
                  <a:latin typeface="Comic Sans MS" pitchFamily="66" charset="0"/>
                </a:rPr>
                <a:t>elements will be double variables</a:t>
              </a:r>
            </a:p>
          </p:txBody>
        </p:sp>
      </p:grpSp>
      <p:sp>
        <p:nvSpPr>
          <p:cNvPr id="379914" name="Oval 10"/>
          <p:cNvSpPr>
            <a:spLocks noChangeArrowheads="1"/>
          </p:cNvSpPr>
          <p:nvPr/>
        </p:nvSpPr>
        <p:spPr bwMode="auto">
          <a:xfrm>
            <a:off x="1663700" y="1987550"/>
            <a:ext cx="457200" cy="457200"/>
          </a:xfrm>
          <a:prstGeom prst="ellipse">
            <a:avLst/>
          </a:prstGeom>
          <a:noFill/>
          <a:ln w="25400" algn="ctr">
            <a:solidFill>
              <a:schemeClr val="hlink"/>
            </a:solidFill>
            <a:round/>
            <a:headEnd/>
            <a:tailEnd/>
          </a:ln>
          <a:effectLst/>
        </p:spPr>
        <p:txBody>
          <a:bodyPr wrap="none" anchor="ctr"/>
          <a:lstStyle/>
          <a:p>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3908574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smtClean="0"/>
              <a:t>An Example</a:t>
            </a:r>
          </a:p>
        </p:txBody>
      </p:sp>
      <p:sp>
        <p:nvSpPr>
          <p:cNvPr id="119811" name="Rectangle 3"/>
          <p:cNvSpPr>
            <a:spLocks noGrp="1" noChangeArrowheads="1"/>
          </p:cNvSpPr>
          <p:nvPr>
            <p:ph idx="1"/>
          </p:nvPr>
        </p:nvSpPr>
        <p:spPr/>
        <p:txBody>
          <a:bodyPr/>
          <a:lstStyle/>
          <a:p>
            <a:pPr eaLnBrk="1" hangingPunct="1">
              <a:buFont typeface="Wingdings" pitchFamily="2" charset="2"/>
              <a:buNone/>
            </a:pPr>
            <a:r>
              <a:rPr lang="en-US" sz="2200" b="1" dirty="0" err="1" smtClean="0">
                <a:latin typeface="Courier New" charset="0"/>
              </a:rPr>
              <a:t>int</a:t>
            </a:r>
            <a:r>
              <a:rPr lang="en-US" sz="2200" dirty="0" smtClean="0">
                <a:latin typeface="Courier New" charset="0"/>
              </a:rPr>
              <a:t> N = 5;</a:t>
            </a:r>
            <a:endParaRPr lang="en-US" sz="2200" b="1" dirty="0" smtClean="0">
              <a:latin typeface="Courier New" charset="0"/>
            </a:endParaRPr>
          </a:p>
          <a:p>
            <a:pPr eaLnBrk="1" hangingPunct="1">
              <a:buFont typeface="Wingdings" pitchFamily="2" charset="2"/>
              <a:buNone/>
            </a:pPr>
            <a:r>
              <a:rPr lang="en-US" sz="2200" b="1" dirty="0" smtClean="0">
                <a:latin typeface="Courier New" charset="0"/>
              </a:rPr>
              <a:t>double</a:t>
            </a:r>
            <a:r>
              <a:rPr lang="en-US" sz="2200" dirty="0" smtClean="0">
                <a:latin typeface="Courier New" charset="0"/>
              </a:rPr>
              <a:t> [] temperatures;</a:t>
            </a:r>
          </a:p>
          <a:p>
            <a:pPr eaLnBrk="1" hangingPunct="1">
              <a:buFont typeface="Wingdings" pitchFamily="2" charset="2"/>
              <a:buNone/>
            </a:pPr>
            <a:r>
              <a:rPr lang="en-US" sz="2200" dirty="0" smtClean="0">
                <a:latin typeface="Courier New" charset="0"/>
              </a:rPr>
              <a:t>temperatures = </a:t>
            </a:r>
            <a:r>
              <a:rPr lang="en-US" sz="2200" b="1" dirty="0" smtClean="0">
                <a:latin typeface="Courier New" charset="0"/>
              </a:rPr>
              <a:t>new</a:t>
            </a:r>
            <a:r>
              <a:rPr lang="en-US" sz="2200" dirty="0" smtClean="0">
                <a:latin typeface="Courier New" charset="0"/>
              </a:rPr>
              <a:t> </a:t>
            </a:r>
            <a:r>
              <a:rPr lang="en-US" sz="2200" b="1" dirty="0" smtClean="0">
                <a:latin typeface="Courier New" charset="0"/>
              </a:rPr>
              <a:t>double</a:t>
            </a:r>
            <a:r>
              <a:rPr lang="en-US" sz="2200" dirty="0" smtClean="0">
                <a:latin typeface="Courier New" charset="0"/>
              </a:rPr>
              <a:t>[N];</a:t>
            </a:r>
          </a:p>
          <a:p>
            <a:pPr eaLnBrk="1" hangingPunct="1">
              <a:buFont typeface="Wingdings" pitchFamily="2" charset="2"/>
              <a:buNone/>
            </a:pPr>
            <a:endParaRPr lang="en-US" sz="2200" dirty="0" smtClean="0">
              <a:latin typeface="Courier New" charset="0"/>
            </a:endParaRPr>
          </a:p>
          <a:p>
            <a:pPr eaLnBrk="1" hangingPunct="1">
              <a:buFont typeface="Wingdings" pitchFamily="2" charset="2"/>
              <a:buNone/>
            </a:pPr>
            <a:r>
              <a:rPr lang="en-US" sz="2200" dirty="0" smtClean="0">
                <a:latin typeface="Courier New" charset="0"/>
              </a:rPr>
              <a:t>Scanner in = </a:t>
            </a:r>
            <a:r>
              <a:rPr lang="en-US" sz="2200" b="1" dirty="0" smtClean="0">
                <a:latin typeface="Courier New" charset="0"/>
              </a:rPr>
              <a:t>new</a:t>
            </a:r>
            <a:r>
              <a:rPr lang="en-US" sz="2200" dirty="0" smtClean="0">
                <a:latin typeface="Courier New" charset="0"/>
              </a:rPr>
              <a:t> Scanner(System.in);</a:t>
            </a:r>
          </a:p>
          <a:p>
            <a:pPr eaLnBrk="1" hangingPunct="1">
              <a:buFont typeface="Wingdings" pitchFamily="2" charset="2"/>
              <a:buNone/>
            </a:pPr>
            <a:r>
              <a:rPr lang="en-US" sz="2200" b="1" dirty="0" err="1" smtClean="0">
                <a:latin typeface="Courier New" charset="0"/>
              </a:rPr>
              <a:t>int</a:t>
            </a:r>
            <a:r>
              <a:rPr lang="en-US" sz="2200" dirty="0" smtClean="0">
                <a:latin typeface="Courier New" charset="0"/>
              </a:rPr>
              <a:t> </a:t>
            </a:r>
            <a:r>
              <a:rPr lang="en-US" sz="2200" dirty="0" err="1" smtClean="0">
                <a:latin typeface="Courier New" charset="0"/>
              </a:rPr>
              <a:t>pos</a:t>
            </a:r>
            <a:r>
              <a:rPr lang="en-US" sz="2200" dirty="0" smtClean="0">
                <a:latin typeface="Courier New" charset="0"/>
              </a:rPr>
              <a:t> = 0;</a:t>
            </a:r>
          </a:p>
          <a:p>
            <a:pPr eaLnBrk="1" hangingPunct="1">
              <a:buFont typeface="Wingdings" pitchFamily="2" charset="2"/>
              <a:buNone/>
            </a:pPr>
            <a:r>
              <a:rPr lang="en-US" sz="2200" b="1" dirty="0" smtClean="0">
                <a:latin typeface="Courier New" charset="0"/>
              </a:rPr>
              <a:t>while</a:t>
            </a:r>
            <a:r>
              <a:rPr lang="en-US" sz="2200" dirty="0" smtClean="0">
                <a:latin typeface="Courier New" charset="0"/>
              </a:rPr>
              <a:t> (</a:t>
            </a:r>
            <a:r>
              <a:rPr lang="en-US" sz="2200" dirty="0" err="1" smtClean="0">
                <a:latin typeface="Courier New" charset="0"/>
              </a:rPr>
              <a:t>pos</a:t>
            </a:r>
            <a:r>
              <a:rPr lang="en-US" sz="2200" dirty="0" smtClean="0">
                <a:latin typeface="Courier New" charset="0"/>
              </a:rPr>
              <a:t> &lt; N)</a:t>
            </a:r>
          </a:p>
          <a:p>
            <a:pPr eaLnBrk="1" hangingPunct="1">
              <a:buFont typeface="Wingdings" pitchFamily="2" charset="2"/>
              <a:buNone/>
            </a:pPr>
            <a:r>
              <a:rPr lang="en-US" sz="2200" dirty="0" smtClean="0">
                <a:latin typeface="Courier New" charset="0"/>
              </a:rPr>
              <a:t>{</a:t>
            </a:r>
          </a:p>
          <a:p>
            <a:pPr eaLnBrk="1" hangingPunct="1">
              <a:buFont typeface="Wingdings" pitchFamily="2" charset="2"/>
              <a:buNone/>
            </a:pPr>
            <a:r>
              <a:rPr lang="en-US" sz="2200" dirty="0">
                <a:latin typeface="Courier New" charset="0"/>
              </a:rPr>
              <a:t> </a:t>
            </a:r>
            <a:r>
              <a:rPr lang="en-US" sz="2200" dirty="0" smtClean="0">
                <a:latin typeface="Courier New" charset="0"/>
              </a:rPr>
              <a:t> temperatures[</a:t>
            </a:r>
            <a:r>
              <a:rPr lang="en-US" sz="2200" dirty="0" err="1" smtClean="0">
                <a:latin typeface="Courier New" charset="0"/>
              </a:rPr>
              <a:t>pos</a:t>
            </a:r>
            <a:r>
              <a:rPr lang="en-US" sz="2200" dirty="0" smtClean="0">
                <a:latin typeface="Courier New" charset="0"/>
              </a:rPr>
              <a:t>] = </a:t>
            </a:r>
            <a:r>
              <a:rPr lang="en-US" sz="2200" dirty="0" err="1" smtClean="0">
                <a:latin typeface="Courier New" charset="0"/>
              </a:rPr>
              <a:t>in.nextDouble</a:t>
            </a:r>
            <a:r>
              <a:rPr lang="en-US" sz="2200" dirty="0" smtClean="0">
                <a:latin typeface="Courier New" charset="0"/>
              </a:rPr>
              <a:t>();</a:t>
            </a:r>
          </a:p>
          <a:p>
            <a:pPr eaLnBrk="1" hangingPunct="1">
              <a:buFont typeface="Wingdings" pitchFamily="2" charset="2"/>
              <a:buNone/>
            </a:pPr>
            <a:r>
              <a:rPr lang="en-US" sz="2200" dirty="0">
                <a:latin typeface="Courier New" charset="0"/>
              </a:rPr>
              <a:t> </a:t>
            </a:r>
            <a:r>
              <a:rPr lang="en-US" sz="2200" dirty="0" smtClean="0">
                <a:latin typeface="Courier New" charset="0"/>
              </a:rPr>
              <a:t> </a:t>
            </a:r>
            <a:r>
              <a:rPr lang="en-US" sz="2200" dirty="0" err="1" smtClean="0">
                <a:latin typeface="Courier New" charset="0"/>
              </a:rPr>
              <a:t>pos</a:t>
            </a:r>
            <a:r>
              <a:rPr lang="en-US" sz="2200" dirty="0" smtClean="0">
                <a:latin typeface="Courier New" charset="0"/>
              </a:rPr>
              <a:t> = </a:t>
            </a:r>
            <a:r>
              <a:rPr lang="en-US" sz="2200" dirty="0" err="1" smtClean="0">
                <a:latin typeface="Courier New" charset="0"/>
              </a:rPr>
              <a:t>pos</a:t>
            </a:r>
            <a:r>
              <a:rPr lang="en-US" sz="2200" dirty="0" smtClean="0">
                <a:latin typeface="Courier New" charset="0"/>
              </a:rPr>
              <a:t> + 1;</a:t>
            </a:r>
          </a:p>
          <a:p>
            <a:pPr eaLnBrk="1" hangingPunct="1">
              <a:buFont typeface="Wingdings" pitchFamily="2" charset="2"/>
              <a:buNone/>
            </a:pPr>
            <a:r>
              <a:rPr lang="en-US" sz="2200" dirty="0" smtClean="0">
                <a:latin typeface="Courier New" charset="0"/>
              </a:rPr>
              <a:t>}</a:t>
            </a:r>
          </a:p>
        </p:txBody>
      </p:sp>
      <p:sp>
        <p:nvSpPr>
          <p:cNvPr id="1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A1747511-0586-4340-8556-1E1A6F941D06}" type="slidenum">
              <a:rPr lang="en-US" sz="1200">
                <a:solidFill>
                  <a:srgbClr val="898989"/>
                </a:solidFill>
              </a:rPr>
              <a:pPr eaLnBrk="1" hangingPunct="1"/>
              <a:t>7</a:t>
            </a:fld>
            <a:endParaRPr lang="en-US" sz="1200">
              <a:solidFill>
                <a:srgbClr val="898989"/>
              </a:solidFill>
            </a:endParaRPr>
          </a:p>
        </p:txBody>
      </p:sp>
      <p:grpSp>
        <p:nvGrpSpPr>
          <p:cNvPr id="3" name="Group 12"/>
          <p:cNvGrpSpPr>
            <a:grpSpLocks/>
          </p:cNvGrpSpPr>
          <p:nvPr/>
        </p:nvGrpSpPr>
        <p:grpSpPr bwMode="auto">
          <a:xfrm>
            <a:off x="457200" y="1644650"/>
            <a:ext cx="8686800" cy="915988"/>
            <a:chOff x="288" y="1036"/>
            <a:chExt cx="5472" cy="577"/>
          </a:xfrm>
        </p:grpSpPr>
        <p:sp>
          <p:nvSpPr>
            <p:cNvPr id="119820" name="AutoShape 5"/>
            <p:cNvSpPr>
              <a:spLocks noChangeArrowheads="1"/>
            </p:cNvSpPr>
            <p:nvPr/>
          </p:nvSpPr>
          <p:spPr bwMode="auto">
            <a:xfrm>
              <a:off x="288" y="1268"/>
              <a:ext cx="2592" cy="240"/>
            </a:xfrm>
            <a:prstGeom prst="wedgeRoundRectCallout">
              <a:avLst>
                <a:gd name="adj1" fmla="val 70796"/>
                <a:gd name="adj2" fmla="val -16250"/>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19821" name="Text Box 9"/>
            <p:cNvSpPr txBox="1">
              <a:spLocks noChangeArrowheads="1"/>
            </p:cNvSpPr>
            <p:nvPr/>
          </p:nvSpPr>
          <p:spPr bwMode="auto">
            <a:xfrm>
              <a:off x="3451" y="1036"/>
              <a:ext cx="2309"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a:solidFill>
                    <a:schemeClr val="accent1"/>
                  </a:solidFill>
                  <a:latin typeface="Comic Sans MS" pitchFamily="66" charset="0"/>
                </a:rPr>
                <a:t>declare an array variable</a:t>
              </a:r>
            </a:p>
            <a:p>
              <a:pPr eaLnBrk="1" hangingPunct="1">
                <a:buClrTx/>
                <a:buSzTx/>
                <a:buFontTx/>
                <a:buNone/>
              </a:pPr>
              <a:r>
                <a:rPr lang="en-US" sz="1800" b="0">
                  <a:solidFill>
                    <a:schemeClr val="accent1"/>
                  </a:solidFill>
                  <a:latin typeface="Comic Sans MS" pitchFamily="66" charset="0"/>
                </a:rPr>
                <a:t>called temperatures whose</a:t>
              </a:r>
            </a:p>
            <a:p>
              <a:pPr eaLnBrk="1" hangingPunct="1">
                <a:buClrTx/>
                <a:buSzTx/>
                <a:buFontTx/>
                <a:buNone/>
              </a:pPr>
              <a:r>
                <a:rPr lang="en-US" sz="1800" b="0">
                  <a:solidFill>
                    <a:schemeClr val="accent1"/>
                  </a:solidFill>
                  <a:latin typeface="Comic Sans MS" pitchFamily="66" charset="0"/>
                </a:rPr>
                <a:t>elements will be double variables</a:t>
              </a:r>
            </a:p>
          </p:txBody>
        </p:sp>
      </p:grpSp>
      <p:sp>
        <p:nvSpPr>
          <p:cNvPr id="379914" name="Oval 10"/>
          <p:cNvSpPr>
            <a:spLocks noChangeArrowheads="1"/>
          </p:cNvSpPr>
          <p:nvPr/>
        </p:nvSpPr>
        <p:spPr bwMode="auto">
          <a:xfrm>
            <a:off x="1663700" y="1987550"/>
            <a:ext cx="457200" cy="457200"/>
          </a:xfrm>
          <a:prstGeom prst="ellipse">
            <a:avLst/>
          </a:prstGeom>
          <a:noFill/>
          <a:ln w="25400" algn="ctr">
            <a:solidFill>
              <a:schemeClr val="hlink"/>
            </a:solidFill>
            <a:round/>
            <a:headEnd/>
            <a:tailEnd/>
          </a:ln>
          <a:effectLst/>
        </p:spPr>
        <p:txBody>
          <a:bodyPr wrap="none" anchor="ctr"/>
          <a:lstStyle/>
          <a:p>
            <a:endParaRPr lang="en-US">
              <a:effectLst>
                <a:outerShdw blurRad="38100" dist="38100" dir="2700000" algn="tl">
                  <a:srgbClr val="C0C0C0"/>
                </a:outerShdw>
              </a:effectLst>
            </a:endParaRPr>
          </a:p>
        </p:txBody>
      </p:sp>
      <p:grpSp>
        <p:nvGrpSpPr>
          <p:cNvPr id="4" name="Group 16"/>
          <p:cNvGrpSpPr>
            <a:grpSpLocks/>
          </p:cNvGrpSpPr>
          <p:nvPr/>
        </p:nvGrpSpPr>
        <p:grpSpPr bwMode="auto">
          <a:xfrm>
            <a:off x="457200" y="2444750"/>
            <a:ext cx="8497888" cy="952500"/>
            <a:chOff x="288" y="1540"/>
            <a:chExt cx="5353" cy="600"/>
          </a:xfrm>
        </p:grpSpPr>
        <p:sp>
          <p:nvSpPr>
            <p:cNvPr id="119818" name="AutoShape 7"/>
            <p:cNvSpPr>
              <a:spLocks noChangeArrowheads="1"/>
            </p:cNvSpPr>
            <p:nvPr/>
          </p:nvSpPr>
          <p:spPr bwMode="auto">
            <a:xfrm>
              <a:off x="288" y="1540"/>
              <a:ext cx="3264" cy="240"/>
            </a:xfrm>
            <a:prstGeom prst="wedgeRoundRectCallout">
              <a:avLst>
                <a:gd name="adj1" fmla="val 50583"/>
                <a:gd name="adj2" fmla="val 120000"/>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19819" name="Text Box 11"/>
            <p:cNvSpPr txBox="1">
              <a:spLocks noChangeArrowheads="1"/>
            </p:cNvSpPr>
            <p:nvPr/>
          </p:nvSpPr>
          <p:spPr bwMode="auto">
            <a:xfrm>
              <a:off x="3589" y="1736"/>
              <a:ext cx="205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a:solidFill>
                    <a:schemeClr val="accent1"/>
                  </a:solidFill>
                  <a:latin typeface="Comic Sans MS" pitchFamily="66" charset="0"/>
                </a:rPr>
                <a:t>create an actual array with</a:t>
              </a:r>
            </a:p>
            <a:p>
              <a:pPr eaLnBrk="1" hangingPunct="1">
                <a:buClrTx/>
                <a:buSzTx/>
                <a:buFontTx/>
                <a:buNone/>
              </a:pPr>
              <a:r>
                <a:rPr lang="en-US" sz="1800" b="0">
                  <a:solidFill>
                    <a:schemeClr val="accent1"/>
                  </a:solidFill>
                  <a:latin typeface="Comic Sans MS" pitchFamily="66" charset="0"/>
                </a:rPr>
                <a:t>N=5 elements of type double</a:t>
              </a:r>
            </a:p>
          </p:txBody>
        </p:sp>
      </p:grpSp>
    </p:spTree>
    <p:extLst>
      <p:ext uri="{BB962C8B-B14F-4D97-AF65-F5344CB8AC3E}">
        <p14:creationId xmlns:p14="http://schemas.microsoft.com/office/powerpoint/2010/main" val="3908574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smtClean="0"/>
              <a:t>An Example</a:t>
            </a:r>
          </a:p>
        </p:txBody>
      </p:sp>
      <p:sp>
        <p:nvSpPr>
          <p:cNvPr id="119811" name="Rectangle 3"/>
          <p:cNvSpPr>
            <a:spLocks noGrp="1" noChangeArrowheads="1"/>
          </p:cNvSpPr>
          <p:nvPr>
            <p:ph idx="1"/>
          </p:nvPr>
        </p:nvSpPr>
        <p:spPr/>
        <p:txBody>
          <a:bodyPr/>
          <a:lstStyle/>
          <a:p>
            <a:pPr eaLnBrk="1" hangingPunct="1">
              <a:buFont typeface="Wingdings" pitchFamily="2" charset="2"/>
              <a:buNone/>
            </a:pPr>
            <a:r>
              <a:rPr lang="en-US" sz="2200" b="1" dirty="0" err="1" smtClean="0">
                <a:latin typeface="Courier New" charset="0"/>
              </a:rPr>
              <a:t>int</a:t>
            </a:r>
            <a:r>
              <a:rPr lang="en-US" sz="2200" dirty="0" smtClean="0">
                <a:latin typeface="Courier New" charset="0"/>
              </a:rPr>
              <a:t> N = 5;</a:t>
            </a:r>
            <a:endParaRPr lang="en-US" sz="2200" b="1" dirty="0" smtClean="0">
              <a:latin typeface="Courier New" charset="0"/>
            </a:endParaRPr>
          </a:p>
          <a:p>
            <a:pPr eaLnBrk="1" hangingPunct="1">
              <a:buFont typeface="Wingdings" pitchFamily="2" charset="2"/>
              <a:buNone/>
            </a:pPr>
            <a:r>
              <a:rPr lang="en-US" sz="2200" b="1" dirty="0" smtClean="0">
                <a:latin typeface="Courier New" charset="0"/>
              </a:rPr>
              <a:t>double</a:t>
            </a:r>
            <a:r>
              <a:rPr lang="en-US" sz="2200" dirty="0" smtClean="0">
                <a:latin typeface="Courier New" charset="0"/>
              </a:rPr>
              <a:t> [] temperatures;</a:t>
            </a:r>
          </a:p>
          <a:p>
            <a:pPr eaLnBrk="1" hangingPunct="1">
              <a:buFont typeface="Wingdings" pitchFamily="2" charset="2"/>
              <a:buNone/>
            </a:pPr>
            <a:r>
              <a:rPr lang="en-US" sz="2200" dirty="0" smtClean="0">
                <a:latin typeface="Courier New" charset="0"/>
              </a:rPr>
              <a:t>temperatures = </a:t>
            </a:r>
            <a:r>
              <a:rPr lang="en-US" sz="2200" b="1" dirty="0" smtClean="0">
                <a:latin typeface="Courier New" charset="0"/>
              </a:rPr>
              <a:t>new</a:t>
            </a:r>
            <a:r>
              <a:rPr lang="en-US" sz="2200" dirty="0" smtClean="0">
                <a:latin typeface="Courier New" charset="0"/>
              </a:rPr>
              <a:t> </a:t>
            </a:r>
            <a:r>
              <a:rPr lang="en-US" sz="2200" b="1" dirty="0" smtClean="0">
                <a:latin typeface="Courier New" charset="0"/>
              </a:rPr>
              <a:t>double</a:t>
            </a:r>
            <a:r>
              <a:rPr lang="en-US" sz="2200" dirty="0" smtClean="0">
                <a:latin typeface="Courier New" charset="0"/>
              </a:rPr>
              <a:t>[N];</a:t>
            </a:r>
          </a:p>
          <a:p>
            <a:pPr eaLnBrk="1" hangingPunct="1">
              <a:buFont typeface="Wingdings" pitchFamily="2" charset="2"/>
              <a:buNone/>
            </a:pPr>
            <a:endParaRPr lang="en-US" sz="2200" dirty="0" smtClean="0">
              <a:latin typeface="Courier New" charset="0"/>
            </a:endParaRPr>
          </a:p>
          <a:p>
            <a:pPr eaLnBrk="1" hangingPunct="1">
              <a:buFont typeface="Wingdings" pitchFamily="2" charset="2"/>
              <a:buNone/>
            </a:pPr>
            <a:r>
              <a:rPr lang="en-US" sz="2200" dirty="0" smtClean="0">
                <a:latin typeface="Courier New" charset="0"/>
              </a:rPr>
              <a:t>Scanner in = </a:t>
            </a:r>
            <a:r>
              <a:rPr lang="en-US" sz="2200" b="1" dirty="0" smtClean="0">
                <a:latin typeface="Courier New" charset="0"/>
              </a:rPr>
              <a:t>new</a:t>
            </a:r>
            <a:r>
              <a:rPr lang="en-US" sz="2200" dirty="0" smtClean="0">
                <a:latin typeface="Courier New" charset="0"/>
              </a:rPr>
              <a:t> Scanner(System.in);</a:t>
            </a:r>
          </a:p>
          <a:p>
            <a:pPr eaLnBrk="1" hangingPunct="1">
              <a:buFont typeface="Wingdings" pitchFamily="2" charset="2"/>
              <a:buNone/>
            </a:pPr>
            <a:r>
              <a:rPr lang="en-US" sz="2200" b="1" dirty="0" err="1" smtClean="0">
                <a:latin typeface="Courier New" charset="0"/>
              </a:rPr>
              <a:t>int</a:t>
            </a:r>
            <a:r>
              <a:rPr lang="en-US" sz="2200" dirty="0" smtClean="0">
                <a:latin typeface="Courier New" charset="0"/>
              </a:rPr>
              <a:t> </a:t>
            </a:r>
            <a:r>
              <a:rPr lang="en-US" sz="2200" dirty="0" err="1" smtClean="0">
                <a:latin typeface="Courier New" charset="0"/>
              </a:rPr>
              <a:t>pos</a:t>
            </a:r>
            <a:r>
              <a:rPr lang="en-US" sz="2200" dirty="0" smtClean="0">
                <a:latin typeface="Courier New" charset="0"/>
              </a:rPr>
              <a:t> = 0;</a:t>
            </a:r>
          </a:p>
          <a:p>
            <a:pPr eaLnBrk="1" hangingPunct="1">
              <a:buFont typeface="Wingdings" pitchFamily="2" charset="2"/>
              <a:buNone/>
            </a:pPr>
            <a:r>
              <a:rPr lang="en-US" sz="2200" b="1" dirty="0" smtClean="0">
                <a:latin typeface="Courier New" charset="0"/>
              </a:rPr>
              <a:t>while</a:t>
            </a:r>
            <a:r>
              <a:rPr lang="en-US" sz="2200" dirty="0" smtClean="0">
                <a:latin typeface="Courier New" charset="0"/>
              </a:rPr>
              <a:t> (</a:t>
            </a:r>
            <a:r>
              <a:rPr lang="en-US" sz="2200" dirty="0" err="1" smtClean="0">
                <a:latin typeface="Courier New" charset="0"/>
              </a:rPr>
              <a:t>pos</a:t>
            </a:r>
            <a:r>
              <a:rPr lang="en-US" sz="2200" dirty="0" smtClean="0">
                <a:latin typeface="Courier New" charset="0"/>
              </a:rPr>
              <a:t> &lt; N)</a:t>
            </a:r>
          </a:p>
          <a:p>
            <a:pPr eaLnBrk="1" hangingPunct="1">
              <a:buFont typeface="Wingdings" pitchFamily="2" charset="2"/>
              <a:buNone/>
            </a:pPr>
            <a:r>
              <a:rPr lang="en-US" sz="2200" dirty="0" smtClean="0">
                <a:latin typeface="Courier New" charset="0"/>
              </a:rPr>
              <a:t>{</a:t>
            </a:r>
          </a:p>
          <a:p>
            <a:pPr eaLnBrk="1" hangingPunct="1">
              <a:buFont typeface="Wingdings" pitchFamily="2" charset="2"/>
              <a:buNone/>
            </a:pPr>
            <a:r>
              <a:rPr lang="en-US" sz="2200" dirty="0">
                <a:latin typeface="Courier New" charset="0"/>
              </a:rPr>
              <a:t> </a:t>
            </a:r>
            <a:r>
              <a:rPr lang="en-US" sz="2200" dirty="0" smtClean="0">
                <a:latin typeface="Courier New" charset="0"/>
              </a:rPr>
              <a:t> temperatures[</a:t>
            </a:r>
            <a:r>
              <a:rPr lang="en-US" sz="2200" dirty="0" err="1" smtClean="0">
                <a:latin typeface="Courier New" charset="0"/>
              </a:rPr>
              <a:t>pos</a:t>
            </a:r>
            <a:r>
              <a:rPr lang="en-US" sz="2200" dirty="0" smtClean="0">
                <a:latin typeface="Courier New" charset="0"/>
              </a:rPr>
              <a:t>] = </a:t>
            </a:r>
            <a:r>
              <a:rPr lang="en-US" sz="2200" dirty="0" err="1" smtClean="0">
                <a:latin typeface="Courier New" charset="0"/>
              </a:rPr>
              <a:t>in.nextDouble</a:t>
            </a:r>
            <a:r>
              <a:rPr lang="en-US" sz="2200" dirty="0" smtClean="0">
                <a:latin typeface="Courier New" charset="0"/>
              </a:rPr>
              <a:t>();</a:t>
            </a:r>
          </a:p>
          <a:p>
            <a:pPr eaLnBrk="1" hangingPunct="1">
              <a:buFont typeface="Wingdings" pitchFamily="2" charset="2"/>
              <a:buNone/>
            </a:pPr>
            <a:r>
              <a:rPr lang="en-US" sz="2200" dirty="0">
                <a:latin typeface="Courier New" charset="0"/>
              </a:rPr>
              <a:t> </a:t>
            </a:r>
            <a:r>
              <a:rPr lang="en-US" sz="2200" dirty="0" smtClean="0">
                <a:latin typeface="Courier New" charset="0"/>
              </a:rPr>
              <a:t> </a:t>
            </a:r>
            <a:r>
              <a:rPr lang="en-US" sz="2200" dirty="0" err="1" smtClean="0">
                <a:latin typeface="Courier New" charset="0"/>
              </a:rPr>
              <a:t>pos</a:t>
            </a:r>
            <a:r>
              <a:rPr lang="en-US" sz="2200" dirty="0" smtClean="0">
                <a:latin typeface="Courier New" charset="0"/>
              </a:rPr>
              <a:t> = </a:t>
            </a:r>
            <a:r>
              <a:rPr lang="en-US" sz="2200" dirty="0" err="1" smtClean="0">
                <a:latin typeface="Courier New" charset="0"/>
              </a:rPr>
              <a:t>pos</a:t>
            </a:r>
            <a:r>
              <a:rPr lang="en-US" sz="2200" dirty="0" smtClean="0">
                <a:latin typeface="Courier New" charset="0"/>
              </a:rPr>
              <a:t> + 1;</a:t>
            </a:r>
          </a:p>
          <a:p>
            <a:pPr eaLnBrk="1" hangingPunct="1">
              <a:buFont typeface="Wingdings" pitchFamily="2" charset="2"/>
              <a:buNone/>
            </a:pPr>
            <a:r>
              <a:rPr lang="en-US" sz="2200" dirty="0" smtClean="0">
                <a:latin typeface="Courier New" charset="0"/>
              </a:rPr>
              <a:t>}</a:t>
            </a:r>
          </a:p>
        </p:txBody>
      </p:sp>
      <p:sp>
        <p:nvSpPr>
          <p:cNvPr id="1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A1747511-0586-4340-8556-1E1A6F941D06}" type="slidenum">
              <a:rPr lang="en-US" sz="1200">
                <a:solidFill>
                  <a:srgbClr val="898989"/>
                </a:solidFill>
              </a:rPr>
              <a:pPr eaLnBrk="1" hangingPunct="1"/>
              <a:t>8</a:t>
            </a:fld>
            <a:endParaRPr lang="en-US" sz="1200">
              <a:solidFill>
                <a:srgbClr val="898989"/>
              </a:solidFill>
            </a:endParaRPr>
          </a:p>
        </p:txBody>
      </p:sp>
      <p:grpSp>
        <p:nvGrpSpPr>
          <p:cNvPr id="2" name="Group 15"/>
          <p:cNvGrpSpPr>
            <a:grpSpLocks/>
          </p:cNvGrpSpPr>
          <p:nvPr/>
        </p:nvGrpSpPr>
        <p:grpSpPr bwMode="auto">
          <a:xfrm>
            <a:off x="762000" y="4800600"/>
            <a:ext cx="8261350" cy="1511300"/>
            <a:chOff x="480" y="3024"/>
            <a:chExt cx="5204" cy="952"/>
          </a:xfrm>
        </p:grpSpPr>
        <p:sp>
          <p:nvSpPr>
            <p:cNvPr id="119822" name="Text Box 6"/>
            <p:cNvSpPr txBox="1">
              <a:spLocks noChangeArrowheads="1"/>
            </p:cNvSpPr>
            <p:nvPr/>
          </p:nvSpPr>
          <p:spPr bwMode="auto">
            <a:xfrm>
              <a:off x="3264" y="3572"/>
              <a:ext cx="24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a:solidFill>
                    <a:schemeClr val="accent1"/>
                  </a:solidFill>
                  <a:latin typeface="Comic Sans MS" pitchFamily="66" charset="0"/>
                </a:rPr>
                <a:t>access the element at position pos</a:t>
              </a:r>
            </a:p>
            <a:p>
              <a:pPr eaLnBrk="1" hangingPunct="1">
                <a:buClrTx/>
                <a:buSzTx/>
                <a:buFontTx/>
                <a:buNone/>
              </a:pPr>
              <a:r>
                <a:rPr lang="en-US" sz="1800" b="0">
                  <a:solidFill>
                    <a:schemeClr val="accent1"/>
                  </a:solidFill>
                  <a:latin typeface="Comic Sans MS" pitchFamily="66" charset="0"/>
                </a:rPr>
                <a:t>in array temperatures</a:t>
              </a:r>
            </a:p>
          </p:txBody>
        </p:sp>
        <p:sp>
          <p:nvSpPr>
            <p:cNvPr id="119823" name="AutoShape 8"/>
            <p:cNvSpPr>
              <a:spLocks noChangeArrowheads="1"/>
            </p:cNvSpPr>
            <p:nvPr/>
          </p:nvSpPr>
          <p:spPr bwMode="auto">
            <a:xfrm>
              <a:off x="480" y="3024"/>
              <a:ext cx="1968" cy="240"/>
            </a:xfrm>
            <a:prstGeom prst="wedgeRoundRectCallout">
              <a:avLst>
                <a:gd name="adj1" fmla="val 97356"/>
                <a:gd name="adj2" fmla="val 184167"/>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grpSp>
      <p:grpSp>
        <p:nvGrpSpPr>
          <p:cNvPr id="3" name="Group 12"/>
          <p:cNvGrpSpPr>
            <a:grpSpLocks/>
          </p:cNvGrpSpPr>
          <p:nvPr/>
        </p:nvGrpSpPr>
        <p:grpSpPr bwMode="auto">
          <a:xfrm>
            <a:off x="457200" y="1644650"/>
            <a:ext cx="8686800" cy="915988"/>
            <a:chOff x="288" y="1036"/>
            <a:chExt cx="5472" cy="577"/>
          </a:xfrm>
        </p:grpSpPr>
        <p:sp>
          <p:nvSpPr>
            <p:cNvPr id="119820" name="AutoShape 5"/>
            <p:cNvSpPr>
              <a:spLocks noChangeArrowheads="1"/>
            </p:cNvSpPr>
            <p:nvPr/>
          </p:nvSpPr>
          <p:spPr bwMode="auto">
            <a:xfrm>
              <a:off x="288" y="1268"/>
              <a:ext cx="2592" cy="240"/>
            </a:xfrm>
            <a:prstGeom prst="wedgeRoundRectCallout">
              <a:avLst>
                <a:gd name="adj1" fmla="val 70796"/>
                <a:gd name="adj2" fmla="val -16250"/>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19821" name="Text Box 9"/>
            <p:cNvSpPr txBox="1">
              <a:spLocks noChangeArrowheads="1"/>
            </p:cNvSpPr>
            <p:nvPr/>
          </p:nvSpPr>
          <p:spPr bwMode="auto">
            <a:xfrm>
              <a:off x="3451" y="1036"/>
              <a:ext cx="2309"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a:solidFill>
                    <a:schemeClr val="accent1"/>
                  </a:solidFill>
                  <a:latin typeface="Comic Sans MS" pitchFamily="66" charset="0"/>
                </a:rPr>
                <a:t>declare an array variable</a:t>
              </a:r>
            </a:p>
            <a:p>
              <a:pPr eaLnBrk="1" hangingPunct="1">
                <a:buClrTx/>
                <a:buSzTx/>
                <a:buFontTx/>
                <a:buNone/>
              </a:pPr>
              <a:r>
                <a:rPr lang="en-US" sz="1800" b="0">
                  <a:solidFill>
                    <a:schemeClr val="accent1"/>
                  </a:solidFill>
                  <a:latin typeface="Comic Sans MS" pitchFamily="66" charset="0"/>
                </a:rPr>
                <a:t>called temperatures whose</a:t>
              </a:r>
            </a:p>
            <a:p>
              <a:pPr eaLnBrk="1" hangingPunct="1">
                <a:buClrTx/>
                <a:buSzTx/>
                <a:buFontTx/>
                <a:buNone/>
              </a:pPr>
              <a:r>
                <a:rPr lang="en-US" sz="1800" b="0">
                  <a:solidFill>
                    <a:schemeClr val="accent1"/>
                  </a:solidFill>
                  <a:latin typeface="Comic Sans MS" pitchFamily="66" charset="0"/>
                </a:rPr>
                <a:t>elements will be double variables</a:t>
              </a:r>
            </a:p>
          </p:txBody>
        </p:sp>
      </p:grpSp>
      <p:sp>
        <p:nvSpPr>
          <p:cNvPr id="379914" name="Oval 10"/>
          <p:cNvSpPr>
            <a:spLocks noChangeArrowheads="1"/>
          </p:cNvSpPr>
          <p:nvPr/>
        </p:nvSpPr>
        <p:spPr bwMode="auto">
          <a:xfrm>
            <a:off x="1663700" y="1987550"/>
            <a:ext cx="457200" cy="457200"/>
          </a:xfrm>
          <a:prstGeom prst="ellipse">
            <a:avLst/>
          </a:prstGeom>
          <a:noFill/>
          <a:ln w="25400" algn="ctr">
            <a:solidFill>
              <a:schemeClr val="hlink"/>
            </a:solidFill>
            <a:round/>
            <a:headEnd/>
            <a:tailEnd/>
          </a:ln>
          <a:effectLst/>
        </p:spPr>
        <p:txBody>
          <a:bodyPr wrap="none" anchor="ctr"/>
          <a:lstStyle/>
          <a:p>
            <a:endParaRPr lang="en-US">
              <a:effectLst>
                <a:outerShdw blurRad="38100" dist="38100" dir="2700000" algn="tl">
                  <a:srgbClr val="C0C0C0"/>
                </a:outerShdw>
              </a:effectLst>
            </a:endParaRPr>
          </a:p>
        </p:txBody>
      </p:sp>
      <p:grpSp>
        <p:nvGrpSpPr>
          <p:cNvPr id="4" name="Group 16"/>
          <p:cNvGrpSpPr>
            <a:grpSpLocks/>
          </p:cNvGrpSpPr>
          <p:nvPr/>
        </p:nvGrpSpPr>
        <p:grpSpPr bwMode="auto">
          <a:xfrm>
            <a:off x="457200" y="2444750"/>
            <a:ext cx="8497888" cy="952500"/>
            <a:chOff x="288" y="1540"/>
            <a:chExt cx="5353" cy="600"/>
          </a:xfrm>
        </p:grpSpPr>
        <p:sp>
          <p:nvSpPr>
            <p:cNvPr id="119818" name="AutoShape 7"/>
            <p:cNvSpPr>
              <a:spLocks noChangeArrowheads="1"/>
            </p:cNvSpPr>
            <p:nvPr/>
          </p:nvSpPr>
          <p:spPr bwMode="auto">
            <a:xfrm>
              <a:off x="288" y="1540"/>
              <a:ext cx="3264" cy="240"/>
            </a:xfrm>
            <a:prstGeom prst="wedgeRoundRectCallout">
              <a:avLst>
                <a:gd name="adj1" fmla="val 50583"/>
                <a:gd name="adj2" fmla="val 120000"/>
                <a:gd name="adj3" fmla="val 16667"/>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ClrTx/>
                <a:buSzTx/>
                <a:buFontTx/>
                <a:buNone/>
              </a:pPr>
              <a:endParaRPr lang="en-US" sz="1800" b="0">
                <a:solidFill>
                  <a:schemeClr val="accent1"/>
                </a:solidFill>
                <a:latin typeface="Arial" charset="0"/>
              </a:endParaRPr>
            </a:p>
          </p:txBody>
        </p:sp>
        <p:sp>
          <p:nvSpPr>
            <p:cNvPr id="119819" name="Text Box 11"/>
            <p:cNvSpPr txBox="1">
              <a:spLocks noChangeArrowheads="1"/>
            </p:cNvSpPr>
            <p:nvPr/>
          </p:nvSpPr>
          <p:spPr bwMode="auto">
            <a:xfrm>
              <a:off x="3589" y="1736"/>
              <a:ext cx="205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sz="1800" b="0">
                  <a:solidFill>
                    <a:schemeClr val="accent1"/>
                  </a:solidFill>
                  <a:latin typeface="Comic Sans MS" pitchFamily="66" charset="0"/>
                </a:rPr>
                <a:t>create an actual array with</a:t>
              </a:r>
            </a:p>
            <a:p>
              <a:pPr eaLnBrk="1" hangingPunct="1">
                <a:buClrTx/>
                <a:buSzTx/>
                <a:buFontTx/>
                <a:buNone/>
              </a:pPr>
              <a:r>
                <a:rPr lang="en-US" sz="1800" b="0">
                  <a:solidFill>
                    <a:schemeClr val="accent1"/>
                  </a:solidFill>
                  <a:latin typeface="Comic Sans MS" pitchFamily="66" charset="0"/>
                </a:rPr>
                <a:t>N=5 elements of type double</a:t>
              </a:r>
            </a:p>
          </p:txBody>
        </p:sp>
      </p:grpSp>
    </p:spTree>
    <p:extLst>
      <p:ext uri="{BB962C8B-B14F-4D97-AF65-F5344CB8AC3E}">
        <p14:creationId xmlns:p14="http://schemas.microsoft.com/office/powerpoint/2010/main" val="3908574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4"/>
          <p:cNvSpPr>
            <a:spLocks noGrp="1" noChangeArrowheads="1"/>
          </p:cNvSpPr>
          <p:nvPr>
            <p:ph type="title"/>
          </p:nvPr>
        </p:nvSpPr>
        <p:spPr/>
        <p:txBody>
          <a:bodyPr/>
          <a:lstStyle/>
          <a:p>
            <a:pPr eaLnBrk="1" hangingPunct="1"/>
            <a:r>
              <a:rPr lang="en-US" smtClean="0"/>
              <a:t>Declaring Arrays</a:t>
            </a:r>
          </a:p>
        </p:txBody>
      </p:sp>
      <p:sp>
        <p:nvSpPr>
          <p:cNvPr id="382981" name="Rectangle 5"/>
          <p:cNvSpPr>
            <a:spLocks noGrp="1" noChangeArrowheads="1"/>
          </p:cNvSpPr>
          <p:nvPr>
            <p:ph idx="1"/>
          </p:nvPr>
        </p:nvSpPr>
        <p:spPr/>
        <p:txBody>
          <a:bodyPr/>
          <a:lstStyle/>
          <a:p>
            <a:pPr eaLnBrk="1" hangingPunct="1"/>
            <a:r>
              <a:rPr lang="en-US" sz="2800" dirty="0" smtClean="0"/>
              <a:t>Arrays are declared like normal variables with the addition of [ ] between type and name, e.g.</a:t>
            </a:r>
          </a:p>
          <a:p>
            <a:pPr eaLnBrk="1" hangingPunct="1">
              <a:buFont typeface="Wingdings" pitchFamily="2" charset="2"/>
              <a:buNone/>
            </a:pPr>
            <a:r>
              <a:rPr lang="en-US" sz="2000" dirty="0" smtClean="0">
                <a:latin typeface="Courier New" charset="0"/>
              </a:rPr>
              <a:t>	    </a:t>
            </a:r>
            <a:r>
              <a:rPr lang="en-US" sz="2000" b="1" dirty="0" smtClean="0">
                <a:latin typeface="Courier New" charset="0"/>
              </a:rPr>
              <a:t>double</a:t>
            </a:r>
            <a:r>
              <a:rPr lang="en-US" sz="2000" dirty="0" smtClean="0">
                <a:latin typeface="Courier New" charset="0"/>
              </a:rPr>
              <a:t> [] temperatures;</a:t>
            </a:r>
          </a:p>
          <a:p>
            <a:pPr eaLnBrk="1" hangingPunct="1">
              <a:buFont typeface="Wingdings" pitchFamily="2" charset="2"/>
              <a:buNone/>
            </a:pPr>
            <a:r>
              <a:rPr lang="en-US" sz="2000" dirty="0" smtClean="0">
                <a:latin typeface="Courier New" charset="0"/>
              </a:rPr>
              <a:t>	    </a:t>
            </a:r>
            <a:r>
              <a:rPr lang="en-US" sz="2000" b="1" dirty="0" err="1" smtClean="0">
                <a:latin typeface="Courier New" charset="0"/>
              </a:rPr>
              <a:t>int</a:t>
            </a:r>
            <a:r>
              <a:rPr lang="en-US" sz="2000" dirty="0" smtClean="0">
                <a:latin typeface="Courier New" charset="0"/>
              </a:rPr>
              <a:t> [] scores;</a:t>
            </a:r>
          </a:p>
          <a:p>
            <a:pPr eaLnBrk="1" hangingPunct="1">
              <a:buFont typeface="Wingdings" pitchFamily="2" charset="2"/>
              <a:buNone/>
            </a:pPr>
            <a:r>
              <a:rPr lang="en-US" sz="2000" dirty="0" smtClean="0">
                <a:latin typeface="Courier New" charset="0"/>
              </a:rPr>
              <a:t>	    </a:t>
            </a:r>
            <a:r>
              <a:rPr lang="en-US" sz="2000" b="1" dirty="0" err="1" smtClean="0">
                <a:latin typeface="Courier New" charset="0"/>
              </a:rPr>
              <a:t>boolean</a:t>
            </a:r>
            <a:r>
              <a:rPr lang="en-US" sz="2000" dirty="0" smtClean="0">
                <a:latin typeface="Courier New" charset="0"/>
              </a:rPr>
              <a:t> [] answers;</a:t>
            </a:r>
          </a:p>
          <a:p>
            <a:pPr eaLnBrk="1" hangingPunct="1">
              <a:buFont typeface="Wingdings" pitchFamily="2" charset="2"/>
              <a:buNone/>
            </a:pPr>
            <a:r>
              <a:rPr lang="en-US" sz="2000" dirty="0" smtClean="0">
                <a:latin typeface="Courier New" charset="0"/>
              </a:rPr>
              <a:t>	    String [] names;</a:t>
            </a:r>
          </a:p>
          <a:p>
            <a:pPr eaLnBrk="1" hangingPunct="1"/>
            <a:r>
              <a:rPr lang="en-US" sz="2800" dirty="0" smtClean="0"/>
              <a:t>The declaration does not specify the number of elements</a:t>
            </a:r>
          </a:p>
          <a:p>
            <a:pPr eaLnBrk="1" hangingPunct="1"/>
            <a:r>
              <a:rPr lang="en-US" sz="2800" dirty="0" smtClean="0"/>
              <a:t>Declaring an array </a:t>
            </a:r>
            <a:r>
              <a:rPr lang="en-US" sz="2800" b="1" dirty="0" smtClean="0"/>
              <a:t>does not</a:t>
            </a:r>
            <a:r>
              <a:rPr lang="en-US" sz="2800" dirty="0" smtClean="0"/>
              <a:t> reserve (allocate) memory for the array elements</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496F5D88-C785-452D-930E-B635A7066CAF}" type="slidenum">
              <a:rPr lang="en-US" sz="1200">
                <a:solidFill>
                  <a:srgbClr val="898989"/>
                </a:solidFill>
              </a:rPr>
              <a:pPr eaLnBrk="1" hangingPunct="1"/>
              <a:t>9</a:t>
            </a:fld>
            <a:endParaRPr lang="en-US" sz="1200">
              <a:solidFill>
                <a:srgbClr val="898989"/>
              </a:solidFill>
            </a:endParaRPr>
          </a:p>
        </p:txBody>
      </p:sp>
    </p:spTree>
    <p:extLst>
      <p:ext uri="{BB962C8B-B14F-4D97-AF65-F5344CB8AC3E}">
        <p14:creationId xmlns:p14="http://schemas.microsoft.com/office/powerpoint/2010/main" val="5487737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0_CourseIntroduction">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1330</TotalTime>
  <Words>3270</Words>
  <Application>Microsoft Office PowerPoint</Application>
  <PresentationFormat>On-screen Show (4:3)</PresentationFormat>
  <Paragraphs>552</Paragraphs>
  <Slides>50</Slides>
  <Notes>39</Notes>
  <HiddenSlides>0</HiddenSlides>
  <MMClips>0</MMClips>
  <ScaleCrop>false</ScaleCrop>
  <HeadingPairs>
    <vt:vector size="4" baseType="variant">
      <vt:variant>
        <vt:lpstr>Theme</vt:lpstr>
      </vt:variant>
      <vt:variant>
        <vt:i4>2</vt:i4>
      </vt:variant>
      <vt:variant>
        <vt:lpstr>Slide Titles</vt:lpstr>
      </vt:variant>
      <vt:variant>
        <vt:i4>50</vt:i4>
      </vt:variant>
    </vt:vector>
  </HeadingPairs>
  <TitlesOfParts>
    <vt:vector size="52" baseType="lpstr">
      <vt:lpstr>Office Theme</vt:lpstr>
      <vt:lpstr>00_CourseIntroduction</vt:lpstr>
      <vt:lpstr>CSE 1223: Introduction to Computer Programming in Java Chapter 6 – Arrays</vt:lpstr>
      <vt:lpstr>A New Problem</vt:lpstr>
      <vt:lpstr>What’s the Problem?</vt:lpstr>
      <vt:lpstr>The Solution: Arrays</vt:lpstr>
      <vt:lpstr>An Example</vt:lpstr>
      <vt:lpstr>An Example</vt:lpstr>
      <vt:lpstr>An Example</vt:lpstr>
      <vt:lpstr>An Example</vt:lpstr>
      <vt:lpstr>Declaring Arrays</vt:lpstr>
      <vt:lpstr>Allocating The Array</vt:lpstr>
      <vt:lpstr>Accessing Array Elements</vt:lpstr>
      <vt:lpstr>Array Length</vt:lpstr>
      <vt:lpstr>Your Turn</vt:lpstr>
      <vt:lpstr>Your Turn</vt:lpstr>
      <vt:lpstr>Your Turn cont.</vt:lpstr>
      <vt:lpstr>Your Turn cont.</vt:lpstr>
      <vt:lpstr>Your Turn cont.</vt:lpstr>
      <vt:lpstr>Your Turn cont.</vt:lpstr>
      <vt:lpstr>Your Turn cont.</vt:lpstr>
      <vt:lpstr>Your Turn cont.</vt:lpstr>
      <vt:lpstr>Your Turn cont.</vt:lpstr>
      <vt:lpstr>Your Turn cont.</vt:lpstr>
      <vt:lpstr>For Loops</vt:lpstr>
      <vt:lpstr>For Loops</vt:lpstr>
      <vt:lpstr>For Loops</vt:lpstr>
      <vt:lpstr>For Loops</vt:lpstr>
      <vt:lpstr>Example</vt:lpstr>
      <vt:lpstr>Example</vt:lpstr>
      <vt:lpstr>Your Turn (Our Old Friend)</vt:lpstr>
      <vt:lpstr>Count Character</vt:lpstr>
      <vt:lpstr>Your Turn, Again</vt:lpstr>
      <vt:lpstr>Output A Rectangle Of ‘+’s</vt:lpstr>
      <vt:lpstr>Arrays And Methods</vt:lpstr>
      <vt:lpstr>Print Array</vt:lpstr>
      <vt:lpstr>Print Array</vt:lpstr>
      <vt:lpstr>Clear Array</vt:lpstr>
      <vt:lpstr>Copy Array</vt:lpstr>
      <vt:lpstr>Arrays as Reference Types</vt:lpstr>
      <vt:lpstr>Reference types vs. Primitive Types</vt:lpstr>
      <vt:lpstr>Reference types vs. Primitive Types</vt:lpstr>
      <vt:lpstr>Reference types</vt:lpstr>
      <vt:lpstr>Reference types</vt:lpstr>
      <vt:lpstr>Reference types</vt:lpstr>
      <vt:lpstr>Reference Types</vt:lpstr>
      <vt:lpstr>Reference Types</vt:lpstr>
      <vt:lpstr>Reference Types</vt:lpstr>
      <vt:lpstr>Reference Types</vt:lpstr>
      <vt:lpstr>Arrays and Methods</vt:lpstr>
      <vt:lpstr>Clear Array</vt:lpstr>
      <vt:lpstr>Clear Array</vt:lpstr>
    </vt:vector>
  </TitlesOfParts>
  <Company>Department Of Computer Science And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1223 Introduction to Computer Programming in Java</dc:title>
  <dc:creator>jeremy morris</dc:creator>
  <cp:lastModifiedBy>jeremy morris</cp:lastModifiedBy>
  <cp:revision>23</cp:revision>
  <dcterms:created xsi:type="dcterms:W3CDTF">2012-03-30T19:17:59Z</dcterms:created>
  <dcterms:modified xsi:type="dcterms:W3CDTF">2014-10-27T14:47:24Z</dcterms:modified>
</cp:coreProperties>
</file>