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3" r:id="rId12"/>
    <p:sldId id="267" r:id="rId13"/>
    <p:sldId id="268" r:id="rId14"/>
    <p:sldId id="269" r:id="rId15"/>
    <p:sldId id="276" r:id="rId16"/>
    <p:sldId id="270" r:id="rId17"/>
    <p:sldId id="271" r:id="rId18"/>
    <p:sldId id="277" r:id="rId19"/>
    <p:sldId id="272" r:id="rId20"/>
    <p:sldId id="278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83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4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284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6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901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11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7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2 - Linear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Slides covering content from the book “Deep Learning” by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/>
              <a:t>Bengio</a:t>
            </a:r>
            <a:r>
              <a:rPr lang="en-US" dirty="0"/>
              <a:t>, Ian </a:t>
            </a:r>
            <a:r>
              <a:rPr lang="en-US" dirty="0" err="1"/>
              <a:t>Goodfellow</a:t>
            </a:r>
            <a:r>
              <a:rPr lang="en-US" dirty="0"/>
              <a:t> and Aaron </a:t>
            </a:r>
            <a:r>
              <a:rPr lang="en-US" dirty="0" err="1"/>
              <a:t>Courville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and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Matrix, elements of main diagonal 1, rest 0. Identity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800" b="1" i="1" baseline="-25000" dirty="0" smtClean="0"/>
              <a:t>3</a:t>
            </a:r>
            <a:r>
              <a:rPr lang="en-US" sz="2800" b="1" i="1" dirty="0" smtClean="0"/>
              <a:t> =</a:t>
            </a:r>
            <a:endParaRPr lang="en-US" sz="2800" b="1" i="1" dirty="0"/>
          </a:p>
          <a:p>
            <a:r>
              <a:rPr lang="en-US" dirty="0" smtClean="0"/>
              <a:t>Any matrix </a:t>
            </a:r>
            <a:r>
              <a:rPr lang="en-US" sz="2800" b="1" i="1" dirty="0" smtClean="0"/>
              <a:t>A</a:t>
            </a:r>
            <a:r>
              <a:rPr lang="en-US" dirty="0" smtClean="0"/>
              <a:t> multiplied to/by the Identity</a:t>
            </a:r>
            <a:br>
              <a:rPr lang="en-US" dirty="0" smtClean="0"/>
            </a:br>
            <a:r>
              <a:rPr lang="en-US" dirty="0" smtClean="0"/>
              <a:t>results into the same matrix </a:t>
            </a:r>
            <a:r>
              <a:rPr lang="en-US" sz="2800" b="1" i="1" dirty="0" smtClean="0"/>
              <a:t>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	and</a:t>
            </a:r>
          </a:p>
          <a:p>
            <a:r>
              <a:rPr lang="en-US" dirty="0"/>
              <a:t>The matrix inverse of </a:t>
            </a:r>
            <a:r>
              <a:rPr lang="en-US" sz="2800" b="1" i="1" dirty="0"/>
              <a:t>A</a:t>
            </a:r>
            <a:r>
              <a:rPr lang="en-US" dirty="0"/>
              <a:t> is denoted as </a:t>
            </a:r>
            <a:r>
              <a:rPr lang="en-US" sz="2800" b="1" i="1" dirty="0"/>
              <a:t>A</a:t>
            </a:r>
            <a:r>
              <a:rPr lang="en-US" sz="2800" b="1" i="1" baseline="30000" dirty="0"/>
              <a:t>−1</a:t>
            </a:r>
            <a:r>
              <a:rPr lang="en-US" baseline="30000" dirty="0"/>
              <a:t> </a:t>
            </a:r>
            <a:r>
              <a:rPr lang="en-US" dirty="0"/>
              <a:t>, and it is defined as the </a:t>
            </a:r>
            <a:r>
              <a:rPr lang="en-US" dirty="0" smtClean="0"/>
              <a:t>matrix such that 		</a:t>
            </a:r>
            <a:r>
              <a:rPr lang="en-US" sz="2800" b="1" i="1" dirty="0" smtClean="0"/>
              <a:t>A</a:t>
            </a:r>
            <a:r>
              <a:rPr lang="en-US" sz="2800" b="1" i="1" baseline="30000" dirty="0"/>
              <a:t>−</a:t>
            </a:r>
            <a:r>
              <a:rPr lang="en-US" sz="2800" b="1" i="1" baseline="30000" dirty="0" smtClean="0"/>
              <a:t>1</a:t>
            </a:r>
            <a:r>
              <a:rPr lang="en-US" sz="2800" b="1" i="1" dirty="0" smtClean="0"/>
              <a:t> A </a:t>
            </a:r>
            <a:r>
              <a:rPr lang="en-US" sz="2800" dirty="0"/>
              <a:t>=</a:t>
            </a:r>
            <a:r>
              <a:rPr lang="en-US" sz="2800" b="1" i="1" dirty="0"/>
              <a:t>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800" b="1" i="1" baseline="-25000" dirty="0" smtClean="0"/>
              <a:t>n</a:t>
            </a:r>
            <a:endParaRPr lang="en-US" sz="2800" b="1" i="1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6040" r="45221" b="36165"/>
          <a:stretch/>
        </p:blipFill>
        <p:spPr>
          <a:xfrm>
            <a:off x="8939054" y="1762790"/>
            <a:ext cx="2017988" cy="16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related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Dependence</a:t>
            </a:r>
          </a:p>
          <a:p>
            <a:r>
              <a:rPr lang="en-US" dirty="0" smtClean="0"/>
              <a:t>Span</a:t>
            </a:r>
          </a:p>
          <a:p>
            <a:r>
              <a:rPr lang="en-US" dirty="0" smtClean="0"/>
              <a:t>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73" y="2474094"/>
            <a:ext cx="3914447" cy="16723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4" y="4643824"/>
            <a:ext cx="7791884" cy="2009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5556" y="2550067"/>
            <a:ext cx="449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Most common:</a:t>
            </a:r>
            <a:br>
              <a:rPr lang="en-US" sz="2400" smtClean="0"/>
            </a:br>
            <a:r>
              <a:rPr lang="en-US" sz="2400" smtClean="0"/>
              <a:t>p </a:t>
            </a:r>
            <a:r>
              <a:rPr lang="en-US" sz="2400" dirty="0" smtClean="0"/>
              <a:t>= 2 i.e. L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norm or Euclidean norm. Represents  the distance from the origin.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60786" y="1891864"/>
            <a:ext cx="493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way to measure the “size” of a vector or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10" y="1485168"/>
            <a:ext cx="1905000" cy="81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79" y="3509559"/>
            <a:ext cx="2501752" cy="732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79" y="5601361"/>
            <a:ext cx="2501752" cy="1102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97" y="4637832"/>
            <a:ext cx="3575116" cy="564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2335" y="2633091"/>
            <a:ext cx="417934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Also, </a:t>
            </a:r>
            <a:r>
              <a:rPr lang="en-US" sz="2400" dirty="0" smtClean="0"/>
              <a:t>L</a:t>
            </a:r>
            <a:r>
              <a:rPr lang="en-US" sz="2400" baseline="30000" dirty="0" smtClean="0"/>
              <a:t>0</a:t>
            </a:r>
            <a:r>
              <a:rPr lang="en-US" dirty="0" smtClean="0"/>
              <a:t> norm (does not meet criterion 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6810" y="5880543"/>
            <a:ext cx="2773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Frobenius</a:t>
            </a:r>
            <a:r>
              <a:rPr lang="en-US" dirty="0" smtClean="0"/>
              <a:t> norm</a:t>
            </a:r>
            <a:br>
              <a:rPr lang="en-US" dirty="0" smtClean="0"/>
            </a:br>
            <a:r>
              <a:rPr lang="en-US" dirty="0" smtClean="0"/>
              <a:t>Matrix analog for </a:t>
            </a:r>
            <a:r>
              <a:rPr lang="en-US" sz="2400" dirty="0" smtClean="0"/>
              <a:t>L</a:t>
            </a:r>
            <a:r>
              <a:rPr lang="en-US" sz="2400" baseline="30000" dirty="0" smtClean="0"/>
              <a:t>2</a:t>
            </a:r>
            <a:r>
              <a:rPr lang="en-US" dirty="0" smtClean="0"/>
              <a:t> norm.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elements except the main diagonal are 0.</a:t>
            </a:r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diag</a:t>
            </a:r>
            <a:r>
              <a:rPr lang="en-US" sz="2400" dirty="0" smtClean="0"/>
              <a:t>(v) </a:t>
            </a:r>
            <a:r>
              <a:rPr lang="en-US" dirty="0" smtClean="0"/>
              <a:t>denotes a matrix where:</a:t>
            </a:r>
            <a:br>
              <a:rPr lang="en-US" dirty="0" smtClean="0"/>
            </a:br>
            <a:r>
              <a:rPr lang="en-US" sz="2400" dirty="0" err="1" smtClean="0"/>
              <a:t>a</a:t>
            </a:r>
            <a:r>
              <a:rPr lang="en-US" sz="2400" baseline="-25000" dirty="0" err="1" smtClean="0"/>
              <a:t>i,i</a:t>
            </a:r>
            <a:r>
              <a:rPr lang="en-US" sz="2400" dirty="0" smtClean="0"/>
              <a:t>  </a:t>
            </a:r>
            <a:r>
              <a:rPr lang="en-US" dirty="0" smtClean="0"/>
              <a:t>=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 	</a:t>
            </a:r>
            <a:r>
              <a:rPr lang="en-US" dirty="0" smtClean="0"/>
              <a:t>(and the remaining elements are all 0)</a:t>
            </a:r>
          </a:p>
          <a:p>
            <a:r>
              <a:rPr lang="en-US" dirty="0" smtClean="0"/>
              <a:t>Need not be square</a:t>
            </a:r>
            <a:endParaRPr lang="en-US" dirty="0"/>
          </a:p>
          <a:p>
            <a:r>
              <a:rPr lang="en-US" dirty="0" smtClean="0"/>
              <a:t>Computationally efficient to:</a:t>
            </a:r>
          </a:p>
          <a:p>
            <a:pPr lvl="1"/>
            <a:r>
              <a:rPr lang="en-US" dirty="0" smtClean="0"/>
              <a:t>Multiply by a vector/Matrix</a:t>
            </a:r>
          </a:p>
          <a:p>
            <a:pPr lvl="1"/>
            <a:r>
              <a:rPr lang="en-US" dirty="0" smtClean="0"/>
              <a:t>Invert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9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8221"/>
          </a:xfrm>
        </p:spPr>
        <p:txBody>
          <a:bodyPr/>
          <a:lstStyle/>
          <a:p>
            <a:r>
              <a:rPr lang="en-US" dirty="0" smtClean="0"/>
              <a:t>Symmetric Matrix:</a:t>
            </a:r>
          </a:p>
          <a:p>
            <a:pPr marL="0" indent="0">
              <a:buNone/>
            </a:pPr>
            <a:r>
              <a:rPr lang="en-US" dirty="0" smtClean="0"/>
              <a:t>	One where, A = A</a:t>
            </a:r>
            <a:r>
              <a:rPr lang="en-US" baseline="30000" dirty="0" smtClean="0"/>
              <a:t>T</a:t>
            </a:r>
            <a:endParaRPr lang="en-US" dirty="0" smtClean="0"/>
          </a:p>
          <a:p>
            <a:r>
              <a:rPr lang="en-US" dirty="0" smtClean="0"/>
              <a:t>Often arises when generated by a function of 2 </a:t>
            </a:r>
            <a:r>
              <a:rPr lang="en-US" dirty="0" err="1" smtClean="0"/>
              <a:t>args</a:t>
            </a:r>
            <a:r>
              <a:rPr lang="en-US" dirty="0" smtClean="0"/>
              <a:t> that does not depend on the order of the </a:t>
            </a:r>
            <a:r>
              <a:rPr lang="en-US" dirty="0" err="1" smtClean="0"/>
              <a:t>args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 Distance between two points</a:t>
            </a:r>
          </a:p>
          <a:p>
            <a:endParaRPr lang="en-US" dirty="0"/>
          </a:p>
          <a:p>
            <a:r>
              <a:rPr lang="en-US" dirty="0" smtClean="0"/>
              <a:t>Unit Vector: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vector with L2 norm being unity i.e. </a:t>
            </a:r>
          </a:p>
          <a:p>
            <a:pPr marL="0" indent="0">
              <a:buNone/>
            </a:pPr>
            <a:r>
              <a:rPr lang="en-US" dirty="0" smtClean="0"/>
              <a:t>	Same as the definition in Vector Math.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4" t="18965" r="18975" b="15419"/>
          <a:stretch/>
        </p:blipFill>
        <p:spPr>
          <a:xfrm>
            <a:off x="6448097" y="4918839"/>
            <a:ext cx="1513490" cy="5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57945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Vectors </a:t>
            </a:r>
            <a:r>
              <a:rPr lang="en-US" sz="3200" b="1" i="1" dirty="0" smtClean="0"/>
              <a:t>x</a:t>
            </a:r>
            <a:r>
              <a:rPr lang="en-US" sz="2400" dirty="0" smtClean="0"/>
              <a:t> and </a:t>
            </a:r>
            <a:r>
              <a:rPr lang="en-US" sz="3200" b="1" i="1" dirty="0" smtClean="0"/>
              <a:t>y</a:t>
            </a:r>
            <a:r>
              <a:rPr lang="en-US" sz="2400" dirty="0" smtClean="0"/>
              <a:t> are orthogonal to each other if </a:t>
            </a:r>
            <a:r>
              <a:rPr lang="en-US" sz="3200" b="1" i="1" dirty="0" err="1" smtClean="0"/>
              <a:t>x</a:t>
            </a:r>
            <a:r>
              <a:rPr lang="en-US" sz="3200" b="1" baseline="30000" dirty="0" err="1" smtClean="0"/>
              <a:t>T</a:t>
            </a:r>
            <a:r>
              <a:rPr lang="en-US" sz="3200" b="1" i="1" dirty="0" smtClean="0"/>
              <a:t> y</a:t>
            </a:r>
            <a:r>
              <a:rPr lang="en-US" sz="2400" b="1" dirty="0" smtClean="0"/>
              <a:t>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3200" b="1" i="1" dirty="0" smtClean="0"/>
              <a:t>0</a:t>
            </a:r>
          </a:p>
          <a:p>
            <a:r>
              <a:rPr lang="en-US" sz="2400" dirty="0" smtClean="0"/>
              <a:t>If their norms are also unity, then we call the vectors Orthonormal.</a:t>
            </a:r>
          </a:p>
          <a:p>
            <a:endParaRPr lang="en-US" sz="2400" dirty="0"/>
          </a:p>
          <a:p>
            <a:r>
              <a:rPr lang="en-US" sz="2400" dirty="0" smtClean="0"/>
              <a:t>A square matrix whose rows are mutually orthonormal and who’s columns are also mutually orthonormal is called an ORTHOGONAL matrix. Hence,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4780017"/>
            <a:ext cx="2362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as a way of observation and understanding.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eigenvector</a:t>
            </a:r>
            <a:r>
              <a:rPr lang="en-US" dirty="0" smtClean="0"/>
              <a:t> </a:t>
            </a:r>
            <a:r>
              <a:rPr lang="en-US" dirty="0"/>
              <a:t>of a square matrix A is a non-zero vector v such that </a:t>
            </a:r>
            <a:r>
              <a:rPr lang="en-US" dirty="0" smtClean="0"/>
              <a:t>multiplication by </a:t>
            </a:r>
            <a:r>
              <a:rPr lang="en-US" dirty="0"/>
              <a:t>A alters only the scale of v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And the scaling factor or scalar lambda is known as the </a:t>
            </a:r>
            <a:r>
              <a:rPr lang="en-US" dirty="0" err="1" smtClean="0"/>
              <a:t>eigen</a:t>
            </a:r>
            <a:r>
              <a:rPr lang="en-US" dirty="0" smtClean="0"/>
              <a:t> value corresponding to this </a:t>
            </a:r>
            <a:r>
              <a:rPr lang="en-US" dirty="0" err="1" smtClean="0"/>
              <a:t>eigen</a:t>
            </a:r>
            <a:r>
              <a:rPr lang="en-US" dirty="0" smtClean="0"/>
              <a:t> vector.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 err="1" smtClean="0"/>
              <a:t>eigen</a:t>
            </a:r>
            <a:r>
              <a:rPr lang="en-US" dirty="0" smtClean="0"/>
              <a:t> vectors and values are known, we may use them to “recover” the original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16" y="3845910"/>
            <a:ext cx="17907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40" y="5562600"/>
            <a:ext cx="3251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square matrices can be decomposed this way, and not all that can be decomposed will have real valued decompositions.</a:t>
            </a:r>
          </a:p>
          <a:p>
            <a:endParaRPr lang="en-US" dirty="0"/>
          </a:p>
          <a:p>
            <a:r>
              <a:rPr lang="en-US" dirty="0"/>
              <a:t>A matrix whose eigenvalues are all positive is called positive definite. A </a:t>
            </a:r>
            <a:r>
              <a:rPr lang="en-US" dirty="0" smtClean="0"/>
              <a:t>matrix whose </a:t>
            </a:r>
            <a:r>
              <a:rPr lang="en-US" dirty="0"/>
              <a:t>eigenvalues are all positive or zero-valued is called positive </a:t>
            </a:r>
            <a:r>
              <a:rPr lang="en-US" dirty="0" err="1"/>
              <a:t>semidefinite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Positive </a:t>
            </a:r>
            <a:r>
              <a:rPr lang="en-US" dirty="0" err="1" smtClean="0"/>
              <a:t>semidefinite</a:t>
            </a:r>
            <a:r>
              <a:rPr lang="en-US" dirty="0" smtClean="0"/>
              <a:t> property:</a:t>
            </a:r>
          </a:p>
          <a:p>
            <a:endParaRPr lang="en-US" dirty="0"/>
          </a:p>
          <a:p>
            <a:r>
              <a:rPr lang="en-US" dirty="0" smtClean="0"/>
              <a:t>Positive definite property: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63" y="4451350"/>
            <a:ext cx="3467100" cy="67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24" y="5518150"/>
            <a:ext cx="4521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Eigen decomposition is limited to square matrices, so we have SCD for rectangular matrices.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matrices </a:t>
            </a:r>
            <a:r>
              <a:rPr lang="en-US" dirty="0" smtClean="0"/>
              <a:t>U and </a:t>
            </a:r>
            <a:r>
              <a:rPr lang="en-US" dirty="0"/>
              <a:t>V are both defined to be orthogonal matrices. The matrix D is defined </a:t>
            </a:r>
            <a:r>
              <a:rPr lang="en-US" dirty="0" smtClean="0"/>
              <a:t>to be </a:t>
            </a:r>
            <a:r>
              <a:rPr lang="en-US" dirty="0"/>
              <a:t>a diagonal </a:t>
            </a:r>
            <a:r>
              <a:rPr lang="en-US" dirty="0" smtClean="0"/>
              <a:t>matrix.</a:t>
            </a:r>
          </a:p>
          <a:p>
            <a:r>
              <a:rPr lang="en-US" dirty="0"/>
              <a:t>The elements along the diagonal of D are known as the singular values of </a:t>
            </a:r>
            <a:r>
              <a:rPr lang="en-US" dirty="0" smtClean="0"/>
              <a:t>the matrix </a:t>
            </a:r>
            <a:r>
              <a:rPr lang="en-US" dirty="0"/>
              <a:t>A. The columns of U are known as the left-singular vectors. The </a:t>
            </a:r>
            <a:r>
              <a:rPr lang="en-US" dirty="0" smtClean="0"/>
              <a:t>columns of </a:t>
            </a:r>
            <a:r>
              <a:rPr lang="en-US" dirty="0"/>
              <a:t>V are known as as the right-singular vectors.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48" y="2652548"/>
            <a:ext cx="2984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821" y="1686915"/>
            <a:ext cx="6353503" cy="5141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2.1 Scalars, Vectors, Matrices and </a:t>
            </a:r>
            <a:r>
              <a:rPr lang="en-US" dirty="0" smtClean="0"/>
              <a:t>Tensors</a:t>
            </a:r>
            <a:endParaRPr lang="en-US" dirty="0"/>
          </a:p>
          <a:p>
            <a:r>
              <a:rPr lang="en-US" dirty="0"/>
              <a:t>2.2 Multiplying Matrices and </a:t>
            </a:r>
            <a:r>
              <a:rPr lang="en-US" dirty="0" smtClean="0"/>
              <a:t>Vectors</a:t>
            </a:r>
          </a:p>
          <a:p>
            <a:r>
              <a:rPr lang="en-US" dirty="0" smtClean="0"/>
              <a:t>2.3 </a:t>
            </a:r>
            <a:r>
              <a:rPr lang="en-US" dirty="0"/>
              <a:t>Identity and Inverse </a:t>
            </a:r>
            <a:r>
              <a:rPr lang="en-US" dirty="0" smtClean="0"/>
              <a:t>Matrices</a:t>
            </a:r>
          </a:p>
          <a:p>
            <a:r>
              <a:rPr lang="en-US" dirty="0" smtClean="0"/>
              <a:t>2.4 </a:t>
            </a:r>
            <a:r>
              <a:rPr lang="en-US" dirty="0"/>
              <a:t>Linear Dependence, Span, and </a:t>
            </a:r>
            <a:r>
              <a:rPr lang="en-US" dirty="0" smtClean="0"/>
              <a:t>Rank</a:t>
            </a:r>
            <a:endParaRPr lang="en-US" dirty="0"/>
          </a:p>
          <a:p>
            <a:r>
              <a:rPr lang="en-US" dirty="0"/>
              <a:t>2.5 </a:t>
            </a:r>
            <a:r>
              <a:rPr lang="en-US" dirty="0" smtClean="0"/>
              <a:t>Norms</a:t>
            </a:r>
            <a:endParaRPr lang="en-US" dirty="0"/>
          </a:p>
          <a:p>
            <a:r>
              <a:rPr lang="en-US" dirty="0"/>
              <a:t>2.6 Special Kinds of Matrices and Vectors </a:t>
            </a:r>
            <a:endParaRPr lang="en-US" dirty="0" smtClean="0"/>
          </a:p>
          <a:p>
            <a:r>
              <a:rPr lang="de-DE" dirty="0" smtClean="0"/>
              <a:t>2.7 Eigen-</a:t>
            </a:r>
            <a:r>
              <a:rPr lang="de-DE" dirty="0" err="1" smtClean="0"/>
              <a:t>decomposition</a:t>
            </a:r>
            <a:endParaRPr lang="de-DE" dirty="0"/>
          </a:p>
          <a:p>
            <a:r>
              <a:rPr lang="en-US" dirty="0"/>
              <a:t>2.8 Singular Value </a:t>
            </a:r>
            <a:r>
              <a:rPr lang="en-US" dirty="0" smtClean="0"/>
              <a:t>Decomposition</a:t>
            </a:r>
            <a:endParaRPr lang="en-US" dirty="0"/>
          </a:p>
          <a:p>
            <a:r>
              <a:rPr lang="en-US" dirty="0"/>
              <a:t>2.9 The Moore-Penrose </a:t>
            </a:r>
            <a:r>
              <a:rPr lang="en-US" dirty="0" err="1" smtClean="0"/>
              <a:t>Pseudoinverse</a:t>
            </a:r>
            <a:endParaRPr lang="en-US" dirty="0"/>
          </a:p>
          <a:p>
            <a:r>
              <a:rPr lang="en-US" dirty="0"/>
              <a:t>2.10 The Trace </a:t>
            </a:r>
            <a:r>
              <a:rPr lang="en-US" dirty="0" smtClean="0"/>
              <a:t>Operator</a:t>
            </a:r>
          </a:p>
          <a:p>
            <a:r>
              <a:rPr lang="fr-FR" dirty="0" smtClean="0"/>
              <a:t>2.11 </a:t>
            </a:r>
            <a:r>
              <a:rPr lang="fr-FR" dirty="0" err="1"/>
              <a:t>Determinant</a:t>
            </a:r>
            <a:r>
              <a:rPr lang="fr-FR" dirty="0"/>
              <a:t> </a:t>
            </a:r>
            <a:endParaRPr lang="fr-FR" dirty="0" smtClean="0"/>
          </a:p>
          <a:p>
            <a:r>
              <a:rPr lang="en-US" sz="2100" dirty="0" smtClean="0"/>
              <a:t> </a:t>
            </a:r>
            <a:r>
              <a:rPr lang="en-US" strike="sngStrike" dirty="0" smtClean="0"/>
              <a:t>2.12 </a:t>
            </a:r>
            <a:r>
              <a:rPr lang="en-US" strike="sngStrike" dirty="0"/>
              <a:t>Example: Principal Components </a:t>
            </a:r>
            <a:r>
              <a:rPr lang="en-US" strike="sngStrike" dirty="0" smtClean="0"/>
              <a:t>Analysis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739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in terms of Eigen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actually interpret the singular value decomposition of A in terms </a:t>
            </a:r>
            <a:r>
              <a:rPr lang="en-US" dirty="0" smtClean="0"/>
              <a:t>of the </a:t>
            </a:r>
            <a:r>
              <a:rPr lang="en-US" dirty="0" err="1"/>
              <a:t>eigendecomposition</a:t>
            </a:r>
            <a:r>
              <a:rPr lang="en-US" dirty="0"/>
              <a:t> of functions of 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left-singular vectors of A are </a:t>
            </a:r>
            <a:r>
              <a:rPr lang="en-US" dirty="0" smtClean="0"/>
              <a:t>the eigenvectors </a:t>
            </a:r>
            <a:r>
              <a:rPr lang="en-US" dirty="0"/>
              <a:t>of </a:t>
            </a:r>
            <a:r>
              <a:rPr lang="en-US" dirty="0" smtClean="0"/>
              <a:t>AA</a:t>
            </a:r>
            <a:r>
              <a:rPr lang="en-US" baseline="30000" dirty="0" smtClean="0"/>
              <a:t>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right-singular vectors of A are the eigenvectors </a:t>
            </a:r>
            <a:r>
              <a:rPr lang="en-US" dirty="0" smtClean="0"/>
              <a:t>of A</a:t>
            </a:r>
            <a:r>
              <a:rPr lang="en-US" baseline="30000" dirty="0" smtClean="0"/>
              <a:t>T</a:t>
            </a:r>
            <a:r>
              <a:rPr lang="en-US" dirty="0" smtClean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non-zero singular values of A are the square roots of the </a:t>
            </a:r>
            <a:r>
              <a:rPr lang="en-US" dirty="0" smtClean="0"/>
              <a:t>eigenvalues of A</a:t>
            </a:r>
            <a:r>
              <a:rPr lang="en-US" baseline="30000" dirty="0" smtClean="0"/>
              <a:t>T</a:t>
            </a:r>
            <a:r>
              <a:rPr lang="en-US" dirty="0" smtClean="0"/>
              <a:t>A or </a:t>
            </a:r>
            <a:r>
              <a:rPr lang="en-US" sz="2400" dirty="0" smtClean="0"/>
              <a:t>AA</a:t>
            </a:r>
            <a:r>
              <a:rPr lang="en-US" sz="2400" baseline="30000" dirty="0" smtClean="0"/>
              <a:t>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Penrose </a:t>
            </a:r>
            <a:r>
              <a:rPr lang="en-US" dirty="0" err="1" smtClean="0"/>
              <a:t>Pseudoinverse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Inverse not defined for non-Square matrices, but suppose we want to find a matrix B corresponding to A such that,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Such a matrix may or may not exist, and if it exists, it may not necessarily be unique.</a:t>
            </a:r>
          </a:p>
          <a:p>
            <a:r>
              <a:rPr lang="en-US" dirty="0" smtClean="0"/>
              <a:t>Calculated using the formula:</a:t>
            </a:r>
          </a:p>
          <a:p>
            <a:endParaRPr lang="en-US" dirty="0"/>
          </a:p>
          <a:p>
            <a:r>
              <a:rPr lang="en-US" dirty="0"/>
              <a:t>where U , D, and V are the singular value decomposition of A, and the </a:t>
            </a:r>
            <a:r>
              <a:rPr lang="en-US" dirty="0" err="1" smtClean="0"/>
              <a:t>pseudoinverse</a:t>
            </a: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en-US" dirty="0"/>
              <a:t>+ of a diagonal matrix D is obtained by taking the reciprocal of </a:t>
            </a:r>
            <a:r>
              <a:rPr lang="en-US" dirty="0" smtClean="0"/>
              <a:t>its non-zero </a:t>
            </a:r>
            <a:r>
              <a:rPr lang="en-US" dirty="0"/>
              <a:t>elements then taking the transpose of the resulting matrix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06" y="2563539"/>
            <a:ext cx="1485900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06" y="3096939"/>
            <a:ext cx="1765300" cy="58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15" y="4263478"/>
            <a:ext cx="2411370" cy="6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gives the sum of all diagonal entries of a matrix.</a:t>
            </a:r>
          </a:p>
          <a:p>
            <a:r>
              <a:rPr lang="en-US" dirty="0" smtClean="0"/>
              <a:t>It also has the following properties: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19" y="1967843"/>
            <a:ext cx="25527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3121791"/>
            <a:ext cx="30480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3825546"/>
            <a:ext cx="24384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69" y="5051096"/>
            <a:ext cx="45593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69" y="4396827"/>
            <a:ext cx="5168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function mapping matrices to real scalars.</a:t>
            </a:r>
          </a:p>
          <a:p>
            <a:r>
              <a:rPr lang="en-US" dirty="0" smtClean="0"/>
              <a:t>It is equal to the product of the matrix’s eigenvalues.</a:t>
            </a:r>
          </a:p>
          <a:p>
            <a:r>
              <a:rPr lang="en-US" dirty="0"/>
              <a:t>The absolute value of the determinant can be thought of as a </a:t>
            </a:r>
            <a:r>
              <a:rPr lang="en-US" dirty="0" smtClean="0"/>
              <a:t>measure of </a:t>
            </a:r>
            <a:r>
              <a:rPr lang="en-US" dirty="0"/>
              <a:t>how much multiplication by the matrix expands or contracts space. </a:t>
            </a:r>
            <a:r>
              <a:rPr lang="en-US" dirty="0" smtClean="0"/>
              <a:t>If the </a:t>
            </a:r>
            <a:r>
              <a:rPr lang="en-US" dirty="0"/>
              <a:t>determinant is 0, then space is contracted completely along at least one </a:t>
            </a:r>
            <a:r>
              <a:rPr lang="en-US" dirty="0" smtClean="0"/>
              <a:t>dimension, causing </a:t>
            </a:r>
            <a:r>
              <a:rPr lang="en-US" dirty="0"/>
              <a:t>it to lose all of its volume. If the determinant is 1, then </a:t>
            </a:r>
            <a:r>
              <a:rPr lang="en-US" dirty="0" smtClean="0"/>
              <a:t>the transformation </a:t>
            </a:r>
            <a:r>
              <a:rPr lang="en-US" dirty="0"/>
              <a:t>is volume-preserving.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scalar is just a single </a:t>
            </a:r>
            <a:r>
              <a:rPr lang="en-US" dirty="0" smtClean="0"/>
              <a:t>number.</a:t>
            </a:r>
          </a:p>
          <a:p>
            <a:r>
              <a:rPr lang="en-US" dirty="0" smtClean="0"/>
              <a:t>Written in italics with a lower-case variable name.</a:t>
            </a:r>
          </a:p>
          <a:p>
            <a:r>
              <a:rPr lang="en-US" dirty="0" err="1"/>
              <a:t>Eg</a:t>
            </a:r>
            <a:r>
              <a:rPr lang="en-US" dirty="0"/>
              <a:t>.“Let s </a:t>
            </a:r>
            <a:r>
              <a:rPr lang="en-US" dirty="0" smtClean="0"/>
              <a:t>∈  </a:t>
            </a:r>
            <a:r>
              <a:rPr lang="en-US" dirty="0"/>
              <a:t>R </a:t>
            </a:r>
            <a:r>
              <a:rPr lang="en-US" dirty="0" smtClean="0"/>
              <a:t>  be </a:t>
            </a:r>
            <a:r>
              <a:rPr lang="en-US" dirty="0"/>
              <a:t>the slope of the line</a:t>
            </a:r>
            <a:r>
              <a:rPr lang="en-US" dirty="0" smtClean="0"/>
              <a:t>,”</a:t>
            </a:r>
          </a:p>
          <a:p>
            <a:r>
              <a:rPr lang="en-US" dirty="0" smtClean="0"/>
              <a:t>Here	         represents the set of real numbers. Similarly…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8" y="3113879"/>
            <a:ext cx="364275" cy="401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21" y="3562814"/>
            <a:ext cx="364275" cy="4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749" y="2017985"/>
            <a:ext cx="7580860" cy="4808491"/>
          </a:xfrm>
        </p:spPr>
        <p:txBody>
          <a:bodyPr>
            <a:normAutofit/>
          </a:bodyPr>
          <a:lstStyle/>
          <a:p>
            <a:r>
              <a:rPr lang="en-US" dirty="0"/>
              <a:t>A vector is an array of numbers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Lower </a:t>
            </a:r>
            <a:r>
              <a:rPr lang="en-US" dirty="0"/>
              <a:t>case names written in bold </a:t>
            </a:r>
            <a:r>
              <a:rPr lang="en-US" dirty="0" smtClean="0"/>
              <a:t>typeface.</a:t>
            </a:r>
          </a:p>
          <a:p>
            <a:r>
              <a:rPr lang="en-US" dirty="0"/>
              <a:t>If each element is in R, and the vector has n elements,</a:t>
            </a:r>
          </a:p>
          <a:p>
            <a:r>
              <a:rPr lang="en-US" dirty="0"/>
              <a:t>then the vector lies in the set formed by taking the Cartesian product of </a:t>
            </a:r>
            <a:r>
              <a:rPr lang="en-US" dirty="0" smtClean="0"/>
              <a:t>R n </a:t>
            </a:r>
            <a:r>
              <a:rPr lang="en-US" dirty="0"/>
              <a:t>times, denoted as R</a:t>
            </a:r>
            <a:r>
              <a:rPr lang="en-US" baseline="30000" dirty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cartesian</a:t>
            </a:r>
            <a:r>
              <a:rPr lang="en-US" dirty="0" smtClean="0"/>
              <a:t> product of 2 sets is a set where every element from the 1</a:t>
            </a:r>
            <a:r>
              <a:rPr lang="en-US" baseline="30000" dirty="0" smtClean="0"/>
              <a:t>st</a:t>
            </a:r>
            <a:r>
              <a:rPr lang="en-US" dirty="0" smtClean="0"/>
              <a:t> set is paired with every element of the second set. (ordered pair).</a:t>
            </a:r>
          </a:p>
          <a:p>
            <a:r>
              <a:rPr lang="en-US" dirty="0"/>
              <a:t>We can think </a:t>
            </a:r>
            <a:r>
              <a:rPr lang="en-US" dirty="0" smtClean="0"/>
              <a:t>of each n dimensional vector as an </a:t>
            </a:r>
            <a:r>
              <a:rPr lang="en-US" dirty="0"/>
              <a:t>identifying </a:t>
            </a:r>
            <a:r>
              <a:rPr lang="en-US" dirty="0" smtClean="0"/>
              <a:t>point in n dimensional </a:t>
            </a:r>
            <a:r>
              <a:rPr lang="en-US" dirty="0"/>
              <a:t>space, with each </a:t>
            </a:r>
            <a:r>
              <a:rPr lang="en-US" dirty="0" smtClean="0"/>
              <a:t>element giving </a:t>
            </a:r>
            <a:r>
              <a:rPr lang="en-US" dirty="0"/>
              <a:t>the coordinate along a different axis.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01" y="2199728"/>
            <a:ext cx="2400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matrix is a 2-D array of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Variable Name: Upper-case + Bold</a:t>
            </a:r>
          </a:p>
          <a:p>
            <a:r>
              <a:rPr lang="en-US" dirty="0"/>
              <a:t>If a real-valued matrix </a:t>
            </a:r>
            <a:r>
              <a:rPr lang="en-US" dirty="0" smtClean="0"/>
              <a:t>A has </a:t>
            </a:r>
            <a:r>
              <a:rPr lang="en-US" dirty="0"/>
              <a:t>a height of m and a width of n, then we say that A ∈ </a:t>
            </a:r>
            <a:r>
              <a:rPr lang="en-US" dirty="0" err="1" smtClean="0"/>
              <a:t>R</a:t>
            </a:r>
            <a:r>
              <a:rPr lang="en-US" baseline="30000" dirty="0" err="1" smtClean="0"/>
              <a:t>m×n</a:t>
            </a:r>
            <a:endParaRPr lang="en-US" baseline="30000" dirty="0" smtClean="0"/>
          </a:p>
          <a:p>
            <a:r>
              <a:rPr lang="en-US" dirty="0" smtClean="0"/>
              <a:t>Elements of a matrix: Upper-case + Italic (instead of bold)</a:t>
            </a:r>
          </a:p>
          <a:p>
            <a:r>
              <a:rPr lang="en-US" dirty="0"/>
              <a:t>For example, </a:t>
            </a:r>
            <a:r>
              <a:rPr lang="en-US" i="1" dirty="0" smtClean="0"/>
              <a:t>A</a:t>
            </a:r>
            <a:r>
              <a:rPr lang="en-US" i="1" baseline="-25000" dirty="0" smtClean="0"/>
              <a:t>1,1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the upper </a:t>
            </a:r>
            <a:r>
              <a:rPr lang="en-US" dirty="0"/>
              <a:t>left entry of </a:t>
            </a:r>
            <a:r>
              <a:rPr lang="en-US" sz="2400" b="1" dirty="0"/>
              <a:t>A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m,n</a:t>
            </a:r>
            <a:r>
              <a:rPr lang="en-US" dirty="0"/>
              <a:t> is the bottom right entry</a:t>
            </a:r>
            <a:r>
              <a:rPr lang="en-US" dirty="0" smtClean="0"/>
              <a:t>.</a:t>
            </a:r>
          </a:p>
          <a:p>
            <a:r>
              <a:rPr lang="en-US" dirty="0"/>
              <a:t>We can identify </a:t>
            </a:r>
            <a:r>
              <a:rPr lang="en-US" dirty="0" smtClean="0"/>
              <a:t>all of </a:t>
            </a:r>
            <a:r>
              <a:rPr lang="en-US" dirty="0"/>
              <a:t>the numbers </a:t>
            </a:r>
            <a:r>
              <a:rPr lang="en-US" dirty="0" smtClean="0"/>
              <a:t>of a coordinate by </a:t>
            </a:r>
            <a:r>
              <a:rPr lang="en-US" dirty="0"/>
              <a:t>writing a </a:t>
            </a:r>
            <a:r>
              <a:rPr lang="en-US" dirty="0" smtClean="0"/>
              <a:t>“:”.</a:t>
            </a:r>
          </a:p>
          <a:p>
            <a:r>
              <a:rPr lang="en-US" dirty="0" smtClean="0"/>
              <a:t>A vector can also be thought of as a Matrix with a single column.</a:t>
            </a:r>
          </a:p>
        </p:txBody>
      </p:sp>
    </p:spTree>
    <p:extLst>
      <p:ext uri="{BB962C8B-B14F-4D97-AF65-F5344CB8AC3E}">
        <p14:creationId xmlns:p14="http://schemas.microsoft.com/office/powerpoint/2010/main" val="14186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are 1-D arrays,</a:t>
            </a:r>
          </a:p>
          <a:p>
            <a:r>
              <a:rPr lang="en-US" dirty="0" smtClean="0"/>
              <a:t>Matrices are 2-D arrays</a:t>
            </a:r>
          </a:p>
          <a:p>
            <a:r>
              <a:rPr lang="en-US" dirty="0" smtClean="0"/>
              <a:t>In general,</a:t>
            </a:r>
            <a:br>
              <a:rPr lang="en-US" dirty="0" smtClean="0"/>
            </a:br>
            <a:r>
              <a:rPr lang="en-US" dirty="0" smtClean="0"/>
              <a:t>		n-D arrays are called Tensors.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25" y="1592317"/>
            <a:ext cx="10611085" cy="2648607"/>
          </a:xfrm>
        </p:spPr>
      </p:pic>
      <p:sp>
        <p:nvSpPr>
          <p:cNvPr id="8" name="TextBox 7"/>
          <p:cNvSpPr txBox="1"/>
          <p:nvPr/>
        </p:nvSpPr>
        <p:spPr>
          <a:xfrm>
            <a:off x="1229707" y="4367042"/>
            <a:ext cx="996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smtClean="0"/>
              <a:t>Mirror Image about the main diagonal (top left to bottom right).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smtClean="0"/>
              <a:t>Or simply every row becomes a column and every column becomes a row.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smtClean="0"/>
              <a:t>To be precise, it is defined as: 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5556187"/>
            <a:ext cx="3225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Addition – element by element</a:t>
            </a:r>
          </a:p>
          <a:p>
            <a:r>
              <a:rPr lang="en-US" dirty="0" smtClean="0"/>
              <a:t>Scalar Multiplication – every element multiplied by the scalar</a:t>
            </a:r>
          </a:p>
          <a:p>
            <a:r>
              <a:rPr lang="en-US" dirty="0" smtClean="0"/>
              <a:t>Matrix Multiplication:</a:t>
            </a:r>
          </a:p>
          <a:p>
            <a:r>
              <a:rPr lang="en-US" dirty="0" smtClean="0"/>
              <a:t>For </a:t>
            </a:r>
            <a:r>
              <a:rPr lang="en-US" sz="2800" b="1" i="1" dirty="0" smtClean="0"/>
              <a:t>C </a:t>
            </a:r>
            <a:r>
              <a:rPr lang="en-US" sz="2800" i="1" dirty="0" smtClean="0"/>
              <a:t>=</a:t>
            </a:r>
            <a:r>
              <a:rPr lang="en-US" sz="2800" b="1" i="1" dirty="0" smtClean="0"/>
              <a:t> AB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we have a property,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597" b="8161"/>
          <a:stretch/>
        </p:blipFill>
        <p:spPr>
          <a:xfrm>
            <a:off x="3600888" y="3689125"/>
            <a:ext cx="3949700" cy="132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80" y="5483334"/>
            <a:ext cx="3975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i="1" dirty="0" smtClean="0"/>
              <a:t>A x</a:t>
            </a:r>
            <a:r>
              <a:rPr lang="en-US" sz="3200" i="1" dirty="0" smtClean="0"/>
              <a:t> = </a:t>
            </a:r>
            <a:r>
              <a:rPr lang="en-US" sz="3200" b="1" i="1" dirty="0" smtClean="0"/>
              <a:t>b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955" y="4007469"/>
            <a:ext cx="6315404" cy="2177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552" y="6180083"/>
            <a:ext cx="614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Introduction to Octave by Dr. </a:t>
            </a:r>
            <a:r>
              <a:rPr lang="en-US" dirty="0" err="1" smtClean="0"/>
              <a:t>P.J.G.Lon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://www-</a:t>
            </a:r>
            <a:r>
              <a:rPr lang="en-US" dirty="0" err="1"/>
              <a:t>h.eng.cam.ac.uk</a:t>
            </a:r>
            <a:r>
              <a:rPr lang="en-US" dirty="0"/>
              <a:t>/help/programs/octave/tutorial/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"/>
          <a:stretch/>
        </p:blipFill>
        <p:spPr>
          <a:xfrm>
            <a:off x="804041" y="1671145"/>
            <a:ext cx="5707118" cy="2222024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 rot="5400000">
            <a:off x="6452495" y="2525971"/>
            <a:ext cx="1520460" cy="14031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1053</Words>
  <Application>Microsoft Macintosh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Franklin Gothic Book</vt:lpstr>
      <vt:lpstr>Times New Roman</vt:lpstr>
      <vt:lpstr>Wingdings</vt:lpstr>
      <vt:lpstr>Crop</vt:lpstr>
      <vt:lpstr>2 - Linear Algebra</vt:lpstr>
      <vt:lpstr>Topics</vt:lpstr>
      <vt:lpstr>Scalars</vt:lpstr>
      <vt:lpstr>Vectors</vt:lpstr>
      <vt:lpstr>Matrices</vt:lpstr>
      <vt:lpstr>Tensors</vt:lpstr>
      <vt:lpstr>Transpose of a Matrix</vt:lpstr>
      <vt:lpstr>Operations on Matrices</vt:lpstr>
      <vt:lpstr>System of Linear Equations</vt:lpstr>
      <vt:lpstr>Identity and Inverse</vt:lpstr>
      <vt:lpstr>Few related concepts</vt:lpstr>
      <vt:lpstr>Norms</vt:lpstr>
      <vt:lpstr>Special Norms</vt:lpstr>
      <vt:lpstr>Diagonal Matrix</vt:lpstr>
      <vt:lpstr>More Matrices</vt:lpstr>
      <vt:lpstr>Orthogonal Matrix</vt:lpstr>
      <vt:lpstr>Eigen Decomposition</vt:lpstr>
      <vt:lpstr>Eigen Decomposition</vt:lpstr>
      <vt:lpstr>Singular Value Decomposition</vt:lpstr>
      <vt:lpstr>SVD in terms of Eigen Decomposition</vt:lpstr>
      <vt:lpstr>Moore Penrose Pseudoinverse</vt:lpstr>
      <vt:lpstr>Trace Operator</vt:lpstr>
      <vt:lpstr>Determinant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Linear Algebra</dc:title>
  <dc:creator>Serai, Prashant</dc:creator>
  <cp:lastModifiedBy>Serai, Prashant</cp:lastModifiedBy>
  <cp:revision>92</cp:revision>
  <dcterms:created xsi:type="dcterms:W3CDTF">2015-09-21T02:15:36Z</dcterms:created>
  <dcterms:modified xsi:type="dcterms:W3CDTF">2015-09-21T12:45:28Z</dcterms:modified>
</cp:coreProperties>
</file>