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1"/>
  </p:notesMasterIdLst>
  <p:sldIdLst>
    <p:sldId id="256" r:id="rId3"/>
    <p:sldId id="257" r:id="rId4"/>
    <p:sldId id="298" r:id="rId5"/>
    <p:sldId id="259" r:id="rId6"/>
    <p:sldId id="295" r:id="rId7"/>
    <p:sldId id="260" r:id="rId8"/>
    <p:sldId id="261" r:id="rId9"/>
    <p:sldId id="262" r:id="rId10"/>
    <p:sldId id="299" r:id="rId11"/>
    <p:sldId id="263" r:id="rId12"/>
    <p:sldId id="300" r:id="rId13"/>
    <p:sldId id="301" r:id="rId14"/>
    <p:sldId id="302"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310" r:id="rId34"/>
    <p:sldId id="282" r:id="rId35"/>
    <p:sldId id="311" r:id="rId36"/>
    <p:sldId id="283" r:id="rId37"/>
    <p:sldId id="284" r:id="rId38"/>
    <p:sldId id="312" r:id="rId39"/>
    <p:sldId id="285" r:id="rId40"/>
    <p:sldId id="313" r:id="rId41"/>
    <p:sldId id="296" r:id="rId42"/>
    <p:sldId id="314" r:id="rId43"/>
    <p:sldId id="286" r:id="rId44"/>
    <p:sldId id="315" r:id="rId45"/>
    <p:sldId id="287" r:id="rId46"/>
    <p:sldId id="288" r:id="rId47"/>
    <p:sldId id="289" r:id="rId48"/>
    <p:sldId id="290" r:id="rId49"/>
    <p:sldId id="303" r:id="rId50"/>
    <p:sldId id="304" r:id="rId51"/>
    <p:sldId id="305" r:id="rId52"/>
    <p:sldId id="291" r:id="rId53"/>
    <p:sldId id="297" r:id="rId54"/>
    <p:sldId id="292" r:id="rId55"/>
    <p:sldId id="307" r:id="rId56"/>
    <p:sldId id="308" r:id="rId57"/>
    <p:sldId id="293" r:id="rId58"/>
    <p:sldId id="294" r:id="rId59"/>
    <p:sldId id="309"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6421" autoAdjust="0"/>
  </p:normalViewPr>
  <p:slideViewPr>
    <p:cSldViewPr>
      <p:cViewPr varScale="1">
        <p:scale>
          <a:sx n="81" d="100"/>
          <a:sy n="81" d="100"/>
        </p:scale>
        <p:origin x="1984"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slide" Target="slides/slide58.xml"/><Relationship Id="rId61" Type="http://schemas.openxmlformats.org/officeDocument/2006/relationships/notesMaster" Target="notesMasters/notesMaster1.xml"/><Relationship Id="rId62" Type="http://schemas.openxmlformats.org/officeDocument/2006/relationships/presProps" Target="pres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5C06D8-21C8-47C3-8DB7-56AB2BC045F9}" type="datetimeFigureOut">
              <a:rPr lang="en-US" smtClean="0"/>
              <a:t>5/18/16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A3C7CD-7EA2-4699-A2C6-20A39A12E45B}" type="slidenum">
              <a:rPr lang="en-US" smtClean="0"/>
              <a:t>‹#›</a:t>
            </a:fld>
            <a:endParaRPr lang="en-US"/>
          </a:p>
        </p:txBody>
      </p:sp>
    </p:spTree>
    <p:extLst>
      <p:ext uri="{BB962C8B-B14F-4D97-AF65-F5344CB8AC3E}">
        <p14:creationId xmlns:p14="http://schemas.microsoft.com/office/powerpoint/2010/main" val="311605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B310767-8732-411C-9C76-38CE6A722807}" type="slidenum">
              <a:rPr lang="en-US" smtClean="0">
                <a:solidFill>
                  <a:prstClr val="black"/>
                </a:solidFill>
              </a:rPr>
              <a:pPr>
                <a:defRPr/>
              </a:pPr>
              <a:t>1</a:t>
            </a:fld>
            <a:endParaRPr lang="en-US">
              <a:solidFill>
                <a:prstClr val="black"/>
              </a:solidFill>
            </a:endParaRPr>
          </a:p>
        </p:txBody>
      </p:sp>
    </p:spTree>
    <p:extLst>
      <p:ext uri="{BB962C8B-B14F-4D97-AF65-F5344CB8AC3E}">
        <p14:creationId xmlns:p14="http://schemas.microsoft.com/office/powerpoint/2010/main" val="11769749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1442D8E5-A691-47C9-B08F-B9AB75CF1924}" type="slidenum">
              <a:rPr lang="en-US" sz="1100" b="0">
                <a:latin typeface="Arial" charset="0"/>
              </a:rPr>
              <a:pPr eaLnBrk="1" hangingPunct="1"/>
              <a:t>10</a:t>
            </a:fld>
            <a:endParaRPr lang="en-US" sz="1100" b="0">
              <a:latin typeface="Arial" charset="0"/>
            </a:endParaRPr>
          </a:p>
        </p:txBody>
      </p:sp>
      <p:sp>
        <p:nvSpPr>
          <p:cNvPr id="241667" name="Rectangle 2"/>
          <p:cNvSpPr>
            <a:spLocks noGrp="1" noRot="1" noChangeAspect="1" noChangeArrowheads="1" noTextEdit="1"/>
          </p:cNvSpPr>
          <p:nvPr>
            <p:ph type="sldImg"/>
          </p:nvPr>
        </p:nvSpPr>
        <p:spPr>
          <a:ln/>
        </p:spPr>
      </p:sp>
      <p:sp>
        <p:nvSpPr>
          <p:cNvPr id="241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Ask them what the values of 19/5 and 19%5 are.</a:t>
            </a:r>
          </a:p>
          <a:p>
            <a:pPr eaLnBrk="1" hangingPunct="1">
              <a:buFontTx/>
              <a:buChar char="•"/>
            </a:pPr>
            <a:r>
              <a:rPr lang="en-US" smtClean="0"/>
              <a:t>May want to point out that real division is not really real division, it has to be approximate.</a:t>
            </a:r>
          </a:p>
          <a:p>
            <a:pPr eaLnBrk="1" hangingPunct="1">
              <a:buFontTx/>
              <a:buChar char="•"/>
            </a:pPr>
            <a:r>
              <a:rPr lang="en-US" smtClean="0"/>
              <a:t>There are other operators, and there are language-defined precedence rules that determine how expressions are evaluated. They are described in the book. In general, the common operators have follow the precedence rules of arithmetic. When in doubt, it is easier to use parentheses.</a:t>
            </a:r>
          </a:p>
        </p:txBody>
      </p:sp>
    </p:spTree>
    <p:extLst>
      <p:ext uri="{BB962C8B-B14F-4D97-AF65-F5344CB8AC3E}">
        <p14:creationId xmlns:p14="http://schemas.microsoft.com/office/powerpoint/2010/main" val="943345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C1B65118-F1EC-4BFB-B815-0C40B3BD5834}" type="slidenum">
              <a:rPr lang="en-US" sz="1100" b="0">
                <a:latin typeface="Arial" charset="0"/>
              </a:rPr>
              <a:pPr eaLnBrk="1" hangingPunct="1"/>
              <a:t>14</a:t>
            </a:fld>
            <a:endParaRPr lang="en-US" sz="1100" b="0">
              <a:latin typeface="Arial" charset="0"/>
            </a:endParaRPr>
          </a:p>
        </p:txBody>
      </p:sp>
      <p:sp>
        <p:nvSpPr>
          <p:cNvPr id="242691" name="Rectangle 2"/>
          <p:cNvSpPr>
            <a:spLocks noGrp="1" noRot="1" noChangeAspect="1" noChangeArrowheads="1" noTextEdit="1"/>
          </p:cNvSpPr>
          <p:nvPr>
            <p:ph type="sldImg"/>
          </p:nvPr>
        </p:nvSpPr>
        <p:spPr>
          <a:ln/>
        </p:spPr>
      </p:sp>
      <p:sp>
        <p:nvSpPr>
          <p:cNvPr id="242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dirty="0" smtClean="0"/>
              <a:t>Point out that it is possible to initialize new variables directly in the declaration.</a:t>
            </a:r>
          </a:p>
          <a:p>
            <a:pPr eaLnBrk="1" hangingPunct="1">
              <a:buFontTx/>
              <a:buChar char="•"/>
            </a:pPr>
            <a:r>
              <a:rPr lang="en-US" dirty="0" smtClean="0"/>
              <a:t>Ask them what they type of each expression is.</a:t>
            </a:r>
          </a:p>
          <a:p>
            <a:pPr eaLnBrk="1" hangingPunct="1">
              <a:buFontTx/>
              <a:buChar char="•"/>
            </a:pPr>
            <a:r>
              <a:rPr lang="en-US" dirty="0" smtClean="0"/>
              <a:t>Point out that you can’t mix arbitrarily various types of expressions. There are rules as to what can be used with what and how to convert values to different types to mix them up. But we won’t worry about these for now.</a:t>
            </a:r>
          </a:p>
        </p:txBody>
      </p:sp>
    </p:spTree>
    <p:extLst>
      <p:ext uri="{BB962C8B-B14F-4D97-AF65-F5344CB8AC3E}">
        <p14:creationId xmlns:p14="http://schemas.microsoft.com/office/powerpoint/2010/main" val="1376190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5FA864A0-9481-4AED-9BA3-63FC0E1C3423}" type="slidenum">
              <a:rPr lang="en-US" sz="1100" b="0">
                <a:latin typeface="Arial" charset="0"/>
              </a:rPr>
              <a:pPr eaLnBrk="1" hangingPunct="1"/>
              <a:t>15</a:t>
            </a:fld>
            <a:endParaRPr lang="en-US" sz="1100" b="0">
              <a:latin typeface="Arial" charset="0"/>
            </a:endParaRPr>
          </a:p>
        </p:txBody>
      </p:sp>
      <p:sp>
        <p:nvSpPr>
          <p:cNvPr id="243715" name="Rectangle 2"/>
          <p:cNvSpPr>
            <a:spLocks noGrp="1" noRot="1" noChangeAspect="1" noChangeArrowheads="1" noTextEdit="1"/>
          </p:cNvSpPr>
          <p:nvPr>
            <p:ph type="sldImg"/>
          </p:nvPr>
        </p:nvSpPr>
        <p:spPr>
          <a:ln/>
        </p:spPr>
      </p:sp>
      <p:sp>
        <p:nvSpPr>
          <p:cNvPr id="243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Note: + in this context concatenates strings of characters and Java implicitly converts numeric values into the corresponding string of characters (e.g., 2004</a:t>
            </a:r>
            <a:r>
              <a:rPr lang="en-US" smtClean="0">
                <a:sym typeface="Wingdings" pitchFamily="2" charset="2"/>
              </a:rPr>
              <a:t>”2004”)</a:t>
            </a:r>
            <a:r>
              <a:rPr lang="en-US" smtClean="0"/>
              <a:t>.</a:t>
            </a:r>
          </a:p>
          <a:p>
            <a:pPr eaLnBrk="1" hangingPunct="1">
              <a:buFontTx/>
              <a:buChar char="•"/>
            </a:pPr>
            <a:r>
              <a:rPr lang="en-US" smtClean="0"/>
              <a:t>What would change if we used System.out.println?</a:t>
            </a:r>
          </a:p>
        </p:txBody>
      </p:sp>
    </p:spTree>
    <p:extLst>
      <p:ext uri="{BB962C8B-B14F-4D97-AF65-F5344CB8AC3E}">
        <p14:creationId xmlns:p14="http://schemas.microsoft.com/office/powerpoint/2010/main" val="1235846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49B1A277-E734-4C66-A3C1-62E82EB8D9B6}" type="slidenum">
              <a:rPr lang="en-US" sz="1100" b="0">
                <a:latin typeface="Arial" charset="0"/>
              </a:rPr>
              <a:pPr eaLnBrk="1" hangingPunct="1"/>
              <a:t>16</a:t>
            </a:fld>
            <a:endParaRPr lang="en-US" sz="1100" b="0">
              <a:latin typeface="Arial" charset="0"/>
            </a:endParaRPr>
          </a:p>
        </p:txBody>
      </p:sp>
      <p:sp>
        <p:nvSpPr>
          <p:cNvPr id="244739" name="Rectangle 2"/>
          <p:cNvSpPr>
            <a:spLocks noGrp="1" noRot="1" noChangeAspect="1" noChangeArrowheads="1" noTextEdit="1"/>
          </p:cNvSpPr>
          <p:nvPr>
            <p:ph type="sldImg"/>
          </p:nvPr>
        </p:nvSpPr>
        <p:spPr>
          <a:ln/>
        </p:spPr>
      </p:sp>
      <p:sp>
        <p:nvSpPr>
          <p:cNvPr id="244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latin typeface="Arial Unicode MS" pitchFamily="34" charset="-128"/>
              </a:rPr>
              <a:t>Each of these input statements halts the execution of the program while it waits for the user to input a value of the appropriate type. When the user does (and presses enter), the value entered by the user is returned and assigned to the corresponding variable.</a:t>
            </a:r>
          </a:p>
          <a:p>
            <a:pPr eaLnBrk="1" hangingPunct="1">
              <a:buFontTx/>
              <a:buChar char="•"/>
            </a:pPr>
            <a:r>
              <a:rPr lang="en-US" smtClean="0">
                <a:latin typeface="Arial Unicode MS" pitchFamily="34" charset="-128"/>
              </a:rPr>
              <a:t>The last one returns a new kind of value that we’ll talk about next.</a:t>
            </a:r>
          </a:p>
        </p:txBody>
      </p:sp>
    </p:spTree>
    <p:extLst>
      <p:ext uri="{BB962C8B-B14F-4D97-AF65-F5344CB8AC3E}">
        <p14:creationId xmlns:p14="http://schemas.microsoft.com/office/powerpoint/2010/main" val="417401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34EF2C66-3AE8-4C31-A723-8943596BFAEC}" type="slidenum">
              <a:rPr lang="en-US" sz="1100" b="0">
                <a:latin typeface="Arial" charset="0"/>
              </a:rPr>
              <a:pPr eaLnBrk="1" hangingPunct="1"/>
              <a:t>17</a:t>
            </a:fld>
            <a:endParaRPr lang="en-US" sz="1100" b="0">
              <a:latin typeface="Arial" charset="0"/>
            </a:endParaRPr>
          </a:p>
        </p:txBody>
      </p:sp>
      <p:sp>
        <p:nvSpPr>
          <p:cNvPr id="245763" name="Rectangle 2"/>
          <p:cNvSpPr>
            <a:spLocks noGrp="1" noRot="1" noChangeAspect="1" noChangeArrowheads="1" noTextEdit="1"/>
          </p:cNvSpPr>
          <p:nvPr>
            <p:ph type="sldImg"/>
          </p:nvPr>
        </p:nvSpPr>
        <p:spPr>
          <a:ln/>
        </p:spPr>
      </p:sp>
      <p:sp>
        <p:nvSpPr>
          <p:cNvPr id="245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5783100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791490DC-4CAA-4AA8-B5DD-05E7B0082270}" type="slidenum">
              <a:rPr lang="en-US" sz="1100" b="0">
                <a:latin typeface="Arial" charset="0"/>
              </a:rPr>
              <a:pPr eaLnBrk="1" hangingPunct="1"/>
              <a:t>18</a:t>
            </a:fld>
            <a:endParaRPr lang="en-US" sz="1100" b="0">
              <a:latin typeface="Arial" charset="0"/>
            </a:endParaRPr>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Give this as an activity. Tell them to work in groups of 3-4 students, take a piece of paper, put the names on the page and then start writing the program. Walk around the class and help out.</a:t>
            </a:r>
          </a:p>
        </p:txBody>
      </p:sp>
    </p:spTree>
    <p:extLst>
      <p:ext uri="{BB962C8B-B14F-4D97-AF65-F5344CB8AC3E}">
        <p14:creationId xmlns:p14="http://schemas.microsoft.com/office/powerpoint/2010/main" val="938784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9A4451B9-FB22-478D-A8E5-6419D057D297}" type="slidenum">
              <a:rPr lang="en-US" sz="1100" b="0">
                <a:latin typeface="Arial" charset="0"/>
              </a:rPr>
              <a:pPr eaLnBrk="1" hangingPunct="1"/>
              <a:t>19</a:t>
            </a:fld>
            <a:endParaRPr lang="en-US" sz="1100" b="0">
              <a:latin typeface="Arial" charset="0"/>
            </a:endParaRPr>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582266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689359D6-9386-46F0-8B98-BDC570E71792}" type="slidenum">
              <a:rPr lang="en-US" sz="1100" b="0">
                <a:latin typeface="Arial" charset="0"/>
              </a:rPr>
              <a:pPr eaLnBrk="1" hangingPunct="1"/>
              <a:t>20</a:t>
            </a:fld>
            <a:endParaRPr lang="en-US" sz="1100" b="0">
              <a:latin typeface="Arial" charset="0"/>
            </a:endParaRPr>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66657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DC6F3C21-4E35-4964-ACCC-52C065BFE720}" type="slidenum">
              <a:rPr lang="en-US" sz="1100" b="0">
                <a:latin typeface="Arial" charset="0"/>
              </a:rPr>
              <a:pPr eaLnBrk="1" hangingPunct="1"/>
              <a:t>21</a:t>
            </a:fld>
            <a:endParaRPr lang="en-US" sz="1100" b="0">
              <a:latin typeface="Arial" charset="0"/>
            </a:endParaRPr>
          </a:p>
        </p:txBody>
      </p:sp>
      <p:sp>
        <p:nvSpPr>
          <p:cNvPr id="249859" name="Rectangle 2"/>
          <p:cNvSpPr>
            <a:spLocks noGrp="1" noRot="1" noChangeAspect="1" noChangeArrowheads="1" noTextEdit="1"/>
          </p:cNvSpPr>
          <p:nvPr>
            <p:ph type="sldImg"/>
          </p:nvPr>
        </p:nvSpPr>
        <p:spPr>
          <a:ln/>
        </p:spPr>
      </p:sp>
      <p:sp>
        <p:nvSpPr>
          <p:cNvPr id="249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4735047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EBA7B8F5-67EF-4B0E-9AC6-1AD5640AC48B}" type="slidenum">
              <a:rPr lang="en-US" sz="1100" b="0">
                <a:latin typeface="Arial" charset="0"/>
              </a:rPr>
              <a:pPr eaLnBrk="1" hangingPunct="1"/>
              <a:t>22</a:t>
            </a:fld>
            <a:endParaRPr lang="en-US" sz="1100" b="0">
              <a:latin typeface="Arial" charset="0"/>
            </a:endParaRPr>
          </a:p>
        </p:txBody>
      </p:sp>
      <p:sp>
        <p:nvSpPr>
          <p:cNvPr id="250883" name="Rectangle 2"/>
          <p:cNvSpPr>
            <a:spLocks noGrp="1" noRot="1" noChangeAspect="1" noChangeArrowheads="1" noTextEdit="1"/>
          </p:cNvSpPr>
          <p:nvPr>
            <p:ph type="sldImg"/>
          </p:nvPr>
        </p:nvSpPr>
        <p:spPr>
          <a:ln/>
        </p:spPr>
      </p:sp>
      <p:sp>
        <p:nvSpPr>
          <p:cNvPr id="250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13151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AE8D03A1-8D37-4220-BCD7-A759C3C6CEC0}" type="slidenum">
              <a:rPr lang="en-US" sz="1100" b="0">
                <a:latin typeface="Arial" charset="0"/>
              </a:rPr>
              <a:pPr eaLnBrk="1" hangingPunct="1"/>
              <a:t>2</a:t>
            </a:fld>
            <a:endParaRPr lang="en-US" sz="1100" b="0">
              <a:latin typeface="Arial" charset="0"/>
            </a:endParaRPr>
          </a:p>
        </p:txBody>
      </p:sp>
      <p:sp>
        <p:nvSpPr>
          <p:cNvPr id="235523" name="Rectangle 2"/>
          <p:cNvSpPr>
            <a:spLocks noGrp="1" noRot="1" noChangeAspect="1" noChangeArrowheads="1" noTextEdit="1"/>
          </p:cNvSpPr>
          <p:nvPr>
            <p:ph type="sldImg"/>
          </p:nvPr>
        </p:nvSpPr>
        <p:spPr>
          <a:ln/>
        </p:spPr>
      </p:sp>
      <p:sp>
        <p:nvSpPr>
          <p:cNvPr id="235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dirty="0" err="1" smtClean="0"/>
              <a:t>Chp</a:t>
            </a:r>
            <a:r>
              <a:rPr lang="en-US" dirty="0" smtClean="0"/>
              <a:t> 2 readings: 2.1-2.5, 2.9-2.15</a:t>
            </a:r>
          </a:p>
          <a:p>
            <a:pPr eaLnBrk="1" hangingPunct="1"/>
            <a:endParaRPr lang="en-US" dirty="0" smtClean="0"/>
          </a:p>
          <a:p>
            <a:pPr eaLnBrk="1" hangingPunct="1">
              <a:buFontTx/>
              <a:buChar char="•"/>
            </a:pPr>
            <a:r>
              <a:rPr lang="en-US" dirty="0" smtClean="0"/>
              <a:t>Put a copy of the program on board on separate projector to refer to it during following discussion.</a:t>
            </a:r>
          </a:p>
        </p:txBody>
      </p:sp>
    </p:spTree>
    <p:extLst>
      <p:ext uri="{BB962C8B-B14F-4D97-AF65-F5344CB8AC3E}">
        <p14:creationId xmlns:p14="http://schemas.microsoft.com/office/powerpoint/2010/main" val="9458096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101903D5-477D-4F3A-BF33-C927558D45A5}" type="slidenum">
              <a:rPr lang="en-US" sz="1100" b="0">
                <a:latin typeface="Arial" charset="0"/>
              </a:rPr>
              <a:pPr eaLnBrk="1" hangingPunct="1"/>
              <a:t>23</a:t>
            </a:fld>
            <a:endParaRPr lang="en-US" sz="1100" b="0">
              <a:latin typeface="Arial" charset="0"/>
            </a:endParaRPr>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0200078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C526B097-33E2-4A83-AD86-B1BADC1CAB57}" type="slidenum">
              <a:rPr lang="en-US" sz="1100" b="0">
                <a:latin typeface="Arial" charset="0"/>
              </a:rPr>
              <a:pPr eaLnBrk="1" hangingPunct="1"/>
              <a:t>24</a:t>
            </a:fld>
            <a:endParaRPr lang="en-US" sz="1100" b="0">
              <a:latin typeface="Arial" charset="0"/>
            </a:endParaRPr>
          </a:p>
        </p:txBody>
      </p:sp>
      <p:sp>
        <p:nvSpPr>
          <p:cNvPr id="252931" name="Rectangle 2"/>
          <p:cNvSpPr>
            <a:spLocks noGrp="1" noRot="1" noChangeAspect="1" noChangeArrowheads="1" noTextEdit="1"/>
          </p:cNvSpPr>
          <p:nvPr>
            <p:ph type="sldImg"/>
          </p:nvPr>
        </p:nvSpPr>
        <p:spPr>
          <a:ln/>
        </p:spPr>
      </p:sp>
      <p:sp>
        <p:nvSpPr>
          <p:cNvPr id="252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0575822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5DDBC225-DCA2-4FF6-B6D9-26C70CAE8CF7}" type="slidenum">
              <a:rPr lang="en-US" sz="1100" b="0">
                <a:latin typeface="Arial" charset="0"/>
              </a:rPr>
              <a:pPr eaLnBrk="1" hangingPunct="1"/>
              <a:t>25</a:t>
            </a:fld>
            <a:endParaRPr lang="en-US" sz="1100" b="0">
              <a:latin typeface="Arial" charset="0"/>
            </a:endParaRPr>
          </a:p>
        </p:txBody>
      </p:sp>
      <p:sp>
        <p:nvSpPr>
          <p:cNvPr id="253955" name="Rectangle 2"/>
          <p:cNvSpPr>
            <a:spLocks noGrp="1" noRot="1" noChangeAspect="1" noChangeArrowheads="1" noTextEdit="1"/>
          </p:cNvSpPr>
          <p:nvPr>
            <p:ph type="sldImg"/>
          </p:nvPr>
        </p:nvSpPr>
        <p:spPr>
          <a:ln/>
        </p:spPr>
      </p:sp>
      <p:sp>
        <p:nvSpPr>
          <p:cNvPr id="253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dirty="0" smtClean="0"/>
              <a:t>As the various groups start making progress (or not making progress), you can show some pieces of the code.</a:t>
            </a:r>
          </a:p>
          <a:p>
            <a:pPr eaLnBrk="1" hangingPunct="1">
              <a:buFontTx/>
              <a:buChar char="•"/>
            </a:pPr>
            <a:r>
              <a:rPr lang="en-US" dirty="0" smtClean="0"/>
              <a:t>There are already some interesting issues that should be discussed at some point:</a:t>
            </a:r>
          </a:p>
          <a:p>
            <a:pPr lvl="1" eaLnBrk="1" hangingPunct="1">
              <a:buFontTx/>
              <a:buChar char="•"/>
            </a:pPr>
            <a:r>
              <a:rPr lang="en-US" dirty="0" smtClean="0"/>
              <a:t>use print vs. </a:t>
            </a:r>
            <a:r>
              <a:rPr lang="en-US" dirty="0" err="1" smtClean="0"/>
              <a:t>println</a:t>
            </a:r>
            <a:endParaRPr lang="en-US" dirty="0" smtClean="0"/>
          </a:p>
          <a:p>
            <a:pPr lvl="1" eaLnBrk="1" hangingPunct="1">
              <a:buFontTx/>
              <a:buChar char="•"/>
            </a:pPr>
            <a:r>
              <a:rPr lang="en-US" dirty="0" smtClean="0"/>
              <a:t>will width and height be integers or reals?</a:t>
            </a:r>
          </a:p>
          <a:p>
            <a:pPr lvl="1" eaLnBrk="1" hangingPunct="1">
              <a:buFontTx/>
              <a:buChar char="•"/>
            </a:pPr>
            <a:r>
              <a:rPr lang="en-US" dirty="0" smtClean="0"/>
              <a:t>where should the variables be </a:t>
            </a:r>
            <a:r>
              <a:rPr lang="en-US" dirty="0" err="1" smtClean="0"/>
              <a:t>decalred</a:t>
            </a:r>
            <a:r>
              <a:rPr lang="en-US" dirty="0" smtClean="0"/>
              <a:t>?</a:t>
            </a:r>
          </a:p>
          <a:p>
            <a:pPr lvl="1" eaLnBrk="1" hangingPunct="1">
              <a:buFontTx/>
              <a:buChar char="•"/>
            </a:pPr>
            <a:r>
              <a:rPr lang="en-US" dirty="0" smtClean="0"/>
              <a:t>why should we write prompt messages before input statements</a:t>
            </a:r>
          </a:p>
          <a:p>
            <a:pPr eaLnBrk="1" hangingPunct="1">
              <a:buFontTx/>
              <a:buChar char="•"/>
            </a:pPr>
            <a:r>
              <a:rPr lang="en-US" dirty="0" smtClean="0"/>
              <a:t>How would you change the program to compute and output the perimeter of the rectangle?</a:t>
            </a:r>
          </a:p>
        </p:txBody>
      </p:sp>
    </p:spTree>
    <p:extLst>
      <p:ext uri="{BB962C8B-B14F-4D97-AF65-F5344CB8AC3E}">
        <p14:creationId xmlns:p14="http://schemas.microsoft.com/office/powerpoint/2010/main" val="8556240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51DDA427-9BCA-4DD6-8DBB-39013DAE5BD5}" type="slidenum">
              <a:rPr lang="en-US" sz="1100" b="0">
                <a:latin typeface="Arial" charset="0"/>
              </a:rPr>
              <a:pPr eaLnBrk="1" hangingPunct="1"/>
              <a:t>26</a:t>
            </a:fld>
            <a:endParaRPr lang="en-US" sz="1100" b="0">
              <a:latin typeface="Arial" charset="0"/>
            </a:endParaRPr>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Point out that ‘y’ and “y” are not the same thing. The next slide explains what “y” is.</a:t>
            </a:r>
          </a:p>
        </p:txBody>
      </p:sp>
    </p:spTree>
    <p:extLst>
      <p:ext uri="{BB962C8B-B14F-4D97-AF65-F5344CB8AC3E}">
        <p14:creationId xmlns:p14="http://schemas.microsoft.com/office/powerpoint/2010/main" val="9233114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C3B0D6B2-5080-4598-A073-07089A0E8830}" type="slidenum">
              <a:rPr lang="en-US" sz="1100" b="0">
                <a:latin typeface="Arial" charset="0"/>
              </a:rPr>
              <a:pPr eaLnBrk="1" hangingPunct="1"/>
              <a:t>27</a:t>
            </a:fld>
            <a:endParaRPr lang="en-US" sz="1100" b="0">
              <a:latin typeface="Arial" charset="0"/>
            </a:endParaRPr>
          </a:p>
        </p:txBody>
      </p:sp>
      <p:sp>
        <p:nvSpPr>
          <p:cNvPr id="256003" name="Rectangle 2"/>
          <p:cNvSpPr>
            <a:spLocks noGrp="1" noRot="1" noChangeAspect="1" noChangeArrowheads="1" noTextEdit="1"/>
          </p:cNvSpPr>
          <p:nvPr>
            <p:ph type="sldImg"/>
          </p:nvPr>
        </p:nvSpPr>
        <p:spPr>
          <a:xfrm>
            <a:off x="1152525" y="692150"/>
            <a:ext cx="4552950" cy="3416300"/>
          </a:xfrm>
          <a:ln/>
        </p:spPr>
      </p:sp>
      <p:sp>
        <p:nvSpPr>
          <p:cNvPr id="256004" name="Rectangle 3"/>
          <p:cNvSpPr>
            <a:spLocks noGrp="1" noChangeArrowheads="1"/>
          </p:cNvSpPr>
          <p:nvPr>
            <p:ph type="body" idx="1"/>
          </p:nvPr>
        </p:nvSpPr>
        <p:spPr>
          <a:xfrm>
            <a:off x="915294" y="4343704"/>
            <a:ext cx="5027414" cy="411389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There are some fundamental differences between primitive and class types, but we’ll discuss them later.</a:t>
            </a:r>
          </a:p>
        </p:txBody>
      </p:sp>
    </p:spTree>
    <p:extLst>
      <p:ext uri="{BB962C8B-B14F-4D97-AF65-F5344CB8AC3E}">
        <p14:creationId xmlns:p14="http://schemas.microsoft.com/office/powerpoint/2010/main" val="3779674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4E7F040C-515B-4D51-B126-97FC84BFA254}" type="slidenum">
              <a:rPr lang="en-US" sz="1100" b="0">
                <a:latin typeface="Arial" charset="0"/>
              </a:rPr>
              <a:pPr eaLnBrk="1" hangingPunct="1"/>
              <a:t>28</a:t>
            </a:fld>
            <a:endParaRPr lang="en-US" sz="1100" b="0">
              <a:latin typeface="Arial" charset="0"/>
            </a:endParaRPr>
          </a:p>
        </p:txBody>
      </p:sp>
      <p:sp>
        <p:nvSpPr>
          <p:cNvPr id="257027" name="Rectangle 2"/>
          <p:cNvSpPr>
            <a:spLocks noGrp="1" noRot="1" noChangeAspect="1" noChangeArrowheads="1" noTextEdit="1"/>
          </p:cNvSpPr>
          <p:nvPr>
            <p:ph type="sldImg"/>
          </p:nvPr>
        </p:nvSpPr>
        <p:spPr>
          <a:xfrm>
            <a:off x="1152525" y="692150"/>
            <a:ext cx="4552950" cy="3416300"/>
          </a:xfrm>
          <a:ln/>
        </p:spPr>
      </p:sp>
      <p:sp>
        <p:nvSpPr>
          <p:cNvPr id="257028" name="Rectangle 3"/>
          <p:cNvSpPr>
            <a:spLocks noGrp="1" noChangeArrowheads="1"/>
          </p:cNvSpPr>
          <p:nvPr>
            <p:ph type="body" idx="1"/>
          </p:nvPr>
        </p:nvSpPr>
        <p:spPr>
          <a:xfrm>
            <a:off x="915294" y="4343704"/>
            <a:ext cx="5027414" cy="411389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418001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E4164037-DEEA-402C-883C-B2CB5DC9F9E2}" type="slidenum">
              <a:rPr lang="en-US" sz="1100" b="0">
                <a:latin typeface="Arial" charset="0"/>
              </a:rPr>
              <a:pPr eaLnBrk="1" hangingPunct="1"/>
              <a:t>29</a:t>
            </a:fld>
            <a:endParaRPr lang="en-US" sz="1100" b="0">
              <a:latin typeface="Arial" charset="0"/>
            </a:endParaRPr>
          </a:p>
        </p:txBody>
      </p:sp>
      <p:sp>
        <p:nvSpPr>
          <p:cNvPr id="258051" name="Rectangle 2"/>
          <p:cNvSpPr>
            <a:spLocks noGrp="1" noRot="1" noChangeAspect="1" noChangeArrowheads="1" noTextEdit="1"/>
          </p:cNvSpPr>
          <p:nvPr>
            <p:ph type="sldImg"/>
          </p:nvPr>
        </p:nvSpPr>
        <p:spPr>
          <a:xfrm>
            <a:off x="1152525" y="692150"/>
            <a:ext cx="4552950" cy="3416300"/>
          </a:xfrm>
          <a:ln/>
        </p:spPr>
      </p:sp>
      <p:sp>
        <p:nvSpPr>
          <p:cNvPr id="258052" name="Rectangle 3"/>
          <p:cNvSpPr>
            <a:spLocks noGrp="1" noChangeArrowheads="1"/>
          </p:cNvSpPr>
          <p:nvPr>
            <p:ph type="body" idx="1"/>
          </p:nvPr>
        </p:nvSpPr>
        <p:spPr>
          <a:xfrm>
            <a:off x="915294" y="4343704"/>
            <a:ext cx="5027414" cy="411389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8954558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4D2F685A-AB69-497C-8024-24B5B84CBB3E}" type="slidenum">
              <a:rPr lang="en-US" sz="1100" b="0">
                <a:latin typeface="Arial" charset="0"/>
              </a:rPr>
              <a:pPr eaLnBrk="1" hangingPunct="1"/>
              <a:t>30</a:t>
            </a:fld>
            <a:endParaRPr lang="en-US" sz="1100" b="0">
              <a:latin typeface="Arial" charset="0"/>
            </a:endParaRPr>
          </a:p>
        </p:txBody>
      </p:sp>
      <p:sp>
        <p:nvSpPr>
          <p:cNvPr id="259075" name="Rectangle 2"/>
          <p:cNvSpPr>
            <a:spLocks noGrp="1" noRot="1" noChangeAspect="1" noChangeArrowheads="1" noTextEdit="1"/>
          </p:cNvSpPr>
          <p:nvPr>
            <p:ph type="sldImg"/>
          </p:nvPr>
        </p:nvSpPr>
        <p:spPr>
          <a:ln/>
        </p:spPr>
      </p:sp>
      <p:sp>
        <p:nvSpPr>
          <p:cNvPr id="259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dirty="0" smtClean="0"/>
              <a:t>We’ll talk about methods (what they are and how to write new ones) later in the quarter. For now all they need to know is what they are and how to use them.</a:t>
            </a:r>
          </a:p>
        </p:txBody>
      </p:sp>
    </p:spTree>
    <p:extLst>
      <p:ext uri="{BB962C8B-B14F-4D97-AF65-F5344CB8AC3E}">
        <p14:creationId xmlns:p14="http://schemas.microsoft.com/office/powerpoint/2010/main" val="3614761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CC788993-15EC-4E3C-A687-91DC8E4CDB6D}" type="slidenum">
              <a:rPr lang="en-US" sz="1100" b="0">
                <a:latin typeface="Arial" charset="0"/>
              </a:rPr>
              <a:pPr eaLnBrk="1" hangingPunct="1"/>
              <a:t>31</a:t>
            </a:fld>
            <a:endParaRPr lang="en-US" sz="1100" b="0">
              <a:latin typeface="Arial" charset="0"/>
            </a:endParaRPr>
          </a:p>
        </p:txBody>
      </p:sp>
      <p:sp>
        <p:nvSpPr>
          <p:cNvPr id="260099" name="Rectangle 2"/>
          <p:cNvSpPr>
            <a:spLocks noGrp="1" noRot="1" noChangeAspect="1" noChangeArrowheads="1" noTextEdit="1"/>
          </p:cNvSpPr>
          <p:nvPr>
            <p:ph type="sldImg"/>
          </p:nvPr>
        </p:nvSpPr>
        <p:spPr>
          <a:ln/>
        </p:spPr>
      </p:sp>
      <p:sp>
        <p:nvSpPr>
          <p:cNvPr id="260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The presence of these methods is one of the main differences between primitive types (int, double, char, etc.) and class/reference types such as String.</a:t>
            </a:r>
          </a:p>
        </p:txBody>
      </p:sp>
    </p:spTree>
    <p:extLst>
      <p:ext uri="{BB962C8B-B14F-4D97-AF65-F5344CB8AC3E}">
        <p14:creationId xmlns:p14="http://schemas.microsoft.com/office/powerpoint/2010/main" val="982812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1CA96B06-E054-4770-8EAD-34722045D72D}" type="slidenum">
              <a:rPr lang="en-US" sz="1100" b="0">
                <a:latin typeface="Arial" charset="0"/>
              </a:rPr>
              <a:pPr eaLnBrk="1" hangingPunct="1"/>
              <a:t>32</a:t>
            </a:fld>
            <a:endParaRPr lang="en-US" sz="1100" b="0">
              <a:latin typeface="Arial" charset="0"/>
            </a:endParaRPr>
          </a:p>
        </p:txBody>
      </p:sp>
      <p:sp>
        <p:nvSpPr>
          <p:cNvPr id="261123" name="Rectangle 2"/>
          <p:cNvSpPr>
            <a:spLocks noGrp="1" noRot="1" noChangeAspect="1" noChangeArrowheads="1" noTextEdit="1"/>
          </p:cNvSpPr>
          <p:nvPr>
            <p:ph type="sldImg"/>
          </p:nvPr>
        </p:nvSpPr>
        <p:spPr>
          <a:ln/>
        </p:spPr>
      </p:sp>
      <p:sp>
        <p:nvSpPr>
          <p:cNvPr id="261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The notation here and on the following 3 slides says what the return type is and what the argument types are.</a:t>
            </a:r>
          </a:p>
        </p:txBody>
      </p:sp>
    </p:spTree>
    <p:extLst>
      <p:ext uri="{BB962C8B-B14F-4D97-AF65-F5344CB8AC3E}">
        <p14:creationId xmlns:p14="http://schemas.microsoft.com/office/powerpoint/2010/main" val="397724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07D3030E-2910-468E-B2B8-550668E01FA2}" type="slidenum">
              <a:rPr lang="en-US" sz="1100" b="0">
                <a:latin typeface="Arial" charset="0"/>
              </a:rPr>
              <a:pPr eaLnBrk="1" hangingPunct="1"/>
              <a:t>3</a:t>
            </a:fld>
            <a:endParaRPr lang="en-US" sz="1100" b="0">
              <a:latin typeface="Arial" charset="0"/>
            </a:endParaRPr>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baseline="0" dirty="0" smtClean="0"/>
              <a:t> You may want to quickly trace through this one again, if you ended the last lecture with the trace, just to remind them what is going on before we start talking about variables</a:t>
            </a:r>
            <a:endParaRPr lang="en-US" dirty="0" smtClean="0"/>
          </a:p>
        </p:txBody>
      </p:sp>
    </p:spTree>
    <p:extLst>
      <p:ext uri="{BB962C8B-B14F-4D97-AF65-F5344CB8AC3E}">
        <p14:creationId xmlns:p14="http://schemas.microsoft.com/office/powerpoint/2010/main" val="5481097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1CA96B06-E054-4770-8EAD-34722045D72D}" type="slidenum">
              <a:rPr lang="en-US" sz="1100" b="0">
                <a:latin typeface="Arial" charset="0"/>
              </a:rPr>
              <a:pPr eaLnBrk="1" hangingPunct="1"/>
              <a:t>33</a:t>
            </a:fld>
            <a:endParaRPr lang="en-US" sz="1100" b="0">
              <a:latin typeface="Arial" charset="0"/>
            </a:endParaRPr>
          </a:p>
        </p:txBody>
      </p:sp>
      <p:sp>
        <p:nvSpPr>
          <p:cNvPr id="261123" name="Rectangle 2"/>
          <p:cNvSpPr>
            <a:spLocks noGrp="1" noRot="1" noChangeAspect="1" noChangeArrowheads="1" noTextEdit="1"/>
          </p:cNvSpPr>
          <p:nvPr>
            <p:ph type="sldImg"/>
          </p:nvPr>
        </p:nvSpPr>
        <p:spPr>
          <a:ln/>
        </p:spPr>
      </p:sp>
      <p:sp>
        <p:nvSpPr>
          <p:cNvPr id="261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The notation here and on the following 3 slides says what the return type is and what the argument types are.</a:t>
            </a:r>
          </a:p>
        </p:txBody>
      </p:sp>
    </p:spTree>
    <p:extLst>
      <p:ext uri="{BB962C8B-B14F-4D97-AF65-F5344CB8AC3E}">
        <p14:creationId xmlns:p14="http://schemas.microsoft.com/office/powerpoint/2010/main" val="15928478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9FC117B0-AC5B-424E-9B0D-0594647A5D1B}" type="slidenum">
              <a:rPr lang="en-US" sz="1100" b="0">
                <a:latin typeface="Arial" charset="0"/>
              </a:rPr>
              <a:pPr eaLnBrk="1" hangingPunct="1"/>
              <a:t>34</a:t>
            </a:fld>
            <a:endParaRPr lang="en-US" sz="1100" b="0">
              <a:latin typeface="Arial" charset="0"/>
            </a:endParaRPr>
          </a:p>
        </p:txBody>
      </p:sp>
      <p:sp>
        <p:nvSpPr>
          <p:cNvPr id="262147" name="Rectangle 2"/>
          <p:cNvSpPr>
            <a:spLocks noGrp="1" noRot="1" noChangeAspect="1" noChangeArrowheads="1" noTextEdit="1"/>
          </p:cNvSpPr>
          <p:nvPr>
            <p:ph type="sldImg"/>
          </p:nvPr>
        </p:nvSpPr>
        <p:spPr>
          <a:ln/>
        </p:spPr>
      </p:sp>
      <p:sp>
        <p:nvSpPr>
          <p:cNvPr id="262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Point out that charAt expects and index between 0 and the length – 1. If an index out of range is provided, an error (Q: What kind of error? A: A runtime error) will occur</a:t>
            </a:r>
          </a:p>
          <a:p>
            <a:pPr eaLnBrk="1" hangingPunct="1"/>
            <a:endParaRPr lang="en-US" smtClean="0"/>
          </a:p>
        </p:txBody>
      </p:sp>
    </p:spTree>
    <p:extLst>
      <p:ext uri="{BB962C8B-B14F-4D97-AF65-F5344CB8AC3E}">
        <p14:creationId xmlns:p14="http://schemas.microsoft.com/office/powerpoint/2010/main" val="4627386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9FC117B0-AC5B-424E-9B0D-0594647A5D1B}" type="slidenum">
              <a:rPr lang="en-US" sz="1100" b="0">
                <a:latin typeface="Arial" charset="0"/>
              </a:rPr>
              <a:pPr eaLnBrk="1" hangingPunct="1"/>
              <a:t>35</a:t>
            </a:fld>
            <a:endParaRPr lang="en-US" sz="1100" b="0">
              <a:latin typeface="Arial" charset="0"/>
            </a:endParaRPr>
          </a:p>
        </p:txBody>
      </p:sp>
      <p:sp>
        <p:nvSpPr>
          <p:cNvPr id="262147" name="Rectangle 2"/>
          <p:cNvSpPr>
            <a:spLocks noGrp="1" noRot="1" noChangeAspect="1" noChangeArrowheads="1" noTextEdit="1"/>
          </p:cNvSpPr>
          <p:nvPr>
            <p:ph type="sldImg"/>
          </p:nvPr>
        </p:nvSpPr>
        <p:spPr>
          <a:ln/>
        </p:spPr>
      </p:sp>
      <p:sp>
        <p:nvSpPr>
          <p:cNvPr id="262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Point out that charAt expects and index between 0 and the length – 1. If an index out of range is provided, an error (Q: What kind of error? A: A runtime error) will occur</a:t>
            </a:r>
          </a:p>
          <a:p>
            <a:pPr eaLnBrk="1" hangingPunct="1"/>
            <a:endParaRPr lang="en-US" smtClean="0"/>
          </a:p>
        </p:txBody>
      </p:sp>
    </p:spTree>
    <p:extLst>
      <p:ext uri="{BB962C8B-B14F-4D97-AF65-F5344CB8AC3E}">
        <p14:creationId xmlns:p14="http://schemas.microsoft.com/office/powerpoint/2010/main" val="12106417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06094B66-0465-4282-BF8C-C008703968C7}" type="slidenum">
              <a:rPr lang="en-US" sz="1100" b="0">
                <a:latin typeface="Arial" charset="0"/>
              </a:rPr>
              <a:pPr eaLnBrk="1" hangingPunct="1"/>
              <a:t>36</a:t>
            </a:fld>
            <a:endParaRPr lang="en-US" sz="1100" b="0">
              <a:latin typeface="Arial" charset="0"/>
            </a:endParaRPr>
          </a:p>
        </p:txBody>
      </p:sp>
      <p:sp>
        <p:nvSpPr>
          <p:cNvPr id="263171" name="Rectangle 2"/>
          <p:cNvSpPr>
            <a:spLocks noGrp="1" noRot="1" noChangeAspect="1" noChangeArrowheads="1" noTextEdit="1"/>
          </p:cNvSpPr>
          <p:nvPr>
            <p:ph type="sldImg"/>
          </p:nvPr>
        </p:nvSpPr>
        <p:spPr>
          <a:ln/>
        </p:spPr>
      </p:sp>
      <p:sp>
        <p:nvSpPr>
          <p:cNvPr id="263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Here again the indices must be in the appropriate range</a:t>
            </a:r>
          </a:p>
        </p:txBody>
      </p:sp>
    </p:spTree>
    <p:extLst>
      <p:ext uri="{BB962C8B-B14F-4D97-AF65-F5344CB8AC3E}">
        <p14:creationId xmlns:p14="http://schemas.microsoft.com/office/powerpoint/2010/main" val="19957365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06094B66-0465-4282-BF8C-C008703968C7}" type="slidenum">
              <a:rPr lang="en-US" sz="1100" b="0">
                <a:latin typeface="Arial" charset="0"/>
              </a:rPr>
              <a:pPr eaLnBrk="1" hangingPunct="1"/>
              <a:t>37</a:t>
            </a:fld>
            <a:endParaRPr lang="en-US" sz="1100" b="0">
              <a:latin typeface="Arial" charset="0"/>
            </a:endParaRPr>
          </a:p>
        </p:txBody>
      </p:sp>
      <p:sp>
        <p:nvSpPr>
          <p:cNvPr id="263171" name="Rectangle 2"/>
          <p:cNvSpPr>
            <a:spLocks noGrp="1" noRot="1" noChangeAspect="1" noChangeArrowheads="1" noTextEdit="1"/>
          </p:cNvSpPr>
          <p:nvPr>
            <p:ph type="sldImg"/>
          </p:nvPr>
        </p:nvSpPr>
        <p:spPr>
          <a:ln/>
        </p:spPr>
      </p:sp>
      <p:sp>
        <p:nvSpPr>
          <p:cNvPr id="263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Here again the indices must be in the appropriate range</a:t>
            </a:r>
          </a:p>
        </p:txBody>
      </p:sp>
    </p:spTree>
    <p:extLst>
      <p:ext uri="{BB962C8B-B14F-4D97-AF65-F5344CB8AC3E}">
        <p14:creationId xmlns:p14="http://schemas.microsoft.com/office/powerpoint/2010/main" val="4666456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B9E49BF0-E6A3-4B42-902C-F45B89A3F98C}" type="slidenum">
              <a:rPr lang="en-US" sz="1100" b="0">
                <a:latin typeface="Arial" charset="0"/>
              </a:rPr>
              <a:pPr eaLnBrk="1" hangingPunct="1"/>
              <a:t>38</a:t>
            </a:fld>
            <a:endParaRPr lang="en-US" sz="1100" b="0">
              <a:latin typeface="Arial" charset="0"/>
            </a:endParaRPr>
          </a:p>
        </p:txBody>
      </p:sp>
      <p:sp>
        <p:nvSpPr>
          <p:cNvPr id="264195"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024884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B9E49BF0-E6A3-4B42-902C-F45B89A3F98C}" type="slidenum">
              <a:rPr lang="en-US" sz="1100" b="0">
                <a:latin typeface="Arial" charset="0"/>
              </a:rPr>
              <a:pPr eaLnBrk="1" hangingPunct="1"/>
              <a:t>39</a:t>
            </a:fld>
            <a:endParaRPr lang="en-US" sz="1100" b="0">
              <a:latin typeface="Arial" charset="0"/>
            </a:endParaRPr>
          </a:p>
        </p:txBody>
      </p:sp>
      <p:sp>
        <p:nvSpPr>
          <p:cNvPr id="264195"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8291833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B9E49BF0-E6A3-4B42-902C-F45B89A3F98C}" type="slidenum">
              <a:rPr lang="en-US" sz="1100" b="0">
                <a:latin typeface="Arial" charset="0"/>
              </a:rPr>
              <a:pPr eaLnBrk="1" hangingPunct="1"/>
              <a:t>40</a:t>
            </a:fld>
            <a:endParaRPr lang="en-US" sz="1100" b="0">
              <a:latin typeface="Arial" charset="0"/>
            </a:endParaRPr>
          </a:p>
        </p:txBody>
      </p:sp>
      <p:sp>
        <p:nvSpPr>
          <p:cNvPr id="264195"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0628923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B9E49BF0-E6A3-4B42-902C-F45B89A3F98C}" type="slidenum">
              <a:rPr lang="en-US" sz="1100" b="0">
                <a:latin typeface="Arial" charset="0"/>
              </a:rPr>
              <a:pPr eaLnBrk="1" hangingPunct="1"/>
              <a:t>41</a:t>
            </a:fld>
            <a:endParaRPr lang="en-US" sz="1100" b="0">
              <a:latin typeface="Arial" charset="0"/>
            </a:endParaRPr>
          </a:p>
        </p:txBody>
      </p:sp>
      <p:sp>
        <p:nvSpPr>
          <p:cNvPr id="264195"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2627170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7C143CBD-B179-443E-87F7-74864FC6B924}" type="slidenum">
              <a:rPr lang="en-US" sz="1100" b="0">
                <a:latin typeface="Arial" charset="0"/>
              </a:rPr>
              <a:pPr eaLnBrk="1" hangingPunct="1"/>
              <a:t>42</a:t>
            </a:fld>
            <a:endParaRPr lang="en-US" sz="1100" b="0">
              <a:latin typeface="Arial" charset="0"/>
            </a:endParaRPr>
          </a:p>
        </p:txBody>
      </p:sp>
      <p:sp>
        <p:nvSpPr>
          <p:cNvPr id="265219" name="Rectangle 2"/>
          <p:cNvSpPr>
            <a:spLocks noGrp="1" noRot="1" noChangeAspect="1" noChangeArrowheads="1" noTextEdit="1"/>
          </p:cNvSpPr>
          <p:nvPr>
            <p:ph type="sldImg"/>
          </p:nvPr>
        </p:nvSpPr>
        <p:spPr>
          <a:xfrm>
            <a:off x="1152525" y="692150"/>
            <a:ext cx="4552950" cy="3416300"/>
          </a:xfrm>
          <a:ln/>
        </p:spPr>
      </p:sp>
      <p:sp>
        <p:nvSpPr>
          <p:cNvPr id="265220" name="Rectangle 3"/>
          <p:cNvSpPr>
            <a:spLocks noGrp="1" noChangeArrowheads="1"/>
          </p:cNvSpPr>
          <p:nvPr>
            <p:ph type="body" idx="1"/>
          </p:nvPr>
        </p:nvSpPr>
        <p:spPr>
          <a:xfrm>
            <a:off x="915294" y="4343704"/>
            <a:ext cx="5027414" cy="411389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052731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6028BED0-EA5C-4D5D-80B8-558204505D95}" type="slidenum">
              <a:rPr lang="en-US" sz="1100" b="0">
                <a:latin typeface="Arial" charset="0"/>
              </a:rPr>
              <a:pPr eaLnBrk="1" hangingPunct="1"/>
              <a:t>4</a:t>
            </a:fld>
            <a:endParaRPr lang="en-US" sz="1100" b="0">
              <a:latin typeface="Arial" charset="0"/>
            </a:endParaRPr>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Any time you need the ability to store a value in your program, you need to declare a variable.</a:t>
            </a:r>
          </a:p>
          <a:p>
            <a:pPr eaLnBrk="1" hangingPunct="1">
              <a:buFontTx/>
              <a:buChar char="•"/>
            </a:pPr>
            <a:r>
              <a:rPr lang="en-US" smtClean="0"/>
              <a:t>A variable declaration determines the name of the variable and the kind of values it can hold.</a:t>
            </a:r>
          </a:p>
        </p:txBody>
      </p:sp>
    </p:spTree>
    <p:extLst>
      <p:ext uri="{BB962C8B-B14F-4D97-AF65-F5344CB8AC3E}">
        <p14:creationId xmlns:p14="http://schemas.microsoft.com/office/powerpoint/2010/main" val="15232903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7C143CBD-B179-443E-87F7-74864FC6B924}" type="slidenum">
              <a:rPr lang="en-US" sz="1100" b="0">
                <a:latin typeface="Arial" charset="0"/>
              </a:rPr>
              <a:pPr eaLnBrk="1" hangingPunct="1"/>
              <a:t>43</a:t>
            </a:fld>
            <a:endParaRPr lang="en-US" sz="1100" b="0">
              <a:latin typeface="Arial" charset="0"/>
            </a:endParaRPr>
          </a:p>
        </p:txBody>
      </p:sp>
      <p:sp>
        <p:nvSpPr>
          <p:cNvPr id="265219" name="Rectangle 2"/>
          <p:cNvSpPr>
            <a:spLocks noGrp="1" noRot="1" noChangeAspect="1" noChangeArrowheads="1" noTextEdit="1"/>
          </p:cNvSpPr>
          <p:nvPr>
            <p:ph type="sldImg"/>
          </p:nvPr>
        </p:nvSpPr>
        <p:spPr>
          <a:xfrm>
            <a:off x="1152525" y="692150"/>
            <a:ext cx="4552950" cy="3416300"/>
          </a:xfrm>
          <a:ln/>
        </p:spPr>
      </p:sp>
      <p:sp>
        <p:nvSpPr>
          <p:cNvPr id="265220" name="Rectangle 3"/>
          <p:cNvSpPr>
            <a:spLocks noGrp="1" noChangeArrowheads="1"/>
          </p:cNvSpPr>
          <p:nvPr>
            <p:ph type="body" idx="1"/>
          </p:nvPr>
        </p:nvSpPr>
        <p:spPr>
          <a:xfrm>
            <a:off x="915294" y="4343704"/>
            <a:ext cx="5027414" cy="411389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485529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A1ED1F8E-4FDA-48FC-8CAD-5F5F727FA44C}" type="slidenum">
              <a:rPr lang="en-US" sz="1100" b="0">
                <a:latin typeface="Arial" charset="0"/>
              </a:rPr>
              <a:pPr eaLnBrk="1" hangingPunct="1"/>
              <a:t>44</a:t>
            </a:fld>
            <a:endParaRPr lang="en-US" sz="1100" b="0">
              <a:latin typeface="Arial" charset="0"/>
            </a:endParaRPr>
          </a:p>
        </p:txBody>
      </p:sp>
      <p:sp>
        <p:nvSpPr>
          <p:cNvPr id="266243" name="Rectangle 2"/>
          <p:cNvSpPr>
            <a:spLocks noGrp="1" noRot="1" noChangeAspect="1" noChangeArrowheads="1" noTextEdit="1"/>
          </p:cNvSpPr>
          <p:nvPr>
            <p:ph type="sldImg"/>
          </p:nvPr>
        </p:nvSpPr>
        <p:spPr>
          <a:xfrm>
            <a:off x="1152525" y="692150"/>
            <a:ext cx="4552950" cy="3416300"/>
          </a:xfrm>
          <a:ln/>
        </p:spPr>
      </p:sp>
      <p:sp>
        <p:nvSpPr>
          <p:cNvPr id="266244" name="Rectangle 3"/>
          <p:cNvSpPr>
            <a:spLocks noGrp="1" noChangeArrowheads="1"/>
          </p:cNvSpPr>
          <p:nvPr>
            <p:ph type="body" idx="1"/>
          </p:nvPr>
        </p:nvSpPr>
        <p:spPr>
          <a:xfrm>
            <a:off x="915294" y="4343704"/>
            <a:ext cx="5027414" cy="411389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Scanner does not provide a method to input a single character (there are other ways in Java to do that).</a:t>
            </a:r>
          </a:p>
          <a:p>
            <a:pPr eaLnBrk="1" hangingPunct="1">
              <a:buFontTx/>
              <a:buChar char="•"/>
            </a:pPr>
            <a:r>
              <a:rPr lang="en-US" smtClean="0"/>
              <a:t>The second statement may produce an error if an empty line is entered. We’ll see soon how we can check for that situation and deal with the problem.</a:t>
            </a:r>
          </a:p>
        </p:txBody>
      </p:sp>
    </p:spTree>
    <p:extLst>
      <p:ext uri="{BB962C8B-B14F-4D97-AF65-F5344CB8AC3E}">
        <p14:creationId xmlns:p14="http://schemas.microsoft.com/office/powerpoint/2010/main" val="13542563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53F64305-2653-4A64-982A-5DA6F92F914E}" type="slidenum">
              <a:rPr lang="en-US" sz="1100" b="0">
                <a:latin typeface="Arial" charset="0"/>
              </a:rPr>
              <a:pPr eaLnBrk="1" hangingPunct="1"/>
              <a:t>45</a:t>
            </a:fld>
            <a:endParaRPr lang="en-US" sz="1100" b="0">
              <a:latin typeface="Arial" charset="0"/>
            </a:endParaRPr>
          </a:p>
        </p:txBody>
      </p:sp>
      <p:sp>
        <p:nvSpPr>
          <p:cNvPr id="267267" name="Rectangle 2"/>
          <p:cNvSpPr>
            <a:spLocks noGrp="1" noRot="1" noChangeAspect="1" noChangeArrowheads="1" noTextEdit="1"/>
          </p:cNvSpPr>
          <p:nvPr>
            <p:ph type="sldImg"/>
          </p:nvPr>
        </p:nvSpPr>
        <p:spPr>
          <a:xfrm>
            <a:off x="1152525" y="692150"/>
            <a:ext cx="4552950" cy="3416300"/>
          </a:xfrm>
          <a:ln/>
        </p:spPr>
      </p:sp>
      <p:sp>
        <p:nvSpPr>
          <p:cNvPr id="267268" name="Rectangle 3"/>
          <p:cNvSpPr>
            <a:spLocks noGrp="1" noChangeArrowheads="1"/>
          </p:cNvSpPr>
          <p:nvPr>
            <p:ph type="body" idx="1"/>
          </p:nvPr>
        </p:nvSpPr>
        <p:spPr>
          <a:xfrm>
            <a:off x="915294" y="4343704"/>
            <a:ext cx="5027414" cy="411389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9552709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FA049A94-F66D-4987-9E21-BB346E1FACB3}" type="slidenum">
              <a:rPr lang="en-US" sz="1100" b="0">
                <a:latin typeface="Arial" charset="0"/>
              </a:rPr>
              <a:pPr eaLnBrk="1" hangingPunct="1"/>
              <a:t>46</a:t>
            </a:fld>
            <a:endParaRPr lang="en-US" sz="1100" b="0">
              <a:latin typeface="Arial" charset="0"/>
            </a:endParaRPr>
          </a:p>
        </p:txBody>
      </p:sp>
      <p:sp>
        <p:nvSpPr>
          <p:cNvPr id="268291" name="Rectangle 2"/>
          <p:cNvSpPr>
            <a:spLocks noGrp="1" noRot="1" noChangeAspect="1" noChangeArrowheads="1" noTextEdit="1"/>
          </p:cNvSpPr>
          <p:nvPr>
            <p:ph type="sldImg"/>
          </p:nvPr>
        </p:nvSpPr>
        <p:spPr>
          <a:ln/>
        </p:spPr>
      </p:sp>
      <p:sp>
        <p:nvSpPr>
          <p:cNvPr id="268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4440398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A4B92F5E-AAA1-49B8-8257-92819858EE03}" type="slidenum">
              <a:rPr lang="en-US" sz="1100" b="0">
                <a:latin typeface="Arial" charset="0"/>
              </a:rPr>
              <a:pPr eaLnBrk="1" hangingPunct="1"/>
              <a:t>47</a:t>
            </a:fld>
            <a:endParaRPr lang="en-US" sz="1100" b="0">
              <a:latin typeface="Arial" charset="0"/>
            </a:endParaRPr>
          </a:p>
        </p:txBody>
      </p:sp>
      <p:sp>
        <p:nvSpPr>
          <p:cNvPr id="269315" name="Rectangle 2"/>
          <p:cNvSpPr>
            <a:spLocks noGrp="1" noRot="1" noChangeAspect="1" noChangeArrowheads="1" noTextEdit="1"/>
          </p:cNvSpPr>
          <p:nvPr>
            <p:ph type="sldImg"/>
          </p:nvPr>
        </p:nvSpPr>
        <p:spPr>
          <a:ln/>
        </p:spPr>
      </p:sp>
      <p:sp>
        <p:nvSpPr>
          <p:cNvPr id="269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Give them a few minutes, or work the trace with them. In either case, make sure you show them how to trace this on a transparency or on the board.</a:t>
            </a:r>
          </a:p>
        </p:txBody>
      </p:sp>
    </p:spTree>
    <p:extLst>
      <p:ext uri="{BB962C8B-B14F-4D97-AF65-F5344CB8AC3E}">
        <p14:creationId xmlns:p14="http://schemas.microsoft.com/office/powerpoint/2010/main" val="12648120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A72F7CC4-5B4B-4925-9171-A9474B0B8CA5}" type="slidenum">
              <a:rPr lang="en-US" sz="1100" b="0">
                <a:latin typeface="Arial" charset="0"/>
              </a:rPr>
              <a:pPr eaLnBrk="1" hangingPunct="1"/>
              <a:t>51</a:t>
            </a:fld>
            <a:endParaRPr lang="en-US" sz="1100" b="0">
              <a:latin typeface="Arial" charset="0"/>
            </a:endParaRPr>
          </a:p>
        </p:txBody>
      </p:sp>
      <p:sp>
        <p:nvSpPr>
          <p:cNvPr id="270339" name="Rectangle 2"/>
          <p:cNvSpPr>
            <a:spLocks noGrp="1" noRot="1" noChangeAspect="1" noChangeArrowheads="1" noTextEdit="1"/>
          </p:cNvSpPr>
          <p:nvPr>
            <p:ph type="sldImg"/>
          </p:nvPr>
        </p:nvSpPr>
        <p:spPr>
          <a:ln/>
        </p:spPr>
      </p:sp>
      <p:sp>
        <p:nvSpPr>
          <p:cNvPr id="270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9037930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F82BBB53-A952-4A7B-BDB7-DE155D73C32E}" type="slidenum">
              <a:rPr lang="en-US" sz="1100" b="0">
                <a:latin typeface="Arial" charset="0"/>
              </a:rPr>
              <a:pPr eaLnBrk="1" hangingPunct="1"/>
              <a:t>52</a:t>
            </a:fld>
            <a:endParaRPr lang="en-US" sz="1100" b="0">
              <a:latin typeface="Arial" charset="0"/>
            </a:endParaRPr>
          </a:p>
        </p:txBody>
      </p:sp>
      <p:sp>
        <p:nvSpPr>
          <p:cNvPr id="271363" name="Rectangle 2"/>
          <p:cNvSpPr>
            <a:spLocks noGrp="1" noRot="1" noChangeAspect="1" noChangeArrowheads="1" noTextEdit="1"/>
          </p:cNvSpPr>
          <p:nvPr>
            <p:ph type="sldImg"/>
          </p:nvPr>
        </p:nvSpPr>
        <p:spPr>
          <a:ln/>
        </p:spPr>
      </p:sp>
      <p:sp>
        <p:nvSpPr>
          <p:cNvPr id="271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This is one possible solution (sorry about the small font—I wanted to fit it all in one slide)</a:t>
            </a:r>
          </a:p>
          <a:p>
            <a:pPr eaLnBrk="1" hangingPunct="1">
              <a:buFontTx/>
              <a:buChar char="•"/>
            </a:pPr>
            <a:r>
              <a:rPr lang="en-US" smtClean="0"/>
              <a:t>Point out the assumptions that were made:</a:t>
            </a:r>
          </a:p>
          <a:p>
            <a:pPr lvl="1" eaLnBrk="1" hangingPunct="1">
              <a:buFontTx/>
              <a:buChar char="•"/>
            </a:pPr>
            <a:r>
              <a:rPr lang="en-US" smtClean="0"/>
              <a:t>name format is “first m. last” where all parts have to be present</a:t>
            </a:r>
          </a:p>
          <a:p>
            <a:pPr lvl="1" eaLnBrk="1" hangingPunct="1">
              <a:buFontTx/>
              <a:buChar char="•"/>
            </a:pPr>
            <a:r>
              <a:rPr lang="en-US" smtClean="0"/>
              <a:t>a single space is assumed between first and middle and middle and last</a:t>
            </a:r>
          </a:p>
          <a:p>
            <a:pPr lvl="1" eaLnBrk="1" hangingPunct="1">
              <a:buFontTx/>
              <a:buChar char="•"/>
            </a:pPr>
            <a:r>
              <a:rPr lang="en-US" smtClean="0"/>
              <a:t>the period after the middle initial is necessary</a:t>
            </a:r>
          </a:p>
          <a:p>
            <a:pPr eaLnBrk="1" hangingPunct="1">
              <a:buFontTx/>
              <a:buChar char="•"/>
            </a:pPr>
            <a:r>
              <a:rPr lang="en-US" smtClean="0"/>
              <a:t>Removing some of the assumptions would make the task only slightly more difficult, but it would still be possible.</a:t>
            </a:r>
          </a:p>
        </p:txBody>
      </p:sp>
    </p:spTree>
    <p:extLst>
      <p:ext uri="{BB962C8B-B14F-4D97-AF65-F5344CB8AC3E}">
        <p14:creationId xmlns:p14="http://schemas.microsoft.com/office/powerpoint/2010/main" val="16914389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F82BBB53-A952-4A7B-BDB7-DE155D73C32E}" type="slidenum">
              <a:rPr lang="en-US" sz="1100" b="0">
                <a:latin typeface="Arial" charset="0"/>
              </a:rPr>
              <a:pPr eaLnBrk="1" hangingPunct="1"/>
              <a:t>53</a:t>
            </a:fld>
            <a:endParaRPr lang="en-US" sz="1100" b="0">
              <a:latin typeface="Arial" charset="0"/>
            </a:endParaRPr>
          </a:p>
        </p:txBody>
      </p:sp>
      <p:sp>
        <p:nvSpPr>
          <p:cNvPr id="271363" name="Rectangle 2"/>
          <p:cNvSpPr>
            <a:spLocks noGrp="1" noRot="1" noChangeAspect="1" noChangeArrowheads="1" noTextEdit="1"/>
          </p:cNvSpPr>
          <p:nvPr>
            <p:ph type="sldImg"/>
          </p:nvPr>
        </p:nvSpPr>
        <p:spPr>
          <a:ln/>
        </p:spPr>
      </p:sp>
      <p:sp>
        <p:nvSpPr>
          <p:cNvPr id="271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This is one possible solution (sorry about the small font—I wanted to fit it all in one slide)</a:t>
            </a:r>
          </a:p>
          <a:p>
            <a:pPr eaLnBrk="1" hangingPunct="1">
              <a:buFontTx/>
              <a:buChar char="•"/>
            </a:pPr>
            <a:r>
              <a:rPr lang="en-US" smtClean="0"/>
              <a:t>Point out the assumptions that were made:</a:t>
            </a:r>
          </a:p>
          <a:p>
            <a:pPr lvl="1" eaLnBrk="1" hangingPunct="1">
              <a:buFontTx/>
              <a:buChar char="•"/>
            </a:pPr>
            <a:r>
              <a:rPr lang="en-US" smtClean="0"/>
              <a:t>name format is “first m. last” where all parts have to be present</a:t>
            </a:r>
          </a:p>
          <a:p>
            <a:pPr lvl="1" eaLnBrk="1" hangingPunct="1">
              <a:buFontTx/>
              <a:buChar char="•"/>
            </a:pPr>
            <a:r>
              <a:rPr lang="en-US" smtClean="0"/>
              <a:t>a single space is assumed between first and middle and middle and last</a:t>
            </a:r>
          </a:p>
          <a:p>
            <a:pPr lvl="1" eaLnBrk="1" hangingPunct="1">
              <a:buFontTx/>
              <a:buChar char="•"/>
            </a:pPr>
            <a:r>
              <a:rPr lang="en-US" smtClean="0"/>
              <a:t>the period after the middle initial is necessary</a:t>
            </a:r>
          </a:p>
          <a:p>
            <a:pPr eaLnBrk="1" hangingPunct="1">
              <a:buFontTx/>
              <a:buChar char="•"/>
            </a:pPr>
            <a:r>
              <a:rPr lang="en-US" smtClean="0"/>
              <a:t>Removing some of the assumptions would make the task only slightly more difficult, but it would still be possible.</a:t>
            </a:r>
          </a:p>
        </p:txBody>
      </p:sp>
    </p:spTree>
    <p:extLst>
      <p:ext uri="{BB962C8B-B14F-4D97-AF65-F5344CB8AC3E}">
        <p14:creationId xmlns:p14="http://schemas.microsoft.com/office/powerpoint/2010/main" val="17726746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9099327F-E8CB-40D7-BEEB-343D16833DF7}" type="slidenum">
              <a:rPr lang="en-US" sz="1100" b="0">
                <a:latin typeface="Arial" charset="0"/>
              </a:rPr>
              <a:pPr eaLnBrk="1" hangingPunct="1"/>
              <a:t>56</a:t>
            </a:fld>
            <a:endParaRPr lang="en-US" sz="1100" b="0">
              <a:latin typeface="Arial" charset="0"/>
            </a:endParaRPr>
          </a:p>
        </p:txBody>
      </p:sp>
      <p:sp>
        <p:nvSpPr>
          <p:cNvPr id="272387" name="Rectangle 2"/>
          <p:cNvSpPr>
            <a:spLocks noGrp="1" noRot="1" noChangeAspect="1" noChangeArrowheads="1" noTextEdit="1"/>
          </p:cNvSpPr>
          <p:nvPr>
            <p:ph type="sldImg"/>
          </p:nvPr>
        </p:nvSpPr>
        <p:spPr>
          <a:xfrm>
            <a:off x="1152525" y="692150"/>
            <a:ext cx="4552950" cy="3416300"/>
          </a:xfrm>
          <a:ln/>
        </p:spPr>
      </p:sp>
      <p:sp>
        <p:nvSpPr>
          <p:cNvPr id="272388" name="Rectangle 3"/>
          <p:cNvSpPr>
            <a:spLocks noGrp="1" noChangeArrowheads="1"/>
          </p:cNvSpPr>
          <p:nvPr>
            <p:ph type="body" idx="1"/>
          </p:nvPr>
        </p:nvSpPr>
        <p:spPr>
          <a:xfrm>
            <a:off x="915294" y="4343704"/>
            <a:ext cx="5027414" cy="411389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Documentation and style are an integral part of a good program. Pay attention to these aspects of all the programs you write to get full credit.</a:t>
            </a:r>
          </a:p>
        </p:txBody>
      </p:sp>
    </p:spTree>
    <p:extLst>
      <p:ext uri="{BB962C8B-B14F-4D97-AF65-F5344CB8AC3E}">
        <p14:creationId xmlns:p14="http://schemas.microsoft.com/office/powerpoint/2010/main" val="130153543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9F21D340-DB4B-415D-82AC-0AB56492217E}" type="slidenum">
              <a:rPr lang="en-US" sz="1100" b="0">
                <a:latin typeface="Arial" charset="0"/>
              </a:rPr>
              <a:pPr eaLnBrk="1" hangingPunct="1"/>
              <a:t>57</a:t>
            </a:fld>
            <a:endParaRPr lang="en-US" sz="1100" b="0">
              <a:latin typeface="Arial" charset="0"/>
            </a:endParaRPr>
          </a:p>
        </p:txBody>
      </p:sp>
      <p:sp>
        <p:nvSpPr>
          <p:cNvPr id="273411" name="Rectangle 2"/>
          <p:cNvSpPr>
            <a:spLocks noGrp="1" noRot="1" noChangeAspect="1" noChangeArrowheads="1" noTextEdit="1"/>
          </p:cNvSpPr>
          <p:nvPr>
            <p:ph type="sldImg"/>
          </p:nvPr>
        </p:nvSpPr>
        <p:spPr>
          <a:xfrm>
            <a:off x="1152525" y="692150"/>
            <a:ext cx="4552950" cy="3416300"/>
          </a:xfrm>
          <a:ln/>
        </p:spPr>
      </p:sp>
      <p:sp>
        <p:nvSpPr>
          <p:cNvPr id="273412" name="Rectangle 3"/>
          <p:cNvSpPr>
            <a:spLocks noGrp="1" noChangeArrowheads="1"/>
          </p:cNvSpPr>
          <p:nvPr>
            <p:ph type="body" idx="1"/>
          </p:nvPr>
        </p:nvSpPr>
        <p:spPr>
          <a:xfrm>
            <a:off x="915294" y="4343704"/>
            <a:ext cx="5027414" cy="411389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637694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6028BED0-EA5C-4D5D-80B8-558204505D95}" type="slidenum">
              <a:rPr lang="en-US" sz="1100" b="0">
                <a:latin typeface="Arial" charset="0"/>
              </a:rPr>
              <a:pPr eaLnBrk="1" hangingPunct="1"/>
              <a:t>5</a:t>
            </a:fld>
            <a:endParaRPr lang="en-US" sz="1100" b="0">
              <a:latin typeface="Arial" charset="0"/>
            </a:endParaRPr>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Any time you need the ability to store a value in your program, you need to declare a variable.</a:t>
            </a:r>
          </a:p>
          <a:p>
            <a:pPr eaLnBrk="1" hangingPunct="1">
              <a:buFontTx/>
              <a:buChar char="•"/>
            </a:pPr>
            <a:r>
              <a:rPr lang="en-US" smtClean="0"/>
              <a:t>A variable declaration determines the name of the variable and the kind of values it can hold.</a:t>
            </a:r>
          </a:p>
        </p:txBody>
      </p:sp>
    </p:spTree>
    <p:extLst>
      <p:ext uri="{BB962C8B-B14F-4D97-AF65-F5344CB8AC3E}">
        <p14:creationId xmlns:p14="http://schemas.microsoft.com/office/powerpoint/2010/main" val="1787549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E8D918A2-77B8-400E-B045-AE26DC353B9B}" type="slidenum">
              <a:rPr lang="en-US" sz="1100" b="0">
                <a:latin typeface="Arial" charset="0"/>
              </a:rPr>
              <a:pPr eaLnBrk="1" hangingPunct="1"/>
              <a:t>6</a:t>
            </a:fld>
            <a:endParaRPr lang="en-US" sz="1100" b="0">
              <a:latin typeface="Arial" charset="0"/>
            </a:endParaRPr>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May want to mention that Java has also non-primitive class/reference types that we’ll talk about later.</a:t>
            </a:r>
          </a:p>
          <a:p>
            <a:pPr eaLnBrk="1" hangingPunct="1">
              <a:buFontTx/>
              <a:buChar char="•"/>
            </a:pPr>
            <a:r>
              <a:rPr lang="en-US" smtClean="0"/>
              <a:t>We’ll talk about the operations allowed on each type of value later.</a:t>
            </a:r>
          </a:p>
          <a:p>
            <a:pPr eaLnBrk="1" hangingPunct="1">
              <a:buFontTx/>
              <a:buChar char="•"/>
            </a:pPr>
            <a:r>
              <a:rPr lang="en-US" smtClean="0"/>
              <a:t>We’ll also talk about the boolean type later.</a:t>
            </a:r>
          </a:p>
        </p:txBody>
      </p:sp>
    </p:spTree>
    <p:extLst>
      <p:ext uri="{BB962C8B-B14F-4D97-AF65-F5344CB8AC3E}">
        <p14:creationId xmlns:p14="http://schemas.microsoft.com/office/powerpoint/2010/main" val="53720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A8ECA4EC-5592-47DB-A6D8-0523F677C8BB}" type="slidenum">
              <a:rPr lang="en-US" sz="1100" b="0">
                <a:latin typeface="Arial" charset="0"/>
              </a:rPr>
              <a:pPr eaLnBrk="1" hangingPunct="1"/>
              <a:t>7</a:t>
            </a:fld>
            <a:endParaRPr lang="en-US" sz="1100" b="0">
              <a:latin typeface="Arial" charset="0"/>
            </a:endParaRPr>
          </a:p>
        </p:txBody>
      </p:sp>
      <p:sp>
        <p:nvSpPr>
          <p:cNvPr id="239619" name="Rectangle 2"/>
          <p:cNvSpPr>
            <a:spLocks noGrp="1" noRot="1" noChangeAspect="1" noChangeArrowheads="1" noTextEdit="1"/>
          </p:cNvSpPr>
          <p:nvPr>
            <p:ph type="sldImg"/>
          </p:nvPr>
        </p:nvSpPr>
        <p:spPr>
          <a:ln/>
        </p:spPr>
      </p:sp>
      <p:sp>
        <p:nvSpPr>
          <p:cNvPr id="239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May want to mention the apparent difference between the two assignment statements (they really are both assignment of expression values, but the first one maynot be obvious).</a:t>
            </a:r>
          </a:p>
        </p:txBody>
      </p:sp>
    </p:spTree>
    <p:extLst>
      <p:ext uri="{BB962C8B-B14F-4D97-AF65-F5344CB8AC3E}">
        <p14:creationId xmlns:p14="http://schemas.microsoft.com/office/powerpoint/2010/main" val="2083082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FB05DF0D-BC6D-4252-89F3-11A6AC7E8DE9}" type="slidenum">
              <a:rPr lang="en-US" sz="1100" b="0">
                <a:latin typeface="Arial" charset="0"/>
              </a:rPr>
              <a:pPr eaLnBrk="1" hangingPunct="1"/>
              <a:t>8</a:t>
            </a:fld>
            <a:endParaRPr lang="en-US" sz="1100" b="0">
              <a:latin typeface="Arial" charset="0"/>
            </a:endParaRPr>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smtClean="0"/>
              <a:t>There is a good chance that if you think an expression is legal it will actually be</a:t>
            </a:r>
          </a:p>
          <a:p>
            <a:pPr eaLnBrk="1" hangingPunct="1">
              <a:buFontTx/>
              <a:buChar char="•"/>
            </a:pPr>
            <a:endParaRPr lang="en-US" smtClean="0"/>
          </a:p>
        </p:txBody>
      </p:sp>
    </p:spTree>
    <p:extLst>
      <p:ext uri="{BB962C8B-B14F-4D97-AF65-F5344CB8AC3E}">
        <p14:creationId xmlns:p14="http://schemas.microsoft.com/office/powerpoint/2010/main" val="2090122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983" eaLnBrk="0" hangingPunct="0">
              <a:defRPr sz="1900" b="1">
                <a:solidFill>
                  <a:schemeClr val="tx1"/>
                </a:solidFill>
                <a:latin typeface="Courier New" charset="0"/>
              </a:defRPr>
            </a:lvl1pPr>
            <a:lvl2pPr marL="702756" indent="-270291" defTabSz="912983" eaLnBrk="0" hangingPunct="0">
              <a:defRPr sz="1900" b="1">
                <a:solidFill>
                  <a:schemeClr val="tx1"/>
                </a:solidFill>
                <a:latin typeface="Courier New" charset="0"/>
              </a:defRPr>
            </a:lvl2pPr>
            <a:lvl3pPr marL="1081164" indent="-216233" defTabSz="912983" eaLnBrk="0" hangingPunct="0">
              <a:defRPr sz="1900" b="1">
                <a:solidFill>
                  <a:schemeClr val="tx1"/>
                </a:solidFill>
                <a:latin typeface="Courier New" charset="0"/>
              </a:defRPr>
            </a:lvl3pPr>
            <a:lvl4pPr marL="1513629" indent="-216233" defTabSz="912983" eaLnBrk="0" hangingPunct="0">
              <a:defRPr sz="1900" b="1">
                <a:solidFill>
                  <a:schemeClr val="tx1"/>
                </a:solidFill>
                <a:latin typeface="Courier New" charset="0"/>
              </a:defRPr>
            </a:lvl4pPr>
            <a:lvl5pPr marL="1946095" indent="-216233" defTabSz="912983" eaLnBrk="0" hangingPunct="0">
              <a:defRPr sz="1900" b="1">
                <a:solidFill>
                  <a:schemeClr val="tx1"/>
                </a:solidFill>
                <a:latin typeface="Courier New" charset="0"/>
              </a:defRPr>
            </a:lvl5pPr>
            <a:lvl6pPr marL="2378560"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6pPr>
            <a:lvl7pPr marL="2811026"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7pPr>
            <a:lvl8pPr marL="3243491"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8pPr>
            <a:lvl9pPr marL="3675957" indent="-216233" defTabSz="912983" eaLnBrk="0" fontAlgn="base" hangingPunct="0">
              <a:spcBef>
                <a:spcPct val="0"/>
              </a:spcBef>
              <a:spcAft>
                <a:spcPct val="0"/>
              </a:spcAft>
              <a:buClr>
                <a:schemeClr val="tx2"/>
              </a:buClr>
              <a:buSzPct val="115000"/>
              <a:buFont typeface="Wingdings" pitchFamily="2" charset="2"/>
              <a:defRPr sz="1900" b="1">
                <a:solidFill>
                  <a:schemeClr val="tx1"/>
                </a:solidFill>
                <a:latin typeface="Courier New" charset="0"/>
              </a:defRPr>
            </a:lvl9pPr>
          </a:lstStyle>
          <a:p>
            <a:pPr eaLnBrk="1" hangingPunct="1"/>
            <a:fld id="{FB05DF0D-BC6D-4252-89F3-11A6AC7E8DE9}" type="slidenum">
              <a:rPr lang="en-US" sz="1100" b="0">
                <a:latin typeface="Arial" charset="0"/>
              </a:rPr>
              <a:pPr eaLnBrk="1" hangingPunct="1"/>
              <a:t>9</a:t>
            </a:fld>
            <a:endParaRPr lang="en-US" sz="1100" b="0">
              <a:latin typeface="Arial" charset="0"/>
            </a:endParaRPr>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endParaRPr lang="en-US" dirty="0" smtClean="0"/>
          </a:p>
        </p:txBody>
      </p:sp>
    </p:spTree>
    <p:extLst>
      <p:ext uri="{BB962C8B-B14F-4D97-AF65-F5344CB8AC3E}">
        <p14:creationId xmlns:p14="http://schemas.microsoft.com/office/powerpoint/2010/main" val="144721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52D47F-9DF6-4E30-99C3-6428E11DB2AC}" type="datetimeFigureOut">
              <a:rPr lang="en-US" smtClean="0"/>
              <a:t>5/18/16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3620093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D47F-9DF6-4E30-99C3-6428E11DB2AC}" type="datetimeFigureOut">
              <a:rPr lang="en-US" smtClean="0"/>
              <a:t>5/18/16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203039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D47F-9DF6-4E30-99C3-6428E11DB2AC}" type="datetimeFigureOut">
              <a:rPr lang="en-US" smtClean="0"/>
              <a:t>5/18/16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677194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base">
              <a:spcBef>
                <a:spcPct val="0"/>
              </a:spcBef>
              <a:spcAft>
                <a:spcPct val="0"/>
              </a:spcAft>
              <a:defRPr/>
            </a:pPr>
            <a:endParaRPr lang="en-US">
              <a:solidFill>
                <a:srgbClr val="000000"/>
              </a:solidFill>
              <a:cs typeface="Arial" charset="0"/>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fontAlgn="base">
              <a:spcBef>
                <a:spcPct val="0"/>
              </a:spcBef>
              <a:spcAft>
                <a:spcPct val="0"/>
              </a:spcAft>
              <a:defRPr/>
            </a:pPr>
            <a:endParaRPr lang="en-US">
              <a:solidFill>
                <a:srgbClr val="000000"/>
              </a:solidFill>
              <a:cs typeface="Arial" charset="0"/>
            </a:endParaRPr>
          </a:p>
        </p:txBody>
      </p:sp>
      <p:sp>
        <p:nvSpPr>
          <p:cNvPr id="86018"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8601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smtClean="0"/>
              <a:t>Click to edit Master subtitle style</a:t>
            </a:r>
            <a:endParaRPr lang="en-US"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en-US">
              <a:solidFill>
                <a:srgbClr val="000000"/>
              </a:solidFill>
            </a:endParaRPr>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solidFill>
                <a:srgbClr val="000000"/>
              </a:solidFill>
            </a:endParaRPr>
          </a:p>
        </p:txBody>
      </p:sp>
      <p:sp>
        <p:nvSpPr>
          <p:cNvPr id="8" name="Rectangle 6"/>
          <p:cNvSpPr>
            <a:spLocks noGrp="1" noChangeArrowheads="1"/>
          </p:cNvSpPr>
          <p:nvPr>
            <p:ph type="sldNum" sz="quarter" idx="12"/>
          </p:nvPr>
        </p:nvSpPr>
        <p:spPr/>
        <p:txBody>
          <a:bodyPr/>
          <a:lstStyle>
            <a:lvl1pPr>
              <a:defRPr/>
            </a:lvl1pPr>
          </a:lstStyle>
          <a:p>
            <a:pPr>
              <a:defRPr/>
            </a:pPr>
            <a:fld id="{87A7CB28-97B6-4B99-B6CC-F8B9BF575C9D}"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227786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A53CC0E-EF58-405B-98C5-DD40AE2CBF1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771126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3D58228-5A22-4C35-8CDD-FEE654757362}"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896018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C521199-AD68-45B7-8932-B564543A864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979636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9C737FD5-23A3-433F-AAE9-C1FB8ED84416}"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9222321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22E1104D-8DE7-4466-96F7-1A28F315936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3518608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97104002-C957-46F8-A12B-C3A4B4002790}"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8730236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9AF830DE-487E-4B9A-930A-728616DA0E5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857776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2D47F-9DF6-4E30-99C3-6428E11DB2AC}" type="datetimeFigureOut">
              <a:rPr lang="en-US" smtClean="0"/>
              <a:t>5/18/16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3710290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C05203D-A275-42EC-A96C-60DED5B77517}"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0339798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06504C4-2505-4040-B2A7-0B0417D1757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416879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B2568E1-E2F6-4191-BC45-349286985DB5}"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0431754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0FE5A0F-2C5B-4F5F-BBED-5A3DAB9929D8}"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8315684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r>
              <a:rPr lang="en-US" noProof="0" smtClean="0"/>
              <a:t>Click icon to add table</a:t>
            </a:r>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C0AEEF1-A19B-40F6-BD53-CF4E67931080}"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464927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52D47F-9DF6-4E30-99C3-6428E11DB2AC}" type="datetimeFigureOut">
              <a:rPr lang="en-US" smtClean="0"/>
              <a:t>5/18/16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2179230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52D47F-9DF6-4E30-99C3-6428E11DB2AC}" type="datetimeFigureOut">
              <a:rPr lang="en-US" smtClean="0"/>
              <a:t>5/18/16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2831261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52D47F-9DF6-4E30-99C3-6428E11DB2AC}" type="datetimeFigureOut">
              <a:rPr lang="en-US" smtClean="0"/>
              <a:t>5/18/16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685930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52D47F-9DF6-4E30-99C3-6428E11DB2AC}" type="datetimeFigureOut">
              <a:rPr lang="en-US" smtClean="0"/>
              <a:t>5/18/16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72925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52D47F-9DF6-4E30-99C3-6428E11DB2AC}" type="datetimeFigureOut">
              <a:rPr lang="en-US" smtClean="0"/>
              <a:t>5/18/16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1901896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2D47F-9DF6-4E30-99C3-6428E11DB2AC}" type="datetimeFigureOut">
              <a:rPr lang="en-US" smtClean="0"/>
              <a:t>5/18/16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3789688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2D47F-9DF6-4E30-99C3-6428E11DB2AC}" type="datetimeFigureOut">
              <a:rPr lang="en-US" smtClean="0"/>
              <a:t>5/18/16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F55DC-7094-4C75-9FF4-1A0C042F6CE6}" type="slidenum">
              <a:rPr lang="en-US" smtClean="0"/>
              <a:t>‹#›</a:t>
            </a:fld>
            <a:endParaRPr lang="en-US"/>
          </a:p>
        </p:txBody>
      </p:sp>
    </p:spTree>
    <p:extLst>
      <p:ext uri="{BB962C8B-B14F-4D97-AF65-F5344CB8AC3E}">
        <p14:creationId xmlns:p14="http://schemas.microsoft.com/office/powerpoint/2010/main" val="8056714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52D47F-9DF6-4E30-99C3-6428E11DB2AC}" type="datetimeFigureOut">
              <a:rPr lang="en-US" smtClean="0"/>
              <a:t>5/18/16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6F55DC-7094-4C75-9FF4-1A0C042F6CE6}" type="slidenum">
              <a:rPr lang="en-US" smtClean="0"/>
              <a:t>‹#›</a:t>
            </a:fld>
            <a:endParaRPr lang="en-US"/>
          </a:p>
        </p:txBody>
      </p:sp>
    </p:spTree>
    <p:extLst>
      <p:ext uri="{BB962C8B-B14F-4D97-AF65-F5344CB8AC3E}">
        <p14:creationId xmlns:p14="http://schemas.microsoft.com/office/powerpoint/2010/main" val="417689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8435"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499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cs typeface="+mn-cs"/>
              </a:defRPr>
            </a:lvl1pPr>
          </a:lstStyle>
          <a:p>
            <a:pPr fontAlgn="base">
              <a:spcBef>
                <a:spcPct val="0"/>
              </a:spcBef>
              <a:spcAft>
                <a:spcPct val="0"/>
              </a:spcAft>
              <a:defRPr/>
            </a:pPr>
            <a:endParaRPr lang="en-US" altLang="en-US">
              <a:solidFill>
                <a:srgbClr val="000000"/>
              </a:solidFill>
            </a:endParaRPr>
          </a:p>
        </p:txBody>
      </p:sp>
      <p:sp>
        <p:nvSpPr>
          <p:cNvPr id="849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cs typeface="+mn-cs"/>
              </a:defRPr>
            </a:lvl1pPr>
          </a:lstStyle>
          <a:p>
            <a:pPr fontAlgn="base">
              <a:spcBef>
                <a:spcPct val="0"/>
              </a:spcBef>
              <a:spcAft>
                <a:spcPct val="0"/>
              </a:spcAft>
              <a:defRPr/>
            </a:pPr>
            <a:endParaRPr lang="en-US" altLang="en-US">
              <a:solidFill>
                <a:srgbClr val="000000"/>
              </a:solidFill>
            </a:endParaRPr>
          </a:p>
        </p:txBody>
      </p:sp>
      <p:sp>
        <p:nvSpPr>
          <p:cNvPr id="849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cs typeface="+mn-cs"/>
              </a:defRPr>
            </a:lvl1pPr>
          </a:lstStyle>
          <a:p>
            <a:pPr fontAlgn="base">
              <a:spcBef>
                <a:spcPct val="0"/>
              </a:spcBef>
              <a:spcAft>
                <a:spcPct val="0"/>
              </a:spcAft>
              <a:defRPr/>
            </a:pPr>
            <a:fld id="{FE0AA2EB-FF58-4A78-983B-48E24109461B}" type="slidenum">
              <a:rPr lang="en-US" altLang="en-US">
                <a:solidFill>
                  <a:srgbClr val="000000"/>
                </a:solidFill>
              </a:rPr>
              <a:pPr fontAlgn="base">
                <a:spcBef>
                  <a:spcPct val="0"/>
                </a:spcBef>
                <a:spcAft>
                  <a:spcPct val="0"/>
                </a:spcAft>
                <a:defRPr/>
              </a:pPr>
              <a:t>‹#›</a:t>
            </a:fld>
            <a:endParaRPr lang="en-US" altLang="en-US">
              <a:solidFill>
                <a:srgbClr val="000000"/>
              </a:solidFill>
            </a:endParaRPr>
          </a:p>
        </p:txBody>
      </p:sp>
      <p:sp>
        <p:nvSpPr>
          <p:cNvPr id="8499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fontAlgn="base">
              <a:spcBef>
                <a:spcPct val="0"/>
              </a:spcBef>
              <a:spcAft>
                <a:spcPct val="0"/>
              </a:spcAft>
              <a:defRPr/>
            </a:pPr>
            <a:endParaRPr lang="en-US">
              <a:solidFill>
                <a:srgbClr val="000000"/>
              </a:solidFill>
              <a:cs typeface="Arial" charset="0"/>
            </a:endParaRPr>
          </a:p>
        </p:txBody>
      </p:sp>
      <p:sp>
        <p:nvSpPr>
          <p:cNvPr id="8500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fontAlgn="base">
              <a:spcBef>
                <a:spcPct val="0"/>
              </a:spcBef>
              <a:spcAft>
                <a:spcPct val="0"/>
              </a:spcAft>
              <a:defRPr/>
            </a:pPr>
            <a:endParaRPr lang="en-US">
              <a:solidFill>
                <a:srgbClr val="000000"/>
              </a:solidFill>
              <a:cs typeface="Arial" charset="0"/>
            </a:endParaRPr>
          </a:p>
        </p:txBody>
      </p:sp>
    </p:spTree>
    <p:extLst>
      <p:ext uri="{BB962C8B-B14F-4D97-AF65-F5344CB8AC3E}">
        <p14:creationId xmlns:p14="http://schemas.microsoft.com/office/powerpoint/2010/main" val="1813764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hf hdr="0" ft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2"/>
          </p:nvPr>
        </p:nvSpPr>
        <p:spPr/>
        <p:txBody>
          <a:bodyPr/>
          <a:lstStyle/>
          <a:p>
            <a:pPr>
              <a:defRPr/>
            </a:pPr>
            <a:fld id="{47C2B904-D083-4709-98CD-E68BEA38EDC8}" type="slidenum">
              <a:rPr lang="en-US" altLang="en-US">
                <a:solidFill>
                  <a:srgbClr val="000000"/>
                </a:solidFill>
              </a:rPr>
              <a:pPr>
                <a:defRPr/>
              </a:pPr>
              <a:t>1</a:t>
            </a:fld>
            <a:endParaRPr lang="en-US" altLang="en-US">
              <a:solidFill>
                <a:srgbClr val="000000"/>
              </a:solidFill>
            </a:endParaRPr>
          </a:p>
        </p:txBody>
      </p:sp>
      <p:sp>
        <p:nvSpPr>
          <p:cNvPr id="20483" name="Rectangle 2"/>
          <p:cNvSpPr>
            <a:spLocks noGrp="1" noChangeArrowheads="1"/>
          </p:cNvSpPr>
          <p:nvPr>
            <p:ph type="ctrTitle"/>
          </p:nvPr>
        </p:nvSpPr>
        <p:spPr>
          <a:xfrm>
            <a:off x="914400" y="1524000"/>
            <a:ext cx="7623175" cy="2209800"/>
          </a:xfrm>
        </p:spPr>
        <p:txBody>
          <a:bodyPr/>
          <a:lstStyle/>
          <a:p>
            <a:pPr algn="ctr" eaLnBrk="1" hangingPunct="1"/>
            <a:r>
              <a:rPr lang="en-US" sz="4600" dirty="0" smtClean="0"/>
              <a:t>CSE 1223: Introduction to Computer Programming in Java</a:t>
            </a:r>
            <a:br>
              <a:rPr lang="en-US" sz="4600" dirty="0" smtClean="0"/>
            </a:br>
            <a:r>
              <a:rPr lang="en-US" sz="4600" dirty="0" smtClean="0"/>
              <a:t>Chapter 2 – Java Fundamentals</a:t>
            </a:r>
          </a:p>
        </p:txBody>
      </p:sp>
      <p:sp>
        <p:nvSpPr>
          <p:cNvPr id="20484" name="Rectangle 3"/>
          <p:cNvSpPr>
            <a:spLocks noGrp="1" noChangeArrowheads="1"/>
          </p:cNvSpPr>
          <p:nvPr>
            <p:ph type="subTitle" idx="1"/>
          </p:nvPr>
        </p:nvSpPr>
        <p:spPr/>
        <p:txBody>
          <a:bodyPr/>
          <a:lstStyle/>
          <a:p>
            <a:pPr eaLnBrk="1" hangingPunct="1"/>
            <a:endParaRPr lang="en-US" dirty="0" smtClean="0"/>
          </a:p>
        </p:txBody>
      </p:sp>
      <p:pic>
        <p:nvPicPr>
          <p:cNvPr id="20485" name="Picture 4"/>
          <p:cNvPicPr>
            <a:picLocks noChangeAspect="1" noChangeArrowheads="1"/>
          </p:cNvPicPr>
          <p:nvPr/>
        </p:nvPicPr>
        <p:blipFill>
          <a:blip r:embed="rId3" cstate="print"/>
          <a:srcRect/>
          <a:stretch>
            <a:fillRect/>
          </a:stretch>
        </p:blipFill>
        <p:spPr bwMode="auto">
          <a:xfrm>
            <a:off x="6934200" y="4724400"/>
            <a:ext cx="1905000" cy="1905000"/>
          </a:xfrm>
          <a:prstGeom prst="rect">
            <a:avLst/>
          </a:prstGeom>
          <a:noFill/>
          <a:ln w="9525">
            <a:noFill/>
            <a:miter lim="800000"/>
            <a:headEnd/>
            <a:tailEnd/>
          </a:ln>
        </p:spPr>
      </p:pic>
    </p:spTree>
    <p:extLst>
      <p:ext uri="{BB962C8B-B14F-4D97-AF65-F5344CB8AC3E}">
        <p14:creationId xmlns:p14="http://schemas.microsoft.com/office/powerpoint/2010/main" val="24133981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Numeric Operators</a:t>
            </a:r>
          </a:p>
        </p:txBody>
      </p:sp>
      <p:sp>
        <p:nvSpPr>
          <p:cNvPr id="24579" name="Rectangle 3"/>
          <p:cNvSpPr>
            <a:spLocks noGrp="1" noChangeArrowheads="1"/>
          </p:cNvSpPr>
          <p:nvPr>
            <p:ph idx="1"/>
          </p:nvPr>
        </p:nvSpPr>
        <p:spPr>
          <a:xfrm>
            <a:off x="457200" y="1219200"/>
            <a:ext cx="8229600" cy="4911725"/>
          </a:xfrm>
        </p:spPr>
        <p:txBody>
          <a:bodyPr/>
          <a:lstStyle/>
          <a:p>
            <a:pPr eaLnBrk="1" hangingPunct="1">
              <a:lnSpc>
                <a:spcPct val="90000"/>
              </a:lnSpc>
            </a:pPr>
            <a:r>
              <a:rPr lang="en-US" dirty="0" smtClean="0"/>
              <a:t>Some common integer operators:</a:t>
            </a:r>
          </a:p>
          <a:p>
            <a:pPr lvl="1" eaLnBrk="1" hangingPunct="1">
              <a:lnSpc>
                <a:spcPct val="90000"/>
              </a:lnSpc>
            </a:pPr>
            <a:r>
              <a:rPr lang="en-US" dirty="0" smtClean="0"/>
              <a:t>+ (obvious)</a:t>
            </a:r>
          </a:p>
          <a:p>
            <a:pPr lvl="1" eaLnBrk="1" hangingPunct="1">
              <a:lnSpc>
                <a:spcPct val="90000"/>
              </a:lnSpc>
            </a:pPr>
            <a:r>
              <a:rPr lang="en-US" dirty="0" smtClean="0"/>
              <a:t>- (obvious)</a:t>
            </a:r>
          </a:p>
          <a:p>
            <a:pPr lvl="1" eaLnBrk="1" hangingPunct="1">
              <a:lnSpc>
                <a:spcPct val="90000"/>
              </a:lnSpc>
            </a:pPr>
            <a:r>
              <a:rPr lang="en-US" dirty="0" smtClean="0"/>
              <a:t>* (obvious)</a:t>
            </a:r>
          </a:p>
          <a:p>
            <a:pPr lvl="1" eaLnBrk="1" hangingPunct="1">
              <a:lnSpc>
                <a:spcPct val="90000"/>
              </a:lnSpc>
            </a:pPr>
            <a:r>
              <a:rPr lang="en-US" dirty="0" smtClean="0"/>
              <a:t>/ (integer division, e.g., 6/2=3, 5/2=2, 19/5=?)</a:t>
            </a:r>
          </a:p>
          <a:p>
            <a:pPr lvl="1" eaLnBrk="1" hangingPunct="1">
              <a:lnSpc>
                <a:spcPct val="90000"/>
              </a:lnSpc>
            </a:pPr>
            <a:r>
              <a:rPr lang="en-US" dirty="0" smtClean="0"/>
              <a:t>% (mod operator, i.e., remainder of integer division, e.g., 6%2=0, 5%2=1, 19%5=?)</a:t>
            </a:r>
          </a:p>
          <a:p>
            <a:pPr eaLnBrk="1" hangingPunct="1">
              <a:lnSpc>
                <a:spcPct val="90000"/>
              </a:lnSpc>
            </a:pPr>
            <a:r>
              <a:rPr lang="en-US" dirty="0" smtClean="0"/>
              <a:t>Some common real operators:</a:t>
            </a:r>
          </a:p>
          <a:p>
            <a:pPr lvl="1" eaLnBrk="1" hangingPunct="1">
              <a:lnSpc>
                <a:spcPct val="90000"/>
              </a:lnSpc>
            </a:pPr>
            <a:r>
              <a:rPr lang="en-US" dirty="0" smtClean="0"/>
              <a:t>+, -, *, / (real division)</a:t>
            </a:r>
          </a:p>
          <a:p>
            <a:pPr lvl="2">
              <a:lnSpc>
                <a:spcPct val="90000"/>
              </a:lnSpc>
            </a:pPr>
            <a:r>
              <a:rPr lang="en-US" dirty="0" smtClean="0"/>
              <a:t>Note that real division is </a:t>
            </a:r>
            <a:r>
              <a:rPr lang="en-US" i="1" dirty="0" smtClean="0"/>
              <a:t>approximate</a:t>
            </a:r>
            <a:r>
              <a:rPr lang="en-US" dirty="0" smtClean="0"/>
              <a:t> </a:t>
            </a:r>
          </a:p>
          <a:p>
            <a:pPr lvl="3">
              <a:lnSpc>
                <a:spcPct val="90000"/>
              </a:lnSpc>
            </a:pPr>
            <a:r>
              <a:rPr lang="en-US" dirty="0" smtClean="0"/>
              <a:t>Sometimes the results you get will be surprising!</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3BBF30B0-A8CC-4AA6-9A2B-362F42F9F04F}" type="slidenum">
              <a:rPr lang="en-US" sz="1200">
                <a:solidFill>
                  <a:srgbClr val="898989"/>
                </a:solidFill>
              </a:rPr>
              <a:pPr eaLnBrk="1" hangingPunct="1"/>
              <a:t>10</a:t>
            </a:fld>
            <a:endParaRPr lang="en-US" sz="1200">
              <a:solidFill>
                <a:srgbClr val="898989"/>
              </a:solidFill>
            </a:endParaRPr>
          </a:p>
        </p:txBody>
      </p:sp>
    </p:spTree>
    <p:extLst>
      <p:ext uri="{BB962C8B-B14F-4D97-AF65-F5344CB8AC3E}">
        <p14:creationId xmlns:p14="http://schemas.microsoft.com/office/powerpoint/2010/main" val="19737585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Integer arithmetic</a:t>
            </a:r>
            <a:endParaRPr lang="en-US" dirty="0"/>
          </a:p>
        </p:txBody>
      </p:sp>
      <p:sp>
        <p:nvSpPr>
          <p:cNvPr id="3" name="Content Placeholder 2"/>
          <p:cNvSpPr>
            <a:spLocks noGrp="1"/>
          </p:cNvSpPr>
          <p:nvPr>
            <p:ph idx="1"/>
          </p:nvPr>
        </p:nvSpPr>
        <p:spPr/>
        <p:txBody>
          <a:bodyPr/>
          <a:lstStyle/>
          <a:p>
            <a:r>
              <a:rPr lang="en-US" dirty="0" smtClean="0"/>
              <a:t>For integers, it is important to understand the / and % operators</a:t>
            </a:r>
          </a:p>
          <a:p>
            <a:pPr lvl="1"/>
            <a:r>
              <a:rPr lang="en-US" dirty="0" smtClean="0"/>
              <a:t>/ is </a:t>
            </a:r>
            <a:r>
              <a:rPr lang="en-US" i="1" dirty="0" smtClean="0"/>
              <a:t>integer division</a:t>
            </a:r>
            <a:r>
              <a:rPr lang="en-US" dirty="0" smtClean="0"/>
              <a:t>.  It is not exactly the same as division for real numbers</a:t>
            </a:r>
          </a:p>
          <a:p>
            <a:pPr lvl="2"/>
            <a:r>
              <a:rPr lang="en-US" dirty="0" smtClean="0"/>
              <a:t>4 / 2 = 2</a:t>
            </a:r>
          </a:p>
          <a:p>
            <a:pPr lvl="2"/>
            <a:r>
              <a:rPr lang="en-US" dirty="0" smtClean="0"/>
              <a:t>But 5 / 2 = 2 also</a:t>
            </a:r>
          </a:p>
          <a:p>
            <a:pPr lvl="2"/>
            <a:r>
              <a:rPr lang="en-US" dirty="0" smtClean="0"/>
              <a:t>Rule is “divide, then round closer to zero”</a:t>
            </a:r>
          </a:p>
          <a:p>
            <a:pPr lvl="3"/>
            <a:r>
              <a:rPr lang="en-US" dirty="0" smtClean="0"/>
              <a:t>Not “round down” – “round toward zero”</a:t>
            </a:r>
          </a:p>
          <a:p>
            <a:pPr lvl="3"/>
            <a:r>
              <a:rPr lang="en-US" dirty="0" smtClean="0"/>
              <a:t>So -5/2 = -2</a:t>
            </a:r>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11</a:t>
            </a:fld>
            <a:endParaRPr lang="en-US" altLang="en-US">
              <a:solidFill>
                <a:srgbClr val="000000"/>
              </a:solidFill>
            </a:endParaRPr>
          </a:p>
        </p:txBody>
      </p:sp>
    </p:spTree>
    <p:extLst>
      <p:ext uri="{BB962C8B-B14F-4D97-AF65-F5344CB8AC3E}">
        <p14:creationId xmlns:p14="http://schemas.microsoft.com/office/powerpoint/2010/main" val="1512332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Integer arithmetic</a:t>
            </a:r>
            <a:endParaRPr lang="en-US" dirty="0"/>
          </a:p>
        </p:txBody>
      </p:sp>
      <p:sp>
        <p:nvSpPr>
          <p:cNvPr id="3" name="Content Placeholder 2"/>
          <p:cNvSpPr>
            <a:spLocks noGrp="1"/>
          </p:cNvSpPr>
          <p:nvPr>
            <p:ph idx="1"/>
          </p:nvPr>
        </p:nvSpPr>
        <p:spPr>
          <a:xfrm>
            <a:off x="457200" y="1066800"/>
            <a:ext cx="8229600" cy="5064125"/>
          </a:xfrm>
        </p:spPr>
        <p:txBody>
          <a:bodyPr/>
          <a:lstStyle/>
          <a:p>
            <a:r>
              <a:rPr lang="en-US" dirty="0" smtClean="0"/>
              <a:t>For integers, it is important to understand the / and % operators</a:t>
            </a:r>
          </a:p>
          <a:p>
            <a:pPr lvl="1"/>
            <a:r>
              <a:rPr lang="en-US" dirty="0" smtClean="0"/>
              <a:t>% is </a:t>
            </a:r>
            <a:r>
              <a:rPr lang="en-US" i="1" dirty="0" smtClean="0"/>
              <a:t>integer remainder</a:t>
            </a:r>
            <a:endParaRPr lang="en-US" dirty="0" smtClean="0"/>
          </a:p>
          <a:p>
            <a:pPr lvl="2"/>
            <a:r>
              <a:rPr lang="en-US" dirty="0" smtClean="0"/>
              <a:t>Works much like you might remember long division working when you were in grade school</a:t>
            </a:r>
          </a:p>
          <a:p>
            <a:pPr lvl="2"/>
            <a:r>
              <a:rPr lang="en-US" dirty="0" smtClean="0"/>
              <a:t>5 % 2 = 1</a:t>
            </a:r>
          </a:p>
          <a:p>
            <a:pPr lvl="3"/>
            <a:r>
              <a:rPr lang="en-US" dirty="0" smtClean="0"/>
              <a:t>Because 5/2=2 with 1 remaining</a:t>
            </a:r>
          </a:p>
          <a:p>
            <a:pPr lvl="2"/>
            <a:r>
              <a:rPr lang="en-US" dirty="0" smtClean="0"/>
              <a:t>4 % 2 = 0</a:t>
            </a:r>
          </a:p>
          <a:p>
            <a:pPr lvl="3"/>
            <a:r>
              <a:rPr lang="en-US" dirty="0" smtClean="0"/>
              <a:t>Because 4/2=2 with 0 remaining</a:t>
            </a:r>
          </a:p>
          <a:p>
            <a:pPr lvl="2"/>
            <a:r>
              <a:rPr lang="en-US" dirty="0" smtClean="0"/>
              <a:t>19 % 5 = 4</a:t>
            </a:r>
          </a:p>
          <a:p>
            <a:pPr lvl="3"/>
            <a:r>
              <a:rPr lang="en-US" dirty="0" smtClean="0"/>
              <a:t>Because 19/5 = 3 with 4 remaining</a:t>
            </a:r>
          </a:p>
          <a:p>
            <a:pPr lvl="2"/>
            <a:r>
              <a:rPr lang="en-US" dirty="0" smtClean="0"/>
              <a:t>etc.</a:t>
            </a:r>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12</a:t>
            </a:fld>
            <a:endParaRPr lang="en-US" altLang="en-US">
              <a:solidFill>
                <a:srgbClr val="000000"/>
              </a:solidFill>
            </a:endParaRPr>
          </a:p>
        </p:txBody>
      </p:sp>
    </p:spTree>
    <p:extLst>
      <p:ext uri="{BB962C8B-B14F-4D97-AF65-F5344CB8AC3E}">
        <p14:creationId xmlns:p14="http://schemas.microsoft.com/office/powerpoint/2010/main" val="391013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Integer arithmetic</a:t>
            </a:r>
            <a:endParaRPr lang="en-US" dirty="0"/>
          </a:p>
        </p:txBody>
      </p:sp>
      <p:sp>
        <p:nvSpPr>
          <p:cNvPr id="3" name="Content Placeholder 2"/>
          <p:cNvSpPr>
            <a:spLocks noGrp="1"/>
          </p:cNvSpPr>
          <p:nvPr>
            <p:ph idx="1"/>
          </p:nvPr>
        </p:nvSpPr>
        <p:spPr>
          <a:xfrm>
            <a:off x="457200" y="1066800"/>
            <a:ext cx="8229600" cy="5064125"/>
          </a:xfrm>
        </p:spPr>
        <p:txBody>
          <a:bodyPr/>
          <a:lstStyle/>
          <a:p>
            <a:r>
              <a:rPr lang="en-US" dirty="0" smtClean="0"/>
              <a:t>For integers, it is important to understand the / and % operators</a:t>
            </a:r>
          </a:p>
          <a:p>
            <a:pPr lvl="1"/>
            <a:r>
              <a:rPr lang="en-US" dirty="0" smtClean="0"/>
              <a:t>/ and % work together</a:t>
            </a:r>
          </a:p>
          <a:p>
            <a:pPr lvl="2"/>
            <a:r>
              <a:rPr lang="en-US" dirty="0" smtClean="0"/>
              <a:t>(x / y) * y + (x % y) = x</a:t>
            </a:r>
          </a:p>
          <a:p>
            <a:pPr lvl="3"/>
            <a:r>
              <a:rPr lang="en-US" dirty="0" smtClean="0"/>
              <a:t>19 / 5 = 3</a:t>
            </a:r>
          </a:p>
          <a:p>
            <a:pPr lvl="3"/>
            <a:r>
              <a:rPr lang="en-US" dirty="0" smtClean="0"/>
              <a:t>19 % 5 = 4</a:t>
            </a:r>
          </a:p>
          <a:p>
            <a:pPr lvl="3"/>
            <a:r>
              <a:rPr lang="en-US" dirty="0" smtClean="0"/>
              <a:t>5 * 3 = 15</a:t>
            </a:r>
          </a:p>
          <a:p>
            <a:pPr lvl="3"/>
            <a:r>
              <a:rPr lang="en-US" dirty="0" smtClean="0"/>
              <a:t>15 + 4 = 19</a:t>
            </a:r>
          </a:p>
          <a:p>
            <a:pPr lvl="1"/>
            <a:r>
              <a:rPr lang="en-US" dirty="0" smtClean="0"/>
              <a:t>Use % to check whether a number is even or not</a:t>
            </a:r>
          </a:p>
          <a:p>
            <a:pPr lvl="2"/>
            <a:r>
              <a:rPr lang="en-US" dirty="0" smtClean="0"/>
              <a:t>10 % 2 = 0</a:t>
            </a:r>
          </a:p>
          <a:p>
            <a:pPr lvl="2"/>
            <a:r>
              <a:rPr lang="en-US" dirty="0" smtClean="0"/>
              <a:t>11 % 2 = 1</a:t>
            </a:r>
          </a:p>
          <a:p>
            <a:pPr lvl="2"/>
            <a:endParaRPr lang="en-US" dirty="0" smtClean="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13</a:t>
            </a:fld>
            <a:endParaRPr lang="en-US" altLang="en-US">
              <a:solidFill>
                <a:srgbClr val="000000"/>
              </a:solidFill>
            </a:endParaRPr>
          </a:p>
        </p:txBody>
      </p:sp>
    </p:spTree>
    <p:extLst>
      <p:ext uri="{BB962C8B-B14F-4D97-AF65-F5344CB8AC3E}">
        <p14:creationId xmlns:p14="http://schemas.microsoft.com/office/powerpoint/2010/main" val="30188624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sz="4000" smtClean="0"/>
              <a:t>Some Expressions:</a:t>
            </a:r>
            <a:br>
              <a:rPr lang="en-US" sz="4000" smtClean="0"/>
            </a:br>
            <a:r>
              <a:rPr lang="en-US" sz="4000" smtClean="0"/>
              <a:t>What Are Their Values?</a:t>
            </a:r>
          </a:p>
        </p:txBody>
      </p:sp>
      <p:sp>
        <p:nvSpPr>
          <p:cNvPr id="25603" name="Rectangle 3"/>
          <p:cNvSpPr>
            <a:spLocks noGrp="1" noChangeArrowheads="1"/>
          </p:cNvSpPr>
          <p:nvPr>
            <p:ph idx="1"/>
          </p:nvPr>
        </p:nvSpPr>
        <p:spPr/>
        <p:txBody>
          <a:bodyPr/>
          <a:lstStyle/>
          <a:p>
            <a:pPr eaLnBrk="1" hangingPunct="1">
              <a:buFont typeface="Wingdings" pitchFamily="2" charset="2"/>
              <a:buNone/>
            </a:pPr>
            <a:r>
              <a:rPr lang="en-US" sz="2400" b="1" dirty="0" err="1" smtClean="0">
                <a:latin typeface="Courier New" charset="0"/>
              </a:rPr>
              <a:t>int</a:t>
            </a:r>
            <a:r>
              <a:rPr lang="en-US" sz="2400" dirty="0" smtClean="0">
                <a:latin typeface="Courier New" charset="0"/>
              </a:rPr>
              <a:t> </a:t>
            </a:r>
            <a:r>
              <a:rPr lang="en-US" sz="2400" dirty="0" err="1" smtClean="0">
                <a:latin typeface="Courier New" charset="0"/>
              </a:rPr>
              <a:t>i</a:t>
            </a:r>
            <a:r>
              <a:rPr lang="en-US" sz="2400" dirty="0" smtClean="0">
                <a:latin typeface="Courier New" charset="0"/>
              </a:rPr>
              <a:t> = 12, j = 5, k = -3;</a:t>
            </a:r>
          </a:p>
          <a:p>
            <a:pPr eaLnBrk="1" hangingPunct="1">
              <a:buFont typeface="Wingdings" pitchFamily="2" charset="2"/>
              <a:buNone/>
            </a:pPr>
            <a:r>
              <a:rPr lang="en-US" sz="2400" b="1" dirty="0" smtClean="0">
                <a:latin typeface="Courier New" charset="0"/>
              </a:rPr>
              <a:t>double</a:t>
            </a:r>
            <a:r>
              <a:rPr lang="en-US" sz="2400" dirty="0" smtClean="0">
                <a:latin typeface="Courier New" charset="0"/>
              </a:rPr>
              <a:t> x = 2.1, y = -1.5, z = 3.0;</a:t>
            </a:r>
          </a:p>
          <a:p>
            <a:pPr eaLnBrk="1" hangingPunct="1">
              <a:buFont typeface="Wingdings" pitchFamily="2" charset="2"/>
              <a:buNone/>
            </a:pPr>
            <a:endParaRPr lang="en-US" sz="2400" dirty="0" smtClean="0">
              <a:latin typeface="Courier New" charset="0"/>
            </a:endParaRPr>
          </a:p>
          <a:p>
            <a:pPr eaLnBrk="1" hangingPunct="1"/>
            <a:r>
              <a:rPr lang="en-US" sz="2400" dirty="0" smtClean="0">
                <a:latin typeface="Courier New" charset="0"/>
              </a:rPr>
              <a:t>(</a:t>
            </a:r>
            <a:r>
              <a:rPr lang="en-US" sz="2400" dirty="0" err="1" smtClean="0">
                <a:latin typeface="Courier New" charset="0"/>
              </a:rPr>
              <a:t>i</a:t>
            </a:r>
            <a:r>
              <a:rPr lang="en-US" sz="2400" dirty="0" smtClean="0">
                <a:latin typeface="Courier New" charset="0"/>
              </a:rPr>
              <a:t> + j + k) / 3</a:t>
            </a:r>
          </a:p>
          <a:p>
            <a:pPr eaLnBrk="1" hangingPunct="1"/>
            <a:r>
              <a:rPr lang="en-US" sz="2400" dirty="0" smtClean="0">
                <a:latin typeface="Courier New" charset="0"/>
              </a:rPr>
              <a:t>(</a:t>
            </a:r>
            <a:r>
              <a:rPr lang="en-US" sz="2400" dirty="0" err="1" smtClean="0">
                <a:latin typeface="Courier New" charset="0"/>
              </a:rPr>
              <a:t>i</a:t>
            </a:r>
            <a:r>
              <a:rPr lang="en-US" sz="2400" dirty="0" smtClean="0">
                <a:latin typeface="Courier New" charset="0"/>
              </a:rPr>
              <a:t> / j) * j + (</a:t>
            </a:r>
            <a:r>
              <a:rPr lang="en-US" sz="2400" dirty="0" err="1" smtClean="0">
                <a:latin typeface="Courier New" charset="0"/>
              </a:rPr>
              <a:t>i</a:t>
            </a:r>
            <a:r>
              <a:rPr lang="en-US" sz="2400" dirty="0" smtClean="0">
                <a:latin typeface="Courier New" charset="0"/>
              </a:rPr>
              <a:t> % j)</a:t>
            </a:r>
          </a:p>
          <a:p>
            <a:pPr eaLnBrk="1" hangingPunct="1"/>
            <a:r>
              <a:rPr lang="en-US" sz="2400" dirty="0" smtClean="0">
                <a:latin typeface="Courier New" charset="0"/>
              </a:rPr>
              <a:t>x * x + y * y</a:t>
            </a:r>
          </a:p>
          <a:p>
            <a:pPr eaLnBrk="1" hangingPunct="1"/>
            <a:r>
              <a:rPr lang="en-US" sz="2400" dirty="0" smtClean="0">
                <a:latin typeface="Courier New" charset="0"/>
              </a:rPr>
              <a:t>(x + y + z) / (x – y – z)</a:t>
            </a:r>
          </a:p>
          <a:p>
            <a:pPr eaLnBrk="1" hangingPunct="1"/>
            <a:r>
              <a:rPr lang="en-US" sz="2400" dirty="0" smtClean="0">
                <a:latin typeface="Courier New" charset="0"/>
              </a:rPr>
              <a:t>2.0 * z – (x + y)</a:t>
            </a:r>
            <a:endParaRPr lang="en-US" sz="2400" dirty="0">
              <a:latin typeface="Courier New" charset="0"/>
            </a:endParaRPr>
          </a:p>
          <a:p>
            <a:pPr eaLnBrk="1" hangingPunct="1"/>
            <a:r>
              <a:rPr lang="en-US" sz="2400" dirty="0" smtClean="0">
                <a:latin typeface="Courier New" charset="0"/>
              </a:rPr>
              <a:t>Precedence and Types – Best be explicit!</a:t>
            </a:r>
          </a:p>
          <a:p>
            <a:pPr marL="0" indent="0" eaLnBrk="1" hangingPunct="1">
              <a:buNone/>
            </a:pPr>
            <a:r>
              <a:rPr lang="en-US" sz="2400" dirty="0" err="1" smtClean="0">
                <a:latin typeface="Courier New" charset="0"/>
              </a:rPr>
              <a:t>eg</a:t>
            </a:r>
            <a:r>
              <a:rPr lang="en-US" sz="2400" dirty="0" smtClean="0">
                <a:latin typeface="Courier New" charset="0"/>
              </a:rPr>
              <a:t>. </a:t>
            </a:r>
            <a:r>
              <a:rPr lang="en-US" sz="2400" dirty="0" err="1" smtClean="0">
                <a:latin typeface="Courier New" charset="0"/>
              </a:rPr>
              <a:t>Integer.toString</a:t>
            </a:r>
            <a:r>
              <a:rPr lang="en-US" sz="2400" dirty="0" smtClean="0">
                <a:latin typeface="Courier New" charset="0"/>
              </a:rPr>
              <a:t>(n), </a:t>
            </a:r>
            <a:r>
              <a:rPr lang="en-US" sz="2400" dirty="0" err="1" smtClean="0">
                <a:latin typeface="Courier New" charset="0"/>
              </a:rPr>
              <a:t>String.valueOf</a:t>
            </a:r>
            <a:r>
              <a:rPr lang="en-US" sz="2400" dirty="0" smtClean="0">
                <a:latin typeface="Courier New" charset="0"/>
              </a:rPr>
              <a:t>(n)</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C8BA4CCC-517F-459F-B8BA-B4F6F12F6346}" type="slidenum">
              <a:rPr lang="en-US" sz="1200">
                <a:solidFill>
                  <a:srgbClr val="898989"/>
                </a:solidFill>
              </a:rPr>
              <a:pPr eaLnBrk="1" hangingPunct="1"/>
              <a:t>14</a:t>
            </a:fld>
            <a:endParaRPr lang="en-US" sz="1200">
              <a:solidFill>
                <a:srgbClr val="898989"/>
              </a:solidFill>
            </a:endParaRPr>
          </a:p>
        </p:txBody>
      </p:sp>
    </p:spTree>
    <p:extLst>
      <p:ext uri="{BB962C8B-B14F-4D97-AF65-F5344CB8AC3E}">
        <p14:creationId xmlns:p14="http://schemas.microsoft.com/office/powerpoint/2010/main" val="18769575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Output Statements</a:t>
            </a:r>
          </a:p>
        </p:txBody>
      </p:sp>
      <p:sp>
        <p:nvSpPr>
          <p:cNvPr id="26627" name="Rectangle 3"/>
          <p:cNvSpPr>
            <a:spLocks noGrp="1" noChangeArrowheads="1"/>
          </p:cNvSpPr>
          <p:nvPr>
            <p:ph idx="1"/>
          </p:nvPr>
        </p:nvSpPr>
        <p:spPr/>
        <p:txBody>
          <a:bodyPr/>
          <a:lstStyle/>
          <a:p>
            <a:pPr eaLnBrk="1" hangingPunct="1">
              <a:buFont typeface="Wingdings" pitchFamily="2" charset="2"/>
              <a:buNone/>
            </a:pPr>
            <a:r>
              <a:rPr lang="en-US" sz="1600" smtClean="0">
                <a:latin typeface="Courier New" charset="0"/>
              </a:rPr>
              <a:t>	</a:t>
            </a:r>
            <a:r>
              <a:rPr lang="en-US" sz="1800" smtClean="0">
                <a:latin typeface="Courier New" charset="0"/>
              </a:rPr>
              <a:t>System.out.println(output1 + output2 + ... + outputN);</a:t>
            </a:r>
          </a:p>
          <a:p>
            <a:pPr eaLnBrk="1" hangingPunct="1">
              <a:buFont typeface="Wingdings" pitchFamily="2" charset="2"/>
              <a:buNone/>
            </a:pPr>
            <a:r>
              <a:rPr lang="en-US" sz="1800" smtClean="0">
                <a:latin typeface="Courier New" charset="0"/>
              </a:rPr>
              <a:t>	System.out.print(output1 + output2 + ... + outputN);</a:t>
            </a:r>
          </a:p>
          <a:p>
            <a:pPr eaLnBrk="1" hangingPunct="1">
              <a:buFont typeface="Wingdings" pitchFamily="2" charset="2"/>
              <a:buNone/>
            </a:pPr>
            <a:endParaRPr lang="en-US" sz="1600" smtClean="0">
              <a:latin typeface="Courier New" charset="0"/>
            </a:endParaRPr>
          </a:p>
          <a:p>
            <a:pPr eaLnBrk="1" hangingPunct="1"/>
            <a:r>
              <a:rPr lang="en-US" sz="2800" smtClean="0"/>
              <a:t>Concatenates the various outputs (quoted strings, variables, constants/numbers) and prints them to the screen (</a:t>
            </a:r>
            <a:r>
              <a:rPr lang="en-US" sz="2800" i="1" smtClean="0"/>
              <a:t>println</a:t>
            </a:r>
            <a:r>
              <a:rPr lang="en-US" sz="2800" smtClean="0"/>
              <a:t> adds a newline).</a:t>
            </a:r>
          </a:p>
          <a:p>
            <a:pPr eaLnBrk="1" hangingPunct="1"/>
            <a:r>
              <a:rPr lang="en-US" sz="2800" smtClean="0"/>
              <a:t>What do the following statements output?</a:t>
            </a:r>
          </a:p>
          <a:p>
            <a:pPr eaLnBrk="1" hangingPunct="1">
              <a:buFont typeface="Wingdings" pitchFamily="2" charset="2"/>
              <a:buNone/>
            </a:pPr>
            <a:endParaRPr lang="en-US" sz="1600" smtClean="0">
              <a:latin typeface="Courier New" charset="0"/>
            </a:endParaRPr>
          </a:p>
          <a:p>
            <a:pPr eaLnBrk="1" hangingPunct="1">
              <a:buFont typeface="Wingdings" pitchFamily="2" charset="2"/>
              <a:buNone/>
            </a:pPr>
            <a:r>
              <a:rPr lang="en-US" sz="1600" smtClean="0">
                <a:latin typeface="Courier New" charset="0"/>
              </a:rPr>
              <a:t>	</a:t>
            </a:r>
            <a:r>
              <a:rPr lang="en-US" sz="1800" b="1" smtClean="0">
                <a:latin typeface="Courier New" charset="0"/>
              </a:rPr>
              <a:t>int</a:t>
            </a:r>
            <a:r>
              <a:rPr lang="en-US" sz="1800" smtClean="0">
                <a:latin typeface="Courier New" charset="0"/>
              </a:rPr>
              <a:t> day = 19;</a:t>
            </a:r>
          </a:p>
          <a:p>
            <a:pPr eaLnBrk="1" hangingPunct="1">
              <a:buFont typeface="Wingdings" pitchFamily="2" charset="2"/>
              <a:buNone/>
            </a:pPr>
            <a:r>
              <a:rPr lang="en-US" sz="1800" smtClean="0">
                <a:latin typeface="Courier New" charset="0"/>
              </a:rPr>
              <a:t>	System.out.print(</a:t>
            </a:r>
            <a:r>
              <a:rPr lang="en-US" sz="1600" smtClean="0">
                <a:latin typeface="Courier New" charset="0"/>
              </a:rPr>
              <a:t>"</a:t>
            </a:r>
            <a:r>
              <a:rPr lang="en-US" sz="1800" smtClean="0">
                <a:latin typeface="Courier New" charset="0"/>
              </a:rPr>
              <a:t>January </a:t>
            </a:r>
            <a:r>
              <a:rPr lang="en-US" sz="1600" smtClean="0">
                <a:latin typeface="Courier New" charset="0"/>
              </a:rPr>
              <a:t>"</a:t>
            </a:r>
            <a:r>
              <a:rPr lang="en-US" sz="1800" smtClean="0">
                <a:latin typeface="Courier New" charset="0"/>
              </a:rPr>
              <a:t> + day + </a:t>
            </a:r>
            <a:r>
              <a:rPr lang="en-US" sz="1600" smtClean="0">
                <a:latin typeface="Courier New" charset="0"/>
              </a:rPr>
              <a:t>"</a:t>
            </a:r>
            <a:r>
              <a:rPr lang="en-US" sz="1800" smtClean="0">
                <a:latin typeface="Courier New" charset="0"/>
              </a:rPr>
              <a:t>, </a:t>
            </a:r>
            <a:r>
              <a:rPr lang="en-US" sz="1600" smtClean="0">
                <a:latin typeface="Courier New" charset="0"/>
              </a:rPr>
              <a:t>"</a:t>
            </a:r>
            <a:r>
              <a:rPr lang="en-US" sz="1800" smtClean="0">
                <a:latin typeface="Courier New" charset="0"/>
              </a:rPr>
              <a:t> + 2004 +</a:t>
            </a:r>
          </a:p>
          <a:p>
            <a:pPr eaLnBrk="1" hangingPunct="1">
              <a:buFont typeface="Wingdings" pitchFamily="2" charset="2"/>
              <a:buNone/>
            </a:pPr>
            <a:r>
              <a:rPr lang="en-US" sz="1800" smtClean="0">
                <a:latin typeface="Courier New" charset="0"/>
              </a:rPr>
              <a:t>	                 </a:t>
            </a:r>
            <a:r>
              <a:rPr lang="en-US" sz="1600" smtClean="0">
                <a:latin typeface="Courier New" charset="0"/>
              </a:rPr>
              <a:t>"</a:t>
            </a:r>
            <a:r>
              <a:rPr lang="en-US" sz="1800" smtClean="0">
                <a:latin typeface="Courier New" charset="0"/>
              </a:rPr>
              <a:t> is Martin Luther King’s Day! </a:t>
            </a:r>
            <a:r>
              <a:rPr lang="en-US" sz="1600" smtClean="0">
                <a:latin typeface="Courier New" charset="0"/>
              </a:rPr>
              <a:t>"</a:t>
            </a:r>
            <a:r>
              <a:rPr lang="en-US" sz="1800" smtClean="0">
                <a:latin typeface="Courier New" charset="0"/>
              </a:rPr>
              <a:t>);</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73027B33-1C21-4880-99AF-852178C2D6D1}" type="slidenum">
              <a:rPr lang="en-US" sz="1200">
                <a:solidFill>
                  <a:srgbClr val="898989"/>
                </a:solidFill>
              </a:rPr>
              <a:pPr eaLnBrk="1" hangingPunct="1"/>
              <a:t>15</a:t>
            </a:fld>
            <a:endParaRPr lang="en-US" sz="1200">
              <a:solidFill>
                <a:srgbClr val="898989"/>
              </a:solidFill>
            </a:endParaRPr>
          </a:p>
        </p:txBody>
      </p:sp>
    </p:spTree>
    <p:extLst>
      <p:ext uri="{BB962C8B-B14F-4D97-AF65-F5344CB8AC3E}">
        <p14:creationId xmlns:p14="http://schemas.microsoft.com/office/powerpoint/2010/main" val="5205736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Input Statements</a:t>
            </a:r>
          </a:p>
        </p:txBody>
      </p:sp>
      <p:sp>
        <p:nvSpPr>
          <p:cNvPr id="232451" name="Rectangle 3"/>
          <p:cNvSpPr>
            <a:spLocks noGrp="1" noChangeArrowheads="1"/>
          </p:cNvSpPr>
          <p:nvPr>
            <p:ph idx="1"/>
          </p:nvPr>
        </p:nvSpPr>
        <p:spPr>
          <a:xfrm>
            <a:off x="455613" y="1295400"/>
            <a:ext cx="8383587" cy="4724400"/>
          </a:xfrm>
        </p:spPr>
        <p:txBody>
          <a:bodyPr/>
          <a:lstStyle/>
          <a:p>
            <a:pPr eaLnBrk="1" hangingPunct="1">
              <a:lnSpc>
                <a:spcPct val="90000"/>
              </a:lnSpc>
              <a:buFont typeface="Wingdings" pitchFamily="2" charset="2"/>
              <a:buNone/>
            </a:pPr>
            <a:r>
              <a:rPr lang="en-US" sz="2400" smtClean="0"/>
              <a:t>Given the import:</a:t>
            </a:r>
          </a:p>
          <a:p>
            <a:pPr eaLnBrk="1" hangingPunct="1">
              <a:lnSpc>
                <a:spcPct val="90000"/>
              </a:lnSpc>
              <a:buFont typeface="Wingdings" pitchFamily="2" charset="2"/>
              <a:buNone/>
            </a:pPr>
            <a:r>
              <a:rPr lang="en-US" sz="2400" smtClean="0">
                <a:latin typeface="Courier New" charset="0"/>
              </a:rPr>
              <a:t>  </a:t>
            </a:r>
            <a:r>
              <a:rPr lang="en-US" sz="2400" b="1" smtClean="0">
                <a:latin typeface="Courier New" charset="0"/>
              </a:rPr>
              <a:t>import</a:t>
            </a:r>
            <a:r>
              <a:rPr lang="en-US" sz="2400" smtClean="0">
                <a:latin typeface="Courier New" charset="0"/>
              </a:rPr>
              <a:t> java.util.Scanner;</a:t>
            </a:r>
          </a:p>
          <a:p>
            <a:pPr eaLnBrk="1" hangingPunct="1">
              <a:lnSpc>
                <a:spcPct val="90000"/>
              </a:lnSpc>
              <a:buFont typeface="Wingdings" pitchFamily="2" charset="2"/>
              <a:buNone/>
            </a:pPr>
            <a:r>
              <a:rPr lang="en-US" sz="2400" smtClean="0"/>
              <a:t>and the declaration:</a:t>
            </a:r>
          </a:p>
          <a:p>
            <a:pPr eaLnBrk="1" hangingPunct="1">
              <a:lnSpc>
                <a:spcPct val="90000"/>
              </a:lnSpc>
              <a:buFont typeface="Wingdings" pitchFamily="2" charset="2"/>
              <a:buNone/>
            </a:pPr>
            <a:r>
              <a:rPr lang="en-US" sz="2400" smtClean="0">
                <a:latin typeface="Courier New" charset="0"/>
              </a:rPr>
              <a:t>  Scanner in = </a:t>
            </a:r>
            <a:r>
              <a:rPr lang="en-US" sz="2400" b="1" smtClean="0">
                <a:latin typeface="Courier New" charset="0"/>
              </a:rPr>
              <a:t>new</a:t>
            </a:r>
            <a:r>
              <a:rPr lang="en-US" sz="2400" smtClean="0">
                <a:latin typeface="Courier New" charset="0"/>
              </a:rPr>
              <a:t> Scanner(System.in);</a:t>
            </a:r>
          </a:p>
          <a:p>
            <a:pPr eaLnBrk="1" hangingPunct="1">
              <a:lnSpc>
                <a:spcPct val="90000"/>
              </a:lnSpc>
            </a:pPr>
            <a:r>
              <a:rPr lang="en-US" sz="2400" smtClean="0"/>
              <a:t>Declare and input an integer value:</a:t>
            </a:r>
            <a:br>
              <a:rPr lang="en-US" sz="2400" smtClean="0"/>
            </a:br>
            <a:r>
              <a:rPr lang="en-US" sz="2400" b="1" smtClean="0">
                <a:latin typeface="Courier New" charset="0"/>
              </a:rPr>
              <a:t>  int</a:t>
            </a:r>
            <a:r>
              <a:rPr lang="en-US" sz="2400" smtClean="0">
                <a:latin typeface="Courier New" charset="0"/>
              </a:rPr>
              <a:t> i = in.nextInt();</a:t>
            </a:r>
          </a:p>
          <a:p>
            <a:pPr eaLnBrk="1" hangingPunct="1">
              <a:lnSpc>
                <a:spcPct val="90000"/>
              </a:lnSpc>
            </a:pPr>
            <a:r>
              <a:rPr lang="en-US" sz="2400" smtClean="0"/>
              <a:t>Declare and input a real value:</a:t>
            </a:r>
            <a:br>
              <a:rPr lang="en-US" sz="2400" smtClean="0"/>
            </a:br>
            <a:r>
              <a:rPr lang="en-US" sz="2400" b="1" smtClean="0">
                <a:latin typeface="Courier New" charset="0"/>
              </a:rPr>
              <a:t>  double</a:t>
            </a:r>
            <a:r>
              <a:rPr lang="en-US" sz="2400" smtClean="0">
                <a:latin typeface="Courier New" charset="0"/>
              </a:rPr>
              <a:t> x = in.nextDouble();</a:t>
            </a:r>
            <a:endParaRPr lang="en-US" sz="2400" smtClean="0"/>
          </a:p>
          <a:p>
            <a:pPr eaLnBrk="1" hangingPunct="1">
              <a:lnSpc>
                <a:spcPct val="90000"/>
              </a:lnSpc>
            </a:pPr>
            <a:r>
              <a:rPr lang="en-US" sz="2400" smtClean="0"/>
              <a:t>Declare and input a whole line (a string of characters):</a:t>
            </a:r>
            <a:br>
              <a:rPr lang="en-US" sz="2400" smtClean="0"/>
            </a:br>
            <a:r>
              <a:rPr lang="en-US" sz="2400" smtClean="0">
                <a:latin typeface="Courier New" charset="0"/>
              </a:rPr>
              <a:t>  String s = in.nextLine();</a:t>
            </a:r>
          </a:p>
          <a:p>
            <a:pPr eaLnBrk="1" hangingPunct="1">
              <a:lnSpc>
                <a:spcPct val="90000"/>
              </a:lnSpc>
            </a:pPr>
            <a:r>
              <a:rPr lang="en-US" sz="2400" smtClean="0"/>
              <a:t>Input of a single character with the Scanner class is trickier; we’ll see it later.</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B187DE82-4A00-4591-A2F0-73708EB85ED5}" type="slidenum">
              <a:rPr lang="en-US" sz="1200">
                <a:solidFill>
                  <a:srgbClr val="898989"/>
                </a:solidFill>
              </a:rPr>
              <a:pPr eaLnBrk="1" hangingPunct="1"/>
              <a:t>16</a:t>
            </a:fld>
            <a:endParaRPr lang="en-US" sz="1200">
              <a:solidFill>
                <a:srgbClr val="898989"/>
              </a:solidFill>
            </a:endParaRPr>
          </a:p>
        </p:txBody>
      </p:sp>
    </p:spTree>
    <p:extLst>
      <p:ext uri="{BB962C8B-B14F-4D97-AF65-F5344CB8AC3E}">
        <p14:creationId xmlns:p14="http://schemas.microsoft.com/office/powerpoint/2010/main" val="7358267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To Sum Up...</a:t>
            </a:r>
          </a:p>
        </p:txBody>
      </p:sp>
      <p:sp>
        <p:nvSpPr>
          <p:cNvPr id="28675" name="Rectangle 3"/>
          <p:cNvSpPr>
            <a:spLocks noGrp="1" noChangeArrowheads="1"/>
          </p:cNvSpPr>
          <p:nvPr>
            <p:ph idx="1"/>
          </p:nvPr>
        </p:nvSpPr>
        <p:spPr/>
        <p:txBody>
          <a:bodyPr/>
          <a:lstStyle/>
          <a:p>
            <a:pPr eaLnBrk="1" hangingPunct="1"/>
            <a:r>
              <a:rPr lang="en-US" smtClean="0"/>
              <a:t>So far, we have seen</a:t>
            </a:r>
          </a:p>
          <a:p>
            <a:pPr lvl="1" eaLnBrk="1" hangingPunct="1"/>
            <a:r>
              <a:rPr lang="en-US" smtClean="0"/>
              <a:t>how to </a:t>
            </a:r>
            <a:r>
              <a:rPr lang="en-US" i="1" smtClean="0"/>
              <a:t>input</a:t>
            </a:r>
            <a:r>
              <a:rPr lang="en-US" smtClean="0"/>
              <a:t> values from the keyboard</a:t>
            </a:r>
          </a:p>
          <a:p>
            <a:pPr lvl="1" eaLnBrk="1" hangingPunct="1"/>
            <a:r>
              <a:rPr lang="en-US" smtClean="0"/>
              <a:t>how to </a:t>
            </a:r>
            <a:r>
              <a:rPr lang="en-US" i="1" smtClean="0"/>
              <a:t>output</a:t>
            </a:r>
            <a:r>
              <a:rPr lang="en-US" smtClean="0"/>
              <a:t> messages/values to the screen</a:t>
            </a:r>
          </a:p>
          <a:p>
            <a:pPr lvl="1" eaLnBrk="1" hangingPunct="1"/>
            <a:r>
              <a:rPr lang="en-US" smtClean="0"/>
              <a:t>how to create variables to store values</a:t>
            </a:r>
          </a:p>
          <a:p>
            <a:pPr lvl="1" eaLnBrk="1" hangingPunct="1"/>
            <a:r>
              <a:rPr lang="en-US" smtClean="0"/>
              <a:t>how to store values in variables and compute new values with expressions</a:t>
            </a:r>
            <a:endParaRPr lang="en-US" i="1" smtClean="0"/>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23F547D9-1B61-4ABF-A4CF-2F411D228534}" type="slidenum">
              <a:rPr lang="en-US" sz="1200">
                <a:solidFill>
                  <a:srgbClr val="898989"/>
                </a:solidFill>
              </a:rPr>
              <a:pPr eaLnBrk="1" hangingPunct="1"/>
              <a:t>17</a:t>
            </a:fld>
            <a:endParaRPr lang="en-US" sz="1200">
              <a:solidFill>
                <a:srgbClr val="898989"/>
              </a:solidFill>
            </a:endParaRPr>
          </a:p>
        </p:txBody>
      </p:sp>
    </p:spTree>
    <p:extLst>
      <p:ext uri="{BB962C8B-B14F-4D97-AF65-F5344CB8AC3E}">
        <p14:creationId xmlns:p14="http://schemas.microsoft.com/office/powerpoint/2010/main" val="32534862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It’s Your Turn!</a:t>
            </a:r>
          </a:p>
        </p:txBody>
      </p:sp>
      <p:sp>
        <p:nvSpPr>
          <p:cNvPr id="29699" name="Rectangle 3"/>
          <p:cNvSpPr>
            <a:spLocks noGrp="1" noChangeArrowheads="1"/>
          </p:cNvSpPr>
          <p:nvPr>
            <p:ph idx="1"/>
          </p:nvPr>
        </p:nvSpPr>
        <p:spPr/>
        <p:txBody>
          <a:bodyPr/>
          <a:lstStyle/>
          <a:p>
            <a:pPr eaLnBrk="1" hangingPunct="1"/>
            <a:r>
              <a:rPr lang="en-US" smtClean="0"/>
              <a:t>Now let’s put it all together: Write a Java program called </a:t>
            </a:r>
            <a:r>
              <a:rPr lang="en-US" i="1" smtClean="0"/>
              <a:t>ComputeArea</a:t>
            </a:r>
            <a:r>
              <a:rPr lang="en-US" smtClean="0"/>
              <a:t>, which asks the user for the </a:t>
            </a:r>
            <a:r>
              <a:rPr lang="en-US" i="1" smtClean="0"/>
              <a:t>width</a:t>
            </a:r>
            <a:r>
              <a:rPr lang="en-US" smtClean="0"/>
              <a:t> and </a:t>
            </a:r>
            <a:r>
              <a:rPr lang="en-US" i="1" smtClean="0"/>
              <a:t>height</a:t>
            </a:r>
            <a:r>
              <a:rPr lang="en-US" smtClean="0"/>
              <a:t> of a rectangle and computes and prints the area of the rectangle.</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F343BE3D-5ED9-4FC6-BD2B-A6305091F7D5}" type="slidenum">
              <a:rPr lang="en-US" sz="1200">
                <a:solidFill>
                  <a:srgbClr val="898989"/>
                </a:solidFill>
              </a:rPr>
              <a:pPr eaLnBrk="1" hangingPunct="1"/>
              <a:t>18</a:t>
            </a:fld>
            <a:endParaRPr lang="en-US" sz="1200">
              <a:solidFill>
                <a:srgbClr val="898989"/>
              </a:solidFill>
            </a:endParaRPr>
          </a:p>
        </p:txBody>
      </p:sp>
    </p:spTree>
    <p:extLst>
      <p:ext uri="{BB962C8B-B14F-4D97-AF65-F5344CB8AC3E}">
        <p14:creationId xmlns:p14="http://schemas.microsoft.com/office/powerpoint/2010/main" val="30313250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pPr eaLnBrk="1" hangingPunct="1"/>
            <a:r>
              <a:rPr lang="en-US" smtClean="0"/>
              <a:t>Step 1: Program Skeleton</a:t>
            </a:r>
          </a:p>
        </p:txBody>
      </p:sp>
      <p:sp>
        <p:nvSpPr>
          <p:cNvPr id="6" name="Slide Number Placeholder 4"/>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7E542802-FC3D-4421-8830-E42B183A3DE2}" type="slidenum">
              <a:rPr lang="en-US" sz="1200">
                <a:solidFill>
                  <a:srgbClr val="898989"/>
                </a:solidFill>
              </a:rPr>
              <a:pPr eaLnBrk="1" hangingPunct="1"/>
              <a:t>19</a:t>
            </a:fld>
            <a:endParaRPr lang="en-US" sz="1200">
              <a:solidFill>
                <a:srgbClr val="898989"/>
              </a:solidFill>
            </a:endParaRPr>
          </a:p>
        </p:txBody>
      </p:sp>
      <p:sp>
        <p:nvSpPr>
          <p:cNvPr id="592901" name="Rectangle 5"/>
          <p:cNvSpPr>
            <a:spLocks noChangeArrowheads="1"/>
          </p:cNvSpPr>
          <p:nvPr/>
        </p:nvSpPr>
        <p:spPr bwMode="auto">
          <a:xfrm>
            <a:off x="455613" y="1598613"/>
            <a:ext cx="8226425" cy="4497387"/>
          </a:xfrm>
          <a:prstGeom prst="rect">
            <a:avLst/>
          </a:prstGeom>
          <a:noFill/>
          <a:ln w="9525">
            <a:noFill/>
            <a:miter lim="800000"/>
            <a:headEnd/>
            <a:tailEnd/>
          </a:ln>
          <a:effectLst/>
        </p:spPr>
        <p:txBody>
          <a:bodyPr/>
          <a:lstStyle/>
          <a:p>
            <a:pPr marL="342900" indent="-342900">
              <a:lnSpc>
                <a:spcPct val="80000"/>
              </a:lnSpc>
              <a:spcBef>
                <a:spcPct val="20000"/>
              </a:spcBef>
            </a:pPr>
            <a:r>
              <a:rPr lang="en-US" sz="1800" b="0" dirty="0"/>
              <a:t>// do we need any libraries?</a:t>
            </a:r>
          </a:p>
          <a:p>
            <a:pPr marL="342900" indent="-342900">
              <a:lnSpc>
                <a:spcPct val="80000"/>
              </a:lnSpc>
              <a:spcBef>
                <a:spcPct val="20000"/>
              </a:spcBef>
            </a:pPr>
            <a:r>
              <a:rPr lang="en-US" sz="1800" dirty="0">
                <a:solidFill>
                  <a:srgbClr val="FF0000"/>
                </a:solidFill>
              </a:rPr>
              <a:t>public class</a:t>
            </a:r>
            <a:r>
              <a:rPr lang="en-US" sz="1800" b="0" dirty="0">
                <a:solidFill>
                  <a:srgbClr val="FF0000"/>
                </a:solidFill>
              </a:rPr>
              <a:t> </a:t>
            </a:r>
            <a:r>
              <a:rPr lang="en-US" sz="1800" b="0" dirty="0" err="1">
                <a:solidFill>
                  <a:srgbClr val="FF0000"/>
                </a:solidFill>
              </a:rPr>
              <a:t>ComputeArea</a:t>
            </a:r>
            <a:endParaRPr lang="en-US" sz="1800" b="0" dirty="0">
              <a:solidFill>
                <a:srgbClr val="FF0000"/>
              </a:solidFill>
            </a:endParaRPr>
          </a:p>
          <a:p>
            <a:pPr marL="342900" indent="-342900">
              <a:lnSpc>
                <a:spcPct val="80000"/>
              </a:lnSpc>
              <a:spcBef>
                <a:spcPct val="20000"/>
              </a:spcBef>
            </a:pPr>
            <a:r>
              <a:rPr lang="en-US" sz="1800" b="0" dirty="0">
                <a:solidFill>
                  <a:srgbClr val="FF0000"/>
                </a:solidFill>
              </a:rPr>
              <a:t>{</a:t>
            </a:r>
          </a:p>
          <a:p>
            <a:pPr marL="342900" indent="-342900">
              <a:lnSpc>
                <a:spcPct val="80000"/>
              </a:lnSpc>
              <a:spcBef>
                <a:spcPct val="20000"/>
              </a:spcBef>
            </a:pPr>
            <a:r>
              <a:rPr lang="en-US" sz="1800" b="0" dirty="0">
                <a:solidFill>
                  <a:srgbClr val="FF0000"/>
                </a:solidFill>
              </a:rPr>
              <a:t>   </a:t>
            </a:r>
            <a:r>
              <a:rPr lang="en-US" sz="1800" dirty="0">
                <a:solidFill>
                  <a:srgbClr val="FF0000"/>
                </a:solidFill>
              </a:rPr>
              <a:t>public static void</a:t>
            </a:r>
            <a:r>
              <a:rPr lang="en-US" sz="1800" b="0" dirty="0">
                <a:solidFill>
                  <a:srgbClr val="FF0000"/>
                </a:solidFill>
              </a:rPr>
              <a:t> main(String[] </a:t>
            </a:r>
            <a:r>
              <a:rPr lang="en-US" sz="1800" b="0" dirty="0" err="1">
                <a:solidFill>
                  <a:srgbClr val="FF0000"/>
                </a:solidFill>
              </a:rPr>
              <a:t>args</a:t>
            </a:r>
            <a:r>
              <a:rPr lang="en-US" sz="1800" b="0" dirty="0">
                <a:solidFill>
                  <a:srgbClr val="FF0000"/>
                </a:solidFill>
              </a:rPr>
              <a:t>)</a:t>
            </a:r>
          </a:p>
          <a:p>
            <a:pPr marL="342900" indent="-342900">
              <a:lnSpc>
                <a:spcPct val="80000"/>
              </a:lnSpc>
              <a:spcBef>
                <a:spcPct val="20000"/>
              </a:spcBef>
            </a:pPr>
            <a:r>
              <a:rPr lang="en-US" sz="1800" b="0" dirty="0">
                <a:solidFill>
                  <a:srgbClr val="FF0000"/>
                </a:solidFill>
              </a:rPr>
              <a:t>   {</a:t>
            </a:r>
          </a:p>
          <a:p>
            <a:pPr marL="342900" indent="-342900">
              <a:lnSpc>
                <a:spcPct val="80000"/>
              </a:lnSpc>
              <a:spcBef>
                <a:spcPct val="20000"/>
              </a:spcBef>
            </a:pPr>
            <a:endParaRPr lang="en-US" sz="1800" b="0" dirty="0">
              <a:solidFill>
                <a:srgbClr val="FF0000"/>
              </a:solidFill>
            </a:endParaRPr>
          </a:p>
          <a:p>
            <a:pPr marL="342900" indent="-342900">
              <a:lnSpc>
                <a:spcPct val="80000"/>
              </a:lnSpc>
              <a:spcBef>
                <a:spcPct val="20000"/>
              </a:spcBef>
            </a:pPr>
            <a:endParaRPr lang="en-US" sz="1800" b="0" dirty="0">
              <a:solidFill>
                <a:srgbClr val="FF0000"/>
              </a:solidFill>
            </a:endParaRPr>
          </a:p>
          <a:p>
            <a:pPr marL="342900" indent="-342900">
              <a:lnSpc>
                <a:spcPct val="80000"/>
              </a:lnSpc>
              <a:spcBef>
                <a:spcPct val="20000"/>
              </a:spcBef>
            </a:pPr>
            <a:endParaRPr lang="en-US" sz="1800" b="0" dirty="0">
              <a:solidFill>
                <a:srgbClr val="FF0000"/>
              </a:solidFill>
            </a:endParaRPr>
          </a:p>
          <a:p>
            <a:pPr marL="342900" indent="-342900">
              <a:lnSpc>
                <a:spcPct val="80000"/>
              </a:lnSpc>
              <a:spcBef>
                <a:spcPct val="20000"/>
              </a:spcBef>
            </a:pPr>
            <a:endParaRPr lang="en-US" sz="1800" b="0" dirty="0">
              <a:solidFill>
                <a:srgbClr val="FF0000"/>
              </a:solidFill>
            </a:endParaRPr>
          </a:p>
          <a:p>
            <a:pPr marL="342900" indent="-342900">
              <a:lnSpc>
                <a:spcPct val="80000"/>
              </a:lnSpc>
              <a:spcBef>
                <a:spcPct val="20000"/>
              </a:spcBef>
            </a:pPr>
            <a:endParaRPr lang="en-US" sz="1800" b="0" dirty="0">
              <a:solidFill>
                <a:srgbClr val="FF0000"/>
              </a:solidFill>
            </a:endParaRPr>
          </a:p>
          <a:p>
            <a:pPr marL="342900" indent="-342900">
              <a:lnSpc>
                <a:spcPct val="80000"/>
              </a:lnSpc>
              <a:spcBef>
                <a:spcPct val="20000"/>
              </a:spcBef>
            </a:pPr>
            <a:endParaRPr lang="en-US" sz="1800" b="0" dirty="0">
              <a:solidFill>
                <a:srgbClr val="FF0000"/>
              </a:solidFill>
            </a:endParaRPr>
          </a:p>
          <a:p>
            <a:pPr marL="342900" indent="-342900">
              <a:lnSpc>
                <a:spcPct val="80000"/>
              </a:lnSpc>
              <a:spcBef>
                <a:spcPct val="20000"/>
              </a:spcBef>
            </a:pPr>
            <a:endParaRPr lang="en-US" sz="1800" b="0" dirty="0">
              <a:solidFill>
                <a:srgbClr val="FF0000"/>
              </a:solidFill>
            </a:endParaRPr>
          </a:p>
          <a:p>
            <a:pPr marL="342900" indent="-342900">
              <a:lnSpc>
                <a:spcPct val="80000"/>
              </a:lnSpc>
              <a:spcBef>
                <a:spcPct val="20000"/>
              </a:spcBef>
            </a:pPr>
            <a:endParaRPr lang="en-US" sz="1800" b="0" dirty="0">
              <a:solidFill>
                <a:srgbClr val="FF0000"/>
              </a:solidFill>
            </a:endParaRPr>
          </a:p>
          <a:p>
            <a:pPr marL="342900" indent="-342900">
              <a:lnSpc>
                <a:spcPct val="80000"/>
              </a:lnSpc>
              <a:spcBef>
                <a:spcPct val="20000"/>
              </a:spcBef>
            </a:pPr>
            <a:endParaRPr lang="en-US" sz="1800" b="0" dirty="0">
              <a:solidFill>
                <a:srgbClr val="FF0000"/>
              </a:solidFill>
            </a:endParaRPr>
          </a:p>
          <a:p>
            <a:pPr marL="342900" indent="-342900">
              <a:lnSpc>
                <a:spcPct val="80000"/>
              </a:lnSpc>
              <a:spcBef>
                <a:spcPct val="20000"/>
              </a:spcBef>
            </a:pPr>
            <a:r>
              <a:rPr lang="en-US" sz="1800" b="0" dirty="0">
                <a:solidFill>
                  <a:srgbClr val="FF0000"/>
                </a:solidFill>
              </a:rPr>
              <a:t>   }</a:t>
            </a:r>
          </a:p>
          <a:p>
            <a:pPr marL="342900" indent="-342900">
              <a:lnSpc>
                <a:spcPct val="80000"/>
              </a:lnSpc>
              <a:spcBef>
                <a:spcPct val="20000"/>
              </a:spcBef>
            </a:pPr>
            <a:r>
              <a:rPr lang="en-US" sz="1800" b="0" dirty="0">
                <a:solidFill>
                  <a:srgbClr val="FF0000"/>
                </a:solidFill>
              </a:rPr>
              <a:t>}</a:t>
            </a:r>
          </a:p>
        </p:txBody>
      </p:sp>
    </p:spTree>
    <p:extLst>
      <p:ext uri="{BB962C8B-B14F-4D97-AF65-F5344CB8AC3E}">
        <p14:creationId xmlns:p14="http://schemas.microsoft.com/office/powerpoint/2010/main" val="10073135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t>Recall From Last Time: Java Program</a:t>
            </a:r>
          </a:p>
        </p:txBody>
      </p:sp>
      <p:sp>
        <p:nvSpPr>
          <p:cNvPr id="18435" name="Rectangle 3"/>
          <p:cNvSpPr>
            <a:spLocks noGrp="1" noChangeArrowheads="1"/>
          </p:cNvSpPr>
          <p:nvPr>
            <p:ph idx="1"/>
          </p:nvPr>
        </p:nvSpPr>
        <p:spPr>
          <a:xfrm>
            <a:off x="419100" y="1295400"/>
            <a:ext cx="8686800" cy="4838700"/>
          </a:xfrm>
        </p:spPr>
        <p:txBody>
          <a:bodyPr/>
          <a:lstStyle/>
          <a:p>
            <a:pPr eaLnBrk="1" hangingPunct="1">
              <a:lnSpc>
                <a:spcPct val="60000"/>
              </a:lnSpc>
              <a:buFont typeface="Wingdings" pitchFamily="2" charset="2"/>
              <a:buNone/>
            </a:pPr>
            <a:r>
              <a:rPr lang="en-US" sz="1700" b="1" dirty="0" smtClean="0">
                <a:latin typeface="Courier New" charset="0"/>
              </a:rPr>
              <a:t>import</a:t>
            </a:r>
            <a:r>
              <a:rPr lang="en-US" sz="1700" dirty="0" smtClean="0">
                <a:latin typeface="Courier New" charset="0"/>
              </a:rPr>
              <a:t> </a:t>
            </a:r>
            <a:r>
              <a:rPr lang="en-US" sz="1700" dirty="0" err="1" smtClean="0">
                <a:latin typeface="Courier New" charset="0"/>
              </a:rPr>
              <a:t>java.util.Scanner</a:t>
            </a:r>
            <a:r>
              <a:rPr lang="en-US" sz="1700" dirty="0" smtClean="0">
                <a:latin typeface="Courier New" charset="0"/>
              </a:rPr>
              <a:t>;</a:t>
            </a:r>
          </a:p>
          <a:p>
            <a:pPr eaLnBrk="1" hangingPunct="1">
              <a:lnSpc>
                <a:spcPct val="60000"/>
              </a:lnSpc>
              <a:buFont typeface="Wingdings" pitchFamily="2" charset="2"/>
              <a:buNone/>
            </a:pPr>
            <a:endParaRPr lang="en-US" sz="1700" b="1" dirty="0" smtClean="0">
              <a:latin typeface="Courier New" charset="0"/>
            </a:endParaRPr>
          </a:p>
          <a:p>
            <a:pPr eaLnBrk="1" hangingPunct="1">
              <a:lnSpc>
                <a:spcPct val="60000"/>
              </a:lnSpc>
              <a:buFont typeface="Wingdings" pitchFamily="2" charset="2"/>
              <a:buNone/>
            </a:pPr>
            <a:r>
              <a:rPr lang="en-US" sz="1700" b="1" dirty="0" smtClean="0">
                <a:latin typeface="Courier New" charset="0"/>
              </a:rPr>
              <a:t>public class</a:t>
            </a:r>
            <a:r>
              <a:rPr lang="en-US" sz="1700" dirty="0" smtClean="0">
                <a:latin typeface="Courier New" charset="0"/>
              </a:rPr>
              <a:t> </a:t>
            </a:r>
            <a:r>
              <a:rPr lang="en-US" sz="1700" smtClean="0">
                <a:latin typeface="Courier New" charset="0"/>
              </a:rPr>
              <a:t>EggBasketEnhanced</a:t>
            </a:r>
          </a:p>
          <a:p>
            <a:pPr eaLnBrk="1" hangingPunct="1">
              <a:lnSpc>
                <a:spcPct val="60000"/>
              </a:lnSpc>
              <a:buFont typeface="Wingdings" pitchFamily="2" charset="2"/>
              <a:buNone/>
            </a:pPr>
            <a:r>
              <a:rPr lang="en-US" sz="1700" dirty="0" smtClean="0">
                <a:latin typeface="Courier New" charset="0"/>
              </a:rPr>
              <a:t>{</a:t>
            </a:r>
          </a:p>
          <a:p>
            <a:pPr eaLnBrk="1" hangingPunct="1">
              <a:lnSpc>
                <a:spcPct val="60000"/>
              </a:lnSpc>
              <a:buFont typeface="Wingdings" pitchFamily="2" charset="2"/>
              <a:buNone/>
            </a:pPr>
            <a:r>
              <a:rPr lang="en-US" sz="1700" dirty="0" smtClean="0">
                <a:latin typeface="Courier New" charset="0"/>
              </a:rPr>
              <a:t>   </a:t>
            </a:r>
            <a:r>
              <a:rPr lang="en-US" sz="1700" b="1" dirty="0" smtClean="0">
                <a:latin typeface="Courier New" charset="0"/>
              </a:rPr>
              <a:t>public static void</a:t>
            </a:r>
            <a:r>
              <a:rPr lang="en-US" sz="1700" dirty="0" smtClean="0">
                <a:latin typeface="Courier New" charset="0"/>
              </a:rPr>
              <a:t> main(String[] </a:t>
            </a:r>
            <a:r>
              <a:rPr lang="en-US" sz="1700" dirty="0" err="1" smtClean="0">
                <a:latin typeface="Courier New" charset="0"/>
              </a:rPr>
              <a:t>args</a:t>
            </a:r>
            <a:r>
              <a:rPr lang="en-US" sz="1700" dirty="0" smtClean="0">
                <a:latin typeface="Courier New" charset="0"/>
              </a:rPr>
              <a:t>)</a:t>
            </a:r>
          </a:p>
          <a:p>
            <a:pPr eaLnBrk="1" hangingPunct="1">
              <a:lnSpc>
                <a:spcPct val="60000"/>
              </a:lnSpc>
              <a:buFont typeface="Wingdings" pitchFamily="2" charset="2"/>
              <a:buNone/>
            </a:pPr>
            <a:r>
              <a:rPr lang="en-US" sz="1700" dirty="0" smtClean="0">
                <a:latin typeface="Courier New" charset="0"/>
              </a:rPr>
              <a:t>   {</a:t>
            </a:r>
          </a:p>
          <a:p>
            <a:pPr eaLnBrk="1" hangingPunct="1">
              <a:lnSpc>
                <a:spcPct val="60000"/>
              </a:lnSpc>
              <a:buFont typeface="Wingdings" pitchFamily="2" charset="2"/>
              <a:buNone/>
            </a:pPr>
            <a:r>
              <a:rPr lang="en-US" sz="1700" dirty="0" smtClean="0">
                <a:latin typeface="Courier New" charset="0"/>
              </a:rPr>
              <a:t>      </a:t>
            </a:r>
            <a:r>
              <a:rPr lang="en-US" sz="1700" b="1" dirty="0" err="1" smtClean="0">
                <a:latin typeface="Courier New" charset="0"/>
              </a:rPr>
              <a:t>int</a:t>
            </a:r>
            <a:r>
              <a:rPr lang="en-US" sz="1700" dirty="0" smtClean="0">
                <a:latin typeface="Courier New" charset="0"/>
              </a:rPr>
              <a:t> </a:t>
            </a:r>
            <a:r>
              <a:rPr lang="en-US" sz="1700" dirty="0" err="1" smtClean="0">
                <a:latin typeface="Courier New" charset="0"/>
              </a:rPr>
              <a:t>numberOfBaskets</a:t>
            </a:r>
            <a:r>
              <a:rPr lang="en-US" sz="1700" dirty="0" smtClean="0">
                <a:latin typeface="Courier New" charset="0"/>
              </a:rPr>
              <a:t>, </a:t>
            </a:r>
            <a:r>
              <a:rPr lang="en-US" sz="1700" dirty="0" err="1" smtClean="0">
                <a:latin typeface="Courier New" charset="0"/>
              </a:rPr>
              <a:t>eggsPerBasket</a:t>
            </a:r>
            <a:r>
              <a:rPr lang="en-US" sz="1700" dirty="0" smtClean="0">
                <a:latin typeface="Courier New" charset="0"/>
              </a:rPr>
              <a:t>, </a:t>
            </a:r>
            <a:r>
              <a:rPr lang="en-US" sz="1700" dirty="0" err="1" smtClean="0">
                <a:latin typeface="Courier New" charset="0"/>
              </a:rPr>
              <a:t>totalEggs</a:t>
            </a:r>
            <a:r>
              <a:rPr lang="en-US" sz="1700" dirty="0" smtClean="0">
                <a:latin typeface="Courier New" charset="0"/>
              </a:rPr>
              <a:t>;</a:t>
            </a:r>
          </a:p>
          <a:p>
            <a:pPr eaLnBrk="1" hangingPunct="1">
              <a:lnSpc>
                <a:spcPct val="60000"/>
              </a:lnSpc>
              <a:buFont typeface="Wingdings" pitchFamily="2" charset="2"/>
              <a:buNone/>
            </a:pPr>
            <a:endParaRPr lang="en-US" sz="1700" dirty="0" smtClean="0">
              <a:latin typeface="Courier New" charset="0"/>
            </a:endParaRPr>
          </a:p>
          <a:p>
            <a:pPr eaLnBrk="1" hangingPunct="1">
              <a:lnSpc>
                <a:spcPct val="60000"/>
              </a:lnSpc>
              <a:buFont typeface="Wingdings" pitchFamily="2" charset="2"/>
              <a:buNone/>
            </a:pPr>
            <a:r>
              <a:rPr lang="en-US" sz="1700" dirty="0" smtClean="0">
                <a:latin typeface="Courier New" charset="0"/>
              </a:rPr>
              <a:t>      Scanner keyboard = new Scanner(</a:t>
            </a:r>
            <a:r>
              <a:rPr lang="en-US" sz="1700" dirty="0" err="1" smtClean="0">
                <a:latin typeface="Courier New" charset="0"/>
              </a:rPr>
              <a:t>System.in</a:t>
            </a:r>
            <a:r>
              <a:rPr lang="en-US" sz="1700" dirty="0" smtClean="0">
                <a:latin typeface="Courier New" charset="0"/>
              </a:rPr>
              <a:t>);</a:t>
            </a:r>
          </a:p>
          <a:p>
            <a:pPr eaLnBrk="1" hangingPunct="1">
              <a:lnSpc>
                <a:spcPct val="60000"/>
              </a:lnSpc>
              <a:buFont typeface="Wingdings" pitchFamily="2" charset="2"/>
              <a:buNone/>
            </a:pPr>
            <a:endParaRPr lang="en-US" sz="1700" dirty="0" smtClean="0">
              <a:latin typeface="Courier New" charset="0"/>
            </a:endParaRPr>
          </a:p>
          <a:p>
            <a:pPr eaLnBrk="1" hangingPunct="1">
              <a:lnSpc>
                <a:spcPct val="60000"/>
              </a:lnSpc>
              <a:buFont typeface="Wingdings" pitchFamily="2" charset="2"/>
              <a:buNone/>
            </a:pPr>
            <a:r>
              <a:rPr lang="en-US" sz="1700" dirty="0" smtClean="0">
                <a:latin typeface="Courier New" charset="0"/>
              </a:rPr>
              <a:t>      </a:t>
            </a:r>
            <a:r>
              <a:rPr lang="en-US" sz="1700" dirty="0" err="1" smtClean="0">
                <a:latin typeface="Courier New" charset="0"/>
              </a:rPr>
              <a:t>System.out.print</a:t>
            </a:r>
            <a:r>
              <a:rPr lang="en-US" sz="1700" dirty="0" smtClean="0">
                <a:latin typeface="Courier New" charset="0"/>
              </a:rPr>
              <a:t>(</a:t>
            </a:r>
          </a:p>
          <a:p>
            <a:pPr eaLnBrk="1" hangingPunct="1">
              <a:lnSpc>
                <a:spcPct val="60000"/>
              </a:lnSpc>
              <a:buFont typeface="Wingdings" pitchFamily="2" charset="2"/>
              <a:buNone/>
            </a:pPr>
            <a:r>
              <a:rPr lang="en-US" sz="1700" dirty="0" smtClean="0">
                <a:latin typeface="Courier New" charset="0"/>
              </a:rPr>
              <a:t>         "Enter the number of eggs in each basket: ");</a:t>
            </a:r>
          </a:p>
          <a:p>
            <a:pPr eaLnBrk="1" hangingPunct="1">
              <a:lnSpc>
                <a:spcPct val="60000"/>
              </a:lnSpc>
              <a:buFont typeface="Wingdings" pitchFamily="2" charset="2"/>
              <a:buNone/>
            </a:pPr>
            <a:r>
              <a:rPr lang="en-US" sz="1700" dirty="0" smtClean="0">
                <a:latin typeface="Courier New" charset="0"/>
              </a:rPr>
              <a:t>      </a:t>
            </a:r>
            <a:r>
              <a:rPr lang="en-US" sz="1700" dirty="0" err="1" smtClean="0">
                <a:latin typeface="Courier New" charset="0"/>
              </a:rPr>
              <a:t>eggsPerBasket</a:t>
            </a:r>
            <a:r>
              <a:rPr lang="en-US" sz="1700" dirty="0" smtClean="0">
                <a:latin typeface="Courier New" charset="0"/>
              </a:rPr>
              <a:t> = </a:t>
            </a:r>
            <a:r>
              <a:rPr lang="en-US" sz="1700" dirty="0" err="1" smtClean="0">
                <a:latin typeface="Courier New" charset="0"/>
              </a:rPr>
              <a:t>keyboard.nextInt</a:t>
            </a:r>
            <a:r>
              <a:rPr lang="en-US" sz="1700" dirty="0" smtClean="0">
                <a:latin typeface="Courier New" charset="0"/>
              </a:rPr>
              <a:t>();</a:t>
            </a:r>
          </a:p>
          <a:p>
            <a:pPr eaLnBrk="1" hangingPunct="1">
              <a:lnSpc>
                <a:spcPct val="60000"/>
              </a:lnSpc>
              <a:buFont typeface="Wingdings" pitchFamily="2" charset="2"/>
              <a:buNone/>
            </a:pPr>
            <a:r>
              <a:rPr lang="en-US" sz="1700" dirty="0" smtClean="0">
                <a:latin typeface="Courier New" charset="0"/>
              </a:rPr>
              <a:t>      </a:t>
            </a:r>
            <a:r>
              <a:rPr lang="en-US" sz="1700" dirty="0" err="1" smtClean="0">
                <a:latin typeface="Courier New" charset="0"/>
              </a:rPr>
              <a:t>System.out.print</a:t>
            </a:r>
            <a:r>
              <a:rPr lang="en-US" sz="1700" dirty="0" smtClean="0">
                <a:latin typeface="Courier New" charset="0"/>
              </a:rPr>
              <a:t>("Enter the number of baskets: ");</a:t>
            </a:r>
          </a:p>
          <a:p>
            <a:pPr eaLnBrk="1" hangingPunct="1">
              <a:lnSpc>
                <a:spcPct val="60000"/>
              </a:lnSpc>
              <a:buFont typeface="Wingdings" pitchFamily="2" charset="2"/>
              <a:buNone/>
            </a:pPr>
            <a:r>
              <a:rPr lang="en-US" sz="1700" dirty="0" smtClean="0">
                <a:latin typeface="Courier New" charset="0"/>
              </a:rPr>
              <a:t>      </a:t>
            </a:r>
            <a:r>
              <a:rPr lang="en-US" sz="1700" dirty="0" err="1" smtClean="0">
                <a:latin typeface="Courier New" charset="0"/>
              </a:rPr>
              <a:t>numberOfBaskets</a:t>
            </a:r>
            <a:r>
              <a:rPr lang="en-US" sz="1700" dirty="0" smtClean="0">
                <a:latin typeface="Courier New" charset="0"/>
              </a:rPr>
              <a:t> = </a:t>
            </a:r>
            <a:r>
              <a:rPr lang="en-US" sz="1700" dirty="0" err="1" smtClean="0">
                <a:latin typeface="Courier New" charset="0"/>
              </a:rPr>
              <a:t>keyboard.nextInt</a:t>
            </a:r>
            <a:r>
              <a:rPr lang="en-US" sz="1700" dirty="0" smtClean="0">
                <a:latin typeface="Courier New" charset="0"/>
              </a:rPr>
              <a:t>();</a:t>
            </a:r>
          </a:p>
          <a:p>
            <a:pPr eaLnBrk="1" hangingPunct="1">
              <a:lnSpc>
                <a:spcPct val="60000"/>
              </a:lnSpc>
              <a:buFont typeface="Wingdings" pitchFamily="2" charset="2"/>
              <a:buNone/>
            </a:pPr>
            <a:endParaRPr lang="en-US" sz="1700" dirty="0" smtClean="0">
              <a:latin typeface="Courier New" charset="0"/>
            </a:endParaRPr>
          </a:p>
          <a:p>
            <a:pPr eaLnBrk="1" hangingPunct="1">
              <a:lnSpc>
                <a:spcPct val="60000"/>
              </a:lnSpc>
              <a:buFont typeface="Wingdings" pitchFamily="2" charset="2"/>
              <a:buNone/>
            </a:pPr>
            <a:r>
              <a:rPr lang="en-US" sz="1700" dirty="0" smtClean="0">
                <a:latin typeface="Courier New" charset="0"/>
              </a:rPr>
              <a:t>      </a:t>
            </a:r>
            <a:r>
              <a:rPr lang="en-US" sz="1700" dirty="0" err="1" smtClean="0">
                <a:latin typeface="Courier New" charset="0"/>
              </a:rPr>
              <a:t>totalEggs</a:t>
            </a:r>
            <a:r>
              <a:rPr lang="en-US" sz="1700" dirty="0" smtClean="0">
                <a:latin typeface="Courier New" charset="0"/>
              </a:rPr>
              <a:t> = </a:t>
            </a:r>
            <a:r>
              <a:rPr lang="en-US" sz="1700" dirty="0" err="1" smtClean="0">
                <a:latin typeface="Courier New" charset="0"/>
              </a:rPr>
              <a:t>numberOfBaskets</a:t>
            </a:r>
            <a:r>
              <a:rPr lang="en-US" sz="1700" dirty="0" smtClean="0">
                <a:latin typeface="Courier New" charset="0"/>
              </a:rPr>
              <a:t> * </a:t>
            </a:r>
            <a:r>
              <a:rPr lang="en-US" sz="1700" dirty="0" err="1" smtClean="0">
                <a:latin typeface="Courier New" charset="0"/>
              </a:rPr>
              <a:t>eggsPerBasket</a:t>
            </a:r>
            <a:r>
              <a:rPr lang="en-US" sz="1700" dirty="0" smtClean="0">
                <a:latin typeface="Courier New" charset="0"/>
              </a:rPr>
              <a:t>;</a:t>
            </a:r>
          </a:p>
          <a:p>
            <a:pPr eaLnBrk="1" hangingPunct="1">
              <a:lnSpc>
                <a:spcPct val="60000"/>
              </a:lnSpc>
              <a:buFont typeface="Wingdings" pitchFamily="2" charset="2"/>
              <a:buNone/>
            </a:pPr>
            <a:endParaRPr lang="en-US" sz="1700" dirty="0" smtClean="0">
              <a:latin typeface="Courier New" charset="0"/>
            </a:endParaRPr>
          </a:p>
          <a:p>
            <a:pPr eaLnBrk="1" hangingPunct="1">
              <a:lnSpc>
                <a:spcPct val="60000"/>
              </a:lnSpc>
              <a:buFont typeface="Wingdings" pitchFamily="2" charset="2"/>
              <a:buNone/>
            </a:pPr>
            <a:r>
              <a:rPr lang="en-US" sz="1700" dirty="0" smtClean="0">
                <a:latin typeface="Courier New" charset="0"/>
              </a:rPr>
              <a:t>      </a:t>
            </a:r>
            <a:r>
              <a:rPr lang="en-US" sz="1700" dirty="0" err="1" smtClean="0">
                <a:latin typeface="Courier New" charset="0"/>
              </a:rPr>
              <a:t>System.out.println</a:t>
            </a:r>
            <a:r>
              <a:rPr lang="en-US" sz="1700" dirty="0" smtClean="0">
                <a:latin typeface="Courier New" charset="0"/>
              </a:rPr>
              <a:t>(</a:t>
            </a:r>
            <a:r>
              <a:rPr lang="en-US" sz="1700" dirty="0" err="1" smtClean="0">
                <a:latin typeface="Courier New" charset="0"/>
              </a:rPr>
              <a:t>eggsPerBasket</a:t>
            </a:r>
            <a:r>
              <a:rPr lang="en-US" sz="1700" dirty="0" smtClean="0">
                <a:latin typeface="Courier New" charset="0"/>
              </a:rPr>
              <a:t> + " eggs per basket.");</a:t>
            </a:r>
          </a:p>
          <a:p>
            <a:pPr eaLnBrk="1" hangingPunct="1">
              <a:lnSpc>
                <a:spcPct val="60000"/>
              </a:lnSpc>
              <a:buFont typeface="Wingdings" pitchFamily="2" charset="2"/>
              <a:buNone/>
            </a:pPr>
            <a:r>
              <a:rPr lang="en-US" sz="1700" dirty="0" smtClean="0">
                <a:latin typeface="Courier New" charset="0"/>
              </a:rPr>
              <a:t>      </a:t>
            </a:r>
            <a:r>
              <a:rPr lang="en-US" sz="1700" dirty="0" err="1" smtClean="0">
                <a:latin typeface="Courier New" charset="0"/>
              </a:rPr>
              <a:t>System.out.println</a:t>
            </a:r>
            <a:r>
              <a:rPr lang="en-US" sz="1700" dirty="0" smtClean="0">
                <a:latin typeface="Courier New" charset="0"/>
              </a:rPr>
              <a:t>(</a:t>
            </a:r>
            <a:r>
              <a:rPr lang="en-US" sz="1700" dirty="0" err="1" smtClean="0">
                <a:latin typeface="Courier New" charset="0"/>
              </a:rPr>
              <a:t>numberOfBaskets</a:t>
            </a:r>
            <a:r>
              <a:rPr lang="en-US" sz="1700" dirty="0" smtClean="0">
                <a:latin typeface="Courier New" charset="0"/>
              </a:rPr>
              <a:t> + " baskets.");</a:t>
            </a:r>
          </a:p>
          <a:p>
            <a:pPr eaLnBrk="1" hangingPunct="1">
              <a:lnSpc>
                <a:spcPct val="60000"/>
              </a:lnSpc>
              <a:buFont typeface="Wingdings" pitchFamily="2" charset="2"/>
              <a:buNone/>
            </a:pPr>
            <a:r>
              <a:rPr lang="en-US" sz="1700" dirty="0" smtClean="0">
                <a:latin typeface="Courier New" charset="0"/>
              </a:rPr>
              <a:t>      </a:t>
            </a:r>
            <a:r>
              <a:rPr lang="en-US" sz="1700" dirty="0" err="1" smtClean="0">
                <a:latin typeface="Courier New" charset="0"/>
              </a:rPr>
              <a:t>System.out.println</a:t>
            </a:r>
            <a:r>
              <a:rPr lang="en-US" sz="1700" dirty="0" smtClean="0">
                <a:latin typeface="Courier New" charset="0"/>
              </a:rPr>
              <a:t>("Total number of eggs is " + </a:t>
            </a:r>
            <a:r>
              <a:rPr lang="en-US" sz="1700" dirty="0" err="1" smtClean="0">
                <a:latin typeface="Courier New" charset="0"/>
              </a:rPr>
              <a:t>totalEggs</a:t>
            </a:r>
            <a:r>
              <a:rPr lang="en-US" sz="1700" dirty="0" smtClean="0">
                <a:latin typeface="Courier New" charset="0"/>
              </a:rPr>
              <a:t>);</a:t>
            </a:r>
          </a:p>
          <a:p>
            <a:pPr eaLnBrk="1" hangingPunct="1">
              <a:lnSpc>
                <a:spcPct val="60000"/>
              </a:lnSpc>
              <a:buFont typeface="Wingdings" pitchFamily="2" charset="2"/>
              <a:buNone/>
            </a:pPr>
            <a:r>
              <a:rPr lang="en-US" sz="1700" dirty="0" smtClean="0">
                <a:latin typeface="Courier New" charset="0"/>
              </a:rPr>
              <a:t>   }</a:t>
            </a:r>
          </a:p>
          <a:p>
            <a:pPr eaLnBrk="1" hangingPunct="1">
              <a:lnSpc>
                <a:spcPct val="60000"/>
              </a:lnSpc>
              <a:buFont typeface="Wingdings" pitchFamily="2" charset="2"/>
              <a:buNone/>
            </a:pPr>
            <a:r>
              <a:rPr lang="en-US" sz="1700" dirty="0" smtClean="0">
                <a:latin typeface="Courier New" charset="0"/>
              </a:rPr>
              <a:t>}</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FC2A8BDA-5E5D-4639-BAD5-E8F03F3DD0ED}" type="slidenum">
              <a:rPr lang="en-US" sz="1200">
                <a:solidFill>
                  <a:srgbClr val="898989"/>
                </a:solidFill>
              </a:rPr>
              <a:pPr eaLnBrk="1" hangingPunct="1"/>
              <a:t>2</a:t>
            </a:fld>
            <a:endParaRPr lang="en-US" sz="1200">
              <a:solidFill>
                <a:srgbClr val="898989"/>
              </a:solidFill>
            </a:endParaRPr>
          </a:p>
        </p:txBody>
      </p:sp>
    </p:spTree>
    <p:extLst>
      <p:ext uri="{BB962C8B-B14F-4D97-AF65-F5344CB8AC3E}">
        <p14:creationId xmlns:p14="http://schemas.microsoft.com/office/powerpoint/2010/main" val="20847757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Step 2: Create Scanner</a:t>
            </a:r>
          </a:p>
        </p:txBody>
      </p:sp>
      <p:sp>
        <p:nvSpPr>
          <p:cNvPr id="6" name="Slide Number Placeholder 4"/>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7466FF0F-3336-4170-B439-0BC93400DAA2}" type="slidenum">
              <a:rPr lang="en-US" sz="1200">
                <a:solidFill>
                  <a:srgbClr val="898989"/>
                </a:solidFill>
              </a:rPr>
              <a:pPr eaLnBrk="1" hangingPunct="1"/>
              <a:t>20</a:t>
            </a:fld>
            <a:endParaRPr lang="en-US" sz="1200">
              <a:solidFill>
                <a:srgbClr val="898989"/>
              </a:solidFill>
            </a:endParaRPr>
          </a:p>
        </p:txBody>
      </p:sp>
      <p:sp>
        <p:nvSpPr>
          <p:cNvPr id="595971" name="Rectangle 3"/>
          <p:cNvSpPr>
            <a:spLocks noChangeArrowheads="1"/>
          </p:cNvSpPr>
          <p:nvPr/>
        </p:nvSpPr>
        <p:spPr bwMode="auto">
          <a:xfrm>
            <a:off x="455613" y="1598613"/>
            <a:ext cx="8226425" cy="4497387"/>
          </a:xfrm>
          <a:prstGeom prst="rect">
            <a:avLst/>
          </a:prstGeom>
          <a:noFill/>
          <a:ln w="9525">
            <a:noFill/>
            <a:miter lim="800000"/>
            <a:headEnd/>
            <a:tailEnd/>
          </a:ln>
          <a:effectLst/>
        </p:spPr>
        <p:txBody>
          <a:bodyPr/>
          <a:lstStyle/>
          <a:p>
            <a:pPr marL="342900" indent="-342900">
              <a:lnSpc>
                <a:spcPct val="80000"/>
              </a:lnSpc>
              <a:spcBef>
                <a:spcPct val="20000"/>
              </a:spcBef>
            </a:pPr>
            <a:r>
              <a:rPr lang="en-US" sz="1800" dirty="0">
                <a:solidFill>
                  <a:srgbClr val="FF0000"/>
                </a:solidFill>
              </a:rPr>
              <a:t>import</a:t>
            </a:r>
            <a:r>
              <a:rPr lang="en-US" sz="1800" b="0" dirty="0">
                <a:solidFill>
                  <a:srgbClr val="FF0000"/>
                </a:solidFill>
              </a:rPr>
              <a:t> </a:t>
            </a:r>
            <a:r>
              <a:rPr lang="en-US" sz="1800" b="0" dirty="0" err="1">
                <a:solidFill>
                  <a:srgbClr val="FF0000"/>
                </a:solidFill>
              </a:rPr>
              <a:t>java.util.Scanner</a:t>
            </a:r>
            <a:r>
              <a:rPr lang="en-US" sz="1800" b="0" dirty="0">
                <a:solidFill>
                  <a:srgbClr val="FF0000"/>
                </a:solidFill>
              </a:rPr>
              <a:t>;</a:t>
            </a:r>
          </a:p>
          <a:p>
            <a:pPr marL="342900" indent="-342900">
              <a:lnSpc>
                <a:spcPct val="80000"/>
              </a:lnSpc>
              <a:spcBef>
                <a:spcPct val="20000"/>
              </a:spcBef>
            </a:pPr>
            <a:r>
              <a:rPr lang="en-US" sz="1800" dirty="0"/>
              <a:t>public class</a:t>
            </a:r>
            <a:r>
              <a:rPr lang="en-US" sz="1800" b="0" dirty="0"/>
              <a:t> </a:t>
            </a:r>
            <a:r>
              <a:rPr lang="en-US" sz="1800" b="0" dirty="0" err="1"/>
              <a:t>ComputeArea</a:t>
            </a:r>
            <a:endParaRPr lang="en-US" sz="1800" b="0" dirty="0"/>
          </a:p>
          <a:p>
            <a:pPr marL="342900" indent="-342900">
              <a:lnSpc>
                <a:spcPct val="80000"/>
              </a:lnSpc>
              <a:spcBef>
                <a:spcPct val="20000"/>
              </a:spcBef>
            </a:pPr>
            <a:r>
              <a:rPr lang="en-US" sz="1800" b="0" dirty="0"/>
              <a:t>{</a:t>
            </a:r>
          </a:p>
          <a:p>
            <a:pPr marL="342900" indent="-342900">
              <a:lnSpc>
                <a:spcPct val="80000"/>
              </a:lnSpc>
              <a:spcBef>
                <a:spcPct val="20000"/>
              </a:spcBef>
            </a:pPr>
            <a:r>
              <a:rPr lang="en-US" sz="1800" b="0" dirty="0"/>
              <a:t>   </a:t>
            </a:r>
            <a:r>
              <a:rPr lang="en-US" sz="1800" dirty="0"/>
              <a:t>public static void</a:t>
            </a:r>
            <a:r>
              <a:rPr lang="en-US" sz="1800" b="0" dirty="0"/>
              <a:t> main(String[] </a:t>
            </a:r>
            <a:r>
              <a:rPr lang="en-US" sz="1800" b="0" dirty="0" err="1"/>
              <a:t>args</a:t>
            </a:r>
            <a:r>
              <a:rPr lang="en-US" sz="1800" b="0" dirty="0"/>
              <a:t>)</a:t>
            </a:r>
          </a:p>
          <a:p>
            <a:pPr marL="342900" indent="-342900">
              <a:lnSpc>
                <a:spcPct val="80000"/>
              </a:lnSpc>
              <a:spcBef>
                <a:spcPct val="20000"/>
              </a:spcBef>
            </a:pPr>
            <a:r>
              <a:rPr lang="en-US" sz="1800" b="0" dirty="0"/>
              <a:t>   {</a:t>
            </a:r>
          </a:p>
          <a:p>
            <a:pPr marL="342900" indent="-342900">
              <a:lnSpc>
                <a:spcPct val="80000"/>
              </a:lnSpc>
              <a:spcBef>
                <a:spcPct val="20000"/>
              </a:spcBef>
            </a:pPr>
            <a:r>
              <a:rPr lang="en-US" sz="1800" b="0" dirty="0"/>
              <a:t>      </a:t>
            </a:r>
            <a:r>
              <a:rPr lang="en-US" sz="1800" b="0" dirty="0">
                <a:solidFill>
                  <a:srgbClr val="FF0000"/>
                </a:solidFill>
              </a:rPr>
              <a:t>Scanner keyboard = </a:t>
            </a:r>
            <a:r>
              <a:rPr lang="en-US" sz="1800" dirty="0">
                <a:solidFill>
                  <a:srgbClr val="FF0000"/>
                </a:solidFill>
              </a:rPr>
              <a:t>new</a:t>
            </a:r>
            <a:r>
              <a:rPr lang="en-US" sz="1800" b="0" dirty="0">
                <a:solidFill>
                  <a:srgbClr val="FF0000"/>
                </a:solidFill>
              </a:rPr>
              <a:t> Scanner(System.in);</a:t>
            </a:r>
          </a:p>
          <a:p>
            <a:pPr marL="342900" indent="-342900">
              <a:lnSpc>
                <a:spcPct val="80000"/>
              </a:lnSpc>
              <a:spcBef>
                <a:spcPct val="20000"/>
              </a:spcBef>
            </a:pPr>
            <a:endParaRPr lang="en-US" sz="1800" b="0" dirty="0">
              <a:solidFill>
                <a:srgbClr val="FFCC00"/>
              </a:solidFill>
            </a:endParaRPr>
          </a:p>
          <a:p>
            <a:pPr marL="342900" indent="-342900">
              <a:lnSpc>
                <a:spcPct val="80000"/>
              </a:lnSpc>
              <a:spcBef>
                <a:spcPct val="20000"/>
              </a:spcBef>
            </a:pPr>
            <a:endParaRPr lang="en-US" sz="1800" b="0" dirty="0"/>
          </a:p>
          <a:p>
            <a:pPr marL="342900" indent="-342900">
              <a:lnSpc>
                <a:spcPct val="80000"/>
              </a:lnSpc>
              <a:spcBef>
                <a:spcPct val="20000"/>
              </a:spcBef>
            </a:pPr>
            <a:endParaRPr lang="en-US" sz="1800" b="0" dirty="0"/>
          </a:p>
          <a:p>
            <a:pPr marL="342900" indent="-342900">
              <a:lnSpc>
                <a:spcPct val="80000"/>
              </a:lnSpc>
              <a:spcBef>
                <a:spcPct val="20000"/>
              </a:spcBef>
            </a:pPr>
            <a:endParaRPr lang="en-US" sz="1800" b="0" dirty="0"/>
          </a:p>
          <a:p>
            <a:pPr marL="342900" indent="-342900">
              <a:lnSpc>
                <a:spcPct val="80000"/>
              </a:lnSpc>
              <a:spcBef>
                <a:spcPct val="20000"/>
              </a:spcBef>
            </a:pPr>
            <a:endParaRPr lang="en-US" sz="1800" b="0" dirty="0"/>
          </a:p>
          <a:p>
            <a:pPr marL="342900" indent="-342900">
              <a:lnSpc>
                <a:spcPct val="80000"/>
              </a:lnSpc>
              <a:spcBef>
                <a:spcPct val="20000"/>
              </a:spcBef>
            </a:pPr>
            <a:endParaRPr lang="en-US" sz="1800" b="0" dirty="0"/>
          </a:p>
          <a:p>
            <a:pPr marL="342900" indent="-342900">
              <a:lnSpc>
                <a:spcPct val="80000"/>
              </a:lnSpc>
              <a:spcBef>
                <a:spcPct val="20000"/>
              </a:spcBef>
            </a:pPr>
            <a:endParaRPr lang="en-US" sz="1800" b="0" dirty="0"/>
          </a:p>
          <a:p>
            <a:pPr marL="342900" indent="-342900">
              <a:lnSpc>
                <a:spcPct val="80000"/>
              </a:lnSpc>
              <a:spcBef>
                <a:spcPct val="20000"/>
              </a:spcBef>
            </a:pPr>
            <a:endParaRPr lang="en-US" sz="1800" b="0" dirty="0"/>
          </a:p>
          <a:p>
            <a:pPr marL="342900" indent="-342900">
              <a:lnSpc>
                <a:spcPct val="80000"/>
              </a:lnSpc>
              <a:spcBef>
                <a:spcPct val="20000"/>
              </a:spcBef>
            </a:pPr>
            <a:r>
              <a:rPr lang="en-US" sz="1800" b="0" dirty="0"/>
              <a:t>   }</a:t>
            </a:r>
          </a:p>
          <a:p>
            <a:pPr marL="342900" indent="-342900">
              <a:lnSpc>
                <a:spcPct val="80000"/>
              </a:lnSpc>
              <a:spcBef>
                <a:spcPct val="20000"/>
              </a:spcBef>
            </a:pPr>
            <a:r>
              <a:rPr lang="en-US" sz="1800" b="0" dirty="0"/>
              <a:t>}</a:t>
            </a:r>
          </a:p>
        </p:txBody>
      </p:sp>
    </p:spTree>
    <p:extLst>
      <p:ext uri="{BB962C8B-B14F-4D97-AF65-F5344CB8AC3E}">
        <p14:creationId xmlns:p14="http://schemas.microsoft.com/office/powerpoint/2010/main" val="36863822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Step 3: Input Width</a:t>
            </a:r>
          </a:p>
        </p:txBody>
      </p:sp>
      <p:sp>
        <p:nvSpPr>
          <p:cNvPr id="6" name="Slide Number Placeholder 4"/>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3C9473A9-A278-4BDE-889B-06342C16FCD1}" type="slidenum">
              <a:rPr lang="en-US" sz="1200">
                <a:solidFill>
                  <a:srgbClr val="898989"/>
                </a:solidFill>
              </a:rPr>
              <a:pPr eaLnBrk="1" hangingPunct="1"/>
              <a:t>21</a:t>
            </a:fld>
            <a:endParaRPr lang="en-US" sz="1200">
              <a:solidFill>
                <a:srgbClr val="898989"/>
              </a:solidFill>
            </a:endParaRPr>
          </a:p>
        </p:txBody>
      </p:sp>
      <p:sp>
        <p:nvSpPr>
          <p:cNvPr id="596995" name="Rectangle 3"/>
          <p:cNvSpPr>
            <a:spLocks noChangeArrowheads="1"/>
          </p:cNvSpPr>
          <p:nvPr/>
        </p:nvSpPr>
        <p:spPr bwMode="auto">
          <a:xfrm>
            <a:off x="455613" y="1598613"/>
            <a:ext cx="8226425" cy="4497387"/>
          </a:xfrm>
          <a:prstGeom prst="rect">
            <a:avLst/>
          </a:prstGeom>
          <a:noFill/>
          <a:ln w="9525">
            <a:noFill/>
            <a:miter lim="800000"/>
            <a:headEnd/>
            <a:tailEnd/>
          </a:ln>
          <a:effectLst/>
        </p:spPr>
        <p:txBody>
          <a:bodyPr/>
          <a:lstStyle/>
          <a:p>
            <a:pPr marL="342900" indent="-342900">
              <a:lnSpc>
                <a:spcPct val="80000"/>
              </a:lnSpc>
              <a:spcBef>
                <a:spcPct val="20000"/>
              </a:spcBef>
            </a:pPr>
            <a:r>
              <a:rPr lang="en-US" sz="1800" dirty="0"/>
              <a:t>import</a:t>
            </a:r>
            <a:r>
              <a:rPr lang="en-US" sz="1800" b="0" dirty="0"/>
              <a:t> </a:t>
            </a:r>
            <a:r>
              <a:rPr lang="en-US" sz="1800" b="0" dirty="0" err="1"/>
              <a:t>java.util.Scanner</a:t>
            </a:r>
            <a:r>
              <a:rPr lang="en-US" sz="1800" b="0" dirty="0"/>
              <a:t>;</a:t>
            </a:r>
          </a:p>
          <a:p>
            <a:pPr marL="342900" indent="-342900">
              <a:lnSpc>
                <a:spcPct val="80000"/>
              </a:lnSpc>
              <a:spcBef>
                <a:spcPct val="20000"/>
              </a:spcBef>
            </a:pPr>
            <a:r>
              <a:rPr lang="en-US" sz="1800" dirty="0"/>
              <a:t>public class</a:t>
            </a:r>
            <a:r>
              <a:rPr lang="en-US" sz="1800" b="0" dirty="0"/>
              <a:t> </a:t>
            </a:r>
            <a:r>
              <a:rPr lang="en-US" sz="1800" b="0" dirty="0" err="1"/>
              <a:t>ComputeArea</a:t>
            </a:r>
            <a:endParaRPr lang="en-US" sz="1800" b="0" dirty="0"/>
          </a:p>
          <a:p>
            <a:pPr marL="342900" indent="-342900">
              <a:lnSpc>
                <a:spcPct val="80000"/>
              </a:lnSpc>
              <a:spcBef>
                <a:spcPct val="20000"/>
              </a:spcBef>
            </a:pPr>
            <a:r>
              <a:rPr lang="en-US" sz="1800" b="0" dirty="0"/>
              <a:t>{</a:t>
            </a:r>
          </a:p>
          <a:p>
            <a:pPr marL="342900" indent="-342900">
              <a:lnSpc>
                <a:spcPct val="80000"/>
              </a:lnSpc>
              <a:spcBef>
                <a:spcPct val="20000"/>
              </a:spcBef>
            </a:pPr>
            <a:r>
              <a:rPr lang="en-US" sz="1800" b="0" dirty="0"/>
              <a:t>   </a:t>
            </a:r>
            <a:r>
              <a:rPr lang="en-US" sz="1800" dirty="0"/>
              <a:t>public static void</a:t>
            </a:r>
            <a:r>
              <a:rPr lang="en-US" sz="1800" b="0" dirty="0"/>
              <a:t> main(String[] </a:t>
            </a:r>
            <a:r>
              <a:rPr lang="en-US" sz="1800" b="0" dirty="0" err="1"/>
              <a:t>args</a:t>
            </a:r>
            <a:r>
              <a:rPr lang="en-US" sz="1800" b="0" dirty="0"/>
              <a:t>)</a:t>
            </a:r>
          </a:p>
          <a:p>
            <a:pPr marL="342900" indent="-342900">
              <a:lnSpc>
                <a:spcPct val="80000"/>
              </a:lnSpc>
              <a:spcBef>
                <a:spcPct val="20000"/>
              </a:spcBef>
            </a:pPr>
            <a:r>
              <a:rPr lang="en-US" sz="1800" b="0" dirty="0"/>
              <a:t>   {</a:t>
            </a:r>
          </a:p>
          <a:p>
            <a:pPr marL="342900" indent="-342900">
              <a:lnSpc>
                <a:spcPct val="80000"/>
              </a:lnSpc>
              <a:spcBef>
                <a:spcPct val="20000"/>
              </a:spcBef>
            </a:pPr>
            <a:r>
              <a:rPr lang="en-US" sz="1800" b="0" dirty="0"/>
              <a:t>      Scanner keyboard = </a:t>
            </a:r>
            <a:r>
              <a:rPr lang="en-US" sz="1800" dirty="0"/>
              <a:t>new</a:t>
            </a:r>
            <a:r>
              <a:rPr lang="en-US" sz="1800" b="0" dirty="0"/>
              <a:t> Scanner(System.in);</a:t>
            </a:r>
          </a:p>
          <a:p>
            <a:pPr marL="342900" indent="-342900">
              <a:lnSpc>
                <a:spcPct val="80000"/>
              </a:lnSpc>
              <a:spcBef>
                <a:spcPct val="20000"/>
              </a:spcBef>
            </a:pPr>
            <a:r>
              <a:rPr lang="en-US" sz="1800" b="0" dirty="0"/>
              <a:t>      </a:t>
            </a:r>
            <a:r>
              <a:rPr lang="en-US" sz="1800" b="0" dirty="0" err="1">
                <a:solidFill>
                  <a:srgbClr val="FF0000"/>
                </a:solidFill>
              </a:rPr>
              <a:t>System.out.print</a:t>
            </a:r>
            <a:r>
              <a:rPr lang="en-US" sz="1800" b="0" dirty="0">
                <a:solidFill>
                  <a:srgbClr val="FF0000"/>
                </a:solidFill>
              </a:rPr>
              <a:t>(</a:t>
            </a:r>
          </a:p>
          <a:p>
            <a:pPr marL="342900" indent="-342900">
              <a:lnSpc>
                <a:spcPct val="80000"/>
              </a:lnSpc>
              <a:spcBef>
                <a:spcPct val="20000"/>
              </a:spcBef>
            </a:pPr>
            <a:r>
              <a:rPr lang="en-US" sz="1800" b="0" dirty="0">
                <a:solidFill>
                  <a:srgbClr val="FF0000"/>
                </a:solidFill>
              </a:rPr>
              <a:t>         “Please enter the width of the rectangle: ");</a:t>
            </a:r>
          </a:p>
          <a:p>
            <a:pPr marL="342900" indent="-342900">
              <a:lnSpc>
                <a:spcPct val="80000"/>
              </a:lnSpc>
              <a:spcBef>
                <a:spcPct val="20000"/>
              </a:spcBef>
            </a:pPr>
            <a:r>
              <a:rPr lang="en-US" sz="1800" b="0" dirty="0">
                <a:solidFill>
                  <a:srgbClr val="FF0000"/>
                </a:solidFill>
              </a:rPr>
              <a:t>      </a:t>
            </a:r>
            <a:r>
              <a:rPr lang="en-US" sz="1800" dirty="0" err="1">
                <a:solidFill>
                  <a:srgbClr val="FF0000"/>
                </a:solidFill>
              </a:rPr>
              <a:t>int</a:t>
            </a:r>
            <a:r>
              <a:rPr lang="en-US" sz="1800" b="0" dirty="0">
                <a:solidFill>
                  <a:srgbClr val="FF0000"/>
                </a:solidFill>
              </a:rPr>
              <a:t> width = </a:t>
            </a:r>
            <a:r>
              <a:rPr lang="en-US" sz="1800" b="0" dirty="0" err="1">
                <a:solidFill>
                  <a:srgbClr val="FF0000"/>
                </a:solidFill>
              </a:rPr>
              <a:t>keyboard.nextInt</a:t>
            </a:r>
            <a:r>
              <a:rPr lang="en-US" sz="1800" b="0" dirty="0">
                <a:solidFill>
                  <a:srgbClr val="FF0000"/>
                </a:solidFill>
              </a:rPr>
              <a:t>();</a:t>
            </a:r>
          </a:p>
          <a:p>
            <a:pPr marL="342900" indent="-342900">
              <a:lnSpc>
                <a:spcPct val="80000"/>
              </a:lnSpc>
              <a:spcBef>
                <a:spcPct val="20000"/>
              </a:spcBef>
            </a:pPr>
            <a:endParaRPr lang="en-US" sz="1800" b="0" dirty="0">
              <a:solidFill>
                <a:srgbClr val="FFCC00"/>
              </a:solidFill>
            </a:endParaRPr>
          </a:p>
          <a:p>
            <a:pPr marL="342900" indent="-342900">
              <a:lnSpc>
                <a:spcPct val="80000"/>
              </a:lnSpc>
              <a:spcBef>
                <a:spcPct val="20000"/>
              </a:spcBef>
            </a:pPr>
            <a:endParaRPr lang="en-US" sz="1800" b="0" dirty="0"/>
          </a:p>
          <a:p>
            <a:pPr marL="342900" indent="-342900">
              <a:lnSpc>
                <a:spcPct val="80000"/>
              </a:lnSpc>
              <a:spcBef>
                <a:spcPct val="20000"/>
              </a:spcBef>
            </a:pPr>
            <a:endParaRPr lang="en-US" sz="1800" b="0" dirty="0"/>
          </a:p>
          <a:p>
            <a:pPr marL="342900" indent="-342900">
              <a:lnSpc>
                <a:spcPct val="80000"/>
              </a:lnSpc>
              <a:spcBef>
                <a:spcPct val="20000"/>
              </a:spcBef>
            </a:pPr>
            <a:endParaRPr lang="en-US" sz="1800" b="0" dirty="0"/>
          </a:p>
          <a:p>
            <a:pPr marL="342900" indent="-342900">
              <a:lnSpc>
                <a:spcPct val="80000"/>
              </a:lnSpc>
              <a:spcBef>
                <a:spcPct val="20000"/>
              </a:spcBef>
            </a:pPr>
            <a:endParaRPr lang="en-US" sz="1800" b="0" dirty="0"/>
          </a:p>
          <a:p>
            <a:pPr marL="342900" indent="-342900">
              <a:lnSpc>
                <a:spcPct val="80000"/>
              </a:lnSpc>
              <a:spcBef>
                <a:spcPct val="20000"/>
              </a:spcBef>
            </a:pPr>
            <a:r>
              <a:rPr lang="en-US" sz="1800" b="0" dirty="0"/>
              <a:t>   }</a:t>
            </a:r>
          </a:p>
          <a:p>
            <a:pPr marL="342900" indent="-342900">
              <a:lnSpc>
                <a:spcPct val="80000"/>
              </a:lnSpc>
              <a:spcBef>
                <a:spcPct val="20000"/>
              </a:spcBef>
            </a:pPr>
            <a:r>
              <a:rPr lang="en-US" sz="1800" b="0" dirty="0"/>
              <a:t>}</a:t>
            </a:r>
          </a:p>
        </p:txBody>
      </p:sp>
    </p:spTree>
    <p:extLst>
      <p:ext uri="{BB962C8B-B14F-4D97-AF65-F5344CB8AC3E}">
        <p14:creationId xmlns:p14="http://schemas.microsoft.com/office/powerpoint/2010/main" val="39762706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Step 4: Input Height</a:t>
            </a:r>
          </a:p>
        </p:txBody>
      </p:sp>
      <p:sp>
        <p:nvSpPr>
          <p:cNvPr id="6" name="Slide Number Placeholder 4"/>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F968D52D-A182-481B-8DD2-A5BBD290DD57}" type="slidenum">
              <a:rPr lang="en-US" sz="1200">
                <a:solidFill>
                  <a:srgbClr val="898989"/>
                </a:solidFill>
              </a:rPr>
              <a:pPr eaLnBrk="1" hangingPunct="1"/>
              <a:t>22</a:t>
            </a:fld>
            <a:endParaRPr lang="en-US" sz="1200">
              <a:solidFill>
                <a:srgbClr val="898989"/>
              </a:solidFill>
            </a:endParaRPr>
          </a:p>
        </p:txBody>
      </p:sp>
      <p:sp>
        <p:nvSpPr>
          <p:cNvPr id="601091" name="Rectangle 3"/>
          <p:cNvSpPr>
            <a:spLocks noChangeArrowheads="1"/>
          </p:cNvSpPr>
          <p:nvPr/>
        </p:nvSpPr>
        <p:spPr bwMode="auto">
          <a:xfrm>
            <a:off x="455613" y="1598613"/>
            <a:ext cx="8226425" cy="4497387"/>
          </a:xfrm>
          <a:prstGeom prst="rect">
            <a:avLst/>
          </a:prstGeom>
          <a:noFill/>
          <a:ln w="9525">
            <a:noFill/>
            <a:miter lim="800000"/>
            <a:headEnd/>
            <a:tailEnd/>
          </a:ln>
          <a:effectLst/>
        </p:spPr>
        <p:txBody>
          <a:bodyPr/>
          <a:lstStyle/>
          <a:p>
            <a:pPr marL="342900" indent="-342900">
              <a:lnSpc>
                <a:spcPct val="80000"/>
              </a:lnSpc>
              <a:spcBef>
                <a:spcPct val="20000"/>
              </a:spcBef>
            </a:pPr>
            <a:r>
              <a:rPr lang="en-US" sz="1800" dirty="0"/>
              <a:t>import</a:t>
            </a:r>
            <a:r>
              <a:rPr lang="en-US" sz="1800" b="0" dirty="0"/>
              <a:t> </a:t>
            </a:r>
            <a:r>
              <a:rPr lang="en-US" sz="1800" b="0" dirty="0" err="1"/>
              <a:t>java.util.Scanner</a:t>
            </a:r>
            <a:r>
              <a:rPr lang="en-US" sz="1800" b="0" dirty="0"/>
              <a:t>;</a:t>
            </a:r>
          </a:p>
          <a:p>
            <a:pPr marL="342900" indent="-342900">
              <a:lnSpc>
                <a:spcPct val="80000"/>
              </a:lnSpc>
              <a:spcBef>
                <a:spcPct val="20000"/>
              </a:spcBef>
            </a:pPr>
            <a:r>
              <a:rPr lang="en-US" sz="1800" dirty="0"/>
              <a:t>public class</a:t>
            </a:r>
            <a:r>
              <a:rPr lang="en-US" sz="1800" b="0" dirty="0"/>
              <a:t> </a:t>
            </a:r>
            <a:r>
              <a:rPr lang="en-US" sz="1800" b="0" dirty="0" err="1"/>
              <a:t>ComputeArea</a:t>
            </a:r>
            <a:endParaRPr lang="en-US" sz="1800" b="0" dirty="0"/>
          </a:p>
          <a:p>
            <a:pPr marL="342900" indent="-342900">
              <a:lnSpc>
                <a:spcPct val="80000"/>
              </a:lnSpc>
              <a:spcBef>
                <a:spcPct val="20000"/>
              </a:spcBef>
            </a:pPr>
            <a:r>
              <a:rPr lang="en-US" sz="1800" b="0" dirty="0"/>
              <a:t>{</a:t>
            </a:r>
          </a:p>
          <a:p>
            <a:pPr marL="342900" indent="-342900">
              <a:lnSpc>
                <a:spcPct val="80000"/>
              </a:lnSpc>
              <a:spcBef>
                <a:spcPct val="20000"/>
              </a:spcBef>
            </a:pPr>
            <a:r>
              <a:rPr lang="en-US" sz="1800" b="0" dirty="0"/>
              <a:t>   </a:t>
            </a:r>
            <a:r>
              <a:rPr lang="en-US" sz="1800" dirty="0"/>
              <a:t>public static void</a:t>
            </a:r>
            <a:r>
              <a:rPr lang="en-US" sz="1800" b="0" dirty="0"/>
              <a:t> main(String[] </a:t>
            </a:r>
            <a:r>
              <a:rPr lang="en-US" sz="1800" b="0" dirty="0" err="1"/>
              <a:t>args</a:t>
            </a:r>
            <a:r>
              <a:rPr lang="en-US" sz="1800" b="0" dirty="0"/>
              <a:t>)</a:t>
            </a:r>
          </a:p>
          <a:p>
            <a:pPr marL="342900" indent="-342900">
              <a:lnSpc>
                <a:spcPct val="80000"/>
              </a:lnSpc>
              <a:spcBef>
                <a:spcPct val="20000"/>
              </a:spcBef>
            </a:pPr>
            <a:r>
              <a:rPr lang="en-US" sz="1800" b="0" dirty="0"/>
              <a:t>   {</a:t>
            </a:r>
          </a:p>
          <a:p>
            <a:pPr marL="342900" indent="-342900">
              <a:lnSpc>
                <a:spcPct val="80000"/>
              </a:lnSpc>
              <a:spcBef>
                <a:spcPct val="20000"/>
              </a:spcBef>
            </a:pPr>
            <a:r>
              <a:rPr lang="en-US" sz="1800" b="0" dirty="0"/>
              <a:t>      Scanner keyboard = </a:t>
            </a:r>
            <a:r>
              <a:rPr lang="en-US" sz="1800" dirty="0"/>
              <a:t>new</a:t>
            </a:r>
            <a:r>
              <a:rPr lang="en-US" sz="1800" b="0" dirty="0"/>
              <a:t> Scanner(System.in);</a:t>
            </a:r>
          </a:p>
          <a:p>
            <a:pPr marL="342900" indent="-342900">
              <a:lnSpc>
                <a:spcPct val="80000"/>
              </a:lnSpc>
              <a:spcBef>
                <a:spcPct val="20000"/>
              </a:spcBef>
            </a:pPr>
            <a:r>
              <a:rPr lang="en-US" sz="1800" b="0" dirty="0"/>
              <a:t>      </a:t>
            </a:r>
            <a:r>
              <a:rPr lang="en-US" sz="1800" b="0" dirty="0" err="1"/>
              <a:t>System.out.print</a:t>
            </a:r>
            <a:r>
              <a:rPr lang="en-US" sz="1800" b="0" dirty="0"/>
              <a:t>(</a:t>
            </a:r>
          </a:p>
          <a:p>
            <a:pPr marL="342900" indent="-342900">
              <a:lnSpc>
                <a:spcPct val="80000"/>
              </a:lnSpc>
              <a:spcBef>
                <a:spcPct val="20000"/>
              </a:spcBef>
            </a:pPr>
            <a:r>
              <a:rPr lang="en-US" sz="1800" b="0" dirty="0"/>
              <a:t>         “Please enter the width of the rectangle: ");</a:t>
            </a:r>
          </a:p>
          <a:p>
            <a:pPr marL="342900" indent="-342900">
              <a:lnSpc>
                <a:spcPct val="80000"/>
              </a:lnSpc>
              <a:spcBef>
                <a:spcPct val="20000"/>
              </a:spcBef>
            </a:pPr>
            <a:r>
              <a:rPr lang="en-US" sz="1800" b="0" dirty="0"/>
              <a:t>      </a:t>
            </a:r>
            <a:r>
              <a:rPr lang="en-US" sz="1800" dirty="0" err="1"/>
              <a:t>int</a:t>
            </a:r>
            <a:r>
              <a:rPr lang="en-US" sz="1800" b="0" dirty="0"/>
              <a:t> width = </a:t>
            </a:r>
            <a:r>
              <a:rPr lang="en-US" sz="1800" b="0" dirty="0" err="1"/>
              <a:t>keyboard.nextInt</a:t>
            </a:r>
            <a:r>
              <a:rPr lang="en-US" sz="1800" b="0" dirty="0"/>
              <a:t>();</a:t>
            </a:r>
          </a:p>
          <a:p>
            <a:pPr marL="342900" indent="-342900">
              <a:lnSpc>
                <a:spcPct val="80000"/>
              </a:lnSpc>
              <a:spcBef>
                <a:spcPct val="20000"/>
              </a:spcBef>
            </a:pPr>
            <a:r>
              <a:rPr lang="en-US" sz="1800" b="0" dirty="0"/>
              <a:t>      </a:t>
            </a:r>
            <a:r>
              <a:rPr lang="en-US" sz="1800" b="0" dirty="0" err="1">
                <a:solidFill>
                  <a:srgbClr val="FF0000"/>
                </a:solidFill>
              </a:rPr>
              <a:t>System.out.print</a:t>
            </a:r>
            <a:r>
              <a:rPr lang="en-US" sz="1800" b="0" dirty="0">
                <a:solidFill>
                  <a:srgbClr val="FF0000"/>
                </a:solidFill>
              </a:rPr>
              <a:t>(</a:t>
            </a:r>
          </a:p>
          <a:p>
            <a:pPr marL="342900" indent="-342900">
              <a:lnSpc>
                <a:spcPct val="80000"/>
              </a:lnSpc>
              <a:spcBef>
                <a:spcPct val="20000"/>
              </a:spcBef>
            </a:pPr>
            <a:r>
              <a:rPr lang="en-US" sz="1800" b="0" dirty="0">
                <a:solidFill>
                  <a:srgbClr val="FF0000"/>
                </a:solidFill>
              </a:rPr>
              <a:t>         “Please enter the height of the rectangle: ");</a:t>
            </a:r>
          </a:p>
          <a:p>
            <a:pPr marL="342900" indent="-342900">
              <a:lnSpc>
                <a:spcPct val="80000"/>
              </a:lnSpc>
              <a:spcBef>
                <a:spcPct val="20000"/>
              </a:spcBef>
            </a:pPr>
            <a:r>
              <a:rPr lang="en-US" sz="1800" b="0" dirty="0">
                <a:solidFill>
                  <a:srgbClr val="FF0000"/>
                </a:solidFill>
              </a:rPr>
              <a:t>      </a:t>
            </a:r>
            <a:r>
              <a:rPr lang="en-US" sz="1800" dirty="0" err="1">
                <a:solidFill>
                  <a:srgbClr val="FF0000"/>
                </a:solidFill>
              </a:rPr>
              <a:t>int</a:t>
            </a:r>
            <a:r>
              <a:rPr lang="en-US" sz="1800" b="0" dirty="0">
                <a:solidFill>
                  <a:srgbClr val="FF0000"/>
                </a:solidFill>
              </a:rPr>
              <a:t> height = </a:t>
            </a:r>
            <a:r>
              <a:rPr lang="en-US" sz="1800" b="0" dirty="0" err="1">
                <a:solidFill>
                  <a:srgbClr val="FF0000"/>
                </a:solidFill>
              </a:rPr>
              <a:t>keyboard.nextInt</a:t>
            </a:r>
            <a:r>
              <a:rPr lang="en-US" sz="1800" b="0" dirty="0">
                <a:solidFill>
                  <a:srgbClr val="FF0000"/>
                </a:solidFill>
              </a:rPr>
              <a:t>();</a:t>
            </a:r>
          </a:p>
          <a:p>
            <a:pPr marL="342900" indent="-342900">
              <a:lnSpc>
                <a:spcPct val="80000"/>
              </a:lnSpc>
              <a:spcBef>
                <a:spcPct val="20000"/>
              </a:spcBef>
            </a:pPr>
            <a:endParaRPr lang="en-US" sz="1800" b="0" dirty="0">
              <a:solidFill>
                <a:srgbClr val="FFCC00"/>
              </a:solidFill>
            </a:endParaRPr>
          </a:p>
          <a:p>
            <a:pPr marL="342900" indent="-342900">
              <a:lnSpc>
                <a:spcPct val="80000"/>
              </a:lnSpc>
              <a:spcBef>
                <a:spcPct val="20000"/>
              </a:spcBef>
            </a:pPr>
            <a:endParaRPr lang="en-US" sz="1800" b="0" dirty="0"/>
          </a:p>
          <a:p>
            <a:pPr marL="342900" indent="-342900">
              <a:lnSpc>
                <a:spcPct val="80000"/>
              </a:lnSpc>
              <a:spcBef>
                <a:spcPct val="20000"/>
              </a:spcBef>
            </a:pPr>
            <a:r>
              <a:rPr lang="en-US" sz="1800" b="0" dirty="0"/>
              <a:t>   }</a:t>
            </a:r>
          </a:p>
          <a:p>
            <a:pPr marL="342900" indent="-342900">
              <a:lnSpc>
                <a:spcPct val="80000"/>
              </a:lnSpc>
              <a:spcBef>
                <a:spcPct val="20000"/>
              </a:spcBef>
            </a:pPr>
            <a:r>
              <a:rPr lang="en-US" sz="1800" b="0" dirty="0"/>
              <a:t>}</a:t>
            </a:r>
          </a:p>
        </p:txBody>
      </p:sp>
    </p:spTree>
    <p:extLst>
      <p:ext uri="{BB962C8B-B14F-4D97-AF65-F5344CB8AC3E}">
        <p14:creationId xmlns:p14="http://schemas.microsoft.com/office/powerpoint/2010/main" val="29984557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Step 5: Compute Area</a:t>
            </a:r>
          </a:p>
        </p:txBody>
      </p:sp>
      <p:sp>
        <p:nvSpPr>
          <p:cNvPr id="6" name="Slide Number Placeholder 4"/>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16D826BB-DF0B-4047-89CD-29D22D50FDE3}" type="slidenum">
              <a:rPr lang="en-US" sz="1200">
                <a:solidFill>
                  <a:srgbClr val="898989"/>
                </a:solidFill>
              </a:rPr>
              <a:pPr eaLnBrk="1" hangingPunct="1"/>
              <a:t>23</a:t>
            </a:fld>
            <a:endParaRPr lang="en-US" sz="1200">
              <a:solidFill>
                <a:srgbClr val="898989"/>
              </a:solidFill>
            </a:endParaRPr>
          </a:p>
        </p:txBody>
      </p:sp>
      <p:sp>
        <p:nvSpPr>
          <p:cNvPr id="603139" name="Rectangle 3"/>
          <p:cNvSpPr>
            <a:spLocks noChangeArrowheads="1"/>
          </p:cNvSpPr>
          <p:nvPr/>
        </p:nvSpPr>
        <p:spPr bwMode="auto">
          <a:xfrm>
            <a:off x="455613" y="1598613"/>
            <a:ext cx="8226425" cy="4497387"/>
          </a:xfrm>
          <a:prstGeom prst="rect">
            <a:avLst/>
          </a:prstGeom>
          <a:noFill/>
          <a:ln w="9525">
            <a:noFill/>
            <a:miter lim="800000"/>
            <a:headEnd/>
            <a:tailEnd/>
          </a:ln>
          <a:effectLst/>
        </p:spPr>
        <p:txBody>
          <a:bodyPr/>
          <a:lstStyle/>
          <a:p>
            <a:pPr marL="342900" indent="-342900">
              <a:lnSpc>
                <a:spcPct val="80000"/>
              </a:lnSpc>
              <a:spcBef>
                <a:spcPct val="20000"/>
              </a:spcBef>
            </a:pPr>
            <a:r>
              <a:rPr lang="en-US" sz="1800" dirty="0"/>
              <a:t>import</a:t>
            </a:r>
            <a:r>
              <a:rPr lang="en-US" sz="1800" b="0" dirty="0"/>
              <a:t> </a:t>
            </a:r>
            <a:r>
              <a:rPr lang="en-US" sz="1800" b="0" dirty="0" err="1"/>
              <a:t>java.util.Scanner</a:t>
            </a:r>
            <a:r>
              <a:rPr lang="en-US" sz="1800" b="0" dirty="0"/>
              <a:t>;</a:t>
            </a:r>
          </a:p>
          <a:p>
            <a:pPr marL="342900" indent="-342900">
              <a:lnSpc>
                <a:spcPct val="80000"/>
              </a:lnSpc>
              <a:spcBef>
                <a:spcPct val="20000"/>
              </a:spcBef>
            </a:pPr>
            <a:r>
              <a:rPr lang="en-US" sz="1800" dirty="0"/>
              <a:t>public class</a:t>
            </a:r>
            <a:r>
              <a:rPr lang="en-US" sz="1800" b="0" dirty="0"/>
              <a:t> </a:t>
            </a:r>
            <a:r>
              <a:rPr lang="en-US" sz="1800" b="0" dirty="0" err="1"/>
              <a:t>ComputeArea</a:t>
            </a:r>
            <a:endParaRPr lang="en-US" sz="1800" b="0" dirty="0"/>
          </a:p>
          <a:p>
            <a:pPr marL="342900" indent="-342900">
              <a:lnSpc>
                <a:spcPct val="80000"/>
              </a:lnSpc>
              <a:spcBef>
                <a:spcPct val="20000"/>
              </a:spcBef>
            </a:pPr>
            <a:r>
              <a:rPr lang="en-US" sz="1800" b="0" dirty="0"/>
              <a:t>{</a:t>
            </a:r>
          </a:p>
          <a:p>
            <a:pPr marL="342900" indent="-342900">
              <a:lnSpc>
                <a:spcPct val="80000"/>
              </a:lnSpc>
              <a:spcBef>
                <a:spcPct val="20000"/>
              </a:spcBef>
            </a:pPr>
            <a:r>
              <a:rPr lang="en-US" sz="1800" b="0" dirty="0"/>
              <a:t>   </a:t>
            </a:r>
            <a:r>
              <a:rPr lang="en-US" sz="1800" dirty="0"/>
              <a:t>public static void</a:t>
            </a:r>
            <a:r>
              <a:rPr lang="en-US" sz="1800" b="0" dirty="0"/>
              <a:t> main(String[] </a:t>
            </a:r>
            <a:r>
              <a:rPr lang="en-US" sz="1800" b="0" dirty="0" err="1"/>
              <a:t>args</a:t>
            </a:r>
            <a:r>
              <a:rPr lang="en-US" sz="1800" b="0" dirty="0"/>
              <a:t>)</a:t>
            </a:r>
          </a:p>
          <a:p>
            <a:pPr marL="342900" indent="-342900">
              <a:lnSpc>
                <a:spcPct val="80000"/>
              </a:lnSpc>
              <a:spcBef>
                <a:spcPct val="20000"/>
              </a:spcBef>
            </a:pPr>
            <a:r>
              <a:rPr lang="en-US" sz="1800" b="0" dirty="0"/>
              <a:t>   {</a:t>
            </a:r>
          </a:p>
          <a:p>
            <a:pPr marL="342900" indent="-342900">
              <a:lnSpc>
                <a:spcPct val="80000"/>
              </a:lnSpc>
              <a:spcBef>
                <a:spcPct val="20000"/>
              </a:spcBef>
            </a:pPr>
            <a:r>
              <a:rPr lang="en-US" sz="1800" b="0" dirty="0"/>
              <a:t>      Scanner keyboard = </a:t>
            </a:r>
            <a:r>
              <a:rPr lang="en-US" sz="1800" dirty="0"/>
              <a:t>new</a:t>
            </a:r>
            <a:r>
              <a:rPr lang="en-US" sz="1800" b="0" dirty="0"/>
              <a:t> Scanner(System.in);</a:t>
            </a:r>
          </a:p>
          <a:p>
            <a:pPr marL="342900" indent="-342900">
              <a:lnSpc>
                <a:spcPct val="80000"/>
              </a:lnSpc>
              <a:spcBef>
                <a:spcPct val="20000"/>
              </a:spcBef>
            </a:pPr>
            <a:r>
              <a:rPr lang="en-US" sz="1800" b="0" dirty="0"/>
              <a:t>      </a:t>
            </a:r>
            <a:r>
              <a:rPr lang="en-US" sz="1800" b="0" dirty="0" err="1"/>
              <a:t>System.out.print</a:t>
            </a:r>
            <a:r>
              <a:rPr lang="en-US" sz="1800" b="0" dirty="0"/>
              <a:t>(</a:t>
            </a:r>
          </a:p>
          <a:p>
            <a:pPr marL="342900" indent="-342900">
              <a:lnSpc>
                <a:spcPct val="80000"/>
              </a:lnSpc>
              <a:spcBef>
                <a:spcPct val="20000"/>
              </a:spcBef>
            </a:pPr>
            <a:r>
              <a:rPr lang="en-US" sz="1800" b="0" dirty="0"/>
              <a:t>         “Please enter the width of the rectangle: ");</a:t>
            </a:r>
          </a:p>
          <a:p>
            <a:pPr marL="342900" indent="-342900">
              <a:lnSpc>
                <a:spcPct val="80000"/>
              </a:lnSpc>
              <a:spcBef>
                <a:spcPct val="20000"/>
              </a:spcBef>
            </a:pPr>
            <a:r>
              <a:rPr lang="en-US" sz="1800" b="0" dirty="0"/>
              <a:t>      </a:t>
            </a:r>
            <a:r>
              <a:rPr lang="en-US" sz="1800" dirty="0" err="1"/>
              <a:t>int</a:t>
            </a:r>
            <a:r>
              <a:rPr lang="en-US" sz="1800" b="0" dirty="0"/>
              <a:t> width = </a:t>
            </a:r>
            <a:r>
              <a:rPr lang="en-US" sz="1800" b="0" dirty="0" err="1"/>
              <a:t>keyboard.nextInt</a:t>
            </a:r>
            <a:r>
              <a:rPr lang="en-US" sz="1800" b="0" dirty="0"/>
              <a:t>();</a:t>
            </a:r>
          </a:p>
          <a:p>
            <a:pPr marL="342900" indent="-342900">
              <a:lnSpc>
                <a:spcPct val="80000"/>
              </a:lnSpc>
              <a:spcBef>
                <a:spcPct val="20000"/>
              </a:spcBef>
            </a:pPr>
            <a:r>
              <a:rPr lang="en-US" sz="1800" b="0" dirty="0"/>
              <a:t>      </a:t>
            </a:r>
            <a:r>
              <a:rPr lang="en-US" sz="1800" b="0" dirty="0" err="1"/>
              <a:t>System.out.print</a:t>
            </a:r>
            <a:r>
              <a:rPr lang="en-US" sz="1800" b="0" dirty="0"/>
              <a:t>(</a:t>
            </a:r>
          </a:p>
          <a:p>
            <a:pPr marL="342900" indent="-342900">
              <a:lnSpc>
                <a:spcPct val="80000"/>
              </a:lnSpc>
              <a:spcBef>
                <a:spcPct val="20000"/>
              </a:spcBef>
            </a:pPr>
            <a:r>
              <a:rPr lang="en-US" sz="1800" b="0" dirty="0"/>
              <a:t>         “Please enter the height of the rectangle: ");</a:t>
            </a:r>
          </a:p>
          <a:p>
            <a:pPr marL="342900" indent="-342900">
              <a:lnSpc>
                <a:spcPct val="80000"/>
              </a:lnSpc>
              <a:spcBef>
                <a:spcPct val="20000"/>
              </a:spcBef>
            </a:pPr>
            <a:r>
              <a:rPr lang="en-US" sz="1800" b="0" dirty="0"/>
              <a:t>      </a:t>
            </a:r>
            <a:r>
              <a:rPr lang="en-US" sz="1800" dirty="0" err="1"/>
              <a:t>int</a:t>
            </a:r>
            <a:r>
              <a:rPr lang="en-US" sz="1800" b="0" dirty="0"/>
              <a:t> height = </a:t>
            </a:r>
            <a:r>
              <a:rPr lang="en-US" sz="1800" b="0" dirty="0" err="1"/>
              <a:t>keyboard.nextInt</a:t>
            </a:r>
            <a:r>
              <a:rPr lang="en-US" sz="1800" b="0" dirty="0"/>
              <a:t>();</a:t>
            </a:r>
          </a:p>
          <a:p>
            <a:pPr marL="342900" indent="-342900" eaLnBrk="0" hangingPunct="0">
              <a:buClrTx/>
              <a:buSzTx/>
              <a:buFontTx/>
              <a:buNone/>
            </a:pPr>
            <a:r>
              <a:rPr lang="en-US" sz="1800" b="0" dirty="0"/>
              <a:t>      </a:t>
            </a:r>
            <a:r>
              <a:rPr lang="en-US" sz="1800" dirty="0" err="1">
                <a:solidFill>
                  <a:srgbClr val="FF0000"/>
                </a:solidFill>
              </a:rPr>
              <a:t>int</a:t>
            </a:r>
            <a:r>
              <a:rPr lang="en-US" sz="1800" b="0" dirty="0">
                <a:solidFill>
                  <a:srgbClr val="FF0000"/>
                </a:solidFill>
              </a:rPr>
              <a:t> area = width * height;</a:t>
            </a:r>
          </a:p>
          <a:p>
            <a:pPr marL="342900" indent="-342900">
              <a:lnSpc>
                <a:spcPct val="80000"/>
              </a:lnSpc>
              <a:spcBef>
                <a:spcPct val="20000"/>
              </a:spcBef>
            </a:pPr>
            <a:endParaRPr lang="en-US" sz="1800" b="0" dirty="0">
              <a:solidFill>
                <a:srgbClr val="FFCC00"/>
              </a:solidFill>
            </a:endParaRPr>
          </a:p>
          <a:p>
            <a:pPr marL="342900" indent="-342900">
              <a:lnSpc>
                <a:spcPct val="80000"/>
              </a:lnSpc>
              <a:spcBef>
                <a:spcPct val="20000"/>
              </a:spcBef>
            </a:pPr>
            <a:r>
              <a:rPr lang="en-US" sz="1800" b="0" dirty="0"/>
              <a:t>   }</a:t>
            </a:r>
          </a:p>
          <a:p>
            <a:pPr marL="342900" indent="-342900">
              <a:lnSpc>
                <a:spcPct val="80000"/>
              </a:lnSpc>
              <a:spcBef>
                <a:spcPct val="20000"/>
              </a:spcBef>
            </a:pPr>
            <a:r>
              <a:rPr lang="en-US" sz="1800" b="0" dirty="0"/>
              <a:t>}</a:t>
            </a:r>
          </a:p>
        </p:txBody>
      </p:sp>
    </p:spTree>
    <p:extLst>
      <p:ext uri="{BB962C8B-B14F-4D97-AF65-F5344CB8AC3E}">
        <p14:creationId xmlns:p14="http://schemas.microsoft.com/office/powerpoint/2010/main" val="9300264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Step 6: Output Area</a:t>
            </a:r>
          </a:p>
        </p:txBody>
      </p:sp>
      <p:sp>
        <p:nvSpPr>
          <p:cNvPr id="6" name="Slide Number Placeholder 4"/>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C757C6A4-7799-46C3-B8E6-470B41578D07}" type="slidenum">
              <a:rPr lang="en-US" sz="1200">
                <a:solidFill>
                  <a:srgbClr val="898989"/>
                </a:solidFill>
              </a:rPr>
              <a:pPr eaLnBrk="1" hangingPunct="1"/>
              <a:t>24</a:t>
            </a:fld>
            <a:endParaRPr lang="en-US" sz="1200">
              <a:solidFill>
                <a:srgbClr val="898989"/>
              </a:solidFill>
            </a:endParaRPr>
          </a:p>
        </p:txBody>
      </p:sp>
      <p:sp>
        <p:nvSpPr>
          <p:cNvPr id="605187" name="Rectangle 3"/>
          <p:cNvSpPr>
            <a:spLocks noChangeArrowheads="1"/>
          </p:cNvSpPr>
          <p:nvPr/>
        </p:nvSpPr>
        <p:spPr bwMode="auto">
          <a:xfrm>
            <a:off x="455613" y="1598613"/>
            <a:ext cx="8226425" cy="4497387"/>
          </a:xfrm>
          <a:prstGeom prst="rect">
            <a:avLst/>
          </a:prstGeom>
          <a:noFill/>
          <a:ln w="9525">
            <a:noFill/>
            <a:miter lim="800000"/>
            <a:headEnd/>
            <a:tailEnd/>
          </a:ln>
          <a:effectLst/>
        </p:spPr>
        <p:txBody>
          <a:bodyPr/>
          <a:lstStyle/>
          <a:p>
            <a:pPr marL="342900" indent="-342900">
              <a:lnSpc>
                <a:spcPct val="80000"/>
              </a:lnSpc>
              <a:spcBef>
                <a:spcPct val="20000"/>
              </a:spcBef>
              <a:defRPr/>
            </a:pPr>
            <a:r>
              <a:rPr lang="en-US" sz="1800" dirty="0"/>
              <a:t>import</a:t>
            </a:r>
            <a:r>
              <a:rPr lang="en-US" sz="1800" b="0" dirty="0"/>
              <a:t> </a:t>
            </a:r>
            <a:r>
              <a:rPr lang="en-US" sz="1800" b="0" dirty="0" err="1"/>
              <a:t>java.util.Scanner</a:t>
            </a:r>
            <a:r>
              <a:rPr lang="en-US" sz="1800" b="0" dirty="0"/>
              <a:t>;</a:t>
            </a:r>
          </a:p>
          <a:p>
            <a:pPr marL="342900" indent="-342900">
              <a:lnSpc>
                <a:spcPct val="80000"/>
              </a:lnSpc>
              <a:spcBef>
                <a:spcPct val="20000"/>
              </a:spcBef>
              <a:defRPr/>
            </a:pPr>
            <a:r>
              <a:rPr lang="en-US" sz="1800" dirty="0"/>
              <a:t>public class</a:t>
            </a:r>
            <a:r>
              <a:rPr lang="en-US" sz="1800" b="0" dirty="0"/>
              <a:t> </a:t>
            </a:r>
            <a:r>
              <a:rPr lang="en-US" sz="1800" b="0" dirty="0" err="1"/>
              <a:t>ComputeArea</a:t>
            </a:r>
            <a:endParaRPr lang="en-US" sz="1800" b="0" dirty="0"/>
          </a:p>
          <a:p>
            <a:pPr marL="342900" indent="-342900">
              <a:lnSpc>
                <a:spcPct val="80000"/>
              </a:lnSpc>
              <a:spcBef>
                <a:spcPct val="20000"/>
              </a:spcBef>
              <a:defRPr/>
            </a:pPr>
            <a:r>
              <a:rPr lang="en-US" sz="1800" b="0" dirty="0"/>
              <a:t>{</a:t>
            </a:r>
          </a:p>
          <a:p>
            <a:pPr marL="342900" indent="-342900">
              <a:lnSpc>
                <a:spcPct val="80000"/>
              </a:lnSpc>
              <a:spcBef>
                <a:spcPct val="20000"/>
              </a:spcBef>
              <a:defRPr/>
            </a:pPr>
            <a:r>
              <a:rPr lang="en-US" sz="1800" b="0" dirty="0"/>
              <a:t>   </a:t>
            </a:r>
            <a:r>
              <a:rPr lang="en-US" sz="1800" dirty="0"/>
              <a:t>public static void</a:t>
            </a:r>
            <a:r>
              <a:rPr lang="en-US" sz="1800" b="0" dirty="0"/>
              <a:t> main(String[] </a:t>
            </a:r>
            <a:r>
              <a:rPr lang="en-US" sz="1800" b="0" dirty="0" err="1"/>
              <a:t>args</a:t>
            </a:r>
            <a:r>
              <a:rPr lang="en-US" sz="1800" b="0" dirty="0"/>
              <a:t>)</a:t>
            </a:r>
          </a:p>
          <a:p>
            <a:pPr marL="342900" indent="-342900">
              <a:lnSpc>
                <a:spcPct val="80000"/>
              </a:lnSpc>
              <a:spcBef>
                <a:spcPct val="20000"/>
              </a:spcBef>
              <a:defRPr/>
            </a:pPr>
            <a:r>
              <a:rPr lang="en-US" sz="1800" b="0" dirty="0"/>
              <a:t>   {</a:t>
            </a:r>
          </a:p>
          <a:p>
            <a:pPr marL="342900" indent="-342900">
              <a:lnSpc>
                <a:spcPct val="80000"/>
              </a:lnSpc>
              <a:spcBef>
                <a:spcPct val="20000"/>
              </a:spcBef>
              <a:defRPr/>
            </a:pPr>
            <a:r>
              <a:rPr lang="en-US" sz="1800" b="0" dirty="0"/>
              <a:t>      Scanner keyboard = </a:t>
            </a:r>
            <a:r>
              <a:rPr lang="en-US" sz="1800" dirty="0"/>
              <a:t>new</a:t>
            </a:r>
            <a:r>
              <a:rPr lang="en-US" sz="1800" b="0" dirty="0"/>
              <a:t> Scanner(System.in);</a:t>
            </a:r>
          </a:p>
          <a:p>
            <a:pPr marL="342900" indent="-342900">
              <a:lnSpc>
                <a:spcPct val="80000"/>
              </a:lnSpc>
              <a:spcBef>
                <a:spcPct val="20000"/>
              </a:spcBef>
              <a:defRPr/>
            </a:pPr>
            <a:r>
              <a:rPr lang="en-US" sz="1800" b="0" dirty="0"/>
              <a:t>      </a:t>
            </a:r>
            <a:r>
              <a:rPr lang="en-US" sz="1800" b="0" dirty="0" err="1"/>
              <a:t>System.out.print</a:t>
            </a:r>
            <a:r>
              <a:rPr lang="en-US" sz="1800" b="0" dirty="0"/>
              <a:t>(</a:t>
            </a:r>
          </a:p>
          <a:p>
            <a:pPr marL="342900" indent="-342900">
              <a:lnSpc>
                <a:spcPct val="80000"/>
              </a:lnSpc>
              <a:spcBef>
                <a:spcPct val="20000"/>
              </a:spcBef>
              <a:defRPr/>
            </a:pPr>
            <a:r>
              <a:rPr lang="en-US" sz="1800" b="0" dirty="0"/>
              <a:t>         "Please enter the width of the rectangle: ");</a:t>
            </a:r>
          </a:p>
          <a:p>
            <a:pPr marL="342900" indent="-342900">
              <a:lnSpc>
                <a:spcPct val="80000"/>
              </a:lnSpc>
              <a:spcBef>
                <a:spcPct val="20000"/>
              </a:spcBef>
              <a:defRPr/>
            </a:pPr>
            <a:r>
              <a:rPr lang="en-US" sz="1800" b="0" dirty="0"/>
              <a:t>      </a:t>
            </a:r>
            <a:r>
              <a:rPr lang="en-US" sz="1800" dirty="0" err="1"/>
              <a:t>int</a:t>
            </a:r>
            <a:r>
              <a:rPr lang="en-US" sz="1800" b="0" dirty="0"/>
              <a:t> width = </a:t>
            </a:r>
            <a:r>
              <a:rPr lang="en-US" sz="1800" b="0" dirty="0" err="1"/>
              <a:t>keyboard.nextInt</a:t>
            </a:r>
            <a:r>
              <a:rPr lang="en-US" sz="1800" b="0" dirty="0"/>
              <a:t>();</a:t>
            </a:r>
          </a:p>
          <a:p>
            <a:pPr marL="342900" indent="-342900">
              <a:lnSpc>
                <a:spcPct val="80000"/>
              </a:lnSpc>
              <a:spcBef>
                <a:spcPct val="20000"/>
              </a:spcBef>
              <a:defRPr/>
            </a:pPr>
            <a:r>
              <a:rPr lang="en-US" sz="1800" b="0" dirty="0"/>
              <a:t>      </a:t>
            </a:r>
            <a:r>
              <a:rPr lang="en-US" sz="1800" b="0" dirty="0" err="1"/>
              <a:t>System.out.print</a:t>
            </a:r>
            <a:r>
              <a:rPr lang="en-US" sz="1800" b="0" dirty="0"/>
              <a:t>(</a:t>
            </a:r>
          </a:p>
          <a:p>
            <a:pPr marL="342900" indent="-342900">
              <a:lnSpc>
                <a:spcPct val="80000"/>
              </a:lnSpc>
              <a:spcBef>
                <a:spcPct val="20000"/>
              </a:spcBef>
              <a:defRPr/>
            </a:pPr>
            <a:r>
              <a:rPr lang="en-US" sz="1800" b="0" dirty="0"/>
              <a:t>         "Please enter the height of the rectangle: ");</a:t>
            </a:r>
          </a:p>
          <a:p>
            <a:pPr marL="342900" indent="-342900">
              <a:lnSpc>
                <a:spcPct val="80000"/>
              </a:lnSpc>
              <a:spcBef>
                <a:spcPct val="20000"/>
              </a:spcBef>
              <a:defRPr/>
            </a:pPr>
            <a:r>
              <a:rPr lang="en-US" sz="1800" b="0" dirty="0"/>
              <a:t>      </a:t>
            </a:r>
            <a:r>
              <a:rPr lang="en-US" sz="1800" dirty="0" err="1"/>
              <a:t>int</a:t>
            </a:r>
            <a:r>
              <a:rPr lang="en-US" sz="1800" b="0" dirty="0"/>
              <a:t> height = </a:t>
            </a:r>
            <a:r>
              <a:rPr lang="en-US" sz="1800" b="0" dirty="0" err="1"/>
              <a:t>keyboard.nextInt</a:t>
            </a:r>
            <a:r>
              <a:rPr lang="en-US" sz="1800" b="0" dirty="0"/>
              <a:t>();</a:t>
            </a:r>
          </a:p>
          <a:p>
            <a:pPr marL="342900" indent="-342900" eaLnBrk="0" hangingPunct="0">
              <a:buClrTx/>
              <a:buSzTx/>
              <a:buFontTx/>
              <a:buNone/>
              <a:defRPr/>
            </a:pPr>
            <a:r>
              <a:rPr lang="en-US" sz="1800" b="0" dirty="0"/>
              <a:t>      </a:t>
            </a:r>
            <a:r>
              <a:rPr lang="en-US" sz="1800" dirty="0" err="1"/>
              <a:t>int</a:t>
            </a:r>
            <a:r>
              <a:rPr lang="en-US" sz="1800" b="0" dirty="0"/>
              <a:t> area = width * height;</a:t>
            </a:r>
          </a:p>
          <a:p>
            <a:pPr marL="342900" indent="-342900" eaLnBrk="0" hangingPunct="0">
              <a:buClrTx/>
              <a:buSzTx/>
              <a:buFontTx/>
              <a:buNone/>
              <a:defRPr/>
            </a:pPr>
            <a:r>
              <a:rPr lang="en-US" sz="1800" b="0" dirty="0">
                <a:solidFill>
                  <a:srgbClr val="FF0000"/>
                </a:solidFill>
              </a:rPr>
              <a:t>      </a:t>
            </a:r>
            <a:r>
              <a:rPr lang="en-US" sz="1800" b="0" dirty="0" err="1">
                <a:solidFill>
                  <a:srgbClr val="FF0000"/>
                </a:solidFill>
              </a:rPr>
              <a:t>System.out.println</a:t>
            </a:r>
            <a:r>
              <a:rPr lang="en-US" sz="1800" b="0" dirty="0">
                <a:solidFill>
                  <a:srgbClr val="FF0000"/>
                </a:solidFill>
              </a:rPr>
              <a:t>("The area is " + area);</a:t>
            </a:r>
          </a:p>
          <a:p>
            <a:pPr marL="342900" indent="-342900" eaLnBrk="0" hangingPunct="0">
              <a:buClrTx/>
              <a:buSzTx/>
              <a:buFontTx/>
              <a:buNone/>
              <a:defRPr/>
            </a:pPr>
            <a:r>
              <a:rPr lang="en-US" sz="1800" b="0" dirty="0"/>
              <a:t>   }</a:t>
            </a:r>
          </a:p>
          <a:p>
            <a:pPr marL="342900" indent="-342900">
              <a:lnSpc>
                <a:spcPct val="80000"/>
              </a:lnSpc>
              <a:spcBef>
                <a:spcPct val="20000"/>
              </a:spcBef>
              <a:defRPr/>
            </a:pPr>
            <a:r>
              <a:rPr lang="en-US" sz="1800" b="0" dirty="0"/>
              <a:t>}</a:t>
            </a:r>
          </a:p>
        </p:txBody>
      </p:sp>
    </p:spTree>
    <p:extLst>
      <p:ext uri="{BB962C8B-B14F-4D97-AF65-F5344CB8AC3E}">
        <p14:creationId xmlns:p14="http://schemas.microsoft.com/office/powerpoint/2010/main" val="27281856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Complete ComputeArea</a:t>
            </a:r>
          </a:p>
        </p:txBody>
      </p:sp>
      <p:sp>
        <p:nvSpPr>
          <p:cNvPr id="36867" name="Rectangle 3"/>
          <p:cNvSpPr>
            <a:spLocks noGrp="1" noChangeArrowheads="1"/>
          </p:cNvSpPr>
          <p:nvPr>
            <p:ph idx="1"/>
          </p:nvPr>
        </p:nvSpPr>
        <p:spPr/>
        <p:txBody>
          <a:bodyPr/>
          <a:lstStyle/>
          <a:p>
            <a:pPr eaLnBrk="1" hangingPunct="1">
              <a:lnSpc>
                <a:spcPct val="80000"/>
              </a:lnSpc>
              <a:buFont typeface="Wingdings" pitchFamily="2" charset="2"/>
              <a:buNone/>
            </a:pPr>
            <a:r>
              <a:rPr lang="en-US" sz="1800" b="1" smtClean="0">
                <a:latin typeface="Courier New" charset="0"/>
              </a:rPr>
              <a:t>import</a:t>
            </a:r>
            <a:r>
              <a:rPr lang="en-US" sz="1800" smtClean="0">
                <a:latin typeface="Courier New" charset="0"/>
              </a:rPr>
              <a:t> java.util.Scanner;</a:t>
            </a:r>
          </a:p>
          <a:p>
            <a:pPr eaLnBrk="1" hangingPunct="1">
              <a:lnSpc>
                <a:spcPct val="80000"/>
              </a:lnSpc>
              <a:buFont typeface="Wingdings" pitchFamily="2" charset="2"/>
              <a:buNone/>
            </a:pPr>
            <a:r>
              <a:rPr lang="en-US" sz="1800" b="1" smtClean="0">
                <a:latin typeface="Courier New" charset="0"/>
              </a:rPr>
              <a:t>public class</a:t>
            </a:r>
            <a:r>
              <a:rPr lang="en-US" sz="1800" smtClean="0">
                <a:latin typeface="Courier New" charset="0"/>
              </a:rPr>
              <a:t> ComputeArea</a:t>
            </a:r>
          </a:p>
          <a:p>
            <a:pPr eaLnBrk="1" hangingPunct="1">
              <a:lnSpc>
                <a:spcPct val="80000"/>
              </a:lnSpc>
              <a:buFont typeface="Wingdings" pitchFamily="2" charset="2"/>
              <a:buNone/>
            </a:pPr>
            <a:r>
              <a:rPr lang="en-US" sz="1800" smtClean="0">
                <a:latin typeface="Courier New" charset="0"/>
              </a:rPr>
              <a:t>{</a:t>
            </a:r>
          </a:p>
          <a:p>
            <a:pPr eaLnBrk="1" hangingPunct="1">
              <a:lnSpc>
                <a:spcPct val="80000"/>
              </a:lnSpc>
              <a:buFont typeface="Wingdings" pitchFamily="2" charset="2"/>
              <a:buNone/>
            </a:pPr>
            <a:r>
              <a:rPr lang="en-US" sz="1800" smtClean="0">
                <a:latin typeface="Courier New" charset="0"/>
              </a:rPr>
              <a:t>   </a:t>
            </a:r>
            <a:r>
              <a:rPr lang="en-US" sz="1800" b="1" smtClean="0">
                <a:latin typeface="Courier New" charset="0"/>
              </a:rPr>
              <a:t>public static void</a:t>
            </a:r>
            <a:r>
              <a:rPr lang="en-US" sz="1800" smtClean="0">
                <a:latin typeface="Courier New" charset="0"/>
              </a:rPr>
              <a:t> main(String[] args)</a:t>
            </a:r>
          </a:p>
          <a:p>
            <a:pPr eaLnBrk="1" hangingPunct="1">
              <a:lnSpc>
                <a:spcPct val="80000"/>
              </a:lnSpc>
              <a:buFont typeface="Wingdings" pitchFamily="2" charset="2"/>
              <a:buNone/>
            </a:pPr>
            <a:r>
              <a:rPr lang="en-US" sz="1800" smtClean="0">
                <a:latin typeface="Courier New" charset="0"/>
              </a:rPr>
              <a:t>   {</a:t>
            </a:r>
          </a:p>
          <a:p>
            <a:pPr eaLnBrk="1" hangingPunct="1">
              <a:lnSpc>
                <a:spcPct val="80000"/>
              </a:lnSpc>
              <a:buFont typeface="Wingdings" pitchFamily="2" charset="2"/>
              <a:buNone/>
            </a:pPr>
            <a:r>
              <a:rPr lang="en-US" sz="1800" smtClean="0">
                <a:latin typeface="Courier New" charset="0"/>
              </a:rPr>
              <a:t>      Scanner keyboard = </a:t>
            </a:r>
            <a:r>
              <a:rPr lang="en-US" sz="1800" b="1" smtClean="0">
                <a:latin typeface="Courier New" charset="0"/>
              </a:rPr>
              <a:t>new</a:t>
            </a:r>
            <a:r>
              <a:rPr lang="en-US" sz="1800" smtClean="0">
                <a:latin typeface="Courier New" charset="0"/>
              </a:rPr>
              <a:t> Scanner(System.in);</a:t>
            </a:r>
          </a:p>
          <a:p>
            <a:pPr eaLnBrk="1" hangingPunct="1">
              <a:lnSpc>
                <a:spcPct val="80000"/>
              </a:lnSpc>
              <a:buFont typeface="Wingdings" pitchFamily="2" charset="2"/>
              <a:buNone/>
            </a:pPr>
            <a:r>
              <a:rPr lang="en-US" sz="1800" smtClean="0">
                <a:latin typeface="Courier New" charset="0"/>
              </a:rPr>
              <a:t>      System.out.print(</a:t>
            </a:r>
          </a:p>
          <a:p>
            <a:pPr eaLnBrk="1" hangingPunct="1">
              <a:lnSpc>
                <a:spcPct val="80000"/>
              </a:lnSpc>
              <a:buFont typeface="Wingdings" pitchFamily="2" charset="2"/>
              <a:buNone/>
            </a:pPr>
            <a:r>
              <a:rPr lang="en-US" sz="1800" smtClean="0">
                <a:latin typeface="Courier New" charset="0"/>
              </a:rPr>
              <a:t>         "Please enter the width of the rectangle: ");</a:t>
            </a:r>
          </a:p>
          <a:p>
            <a:pPr eaLnBrk="1" hangingPunct="1">
              <a:lnSpc>
                <a:spcPct val="80000"/>
              </a:lnSpc>
              <a:buFont typeface="Wingdings" pitchFamily="2" charset="2"/>
              <a:buNone/>
            </a:pPr>
            <a:r>
              <a:rPr lang="en-US" sz="1800" smtClean="0">
                <a:latin typeface="Courier New" charset="0"/>
              </a:rPr>
              <a:t>      </a:t>
            </a:r>
            <a:r>
              <a:rPr lang="en-US" sz="1800" b="1" smtClean="0">
                <a:latin typeface="Courier New" charset="0"/>
              </a:rPr>
              <a:t>int</a:t>
            </a:r>
            <a:r>
              <a:rPr lang="en-US" sz="1800" smtClean="0">
                <a:latin typeface="Courier New" charset="0"/>
              </a:rPr>
              <a:t> width = keyboard.nextInt();</a:t>
            </a:r>
          </a:p>
          <a:p>
            <a:pPr eaLnBrk="1" hangingPunct="1">
              <a:lnSpc>
                <a:spcPct val="80000"/>
              </a:lnSpc>
              <a:buFont typeface="Wingdings" pitchFamily="2" charset="2"/>
              <a:buNone/>
            </a:pPr>
            <a:r>
              <a:rPr lang="en-US" sz="1800" smtClean="0">
                <a:latin typeface="Courier New" charset="0"/>
              </a:rPr>
              <a:t>      System.out.print(</a:t>
            </a:r>
          </a:p>
          <a:p>
            <a:pPr eaLnBrk="1" hangingPunct="1">
              <a:lnSpc>
                <a:spcPct val="80000"/>
              </a:lnSpc>
              <a:buFont typeface="Wingdings" pitchFamily="2" charset="2"/>
              <a:buNone/>
            </a:pPr>
            <a:r>
              <a:rPr lang="en-US" sz="1800" smtClean="0">
                <a:latin typeface="Courier New" charset="0"/>
              </a:rPr>
              <a:t>         "Please enter the height of the rectangle: ");</a:t>
            </a:r>
          </a:p>
          <a:p>
            <a:pPr eaLnBrk="1" hangingPunct="1">
              <a:lnSpc>
                <a:spcPct val="80000"/>
              </a:lnSpc>
              <a:buFont typeface="Wingdings" pitchFamily="2" charset="2"/>
              <a:buNone/>
            </a:pPr>
            <a:r>
              <a:rPr lang="en-US" sz="1800" smtClean="0">
                <a:latin typeface="Courier New" charset="0"/>
              </a:rPr>
              <a:t>      </a:t>
            </a:r>
            <a:r>
              <a:rPr lang="en-US" sz="1800" b="1" smtClean="0">
                <a:latin typeface="Courier New" charset="0"/>
              </a:rPr>
              <a:t>int</a:t>
            </a:r>
            <a:r>
              <a:rPr lang="en-US" sz="1800" smtClean="0">
                <a:latin typeface="Courier New" charset="0"/>
              </a:rPr>
              <a:t> height = keyboard.nextInt();</a:t>
            </a:r>
          </a:p>
          <a:p>
            <a:pPr eaLnBrk="1" hangingPunct="1">
              <a:spcBef>
                <a:spcPct val="0"/>
              </a:spcBef>
              <a:buFontTx/>
              <a:buNone/>
            </a:pPr>
            <a:r>
              <a:rPr lang="en-US" sz="1800" smtClean="0">
                <a:latin typeface="Courier New" charset="0"/>
              </a:rPr>
              <a:t>      </a:t>
            </a:r>
            <a:r>
              <a:rPr lang="en-US" sz="1800" b="1" smtClean="0">
                <a:latin typeface="Courier New" charset="0"/>
              </a:rPr>
              <a:t>int</a:t>
            </a:r>
            <a:r>
              <a:rPr lang="en-US" sz="1800" smtClean="0">
                <a:latin typeface="Courier New" charset="0"/>
              </a:rPr>
              <a:t> area = width * height;</a:t>
            </a:r>
          </a:p>
          <a:p>
            <a:pPr eaLnBrk="1" hangingPunct="1">
              <a:spcBef>
                <a:spcPct val="0"/>
              </a:spcBef>
              <a:buFontTx/>
              <a:buNone/>
            </a:pPr>
            <a:r>
              <a:rPr lang="en-US" sz="1800" smtClean="0">
                <a:latin typeface="Courier New" charset="0"/>
              </a:rPr>
              <a:t>      System.out.println("The area is " + area);</a:t>
            </a:r>
          </a:p>
          <a:p>
            <a:pPr eaLnBrk="1" hangingPunct="1">
              <a:spcBef>
                <a:spcPct val="0"/>
              </a:spcBef>
              <a:buFontTx/>
              <a:buNone/>
            </a:pPr>
            <a:r>
              <a:rPr lang="en-US" sz="1800" smtClean="0">
                <a:latin typeface="Courier New" charset="0"/>
              </a:rPr>
              <a:t>   }</a:t>
            </a:r>
          </a:p>
          <a:p>
            <a:pPr eaLnBrk="1" hangingPunct="1">
              <a:lnSpc>
                <a:spcPct val="80000"/>
              </a:lnSpc>
              <a:buFont typeface="Wingdings" pitchFamily="2" charset="2"/>
              <a:buNone/>
            </a:pPr>
            <a:r>
              <a:rPr lang="en-US" sz="1800" smtClean="0">
                <a:latin typeface="Courier New" charset="0"/>
              </a:rPr>
              <a:t>}</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DA9EE58D-1597-4C3D-834B-CDBD95DDFE7A}" type="slidenum">
              <a:rPr lang="en-US" sz="1200">
                <a:solidFill>
                  <a:srgbClr val="898989"/>
                </a:solidFill>
              </a:rPr>
              <a:pPr eaLnBrk="1" hangingPunct="1"/>
              <a:t>25</a:t>
            </a:fld>
            <a:endParaRPr lang="en-US" sz="1200">
              <a:solidFill>
                <a:srgbClr val="898989"/>
              </a:solidFill>
            </a:endParaRPr>
          </a:p>
        </p:txBody>
      </p:sp>
    </p:spTree>
    <p:extLst>
      <p:ext uri="{BB962C8B-B14F-4D97-AF65-F5344CB8AC3E}">
        <p14:creationId xmlns:p14="http://schemas.microsoft.com/office/powerpoint/2010/main" val="41483808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The </a:t>
            </a:r>
            <a:r>
              <a:rPr lang="en-US" b="1" smtClean="0">
                <a:latin typeface="Courier New" charset="0"/>
              </a:rPr>
              <a:t>char</a:t>
            </a:r>
            <a:r>
              <a:rPr lang="en-US" smtClean="0"/>
              <a:t> Type</a:t>
            </a:r>
          </a:p>
        </p:txBody>
      </p:sp>
      <p:sp>
        <p:nvSpPr>
          <p:cNvPr id="241667" name="Rectangle 3"/>
          <p:cNvSpPr>
            <a:spLocks noGrp="1" noChangeArrowheads="1"/>
          </p:cNvSpPr>
          <p:nvPr>
            <p:ph idx="1"/>
          </p:nvPr>
        </p:nvSpPr>
        <p:spPr/>
        <p:txBody>
          <a:bodyPr/>
          <a:lstStyle/>
          <a:p>
            <a:pPr eaLnBrk="1" hangingPunct="1"/>
            <a:r>
              <a:rPr lang="en-US" sz="2800" smtClean="0"/>
              <a:t>A variable of the </a:t>
            </a:r>
            <a:r>
              <a:rPr lang="en-US" sz="2800" b="1" smtClean="0">
                <a:latin typeface="Courier New" charset="0"/>
              </a:rPr>
              <a:t>char</a:t>
            </a:r>
            <a:r>
              <a:rPr lang="en-US" sz="2800" smtClean="0"/>
              <a:t> data type stores a single “printable” character</a:t>
            </a:r>
          </a:p>
          <a:p>
            <a:pPr eaLnBrk="1" hangingPunct="1"/>
            <a:r>
              <a:rPr lang="en-US" sz="2800" smtClean="0"/>
              <a:t>A </a:t>
            </a:r>
            <a:r>
              <a:rPr lang="en-US" sz="2800" b="1" smtClean="0"/>
              <a:t>char</a:t>
            </a:r>
            <a:r>
              <a:rPr lang="en-US" sz="2800" smtClean="0"/>
              <a:t> constant or literal is a character in single quotes, e.g., </a:t>
            </a:r>
            <a:r>
              <a:rPr lang="en-US" sz="2800" smtClean="0">
                <a:latin typeface="Courier New" charset="0"/>
              </a:rPr>
              <a:t>‘y’</a:t>
            </a:r>
          </a:p>
          <a:p>
            <a:pPr eaLnBrk="1" hangingPunct="1"/>
            <a:r>
              <a:rPr lang="en-US" sz="2800" smtClean="0"/>
              <a:t>For example:</a:t>
            </a:r>
          </a:p>
          <a:p>
            <a:pPr lvl="1" eaLnBrk="1" hangingPunct="1">
              <a:buFont typeface="Wingdings" pitchFamily="2" charset="2"/>
              <a:buNone/>
            </a:pPr>
            <a:r>
              <a:rPr lang="en-US" b="1" smtClean="0">
                <a:latin typeface="Courier New" charset="0"/>
              </a:rPr>
              <a:t>	char</a:t>
            </a:r>
            <a:r>
              <a:rPr lang="en-US" smtClean="0">
                <a:latin typeface="Courier New" charset="0"/>
              </a:rPr>
              <a:t> answer = ‘y’;</a:t>
            </a:r>
          </a:p>
          <a:p>
            <a:pPr lvl="1" eaLnBrk="1" hangingPunct="1">
              <a:buFont typeface="Wingdings" pitchFamily="2" charset="2"/>
              <a:buNone/>
            </a:pPr>
            <a:r>
              <a:rPr lang="en-US" smtClean="0">
                <a:latin typeface="Courier New" charset="0"/>
              </a:rPr>
              <a:t>	System.out.println(answer);</a:t>
            </a:r>
          </a:p>
          <a:p>
            <a:pPr lvl="1" eaLnBrk="1" hangingPunct="1">
              <a:buFont typeface="Wingdings" pitchFamily="2" charset="2"/>
              <a:buNone/>
            </a:pPr>
            <a:r>
              <a:rPr lang="en-US" smtClean="0"/>
              <a:t>prints (displays) the letter </a:t>
            </a:r>
            <a:r>
              <a:rPr lang="en-US" smtClean="0">
                <a:latin typeface="Courier New" charset="0"/>
              </a:rPr>
              <a:t>y</a:t>
            </a:r>
            <a:endParaRPr lang="en-US" smtClean="0"/>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C48FF69C-857C-40D3-BEFE-5471C2A726DA}" type="slidenum">
              <a:rPr lang="en-US" sz="1200">
                <a:solidFill>
                  <a:srgbClr val="898989"/>
                </a:solidFill>
              </a:rPr>
              <a:pPr eaLnBrk="1" hangingPunct="1"/>
              <a:t>26</a:t>
            </a:fld>
            <a:endParaRPr lang="en-US" sz="1200">
              <a:solidFill>
                <a:srgbClr val="898989"/>
              </a:solidFill>
            </a:endParaRPr>
          </a:p>
        </p:txBody>
      </p:sp>
    </p:spTree>
    <p:extLst>
      <p:ext uri="{BB962C8B-B14F-4D97-AF65-F5344CB8AC3E}">
        <p14:creationId xmlns:p14="http://schemas.microsoft.com/office/powerpoint/2010/main" val="20164102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title"/>
          </p:nvPr>
        </p:nvSpPr>
        <p:spPr/>
        <p:txBody>
          <a:bodyPr/>
          <a:lstStyle/>
          <a:p>
            <a:pPr eaLnBrk="1" hangingPunct="1"/>
            <a:r>
              <a:rPr lang="en-US" smtClean="0"/>
              <a:t>The </a:t>
            </a:r>
            <a:r>
              <a:rPr lang="en-US" smtClean="0">
                <a:latin typeface="Courier New" charset="0"/>
              </a:rPr>
              <a:t>String</a:t>
            </a:r>
            <a:r>
              <a:rPr lang="en-US" smtClean="0"/>
              <a:t> Type</a:t>
            </a:r>
          </a:p>
        </p:txBody>
      </p:sp>
      <p:sp>
        <p:nvSpPr>
          <p:cNvPr id="244743" name="Rectangle 7"/>
          <p:cNvSpPr>
            <a:spLocks noGrp="1" noChangeArrowheads="1"/>
          </p:cNvSpPr>
          <p:nvPr>
            <p:ph idx="1"/>
          </p:nvPr>
        </p:nvSpPr>
        <p:spPr>
          <a:xfrm>
            <a:off x="455613" y="1142999"/>
            <a:ext cx="8535987" cy="4953001"/>
          </a:xfrm>
        </p:spPr>
        <p:txBody>
          <a:bodyPr/>
          <a:lstStyle/>
          <a:p>
            <a:pPr eaLnBrk="1" hangingPunct="1">
              <a:lnSpc>
                <a:spcPct val="80000"/>
              </a:lnSpc>
            </a:pPr>
            <a:r>
              <a:rPr lang="en-US" sz="2800" dirty="0" smtClean="0"/>
              <a:t>A string is a sequence of characters</a:t>
            </a:r>
          </a:p>
          <a:p>
            <a:pPr eaLnBrk="1" hangingPunct="1">
              <a:lnSpc>
                <a:spcPct val="80000"/>
              </a:lnSpc>
            </a:pPr>
            <a:r>
              <a:rPr lang="en-US" sz="2800" dirty="0" smtClean="0"/>
              <a:t>The String type is used to declare variables that store strings</a:t>
            </a:r>
          </a:p>
          <a:p>
            <a:pPr eaLnBrk="1" hangingPunct="1">
              <a:lnSpc>
                <a:spcPct val="80000"/>
              </a:lnSpc>
            </a:pPr>
            <a:r>
              <a:rPr lang="en-US" sz="2800" dirty="0" smtClean="0"/>
              <a:t>The String type is not a </a:t>
            </a:r>
            <a:r>
              <a:rPr lang="en-US" sz="2800" i="1" dirty="0" smtClean="0"/>
              <a:t>primitive</a:t>
            </a:r>
            <a:r>
              <a:rPr lang="en-US" sz="2800" dirty="0" smtClean="0"/>
              <a:t> type: it is known as a </a:t>
            </a:r>
            <a:r>
              <a:rPr lang="en-US" sz="2800" i="1" dirty="0" smtClean="0"/>
              <a:t>class</a:t>
            </a:r>
            <a:r>
              <a:rPr lang="en-US" sz="2800" dirty="0" smtClean="0"/>
              <a:t> or </a:t>
            </a:r>
            <a:r>
              <a:rPr lang="en-US" sz="2800" i="1" dirty="0" smtClean="0"/>
              <a:t>reference</a:t>
            </a:r>
            <a:r>
              <a:rPr lang="en-US" sz="2800" dirty="0" smtClean="0"/>
              <a:t> type</a:t>
            </a:r>
          </a:p>
          <a:p>
            <a:pPr eaLnBrk="1" hangingPunct="1">
              <a:lnSpc>
                <a:spcPct val="80000"/>
              </a:lnSpc>
            </a:pPr>
            <a:r>
              <a:rPr lang="en-US" sz="2800" dirty="0" smtClean="0"/>
              <a:t>A String constant is one or more characters in double quotes, e.g., </a:t>
            </a:r>
            <a:r>
              <a:rPr lang="en-US" sz="2800" dirty="0" smtClean="0">
                <a:latin typeface="Courier New" charset="0"/>
              </a:rPr>
              <a:t>“string constant”</a:t>
            </a:r>
          </a:p>
          <a:p>
            <a:pPr eaLnBrk="1" hangingPunct="1">
              <a:lnSpc>
                <a:spcPct val="80000"/>
              </a:lnSpc>
            </a:pPr>
            <a:r>
              <a:rPr lang="en-US" sz="2800" dirty="0" smtClean="0"/>
              <a:t>Examples:</a:t>
            </a:r>
          </a:p>
          <a:p>
            <a:pPr lvl="1" eaLnBrk="1" hangingPunct="1">
              <a:lnSpc>
                <a:spcPct val="80000"/>
              </a:lnSpc>
              <a:buFont typeface="Wingdings" pitchFamily="2" charset="2"/>
              <a:buNone/>
            </a:pPr>
            <a:r>
              <a:rPr lang="en-US" sz="2400" b="1" dirty="0" smtClean="0">
                <a:latin typeface="Courier New" charset="0"/>
              </a:rPr>
              <a:t>char</a:t>
            </a:r>
            <a:r>
              <a:rPr lang="en-US" sz="2400" dirty="0" smtClean="0">
                <a:latin typeface="Courier New" charset="0"/>
              </a:rPr>
              <a:t> </a:t>
            </a:r>
            <a:r>
              <a:rPr lang="en-US" sz="2400" dirty="0" err="1" smtClean="0">
                <a:latin typeface="Courier New" charset="0"/>
              </a:rPr>
              <a:t>charVariable</a:t>
            </a:r>
            <a:r>
              <a:rPr lang="en-US" sz="2400" dirty="0" smtClean="0">
                <a:latin typeface="Courier New" charset="0"/>
              </a:rPr>
              <a:t> = ‘a’;//single quotes</a:t>
            </a:r>
          </a:p>
          <a:p>
            <a:pPr lvl="1" eaLnBrk="1" hangingPunct="1">
              <a:lnSpc>
                <a:spcPct val="80000"/>
              </a:lnSpc>
              <a:buFont typeface="Wingdings" pitchFamily="2" charset="2"/>
              <a:buNone/>
            </a:pPr>
            <a:r>
              <a:rPr lang="en-US" sz="2400" dirty="0" smtClean="0">
                <a:latin typeface="Courier New" charset="0"/>
              </a:rPr>
              <a:t>String </a:t>
            </a:r>
            <a:r>
              <a:rPr lang="en-US" sz="2400" dirty="0" err="1" smtClean="0">
                <a:latin typeface="Courier New" charset="0"/>
              </a:rPr>
              <a:t>stringVariable</a:t>
            </a:r>
            <a:r>
              <a:rPr lang="en-US" sz="2400" dirty="0" smtClean="0">
                <a:latin typeface="Courier New" charset="0"/>
              </a:rPr>
              <a:t> = "a";//double quotes</a:t>
            </a:r>
          </a:p>
          <a:p>
            <a:pPr lvl="1" eaLnBrk="1" hangingPunct="1">
              <a:lnSpc>
                <a:spcPct val="80000"/>
              </a:lnSpc>
              <a:buFont typeface="Wingdings" pitchFamily="2" charset="2"/>
              <a:buNone/>
            </a:pPr>
            <a:r>
              <a:rPr lang="en-US" sz="2400" dirty="0" smtClean="0">
                <a:latin typeface="Courier New" charset="0"/>
              </a:rPr>
              <a:t>String sentence = "Hello, world";</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2E910934-338A-4091-A3A1-118C60EAAA0B}" type="slidenum">
              <a:rPr lang="en-US" sz="1200">
                <a:solidFill>
                  <a:srgbClr val="898989"/>
                </a:solidFill>
              </a:rPr>
              <a:pPr eaLnBrk="1" hangingPunct="1"/>
              <a:t>27</a:t>
            </a:fld>
            <a:endParaRPr lang="en-US" sz="1200">
              <a:solidFill>
                <a:srgbClr val="898989"/>
              </a:solidFill>
            </a:endParaRPr>
          </a:p>
        </p:txBody>
      </p:sp>
    </p:spTree>
    <p:extLst>
      <p:ext uri="{BB962C8B-B14F-4D97-AF65-F5344CB8AC3E}">
        <p14:creationId xmlns:p14="http://schemas.microsoft.com/office/powerpoint/2010/main" val="5718231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lgn="l" eaLnBrk="1" hangingPunct="1"/>
            <a:r>
              <a:rPr lang="en-US" sz="4000" smtClean="0"/>
              <a:t>String Variables</a:t>
            </a:r>
          </a:p>
        </p:txBody>
      </p:sp>
      <p:sp>
        <p:nvSpPr>
          <p:cNvPr id="246787" name="Rectangle 3"/>
          <p:cNvSpPr>
            <a:spLocks noGrp="1" noChangeArrowheads="1"/>
          </p:cNvSpPr>
          <p:nvPr>
            <p:ph idx="1"/>
          </p:nvPr>
        </p:nvSpPr>
        <p:spPr/>
        <p:txBody>
          <a:bodyPr/>
          <a:lstStyle/>
          <a:p>
            <a:pPr eaLnBrk="1" hangingPunct="1"/>
            <a:r>
              <a:rPr lang="en-US" sz="2600" smtClean="0"/>
              <a:t>Declare a String variable:</a:t>
            </a:r>
            <a:endParaRPr lang="en-US" sz="2600" smtClean="0">
              <a:latin typeface="Courier New" charset="0"/>
            </a:endParaRPr>
          </a:p>
          <a:p>
            <a:pPr eaLnBrk="1" hangingPunct="1">
              <a:buFont typeface="Wingdings" pitchFamily="2" charset="2"/>
              <a:buNone/>
            </a:pPr>
            <a:r>
              <a:rPr lang="en-US" sz="2600" smtClean="0">
                <a:latin typeface="Courier New" charset="0"/>
              </a:rPr>
              <a:t>	String greeting;</a:t>
            </a:r>
          </a:p>
          <a:p>
            <a:pPr eaLnBrk="1" hangingPunct="1"/>
            <a:r>
              <a:rPr lang="en-US" sz="2600" smtClean="0"/>
              <a:t>Assign a value to the variable:</a:t>
            </a:r>
            <a:endParaRPr lang="en-US" sz="2600" smtClean="0">
              <a:latin typeface="Courier New" charset="0"/>
            </a:endParaRPr>
          </a:p>
          <a:p>
            <a:pPr eaLnBrk="1" hangingPunct="1">
              <a:buFont typeface="Wingdings" pitchFamily="2" charset="2"/>
              <a:buNone/>
            </a:pPr>
            <a:r>
              <a:rPr lang="en-US" sz="2600" smtClean="0">
                <a:latin typeface="Courier New" charset="0"/>
              </a:rPr>
              <a:t>	greeting = "Hello!";</a:t>
            </a:r>
          </a:p>
          <a:p>
            <a:pPr eaLnBrk="1" hangingPunct="1"/>
            <a:r>
              <a:rPr lang="en-US" sz="2600" smtClean="0"/>
              <a:t>Use the variable as a String argument in a </a:t>
            </a:r>
            <a:r>
              <a:rPr lang="en-US" sz="2600" i="1" smtClean="0"/>
              <a:t>method</a:t>
            </a:r>
            <a:r>
              <a:rPr lang="en-US" sz="2600" smtClean="0"/>
              <a:t> call:</a:t>
            </a:r>
            <a:br>
              <a:rPr lang="en-US" sz="2600" smtClean="0"/>
            </a:br>
            <a:r>
              <a:rPr lang="en-US" sz="2600" smtClean="0">
                <a:latin typeface="Courier New" charset="0"/>
              </a:rPr>
              <a:t>	System.out.println(greeting);</a:t>
            </a:r>
            <a:br>
              <a:rPr lang="en-US" sz="2600" smtClean="0">
                <a:latin typeface="Courier New" charset="0"/>
              </a:rPr>
            </a:br>
            <a:r>
              <a:rPr lang="en-US" sz="2600" smtClean="0"/>
              <a:t>causes the string </a:t>
            </a:r>
            <a:r>
              <a:rPr lang="en-US" sz="2600" smtClean="0">
                <a:latin typeface="Courier New" charset="0"/>
              </a:rPr>
              <a:t>Hello!</a:t>
            </a:r>
            <a:r>
              <a:rPr lang="en-US" sz="2600" smtClean="0"/>
              <a:t> to be displayed on the screen</a:t>
            </a:r>
            <a:endParaRPr lang="en-US" sz="2600" smtClean="0">
              <a:latin typeface="Courier New" charset="0"/>
            </a:endParaRP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2318A25E-314F-46AF-8A23-AF773312FF9C}" type="slidenum">
              <a:rPr lang="en-US" sz="1200">
                <a:solidFill>
                  <a:srgbClr val="898989"/>
                </a:solidFill>
              </a:rPr>
              <a:pPr eaLnBrk="1" hangingPunct="1"/>
              <a:t>28</a:t>
            </a:fld>
            <a:endParaRPr lang="en-US" sz="1200">
              <a:solidFill>
                <a:srgbClr val="898989"/>
              </a:solidFill>
            </a:endParaRPr>
          </a:p>
        </p:txBody>
      </p:sp>
    </p:spTree>
    <p:extLst>
      <p:ext uri="{BB962C8B-B14F-4D97-AF65-F5344CB8AC3E}">
        <p14:creationId xmlns:p14="http://schemas.microsoft.com/office/powerpoint/2010/main" val="21883890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81000" y="228600"/>
            <a:ext cx="8382000" cy="1143000"/>
          </a:xfrm>
        </p:spPr>
        <p:txBody>
          <a:bodyPr/>
          <a:lstStyle/>
          <a:p>
            <a:pPr algn="l" eaLnBrk="1" hangingPunct="1"/>
            <a:r>
              <a:rPr lang="en-US" sz="4000" smtClean="0"/>
              <a:t>Indexing Characters Within a String</a:t>
            </a:r>
          </a:p>
        </p:txBody>
      </p:sp>
      <p:sp>
        <p:nvSpPr>
          <p:cNvPr id="248835" name="Rectangle 3"/>
          <p:cNvSpPr>
            <a:spLocks noGrp="1" noChangeArrowheads="1"/>
          </p:cNvSpPr>
          <p:nvPr>
            <p:ph idx="1"/>
          </p:nvPr>
        </p:nvSpPr>
        <p:spPr>
          <a:xfrm>
            <a:off x="609600" y="1676400"/>
            <a:ext cx="7772400" cy="3200400"/>
          </a:xfrm>
        </p:spPr>
        <p:txBody>
          <a:bodyPr/>
          <a:lstStyle/>
          <a:p>
            <a:pPr eaLnBrk="1" hangingPunct="1"/>
            <a:r>
              <a:rPr lang="en-US" smtClean="0"/>
              <a:t>The index of a character within a string is an integer starting at 0 for the first character and gives the position of the character</a:t>
            </a:r>
            <a:endParaRPr lang="en-US" i="1" smtClean="0"/>
          </a:p>
          <a:p>
            <a:pPr eaLnBrk="1" hangingPunct="1"/>
            <a:r>
              <a:rPr lang="en-US" smtClean="0"/>
              <a:t>For example:</a:t>
            </a:r>
          </a:p>
          <a:p>
            <a:pPr lvl="1" eaLnBrk="1" hangingPunct="1">
              <a:buFont typeface="Wingdings" pitchFamily="2" charset="2"/>
              <a:buNone/>
            </a:pPr>
            <a:r>
              <a:rPr lang="en-US" smtClean="0">
                <a:latin typeface="Courier New" charset="0"/>
              </a:rPr>
              <a:t>String str = “This is a string";</a:t>
            </a:r>
            <a:endParaRPr lang="en-US" smtClean="0"/>
          </a:p>
        </p:txBody>
      </p:sp>
      <p:sp>
        <p:nvSpPr>
          <p:cNvPr id="71"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55B27E38-378B-4737-BE2F-8232FB6C02C1}" type="slidenum">
              <a:rPr lang="en-US" sz="1200">
                <a:solidFill>
                  <a:srgbClr val="898989"/>
                </a:solidFill>
              </a:rPr>
              <a:pPr eaLnBrk="1" hangingPunct="1"/>
              <a:t>29</a:t>
            </a:fld>
            <a:endParaRPr lang="en-US" sz="1200">
              <a:solidFill>
                <a:srgbClr val="898989"/>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057999779"/>
              </p:ext>
            </p:extLst>
          </p:nvPr>
        </p:nvGraphicFramePr>
        <p:xfrm>
          <a:off x="756439" y="5029200"/>
          <a:ext cx="7701760" cy="741680"/>
        </p:xfrm>
        <a:graphic>
          <a:graphicData uri="http://schemas.openxmlformats.org/drawingml/2006/table">
            <a:tbl>
              <a:tblPr firstRow="1" bandRow="1">
                <a:tableStyleId>{5C22544A-7EE6-4342-B048-85BDC9FD1C3A}</a:tableStyleId>
              </a:tblPr>
              <a:tblGrid>
                <a:gridCol w="481360"/>
                <a:gridCol w="481360"/>
                <a:gridCol w="481360"/>
                <a:gridCol w="481360"/>
                <a:gridCol w="481360"/>
                <a:gridCol w="481360"/>
                <a:gridCol w="481360"/>
                <a:gridCol w="481360"/>
                <a:gridCol w="481360"/>
                <a:gridCol w="481360"/>
                <a:gridCol w="481360"/>
                <a:gridCol w="481360"/>
                <a:gridCol w="481360"/>
                <a:gridCol w="481360"/>
                <a:gridCol w="481360"/>
                <a:gridCol w="481360"/>
              </a:tblGrid>
              <a:tr h="370840">
                <a:tc>
                  <a:txBody>
                    <a:bodyPr/>
                    <a:lstStyle/>
                    <a:p>
                      <a:pPr algn="ctr"/>
                      <a:r>
                        <a:rPr lang="en-US" b="1" dirty="0" smtClean="0">
                          <a:solidFill>
                            <a:schemeClr val="tx1"/>
                          </a:solidFill>
                        </a:rPr>
                        <a:t>T</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smtClean="0">
                          <a:solidFill>
                            <a:schemeClr val="tx1"/>
                          </a:solidFill>
                        </a:rPr>
                        <a:t>h</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err="1" smtClean="0">
                          <a:solidFill>
                            <a:schemeClr val="tx1"/>
                          </a:solidFill>
                        </a:rPr>
                        <a:t>i</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smtClean="0">
                          <a:solidFill>
                            <a:schemeClr val="tx1"/>
                          </a:solidFill>
                        </a:rPr>
                        <a:t>s</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err="1" smtClean="0">
                          <a:solidFill>
                            <a:schemeClr val="tx1"/>
                          </a:solidFill>
                        </a:rPr>
                        <a:t>i</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smtClean="0">
                          <a:solidFill>
                            <a:schemeClr val="tx1"/>
                          </a:solidFill>
                        </a:rPr>
                        <a:t>s</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smtClean="0">
                          <a:solidFill>
                            <a:schemeClr val="tx1"/>
                          </a:solidFill>
                        </a:rPr>
                        <a:t>a</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smtClean="0">
                          <a:solidFill>
                            <a:schemeClr val="tx1"/>
                          </a:solidFill>
                        </a:rPr>
                        <a:t>s</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smtClean="0">
                          <a:solidFill>
                            <a:schemeClr val="tx1"/>
                          </a:solidFill>
                        </a:rPr>
                        <a:t>t</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smtClean="0">
                          <a:solidFill>
                            <a:schemeClr val="tx1"/>
                          </a:solidFill>
                        </a:rPr>
                        <a:t>r</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err="1" smtClean="0">
                          <a:solidFill>
                            <a:schemeClr val="tx1"/>
                          </a:solidFill>
                        </a:rPr>
                        <a:t>i</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smtClean="0">
                          <a:solidFill>
                            <a:schemeClr val="tx1"/>
                          </a:solidFill>
                        </a:rPr>
                        <a:t>n</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smtClean="0">
                          <a:solidFill>
                            <a:schemeClr val="tx1"/>
                          </a:solidFill>
                        </a:rPr>
                        <a:t>g</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b="1" dirty="0" smtClean="0">
                          <a:solidFill>
                            <a:schemeClr val="tx1"/>
                          </a:solidFill>
                        </a:rPr>
                        <a:t>0</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smtClean="0">
                          <a:solidFill>
                            <a:schemeClr val="tx1"/>
                          </a:solidFill>
                        </a:rPr>
                        <a:t>1</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smtClean="0">
                          <a:solidFill>
                            <a:schemeClr val="tx1"/>
                          </a:solidFill>
                        </a:rPr>
                        <a:t>2</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smtClean="0">
                          <a:solidFill>
                            <a:schemeClr val="tx1"/>
                          </a:solidFill>
                        </a:rPr>
                        <a:t>3</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smtClean="0">
                          <a:solidFill>
                            <a:schemeClr val="tx1"/>
                          </a:solidFill>
                        </a:rPr>
                        <a:t>4</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smtClean="0">
                          <a:solidFill>
                            <a:schemeClr val="tx1"/>
                          </a:solidFill>
                        </a:rPr>
                        <a:t>5</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smtClean="0">
                          <a:solidFill>
                            <a:schemeClr val="tx1"/>
                          </a:solidFill>
                        </a:rPr>
                        <a:t>6</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smtClean="0">
                          <a:solidFill>
                            <a:schemeClr val="tx1"/>
                          </a:solidFill>
                        </a:rPr>
                        <a:t>7</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smtClean="0">
                          <a:solidFill>
                            <a:schemeClr val="tx1"/>
                          </a:solidFill>
                        </a:rPr>
                        <a:t>8</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smtClean="0">
                          <a:solidFill>
                            <a:schemeClr val="tx1"/>
                          </a:solidFill>
                        </a:rPr>
                        <a:t>9</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smtClean="0">
                          <a:solidFill>
                            <a:schemeClr val="tx1"/>
                          </a:solidFill>
                        </a:rPr>
                        <a:t>10</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smtClean="0">
                          <a:solidFill>
                            <a:schemeClr val="tx1"/>
                          </a:solidFill>
                        </a:rPr>
                        <a:t>11</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smtClean="0">
                          <a:solidFill>
                            <a:schemeClr val="tx1"/>
                          </a:solidFill>
                        </a:rPr>
                        <a:t>12</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smtClean="0">
                          <a:solidFill>
                            <a:schemeClr val="tx1"/>
                          </a:solidFill>
                        </a:rPr>
                        <a:t>13</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smtClean="0">
                          <a:solidFill>
                            <a:schemeClr val="tx1"/>
                          </a:solidFill>
                        </a:rPr>
                        <a:t>14</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smtClean="0">
                          <a:solidFill>
                            <a:schemeClr val="tx1"/>
                          </a:solidFill>
                        </a:rPr>
                        <a:t>15</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3338214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t>What Does </a:t>
            </a:r>
            <a:r>
              <a:rPr lang="en-US" dirty="0" err="1" smtClean="0"/>
              <a:t>EggBasketEnhanced</a:t>
            </a:r>
            <a:r>
              <a:rPr lang="en-US" dirty="0" smtClean="0"/>
              <a:t> Do?</a:t>
            </a:r>
          </a:p>
        </p:txBody>
      </p:sp>
      <p:sp>
        <p:nvSpPr>
          <p:cNvPr id="19459" name="Rectangle 3"/>
          <p:cNvSpPr>
            <a:spLocks noGrp="1" noChangeArrowheads="1"/>
          </p:cNvSpPr>
          <p:nvPr>
            <p:ph idx="1"/>
          </p:nvPr>
        </p:nvSpPr>
        <p:spPr/>
        <p:txBody>
          <a:bodyPr/>
          <a:lstStyle/>
          <a:p>
            <a:pPr eaLnBrk="1" hangingPunct="1"/>
            <a:r>
              <a:rPr lang="en-US" dirty="0" smtClean="0"/>
              <a:t>Take a look at the program and see if you can figure out what it does.</a:t>
            </a:r>
          </a:p>
          <a:p>
            <a:pPr lvl="1"/>
            <a:r>
              <a:rPr lang="en-US" dirty="0" smtClean="0"/>
              <a:t>There are some things in here we haven’t talked about yet.</a:t>
            </a:r>
          </a:p>
          <a:p>
            <a:pPr lvl="1"/>
            <a:r>
              <a:rPr lang="en-US" dirty="0" smtClean="0"/>
              <a:t>Can you guess what they’re doing based on their names and how we’re using them?</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73B3695F-1FA4-4821-8BC6-DA011D9E5003}" type="slidenum">
              <a:rPr lang="en-US" sz="1200">
                <a:solidFill>
                  <a:srgbClr val="898989"/>
                </a:solidFill>
              </a:rPr>
              <a:pPr eaLnBrk="1" hangingPunct="1"/>
              <a:t>3</a:t>
            </a:fld>
            <a:endParaRPr lang="en-US" sz="1200">
              <a:solidFill>
                <a:srgbClr val="898989"/>
              </a:solidFill>
            </a:endParaRPr>
          </a:p>
        </p:txBody>
      </p:sp>
    </p:spTree>
    <p:extLst>
      <p:ext uri="{BB962C8B-B14F-4D97-AF65-F5344CB8AC3E}">
        <p14:creationId xmlns:p14="http://schemas.microsoft.com/office/powerpoint/2010/main" val="6389278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Methods</a:t>
            </a:r>
          </a:p>
        </p:txBody>
      </p:sp>
      <p:sp>
        <p:nvSpPr>
          <p:cNvPr id="261123" name="Rectangle 3"/>
          <p:cNvSpPr>
            <a:spLocks noGrp="1" noChangeArrowheads="1"/>
          </p:cNvSpPr>
          <p:nvPr>
            <p:ph idx="1"/>
          </p:nvPr>
        </p:nvSpPr>
        <p:spPr/>
        <p:txBody>
          <a:bodyPr/>
          <a:lstStyle/>
          <a:p>
            <a:pPr eaLnBrk="1" hangingPunct="1">
              <a:lnSpc>
                <a:spcPct val="90000"/>
              </a:lnSpc>
            </a:pPr>
            <a:r>
              <a:rPr lang="en-US" sz="2800" dirty="0" smtClean="0"/>
              <a:t>A </a:t>
            </a:r>
            <a:r>
              <a:rPr lang="en-US" sz="2800" i="1" dirty="0" smtClean="0"/>
              <a:t>method</a:t>
            </a:r>
            <a:r>
              <a:rPr lang="en-US" sz="2800" dirty="0" smtClean="0"/>
              <a:t> is an operation with a name and a list of arguments (possibly empty)</a:t>
            </a:r>
          </a:p>
          <a:p>
            <a:pPr eaLnBrk="1" hangingPunct="1">
              <a:lnSpc>
                <a:spcPct val="90000"/>
              </a:lnSpc>
            </a:pPr>
            <a:r>
              <a:rPr lang="en-US" sz="2800" dirty="0" smtClean="0"/>
              <a:t>A method can simply perform an action or it can return a value</a:t>
            </a:r>
          </a:p>
          <a:p>
            <a:pPr eaLnBrk="1" hangingPunct="1">
              <a:lnSpc>
                <a:spcPct val="90000"/>
              </a:lnSpc>
            </a:pPr>
            <a:r>
              <a:rPr lang="en-US" sz="2800" dirty="0" smtClean="0"/>
              <a:t>A call to a method that does not return a value is a </a:t>
            </a:r>
            <a:r>
              <a:rPr lang="en-US" sz="2800" i="1" dirty="0" smtClean="0"/>
              <a:t>statement</a:t>
            </a:r>
            <a:r>
              <a:rPr lang="en-US" sz="2800" dirty="0" smtClean="0"/>
              <a:t>, </a:t>
            </a:r>
            <a:r>
              <a:rPr lang="en-US" sz="2800" dirty="0" err="1" smtClean="0"/>
              <a:t>e.g</a:t>
            </a:r>
            <a:r>
              <a:rPr lang="en-US" sz="2800" dirty="0" smtClean="0"/>
              <a:t>,</a:t>
            </a:r>
            <a:br>
              <a:rPr lang="en-US" sz="2800" dirty="0" smtClean="0"/>
            </a:br>
            <a:r>
              <a:rPr lang="en-US" sz="2800" dirty="0" err="1" smtClean="0">
                <a:latin typeface="Courier New" charset="0"/>
              </a:rPr>
              <a:t>System.out.println</a:t>
            </a:r>
            <a:r>
              <a:rPr lang="en-US" sz="2800" dirty="0" smtClean="0">
                <a:latin typeface="Courier New" charset="0"/>
              </a:rPr>
              <a:t>(“Hi there!”);</a:t>
            </a:r>
          </a:p>
          <a:p>
            <a:pPr eaLnBrk="1" hangingPunct="1">
              <a:lnSpc>
                <a:spcPct val="90000"/>
              </a:lnSpc>
            </a:pPr>
            <a:r>
              <a:rPr lang="en-US" sz="2800" dirty="0" smtClean="0"/>
              <a:t>A call to a method that returns a value is called a </a:t>
            </a:r>
            <a:r>
              <a:rPr lang="en-US" sz="2800" i="1" dirty="0" smtClean="0"/>
              <a:t>function</a:t>
            </a:r>
            <a:r>
              <a:rPr lang="en-US" sz="2800" dirty="0" smtClean="0"/>
              <a:t> and can be used as an </a:t>
            </a:r>
            <a:r>
              <a:rPr lang="en-US" sz="2800" i="1" dirty="0" smtClean="0"/>
              <a:t>expression</a:t>
            </a:r>
            <a:r>
              <a:rPr lang="en-US" sz="2800" dirty="0" smtClean="0"/>
              <a:t>, e.g.,</a:t>
            </a:r>
            <a:br>
              <a:rPr lang="en-US" sz="2800" dirty="0" smtClean="0"/>
            </a:br>
            <a:r>
              <a:rPr lang="en-US" sz="2800" b="1" dirty="0" err="1" smtClean="0">
                <a:latin typeface="Courier New" charset="0"/>
              </a:rPr>
              <a:t>int</a:t>
            </a:r>
            <a:r>
              <a:rPr lang="en-US" sz="2800" dirty="0" smtClean="0">
                <a:latin typeface="Courier New" charset="0"/>
              </a:rPr>
              <a:t> </a:t>
            </a:r>
            <a:r>
              <a:rPr lang="en-US" sz="2800" dirty="0" err="1" smtClean="0">
                <a:latin typeface="Courier New" charset="0"/>
              </a:rPr>
              <a:t>i</a:t>
            </a:r>
            <a:r>
              <a:rPr lang="en-US" sz="2800" dirty="0" smtClean="0">
                <a:latin typeface="Courier New" charset="0"/>
              </a:rPr>
              <a:t> = </a:t>
            </a:r>
            <a:r>
              <a:rPr lang="en-US" sz="2800" dirty="0" err="1" smtClean="0">
                <a:latin typeface="Courier New" charset="0"/>
              </a:rPr>
              <a:t>keyboard.nextInt</a:t>
            </a:r>
            <a:r>
              <a:rPr lang="en-US" sz="2800" dirty="0" smtClean="0">
                <a:latin typeface="Courier New" charset="0"/>
              </a:rPr>
              <a:t>();</a:t>
            </a:r>
            <a:endParaRPr lang="en-US" sz="2800" dirty="0" smtClean="0"/>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18A1A706-1FDF-4425-BED7-16EC52468C9F}" type="slidenum">
              <a:rPr lang="en-US" sz="1200">
                <a:solidFill>
                  <a:srgbClr val="898989"/>
                </a:solidFill>
              </a:rPr>
              <a:pPr eaLnBrk="1" hangingPunct="1"/>
              <a:t>30</a:t>
            </a:fld>
            <a:endParaRPr lang="en-US" sz="1200">
              <a:solidFill>
                <a:srgbClr val="898989"/>
              </a:solidFill>
            </a:endParaRPr>
          </a:p>
        </p:txBody>
      </p:sp>
    </p:spTree>
    <p:extLst>
      <p:ext uri="{BB962C8B-B14F-4D97-AF65-F5344CB8AC3E}">
        <p14:creationId xmlns:p14="http://schemas.microsoft.com/office/powerpoint/2010/main" val="27412218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Some String Methods</a:t>
            </a:r>
          </a:p>
        </p:txBody>
      </p:sp>
      <p:sp>
        <p:nvSpPr>
          <p:cNvPr id="263171" name="Rectangle 3"/>
          <p:cNvSpPr>
            <a:spLocks noGrp="1" noChangeArrowheads="1"/>
          </p:cNvSpPr>
          <p:nvPr>
            <p:ph idx="1"/>
          </p:nvPr>
        </p:nvSpPr>
        <p:spPr>
          <a:xfrm>
            <a:off x="457200" y="1295400"/>
            <a:ext cx="8229600" cy="4835525"/>
          </a:xfrm>
        </p:spPr>
        <p:txBody>
          <a:bodyPr/>
          <a:lstStyle/>
          <a:p>
            <a:pPr eaLnBrk="1" hangingPunct="1"/>
            <a:r>
              <a:rPr lang="en-US" dirty="0" smtClean="0"/>
              <a:t>The String type has many methods that allow us to manipulate String values/variables</a:t>
            </a:r>
          </a:p>
          <a:p>
            <a:pPr lvl="1"/>
            <a:r>
              <a:rPr lang="en-US" dirty="0" smtClean="0"/>
              <a:t>For now, this is the main distinction between </a:t>
            </a:r>
            <a:r>
              <a:rPr lang="en-US" i="1" dirty="0" smtClean="0"/>
              <a:t>primitive</a:t>
            </a:r>
            <a:r>
              <a:rPr lang="en-US" dirty="0" smtClean="0"/>
              <a:t> types and </a:t>
            </a:r>
            <a:r>
              <a:rPr lang="en-US" i="1" dirty="0" smtClean="0"/>
              <a:t>reference </a:t>
            </a:r>
            <a:r>
              <a:rPr lang="en-US" dirty="0" smtClean="0"/>
              <a:t>types</a:t>
            </a:r>
          </a:p>
          <a:p>
            <a:pPr lvl="2"/>
            <a:r>
              <a:rPr lang="en-US" dirty="0" smtClean="0"/>
              <a:t>Variables of reference types have methods that can be invoked with the syntax below.  Variables of primitive types do not!</a:t>
            </a:r>
          </a:p>
          <a:p>
            <a:pPr eaLnBrk="1" hangingPunct="1"/>
            <a:r>
              <a:rPr lang="en-US" dirty="0" smtClean="0"/>
              <a:t>String methods are called/invoked with the following syntax:</a:t>
            </a:r>
            <a:br>
              <a:rPr lang="en-US" dirty="0" smtClean="0"/>
            </a:br>
            <a:r>
              <a:rPr lang="en-US" dirty="0" smtClean="0">
                <a:latin typeface="Courier New" charset="0"/>
              </a:rPr>
              <a:t/>
            </a:r>
            <a:br>
              <a:rPr lang="en-US" dirty="0" smtClean="0">
                <a:latin typeface="Courier New" charset="0"/>
              </a:rPr>
            </a:br>
            <a:r>
              <a:rPr lang="en-US" dirty="0" err="1" smtClean="0">
                <a:latin typeface="Courier New" charset="0"/>
              </a:rPr>
              <a:t>stringVar.methodName</a:t>
            </a:r>
            <a:r>
              <a:rPr lang="en-US" dirty="0" smtClean="0">
                <a:latin typeface="Courier New" charset="0"/>
              </a:rPr>
              <a:t>(arguments)</a:t>
            </a:r>
            <a:endParaRPr lang="en-US" b="1" dirty="0" smtClean="0"/>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9CAC73F9-CF45-42EA-9B71-78AF7F9A1C55}" type="slidenum">
              <a:rPr lang="en-US" sz="1200">
                <a:solidFill>
                  <a:srgbClr val="898989"/>
                </a:solidFill>
              </a:rPr>
              <a:pPr eaLnBrk="1" hangingPunct="1"/>
              <a:t>31</a:t>
            </a:fld>
            <a:endParaRPr lang="en-US" sz="1200">
              <a:solidFill>
                <a:srgbClr val="898989"/>
              </a:solidFill>
            </a:endParaRPr>
          </a:p>
        </p:txBody>
      </p:sp>
    </p:spTree>
    <p:extLst>
      <p:ext uri="{BB962C8B-B14F-4D97-AF65-F5344CB8AC3E}">
        <p14:creationId xmlns:p14="http://schemas.microsoft.com/office/powerpoint/2010/main" val="12976226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Some String Methods</a:t>
            </a:r>
          </a:p>
        </p:txBody>
      </p:sp>
      <p:sp>
        <p:nvSpPr>
          <p:cNvPr id="275459" name="Rectangle 3"/>
          <p:cNvSpPr>
            <a:spLocks noGrp="1" noChangeArrowheads="1"/>
          </p:cNvSpPr>
          <p:nvPr>
            <p:ph idx="1"/>
          </p:nvPr>
        </p:nvSpPr>
        <p:spPr/>
        <p:txBody>
          <a:bodyPr/>
          <a:lstStyle/>
          <a:p>
            <a:pPr eaLnBrk="1" hangingPunct="1"/>
            <a:r>
              <a:rPr lang="en-US" b="1" dirty="0" err="1" smtClean="0">
                <a:latin typeface="Courier New" charset="0"/>
              </a:rPr>
              <a:t>int</a:t>
            </a:r>
            <a:r>
              <a:rPr lang="en-US" dirty="0" smtClean="0">
                <a:latin typeface="Courier New" charset="0"/>
              </a:rPr>
              <a:t> length()</a:t>
            </a:r>
            <a:r>
              <a:rPr lang="en-US" dirty="0" smtClean="0"/>
              <a:t/>
            </a:r>
            <a:br>
              <a:rPr lang="en-US" dirty="0" smtClean="0"/>
            </a:br>
            <a:r>
              <a:rPr lang="en-US" dirty="0" smtClean="0"/>
              <a:t>returns the number of characters in the given string, e.g.,</a:t>
            </a:r>
            <a:br>
              <a:rPr lang="en-US" dirty="0" smtClean="0"/>
            </a:br>
            <a:r>
              <a:rPr lang="en-US" dirty="0" smtClean="0"/>
              <a:t>	</a:t>
            </a:r>
            <a:r>
              <a:rPr lang="en-US" sz="2800" dirty="0" smtClean="0">
                <a:latin typeface="Courier New" charset="0"/>
              </a:rPr>
              <a:t>String </a:t>
            </a:r>
            <a:r>
              <a:rPr lang="en-US" sz="2800" dirty="0" err="1" smtClean="0">
                <a:latin typeface="Courier New" charset="0"/>
              </a:rPr>
              <a:t>str</a:t>
            </a:r>
            <a:r>
              <a:rPr lang="en-US" sz="2800" dirty="0" smtClean="0">
                <a:latin typeface="Courier New" charset="0"/>
              </a:rPr>
              <a:t> = “This is a string”;</a:t>
            </a:r>
            <a:br>
              <a:rPr lang="en-US" sz="2800" dirty="0" smtClean="0">
                <a:latin typeface="Courier New" charset="0"/>
              </a:rPr>
            </a:br>
            <a:r>
              <a:rPr lang="en-US" sz="2800" dirty="0" smtClean="0">
                <a:latin typeface="Courier New" charset="0"/>
              </a:rPr>
              <a:t>	</a:t>
            </a:r>
            <a:r>
              <a:rPr lang="en-US" sz="2800" dirty="0" err="1" smtClean="0">
                <a:latin typeface="Courier New" charset="0"/>
              </a:rPr>
              <a:t>System.out.println</a:t>
            </a:r>
            <a:r>
              <a:rPr lang="en-US" sz="2800" dirty="0" smtClean="0">
                <a:latin typeface="Courier New" charset="0"/>
              </a:rPr>
              <a:t>(</a:t>
            </a:r>
            <a:r>
              <a:rPr lang="en-US" sz="2800" dirty="0" err="1" smtClean="0">
                <a:latin typeface="Courier New" charset="0"/>
              </a:rPr>
              <a:t>str.length</a:t>
            </a:r>
            <a:r>
              <a:rPr lang="en-US" sz="2800" dirty="0" smtClean="0">
                <a:latin typeface="Courier New" charset="0"/>
              </a:rPr>
              <a:t>());</a:t>
            </a:r>
            <a:br>
              <a:rPr lang="en-US" sz="2800" dirty="0" smtClean="0">
                <a:latin typeface="Courier New" charset="0"/>
              </a:rPr>
            </a:br>
            <a:r>
              <a:rPr lang="en-US" dirty="0" smtClean="0"/>
              <a:t>What’s the output?</a:t>
            </a:r>
          </a:p>
          <a:p>
            <a:pPr lvl="1" eaLnBrk="1" hangingPunct="1">
              <a:buFont typeface="Wingdings" pitchFamily="2" charset="2"/>
              <a:buNone/>
            </a:pPr>
            <a:r>
              <a:rPr lang="en-US" dirty="0" smtClean="0"/>
              <a:t>		</a:t>
            </a:r>
            <a:endParaRPr lang="en-US" sz="2400" dirty="0" smtClean="0">
              <a:latin typeface="Courier New" charset="0"/>
            </a:endParaRP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91234FDD-2155-4356-8DB3-D16BFE47D0CF}" type="slidenum">
              <a:rPr lang="en-US" sz="1200">
                <a:solidFill>
                  <a:srgbClr val="898989"/>
                </a:solidFill>
              </a:rPr>
              <a:pPr eaLnBrk="1" hangingPunct="1"/>
              <a:t>32</a:t>
            </a:fld>
            <a:endParaRPr lang="en-US" sz="1200">
              <a:solidFill>
                <a:srgbClr val="898989"/>
              </a:solidFill>
            </a:endParaRPr>
          </a:p>
        </p:txBody>
      </p:sp>
    </p:spTree>
    <p:extLst>
      <p:ext uri="{BB962C8B-B14F-4D97-AF65-F5344CB8AC3E}">
        <p14:creationId xmlns:p14="http://schemas.microsoft.com/office/powerpoint/2010/main" val="25700700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Some String Methods</a:t>
            </a:r>
          </a:p>
        </p:txBody>
      </p:sp>
      <p:sp>
        <p:nvSpPr>
          <p:cNvPr id="275459" name="Rectangle 3"/>
          <p:cNvSpPr>
            <a:spLocks noGrp="1" noChangeArrowheads="1"/>
          </p:cNvSpPr>
          <p:nvPr>
            <p:ph idx="1"/>
          </p:nvPr>
        </p:nvSpPr>
        <p:spPr/>
        <p:txBody>
          <a:bodyPr/>
          <a:lstStyle/>
          <a:p>
            <a:pPr eaLnBrk="1" hangingPunct="1"/>
            <a:r>
              <a:rPr lang="en-US" b="1" dirty="0" err="1" smtClean="0">
                <a:latin typeface="Courier New" charset="0"/>
              </a:rPr>
              <a:t>int</a:t>
            </a:r>
            <a:r>
              <a:rPr lang="en-US" dirty="0" smtClean="0">
                <a:latin typeface="Courier New" charset="0"/>
              </a:rPr>
              <a:t> length()</a:t>
            </a:r>
            <a:r>
              <a:rPr lang="en-US" dirty="0" smtClean="0"/>
              <a:t/>
            </a:r>
            <a:br>
              <a:rPr lang="en-US" dirty="0" smtClean="0"/>
            </a:br>
            <a:r>
              <a:rPr lang="en-US" dirty="0" smtClean="0"/>
              <a:t>returns the number of characters in the given string, e.g.,</a:t>
            </a:r>
            <a:br>
              <a:rPr lang="en-US" dirty="0" smtClean="0"/>
            </a:br>
            <a:r>
              <a:rPr lang="en-US" dirty="0" smtClean="0"/>
              <a:t>	</a:t>
            </a:r>
            <a:r>
              <a:rPr lang="en-US" sz="2800" dirty="0" smtClean="0">
                <a:latin typeface="Courier New" charset="0"/>
              </a:rPr>
              <a:t>String </a:t>
            </a:r>
            <a:r>
              <a:rPr lang="en-US" sz="2800" dirty="0" err="1" smtClean="0">
                <a:latin typeface="Courier New" charset="0"/>
              </a:rPr>
              <a:t>str</a:t>
            </a:r>
            <a:r>
              <a:rPr lang="en-US" sz="2800" dirty="0" smtClean="0">
                <a:latin typeface="Courier New" charset="0"/>
              </a:rPr>
              <a:t> = “This is a string”;</a:t>
            </a:r>
            <a:br>
              <a:rPr lang="en-US" sz="2800" dirty="0" smtClean="0">
                <a:latin typeface="Courier New" charset="0"/>
              </a:rPr>
            </a:br>
            <a:r>
              <a:rPr lang="en-US" sz="2800" dirty="0" smtClean="0">
                <a:latin typeface="Courier New" charset="0"/>
              </a:rPr>
              <a:t>	</a:t>
            </a:r>
            <a:r>
              <a:rPr lang="en-US" sz="2800" dirty="0" err="1" smtClean="0">
                <a:latin typeface="Courier New" charset="0"/>
              </a:rPr>
              <a:t>System.out.println</a:t>
            </a:r>
            <a:r>
              <a:rPr lang="en-US" sz="2800" dirty="0" smtClean="0">
                <a:latin typeface="Courier New" charset="0"/>
              </a:rPr>
              <a:t>(</a:t>
            </a:r>
            <a:r>
              <a:rPr lang="en-US" sz="2800" dirty="0" err="1" smtClean="0">
                <a:latin typeface="Courier New" charset="0"/>
              </a:rPr>
              <a:t>str.length</a:t>
            </a:r>
            <a:r>
              <a:rPr lang="en-US" sz="2800" dirty="0" smtClean="0">
                <a:latin typeface="Courier New" charset="0"/>
              </a:rPr>
              <a:t>());</a:t>
            </a:r>
            <a:br>
              <a:rPr lang="en-US" sz="2800" dirty="0" smtClean="0">
                <a:latin typeface="Courier New" charset="0"/>
              </a:rPr>
            </a:br>
            <a:r>
              <a:rPr lang="en-US" dirty="0" smtClean="0"/>
              <a:t>What’s the output?</a:t>
            </a:r>
          </a:p>
          <a:p>
            <a:pPr lvl="1" eaLnBrk="1" hangingPunct="1">
              <a:buFont typeface="Wingdings" pitchFamily="2" charset="2"/>
              <a:buNone/>
            </a:pPr>
            <a:r>
              <a:rPr lang="en-US" dirty="0" smtClean="0"/>
              <a:t>		</a:t>
            </a:r>
            <a:r>
              <a:rPr lang="en-US" sz="2400" dirty="0" smtClean="0">
                <a:latin typeface="Courier New" charset="0"/>
              </a:rPr>
              <a:t>16</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91234FDD-2155-4356-8DB3-D16BFE47D0CF}" type="slidenum">
              <a:rPr lang="en-US" sz="1200">
                <a:solidFill>
                  <a:srgbClr val="898989"/>
                </a:solidFill>
              </a:rPr>
              <a:pPr eaLnBrk="1" hangingPunct="1"/>
              <a:t>33</a:t>
            </a:fld>
            <a:endParaRPr lang="en-US" sz="1200">
              <a:solidFill>
                <a:srgbClr val="898989"/>
              </a:solidFill>
            </a:endParaRPr>
          </a:p>
        </p:txBody>
      </p:sp>
    </p:spTree>
    <p:extLst>
      <p:ext uri="{BB962C8B-B14F-4D97-AF65-F5344CB8AC3E}">
        <p14:creationId xmlns:p14="http://schemas.microsoft.com/office/powerpoint/2010/main" val="4873610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String Methods cont.</a:t>
            </a:r>
          </a:p>
        </p:txBody>
      </p:sp>
      <p:sp>
        <p:nvSpPr>
          <p:cNvPr id="269315" name="Rectangle 3"/>
          <p:cNvSpPr>
            <a:spLocks noGrp="1" noChangeArrowheads="1"/>
          </p:cNvSpPr>
          <p:nvPr>
            <p:ph idx="1"/>
          </p:nvPr>
        </p:nvSpPr>
        <p:spPr/>
        <p:txBody>
          <a:bodyPr/>
          <a:lstStyle/>
          <a:p>
            <a:pPr eaLnBrk="1" hangingPunct="1">
              <a:lnSpc>
                <a:spcPct val="90000"/>
              </a:lnSpc>
            </a:pPr>
            <a:r>
              <a:rPr lang="en-US" sz="2800" b="1" dirty="0" smtClean="0">
                <a:latin typeface="Courier New" charset="0"/>
              </a:rPr>
              <a:t>char</a:t>
            </a:r>
            <a:r>
              <a:rPr lang="en-US" sz="2800" dirty="0" smtClean="0">
                <a:latin typeface="Courier New" charset="0"/>
              </a:rPr>
              <a:t> </a:t>
            </a:r>
            <a:r>
              <a:rPr lang="en-US" sz="2800" dirty="0" err="1" smtClean="0">
                <a:latin typeface="Courier New" charset="0"/>
              </a:rPr>
              <a:t>charAt</a:t>
            </a:r>
            <a:r>
              <a:rPr lang="en-US" sz="2800" dirty="0" smtClean="0">
                <a:latin typeface="Courier New" charset="0"/>
              </a:rPr>
              <a:t>(</a:t>
            </a:r>
            <a:r>
              <a:rPr lang="en-US" sz="2800" b="1" dirty="0" err="1" smtClean="0">
                <a:latin typeface="Courier New" charset="0"/>
              </a:rPr>
              <a:t>int</a:t>
            </a:r>
            <a:r>
              <a:rPr lang="en-US" sz="2800" dirty="0" smtClean="0">
                <a:latin typeface="Courier New" charset="0"/>
              </a:rPr>
              <a:t> </a:t>
            </a:r>
            <a:r>
              <a:rPr lang="en-US" sz="2800" dirty="0" err="1" smtClean="0">
                <a:latin typeface="Courier New" charset="0"/>
              </a:rPr>
              <a:t>pos</a:t>
            </a:r>
            <a:r>
              <a:rPr lang="en-US" sz="2800" dirty="0" smtClean="0">
                <a:latin typeface="Courier New" charset="0"/>
              </a:rPr>
              <a:t>)</a:t>
            </a:r>
            <a:r>
              <a:rPr lang="en-US" sz="2800" dirty="0" smtClean="0"/>
              <a:t/>
            </a:r>
            <a:br>
              <a:rPr lang="en-US" sz="2800" dirty="0" smtClean="0"/>
            </a:br>
            <a:r>
              <a:rPr lang="en-US" sz="2800" dirty="0" smtClean="0"/>
              <a:t>returns the character at position </a:t>
            </a:r>
            <a:r>
              <a:rPr lang="en-US" sz="2800" i="1" dirty="0" err="1" smtClean="0"/>
              <a:t>pos</a:t>
            </a:r>
            <a:r>
              <a:rPr lang="en-US" sz="2800" dirty="0" smtClean="0"/>
              <a:t> in the given string, e.g.,</a:t>
            </a:r>
            <a:br>
              <a:rPr lang="en-US" sz="2800" dirty="0" smtClean="0"/>
            </a:br>
            <a:r>
              <a:rPr lang="en-US" sz="2400" dirty="0" smtClean="0">
                <a:latin typeface="Courier New" charset="0"/>
              </a:rPr>
              <a:t>	String </a:t>
            </a:r>
            <a:r>
              <a:rPr lang="en-US" sz="2400" dirty="0" err="1" smtClean="0">
                <a:latin typeface="Courier New" charset="0"/>
              </a:rPr>
              <a:t>str</a:t>
            </a:r>
            <a:r>
              <a:rPr lang="en-US" sz="2400" dirty="0" smtClean="0">
                <a:latin typeface="Courier New" charset="0"/>
              </a:rPr>
              <a:t> = “This is a string”;</a:t>
            </a:r>
            <a:br>
              <a:rPr lang="en-US" sz="2400" dirty="0" smtClean="0">
                <a:latin typeface="Courier New" charset="0"/>
              </a:rPr>
            </a:br>
            <a:r>
              <a:rPr lang="en-US" sz="2400" dirty="0" smtClean="0">
                <a:latin typeface="Courier New" charset="0"/>
              </a:rPr>
              <a:t>	</a:t>
            </a:r>
            <a:r>
              <a:rPr lang="en-US" sz="2400" dirty="0" err="1" smtClean="0">
                <a:latin typeface="Courier New" charset="0"/>
              </a:rPr>
              <a:t>System.out.println</a:t>
            </a:r>
            <a:r>
              <a:rPr lang="en-US" sz="2400" dirty="0" smtClean="0">
                <a:latin typeface="Courier New" charset="0"/>
              </a:rPr>
              <a:t>(</a:t>
            </a:r>
            <a:r>
              <a:rPr lang="en-US" sz="2400" dirty="0" err="1" smtClean="0">
                <a:latin typeface="Courier New" charset="0"/>
              </a:rPr>
              <a:t>str.charAt</a:t>
            </a:r>
            <a:r>
              <a:rPr lang="en-US" sz="2400" dirty="0" smtClean="0">
                <a:latin typeface="Courier New" charset="0"/>
              </a:rPr>
              <a:t>(0));</a:t>
            </a:r>
            <a:r>
              <a:rPr lang="en-US" sz="2800" dirty="0" smtClean="0"/>
              <a:t/>
            </a:r>
            <a:br>
              <a:rPr lang="en-US" sz="2800" dirty="0" smtClean="0"/>
            </a:br>
            <a:r>
              <a:rPr lang="en-US" sz="2400" dirty="0" smtClean="0">
                <a:latin typeface="Courier New" charset="0"/>
              </a:rPr>
              <a:t>	</a:t>
            </a:r>
            <a:r>
              <a:rPr lang="en-US" sz="2400" dirty="0" err="1" smtClean="0">
                <a:latin typeface="Courier New" charset="0"/>
              </a:rPr>
              <a:t>System.out.println</a:t>
            </a:r>
            <a:r>
              <a:rPr lang="en-US" sz="2400" dirty="0" smtClean="0">
                <a:latin typeface="Courier New" charset="0"/>
              </a:rPr>
              <a:t>(</a:t>
            </a:r>
            <a:r>
              <a:rPr lang="en-US" sz="2400" dirty="0" err="1" smtClean="0">
                <a:latin typeface="Courier New" charset="0"/>
              </a:rPr>
              <a:t>str.charAt</a:t>
            </a:r>
            <a:r>
              <a:rPr lang="en-US" sz="2400" dirty="0" smtClean="0">
                <a:latin typeface="Courier New" charset="0"/>
              </a:rPr>
              <a:t>(1));</a:t>
            </a:r>
            <a:r>
              <a:rPr lang="en-US" sz="2800" dirty="0" smtClean="0"/>
              <a:t/>
            </a:r>
            <a:br>
              <a:rPr lang="en-US" sz="2800" dirty="0" smtClean="0"/>
            </a:br>
            <a:r>
              <a:rPr lang="en-US" sz="2400" dirty="0" smtClean="0">
                <a:latin typeface="Courier New" charset="0"/>
              </a:rPr>
              <a:t>	</a:t>
            </a:r>
            <a:r>
              <a:rPr lang="en-US" sz="2400" dirty="0" err="1" smtClean="0">
                <a:latin typeface="Courier New" charset="0"/>
              </a:rPr>
              <a:t>System.out.println</a:t>
            </a:r>
            <a:r>
              <a:rPr lang="en-US" sz="2400" dirty="0" smtClean="0">
                <a:latin typeface="Courier New" charset="0"/>
              </a:rPr>
              <a:t>(</a:t>
            </a:r>
            <a:r>
              <a:rPr lang="en-US" sz="2400" dirty="0" err="1" smtClean="0">
                <a:latin typeface="Courier New" charset="0"/>
              </a:rPr>
              <a:t>str.charAt</a:t>
            </a:r>
            <a:r>
              <a:rPr lang="en-US" sz="2400" dirty="0" smtClean="0">
                <a:latin typeface="Courier New" charset="0"/>
              </a:rPr>
              <a:t>(15));</a:t>
            </a:r>
            <a:r>
              <a:rPr lang="en-US" sz="2800" dirty="0" smtClean="0"/>
              <a:t/>
            </a:r>
            <a:br>
              <a:rPr lang="en-US" sz="2800" dirty="0" smtClean="0"/>
            </a:br>
            <a:r>
              <a:rPr lang="en-US" sz="2800" dirty="0" smtClean="0"/>
              <a:t>What’s the output?</a:t>
            </a:r>
          </a:p>
          <a:p>
            <a:pPr lvl="1" eaLnBrk="1" hangingPunct="1">
              <a:lnSpc>
                <a:spcPct val="90000"/>
              </a:lnSpc>
              <a:buFont typeface="Wingdings" pitchFamily="2" charset="2"/>
              <a:buNone/>
            </a:pPr>
            <a:r>
              <a:rPr lang="en-US" sz="2000" dirty="0" smtClean="0">
                <a:latin typeface="Courier New" charset="0"/>
              </a:rPr>
              <a:t>		</a:t>
            </a:r>
            <a:endParaRPr lang="en-US" sz="2400" dirty="0" smtClean="0">
              <a:latin typeface="Courier New" charset="0"/>
            </a:endParaRP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27E5E6B8-2147-4A44-BAFF-D4B6C3416344}" type="slidenum">
              <a:rPr lang="en-US" sz="1200">
                <a:solidFill>
                  <a:srgbClr val="898989"/>
                </a:solidFill>
              </a:rPr>
              <a:pPr eaLnBrk="1" hangingPunct="1"/>
              <a:t>34</a:t>
            </a:fld>
            <a:endParaRPr lang="en-US" sz="1200">
              <a:solidFill>
                <a:srgbClr val="898989"/>
              </a:solidFill>
            </a:endParaRPr>
          </a:p>
        </p:txBody>
      </p:sp>
    </p:spTree>
    <p:extLst>
      <p:ext uri="{BB962C8B-B14F-4D97-AF65-F5344CB8AC3E}">
        <p14:creationId xmlns:p14="http://schemas.microsoft.com/office/powerpoint/2010/main" val="35651984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String Methods cont.</a:t>
            </a:r>
          </a:p>
        </p:txBody>
      </p:sp>
      <p:sp>
        <p:nvSpPr>
          <p:cNvPr id="269315" name="Rectangle 3"/>
          <p:cNvSpPr>
            <a:spLocks noGrp="1" noChangeArrowheads="1"/>
          </p:cNvSpPr>
          <p:nvPr>
            <p:ph idx="1"/>
          </p:nvPr>
        </p:nvSpPr>
        <p:spPr/>
        <p:txBody>
          <a:bodyPr/>
          <a:lstStyle/>
          <a:p>
            <a:pPr eaLnBrk="1" hangingPunct="1">
              <a:lnSpc>
                <a:spcPct val="90000"/>
              </a:lnSpc>
            </a:pPr>
            <a:r>
              <a:rPr lang="en-US" sz="2800" b="1" smtClean="0">
                <a:latin typeface="Courier New" charset="0"/>
              </a:rPr>
              <a:t>char</a:t>
            </a:r>
            <a:r>
              <a:rPr lang="en-US" sz="2800" smtClean="0">
                <a:latin typeface="Courier New" charset="0"/>
              </a:rPr>
              <a:t> charAt(</a:t>
            </a:r>
            <a:r>
              <a:rPr lang="en-US" sz="2800" b="1" smtClean="0">
                <a:latin typeface="Courier New" charset="0"/>
              </a:rPr>
              <a:t>int</a:t>
            </a:r>
            <a:r>
              <a:rPr lang="en-US" sz="2800" smtClean="0">
                <a:latin typeface="Courier New" charset="0"/>
              </a:rPr>
              <a:t> pos)</a:t>
            </a:r>
            <a:r>
              <a:rPr lang="en-US" sz="2800" smtClean="0"/>
              <a:t/>
            </a:r>
            <a:br>
              <a:rPr lang="en-US" sz="2800" smtClean="0"/>
            </a:br>
            <a:r>
              <a:rPr lang="en-US" sz="2800" smtClean="0"/>
              <a:t>returns the character at position </a:t>
            </a:r>
            <a:r>
              <a:rPr lang="en-US" sz="2800" i="1" smtClean="0"/>
              <a:t>pos</a:t>
            </a:r>
            <a:r>
              <a:rPr lang="en-US" sz="2800" smtClean="0"/>
              <a:t> in the given string, e.g.,</a:t>
            </a:r>
            <a:br>
              <a:rPr lang="en-US" sz="2800" smtClean="0"/>
            </a:br>
            <a:r>
              <a:rPr lang="en-US" sz="2400" smtClean="0">
                <a:latin typeface="Courier New" charset="0"/>
              </a:rPr>
              <a:t>	String str = “This is a string”;</a:t>
            </a:r>
            <a:br>
              <a:rPr lang="en-US" sz="2400" smtClean="0">
                <a:latin typeface="Courier New" charset="0"/>
              </a:rPr>
            </a:br>
            <a:r>
              <a:rPr lang="en-US" sz="2400" smtClean="0">
                <a:latin typeface="Courier New" charset="0"/>
              </a:rPr>
              <a:t>	System.out.println(str.charAt(0));</a:t>
            </a:r>
            <a:r>
              <a:rPr lang="en-US" sz="2800" smtClean="0"/>
              <a:t/>
            </a:r>
            <a:br>
              <a:rPr lang="en-US" sz="2800" smtClean="0"/>
            </a:br>
            <a:r>
              <a:rPr lang="en-US" sz="2400" smtClean="0">
                <a:latin typeface="Courier New" charset="0"/>
              </a:rPr>
              <a:t>	System.out.println(str.charAt(1));</a:t>
            </a:r>
            <a:r>
              <a:rPr lang="en-US" sz="2800" smtClean="0"/>
              <a:t/>
            </a:r>
            <a:br>
              <a:rPr lang="en-US" sz="2800" smtClean="0"/>
            </a:br>
            <a:r>
              <a:rPr lang="en-US" sz="2400" smtClean="0">
                <a:latin typeface="Courier New" charset="0"/>
              </a:rPr>
              <a:t>	System.out.println(str.charAt(15));</a:t>
            </a:r>
            <a:r>
              <a:rPr lang="en-US" sz="2800" smtClean="0"/>
              <a:t/>
            </a:r>
            <a:br>
              <a:rPr lang="en-US" sz="2800" smtClean="0"/>
            </a:br>
            <a:r>
              <a:rPr lang="en-US" sz="2800" smtClean="0"/>
              <a:t>What’s the output?</a:t>
            </a:r>
          </a:p>
          <a:p>
            <a:pPr lvl="1" eaLnBrk="1" hangingPunct="1">
              <a:lnSpc>
                <a:spcPct val="90000"/>
              </a:lnSpc>
              <a:buFont typeface="Wingdings" pitchFamily="2" charset="2"/>
              <a:buNone/>
            </a:pPr>
            <a:r>
              <a:rPr lang="en-US" sz="2000" smtClean="0">
                <a:latin typeface="Courier New" charset="0"/>
              </a:rPr>
              <a:t>		</a:t>
            </a:r>
            <a:r>
              <a:rPr lang="en-US" sz="2400" smtClean="0">
                <a:latin typeface="Courier New" charset="0"/>
              </a:rPr>
              <a:t>T</a:t>
            </a:r>
          </a:p>
          <a:p>
            <a:pPr lvl="1" eaLnBrk="1" hangingPunct="1">
              <a:lnSpc>
                <a:spcPct val="90000"/>
              </a:lnSpc>
              <a:buFont typeface="Wingdings" pitchFamily="2" charset="2"/>
              <a:buNone/>
            </a:pPr>
            <a:r>
              <a:rPr lang="en-US" sz="2400" smtClean="0">
                <a:latin typeface="Courier New" charset="0"/>
              </a:rPr>
              <a:t>		h</a:t>
            </a:r>
          </a:p>
          <a:p>
            <a:pPr lvl="1" eaLnBrk="1" hangingPunct="1">
              <a:lnSpc>
                <a:spcPct val="90000"/>
              </a:lnSpc>
              <a:buFont typeface="Wingdings" pitchFamily="2" charset="2"/>
              <a:buNone/>
            </a:pPr>
            <a:r>
              <a:rPr lang="en-US" sz="2400" smtClean="0">
                <a:latin typeface="Courier New" charset="0"/>
              </a:rPr>
              <a:t>		g</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27E5E6B8-2147-4A44-BAFF-D4B6C3416344}" type="slidenum">
              <a:rPr lang="en-US" sz="1200">
                <a:solidFill>
                  <a:srgbClr val="898989"/>
                </a:solidFill>
              </a:rPr>
              <a:pPr eaLnBrk="1" hangingPunct="1"/>
              <a:t>35</a:t>
            </a:fld>
            <a:endParaRPr lang="en-US" sz="1200">
              <a:solidFill>
                <a:srgbClr val="898989"/>
              </a:solidFill>
            </a:endParaRPr>
          </a:p>
        </p:txBody>
      </p:sp>
    </p:spTree>
    <p:extLst>
      <p:ext uri="{BB962C8B-B14F-4D97-AF65-F5344CB8AC3E}">
        <p14:creationId xmlns:p14="http://schemas.microsoft.com/office/powerpoint/2010/main" val="34668354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Some String Methods cont.</a:t>
            </a:r>
          </a:p>
        </p:txBody>
      </p:sp>
      <p:sp>
        <p:nvSpPr>
          <p:cNvPr id="267267" name="Rectangle 3"/>
          <p:cNvSpPr>
            <a:spLocks noGrp="1" noChangeArrowheads="1"/>
          </p:cNvSpPr>
          <p:nvPr>
            <p:ph idx="1"/>
          </p:nvPr>
        </p:nvSpPr>
        <p:spPr>
          <a:xfrm>
            <a:off x="455613" y="1598613"/>
            <a:ext cx="8459787" cy="4497387"/>
          </a:xfrm>
        </p:spPr>
        <p:txBody>
          <a:bodyPr/>
          <a:lstStyle/>
          <a:p>
            <a:pPr eaLnBrk="1" hangingPunct="1">
              <a:lnSpc>
                <a:spcPct val="90000"/>
              </a:lnSpc>
            </a:pPr>
            <a:r>
              <a:rPr lang="en-US" sz="2800" dirty="0" smtClean="0">
                <a:latin typeface="Courier New" charset="0"/>
              </a:rPr>
              <a:t>String substring(</a:t>
            </a:r>
            <a:r>
              <a:rPr lang="en-US" sz="2800" b="1" dirty="0" err="1" smtClean="0">
                <a:latin typeface="Courier New" charset="0"/>
              </a:rPr>
              <a:t>int</a:t>
            </a:r>
            <a:r>
              <a:rPr lang="en-US" sz="2800" dirty="0" smtClean="0">
                <a:latin typeface="Courier New" charset="0"/>
              </a:rPr>
              <a:t> start, </a:t>
            </a:r>
            <a:r>
              <a:rPr lang="en-US" sz="2800" b="1" dirty="0" err="1" smtClean="0">
                <a:latin typeface="Courier New" charset="0"/>
              </a:rPr>
              <a:t>int</a:t>
            </a:r>
            <a:r>
              <a:rPr lang="en-US" sz="2800" dirty="0" smtClean="0">
                <a:latin typeface="Courier New" charset="0"/>
              </a:rPr>
              <a:t> end)</a:t>
            </a:r>
            <a:r>
              <a:rPr lang="en-US" sz="2800" dirty="0" smtClean="0"/>
              <a:t/>
            </a:r>
            <a:br>
              <a:rPr lang="en-US" sz="2800" dirty="0" smtClean="0"/>
            </a:br>
            <a:r>
              <a:rPr lang="en-US" sz="2800" dirty="0" smtClean="0"/>
              <a:t>returns the string starting at position </a:t>
            </a:r>
            <a:r>
              <a:rPr lang="en-US" sz="2800" i="1" dirty="0" smtClean="0"/>
              <a:t>start</a:t>
            </a:r>
            <a:r>
              <a:rPr lang="en-US" sz="2800" dirty="0" smtClean="0"/>
              <a:t> and ending at position </a:t>
            </a:r>
            <a:r>
              <a:rPr lang="en-US" sz="2800" i="1" dirty="0" smtClean="0"/>
              <a:t>(end-1)</a:t>
            </a:r>
            <a:r>
              <a:rPr lang="en-US" sz="2800" dirty="0" smtClean="0"/>
              <a:t> in the given string, e.g.,</a:t>
            </a:r>
            <a:br>
              <a:rPr lang="en-US" sz="2800" dirty="0" smtClean="0"/>
            </a:br>
            <a:r>
              <a:rPr lang="en-US" sz="2400" dirty="0" smtClean="0">
                <a:latin typeface="Courier New" charset="0"/>
              </a:rPr>
              <a:t>	String </a:t>
            </a:r>
            <a:r>
              <a:rPr lang="en-US" sz="2400" dirty="0" err="1" smtClean="0">
                <a:latin typeface="Courier New" charset="0"/>
              </a:rPr>
              <a:t>str</a:t>
            </a:r>
            <a:r>
              <a:rPr lang="en-US" sz="2400" dirty="0" smtClean="0">
                <a:latin typeface="Courier New" charset="0"/>
              </a:rPr>
              <a:t> = “This is a string”;</a:t>
            </a:r>
            <a:br>
              <a:rPr lang="en-US" sz="2400" dirty="0" smtClean="0">
                <a:latin typeface="Courier New" charset="0"/>
              </a:rPr>
            </a:br>
            <a:r>
              <a:rPr lang="en-US" sz="2400" dirty="0" smtClean="0">
                <a:latin typeface="Courier New" charset="0"/>
              </a:rPr>
              <a:t>	</a:t>
            </a:r>
            <a:r>
              <a:rPr lang="en-US" sz="2400" dirty="0" err="1" smtClean="0">
                <a:latin typeface="Courier New" charset="0"/>
              </a:rPr>
              <a:t>System.out.println</a:t>
            </a:r>
            <a:r>
              <a:rPr lang="en-US" sz="2400" dirty="0" smtClean="0">
                <a:latin typeface="Courier New" charset="0"/>
              </a:rPr>
              <a:t>(</a:t>
            </a:r>
            <a:r>
              <a:rPr lang="en-US" sz="2400" dirty="0" err="1" smtClean="0">
                <a:latin typeface="Courier New" charset="0"/>
              </a:rPr>
              <a:t>str.substring</a:t>
            </a:r>
            <a:r>
              <a:rPr lang="en-US" sz="2400" dirty="0" smtClean="0">
                <a:latin typeface="Courier New" charset="0"/>
              </a:rPr>
              <a:t>(0,4));</a:t>
            </a:r>
            <a:r>
              <a:rPr lang="en-US" sz="2800" dirty="0" smtClean="0"/>
              <a:t/>
            </a:r>
            <a:br>
              <a:rPr lang="en-US" sz="2800" dirty="0" smtClean="0"/>
            </a:br>
            <a:r>
              <a:rPr lang="en-US" sz="2400" dirty="0" smtClean="0">
                <a:latin typeface="Courier New" charset="0"/>
              </a:rPr>
              <a:t>	</a:t>
            </a:r>
            <a:r>
              <a:rPr lang="en-US" sz="2400" dirty="0" err="1" smtClean="0">
                <a:latin typeface="Courier New" charset="0"/>
              </a:rPr>
              <a:t>System.out.println</a:t>
            </a:r>
            <a:r>
              <a:rPr lang="en-US" sz="2400" dirty="0" smtClean="0">
                <a:latin typeface="Courier New" charset="0"/>
              </a:rPr>
              <a:t>(</a:t>
            </a:r>
            <a:r>
              <a:rPr lang="en-US" sz="2400" dirty="0" err="1" smtClean="0">
                <a:latin typeface="Courier New" charset="0"/>
              </a:rPr>
              <a:t>str.substring</a:t>
            </a:r>
            <a:r>
              <a:rPr lang="en-US" sz="2400" dirty="0" smtClean="0">
                <a:latin typeface="Courier New" charset="0"/>
              </a:rPr>
              <a:t>(5,7));</a:t>
            </a:r>
            <a:r>
              <a:rPr lang="en-US" sz="2800" dirty="0" smtClean="0"/>
              <a:t/>
            </a:r>
            <a:br>
              <a:rPr lang="en-US" sz="2800" dirty="0" smtClean="0"/>
            </a:br>
            <a:r>
              <a:rPr lang="en-US" sz="2400" dirty="0" smtClean="0">
                <a:latin typeface="Courier New" charset="0"/>
              </a:rPr>
              <a:t>	</a:t>
            </a:r>
            <a:r>
              <a:rPr lang="en-US" sz="2400" dirty="0" err="1" smtClean="0">
                <a:latin typeface="Courier New" charset="0"/>
              </a:rPr>
              <a:t>System.out.println</a:t>
            </a:r>
            <a:r>
              <a:rPr lang="en-US" sz="2400" dirty="0" smtClean="0">
                <a:latin typeface="Courier New" charset="0"/>
              </a:rPr>
              <a:t>(</a:t>
            </a:r>
            <a:r>
              <a:rPr lang="en-US" sz="2400" dirty="0" err="1" smtClean="0">
                <a:latin typeface="Courier New" charset="0"/>
              </a:rPr>
              <a:t>str.substring</a:t>
            </a:r>
            <a:r>
              <a:rPr lang="en-US" sz="2400" dirty="0" smtClean="0">
                <a:latin typeface="Courier New" charset="0"/>
              </a:rPr>
              <a:t>(0,16));</a:t>
            </a:r>
            <a:r>
              <a:rPr lang="en-US" sz="2800" dirty="0" smtClean="0"/>
              <a:t/>
            </a:r>
            <a:br>
              <a:rPr lang="en-US" sz="2800" dirty="0" smtClean="0"/>
            </a:br>
            <a:r>
              <a:rPr lang="en-US" sz="2800" dirty="0" smtClean="0"/>
              <a:t>What’s the output?</a:t>
            </a:r>
          </a:p>
          <a:p>
            <a:pPr lvl="1" eaLnBrk="1" hangingPunct="1">
              <a:lnSpc>
                <a:spcPct val="90000"/>
              </a:lnSpc>
              <a:buFont typeface="Wingdings" pitchFamily="2" charset="2"/>
              <a:buNone/>
            </a:pPr>
            <a:r>
              <a:rPr lang="en-US" sz="2000" dirty="0" smtClean="0">
                <a:latin typeface="Courier New" charset="0"/>
              </a:rPr>
              <a:t>		</a:t>
            </a:r>
            <a:endParaRPr lang="en-US" sz="2400" dirty="0" smtClean="0">
              <a:latin typeface="Courier New" charset="0"/>
            </a:endParaRP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D0BFCC1D-CC9A-4A58-95C6-D59DD7E26420}" type="slidenum">
              <a:rPr lang="en-US" sz="1200">
                <a:solidFill>
                  <a:srgbClr val="898989"/>
                </a:solidFill>
              </a:rPr>
              <a:pPr eaLnBrk="1" hangingPunct="1"/>
              <a:t>36</a:t>
            </a:fld>
            <a:endParaRPr lang="en-US" sz="1200">
              <a:solidFill>
                <a:srgbClr val="898989"/>
              </a:solidFill>
            </a:endParaRPr>
          </a:p>
        </p:txBody>
      </p:sp>
    </p:spTree>
    <p:extLst>
      <p:ext uri="{BB962C8B-B14F-4D97-AF65-F5344CB8AC3E}">
        <p14:creationId xmlns:p14="http://schemas.microsoft.com/office/powerpoint/2010/main" val="21391142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Some String Methods cont.</a:t>
            </a:r>
          </a:p>
        </p:txBody>
      </p:sp>
      <p:sp>
        <p:nvSpPr>
          <p:cNvPr id="267267" name="Rectangle 3"/>
          <p:cNvSpPr>
            <a:spLocks noGrp="1" noChangeArrowheads="1"/>
          </p:cNvSpPr>
          <p:nvPr>
            <p:ph idx="1"/>
          </p:nvPr>
        </p:nvSpPr>
        <p:spPr>
          <a:xfrm>
            <a:off x="455613" y="1598613"/>
            <a:ext cx="8459787" cy="4497387"/>
          </a:xfrm>
        </p:spPr>
        <p:txBody>
          <a:bodyPr/>
          <a:lstStyle/>
          <a:p>
            <a:pPr eaLnBrk="1" hangingPunct="1">
              <a:lnSpc>
                <a:spcPct val="90000"/>
              </a:lnSpc>
            </a:pPr>
            <a:r>
              <a:rPr lang="en-US" sz="2800" dirty="0" smtClean="0">
                <a:latin typeface="Courier New" charset="0"/>
              </a:rPr>
              <a:t>String substring(</a:t>
            </a:r>
            <a:r>
              <a:rPr lang="en-US" sz="2800" b="1" dirty="0" err="1" smtClean="0">
                <a:latin typeface="Courier New" charset="0"/>
              </a:rPr>
              <a:t>int</a:t>
            </a:r>
            <a:r>
              <a:rPr lang="en-US" sz="2800" dirty="0" smtClean="0">
                <a:latin typeface="Courier New" charset="0"/>
              </a:rPr>
              <a:t> start, </a:t>
            </a:r>
            <a:r>
              <a:rPr lang="en-US" sz="2800" b="1" dirty="0" err="1" smtClean="0">
                <a:latin typeface="Courier New" charset="0"/>
              </a:rPr>
              <a:t>int</a:t>
            </a:r>
            <a:r>
              <a:rPr lang="en-US" sz="2800" dirty="0" smtClean="0">
                <a:latin typeface="Courier New" charset="0"/>
              </a:rPr>
              <a:t> end)</a:t>
            </a:r>
            <a:r>
              <a:rPr lang="en-US" sz="2800" dirty="0" smtClean="0"/>
              <a:t/>
            </a:r>
            <a:br>
              <a:rPr lang="en-US" sz="2800" dirty="0" smtClean="0"/>
            </a:br>
            <a:r>
              <a:rPr lang="en-US" sz="2800" dirty="0" smtClean="0"/>
              <a:t>returns the string starting at position </a:t>
            </a:r>
            <a:r>
              <a:rPr lang="en-US" sz="2800" i="1" dirty="0" smtClean="0"/>
              <a:t>start</a:t>
            </a:r>
            <a:r>
              <a:rPr lang="en-US" sz="2800" dirty="0" smtClean="0"/>
              <a:t> and ending at position </a:t>
            </a:r>
            <a:r>
              <a:rPr lang="en-US" sz="2800" i="1" dirty="0" smtClean="0"/>
              <a:t>(end-1)</a:t>
            </a:r>
            <a:r>
              <a:rPr lang="en-US" sz="2800" dirty="0" smtClean="0"/>
              <a:t> in the given string, e.g.,</a:t>
            </a:r>
            <a:br>
              <a:rPr lang="en-US" sz="2800" dirty="0" smtClean="0"/>
            </a:br>
            <a:r>
              <a:rPr lang="en-US" sz="2400" dirty="0" smtClean="0">
                <a:latin typeface="Courier New" charset="0"/>
              </a:rPr>
              <a:t>	String </a:t>
            </a:r>
            <a:r>
              <a:rPr lang="en-US" sz="2400" dirty="0" err="1" smtClean="0">
                <a:latin typeface="Courier New" charset="0"/>
              </a:rPr>
              <a:t>str</a:t>
            </a:r>
            <a:r>
              <a:rPr lang="en-US" sz="2400" dirty="0" smtClean="0">
                <a:latin typeface="Courier New" charset="0"/>
              </a:rPr>
              <a:t> = “This is a string”;</a:t>
            </a:r>
            <a:br>
              <a:rPr lang="en-US" sz="2400" dirty="0" smtClean="0">
                <a:latin typeface="Courier New" charset="0"/>
              </a:rPr>
            </a:br>
            <a:r>
              <a:rPr lang="en-US" sz="2400" dirty="0" smtClean="0">
                <a:latin typeface="Courier New" charset="0"/>
              </a:rPr>
              <a:t>	</a:t>
            </a:r>
            <a:r>
              <a:rPr lang="en-US" sz="2400" dirty="0" err="1" smtClean="0">
                <a:latin typeface="Courier New" charset="0"/>
              </a:rPr>
              <a:t>System.out.println</a:t>
            </a:r>
            <a:r>
              <a:rPr lang="en-US" sz="2400" dirty="0" smtClean="0">
                <a:latin typeface="Courier New" charset="0"/>
              </a:rPr>
              <a:t>(</a:t>
            </a:r>
            <a:r>
              <a:rPr lang="en-US" sz="2400" dirty="0" err="1" smtClean="0">
                <a:latin typeface="Courier New" charset="0"/>
              </a:rPr>
              <a:t>str.substring</a:t>
            </a:r>
            <a:r>
              <a:rPr lang="en-US" sz="2400" dirty="0" smtClean="0">
                <a:latin typeface="Courier New" charset="0"/>
              </a:rPr>
              <a:t>(0,4));</a:t>
            </a:r>
            <a:r>
              <a:rPr lang="en-US" sz="2800" dirty="0" smtClean="0"/>
              <a:t/>
            </a:r>
            <a:br>
              <a:rPr lang="en-US" sz="2800" dirty="0" smtClean="0"/>
            </a:br>
            <a:r>
              <a:rPr lang="en-US" sz="2400" dirty="0" smtClean="0">
                <a:latin typeface="Courier New" charset="0"/>
              </a:rPr>
              <a:t>	</a:t>
            </a:r>
            <a:r>
              <a:rPr lang="en-US" sz="2400" dirty="0" err="1" smtClean="0">
                <a:latin typeface="Courier New" charset="0"/>
              </a:rPr>
              <a:t>System.out.println</a:t>
            </a:r>
            <a:r>
              <a:rPr lang="en-US" sz="2400" dirty="0" smtClean="0">
                <a:latin typeface="Courier New" charset="0"/>
              </a:rPr>
              <a:t>(</a:t>
            </a:r>
            <a:r>
              <a:rPr lang="en-US" sz="2400" dirty="0" err="1" smtClean="0">
                <a:latin typeface="Courier New" charset="0"/>
              </a:rPr>
              <a:t>str.substring</a:t>
            </a:r>
            <a:r>
              <a:rPr lang="en-US" sz="2400" dirty="0" smtClean="0">
                <a:latin typeface="Courier New" charset="0"/>
              </a:rPr>
              <a:t>(5,7));</a:t>
            </a:r>
            <a:r>
              <a:rPr lang="en-US" sz="2800" dirty="0" smtClean="0"/>
              <a:t/>
            </a:r>
            <a:br>
              <a:rPr lang="en-US" sz="2800" dirty="0" smtClean="0"/>
            </a:br>
            <a:r>
              <a:rPr lang="en-US" sz="2400" dirty="0" smtClean="0">
                <a:latin typeface="Courier New" charset="0"/>
              </a:rPr>
              <a:t>	</a:t>
            </a:r>
            <a:r>
              <a:rPr lang="en-US" sz="2400" dirty="0" err="1" smtClean="0">
                <a:latin typeface="Courier New" charset="0"/>
              </a:rPr>
              <a:t>System.out.println</a:t>
            </a:r>
            <a:r>
              <a:rPr lang="en-US" sz="2400" dirty="0" smtClean="0">
                <a:latin typeface="Courier New" charset="0"/>
              </a:rPr>
              <a:t>(</a:t>
            </a:r>
            <a:r>
              <a:rPr lang="en-US" sz="2400" dirty="0" err="1" smtClean="0">
                <a:latin typeface="Courier New" charset="0"/>
              </a:rPr>
              <a:t>str.substring</a:t>
            </a:r>
            <a:r>
              <a:rPr lang="en-US" sz="2400" dirty="0" smtClean="0">
                <a:latin typeface="Courier New" charset="0"/>
              </a:rPr>
              <a:t>(0,16));</a:t>
            </a:r>
            <a:r>
              <a:rPr lang="en-US" sz="2800" dirty="0" smtClean="0"/>
              <a:t/>
            </a:r>
            <a:br>
              <a:rPr lang="en-US" sz="2800" dirty="0" smtClean="0"/>
            </a:br>
            <a:r>
              <a:rPr lang="en-US" sz="2800" dirty="0" smtClean="0"/>
              <a:t>What’s the output?</a:t>
            </a:r>
          </a:p>
          <a:p>
            <a:pPr lvl="1" eaLnBrk="1" hangingPunct="1">
              <a:lnSpc>
                <a:spcPct val="90000"/>
              </a:lnSpc>
              <a:buFont typeface="Wingdings" pitchFamily="2" charset="2"/>
              <a:buNone/>
            </a:pPr>
            <a:r>
              <a:rPr lang="en-US" sz="2000" dirty="0" smtClean="0">
                <a:latin typeface="Courier New" charset="0"/>
              </a:rPr>
              <a:t>		</a:t>
            </a:r>
            <a:r>
              <a:rPr lang="en-US" sz="2400" dirty="0" smtClean="0">
                <a:latin typeface="Courier New" charset="0"/>
              </a:rPr>
              <a:t>This</a:t>
            </a:r>
          </a:p>
          <a:p>
            <a:pPr lvl="1" eaLnBrk="1" hangingPunct="1">
              <a:lnSpc>
                <a:spcPct val="90000"/>
              </a:lnSpc>
              <a:buFont typeface="Wingdings" pitchFamily="2" charset="2"/>
              <a:buNone/>
            </a:pPr>
            <a:r>
              <a:rPr lang="en-US" sz="2400" dirty="0" smtClean="0">
                <a:latin typeface="Courier New" charset="0"/>
              </a:rPr>
              <a:t>		is</a:t>
            </a:r>
          </a:p>
          <a:p>
            <a:pPr lvl="1" eaLnBrk="1" hangingPunct="1">
              <a:lnSpc>
                <a:spcPct val="90000"/>
              </a:lnSpc>
              <a:buFont typeface="Wingdings" pitchFamily="2" charset="2"/>
              <a:buNone/>
            </a:pPr>
            <a:r>
              <a:rPr lang="en-US" sz="2400" dirty="0" smtClean="0">
                <a:latin typeface="Courier New" charset="0"/>
              </a:rPr>
              <a:t>		This is a string</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D0BFCC1D-CC9A-4A58-95C6-D59DD7E26420}" type="slidenum">
              <a:rPr lang="en-US" sz="1200">
                <a:solidFill>
                  <a:srgbClr val="898989"/>
                </a:solidFill>
              </a:rPr>
              <a:pPr eaLnBrk="1" hangingPunct="1"/>
              <a:t>37</a:t>
            </a:fld>
            <a:endParaRPr lang="en-US" sz="1200">
              <a:solidFill>
                <a:srgbClr val="898989"/>
              </a:solidFill>
            </a:endParaRPr>
          </a:p>
        </p:txBody>
      </p:sp>
    </p:spTree>
    <p:extLst>
      <p:ext uri="{BB962C8B-B14F-4D97-AF65-F5344CB8AC3E}">
        <p14:creationId xmlns:p14="http://schemas.microsoft.com/office/powerpoint/2010/main" val="590396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Some String Methods cont.</a:t>
            </a:r>
          </a:p>
        </p:txBody>
      </p:sp>
      <p:sp>
        <p:nvSpPr>
          <p:cNvPr id="271363" name="Rectangle 3"/>
          <p:cNvSpPr>
            <a:spLocks noGrp="1" noChangeArrowheads="1"/>
          </p:cNvSpPr>
          <p:nvPr>
            <p:ph idx="1"/>
          </p:nvPr>
        </p:nvSpPr>
        <p:spPr>
          <a:xfrm>
            <a:off x="455613" y="1598613"/>
            <a:ext cx="8459787" cy="4497387"/>
          </a:xfrm>
        </p:spPr>
        <p:txBody>
          <a:bodyPr/>
          <a:lstStyle/>
          <a:p>
            <a:pPr eaLnBrk="1" hangingPunct="1">
              <a:lnSpc>
                <a:spcPct val="90000"/>
              </a:lnSpc>
            </a:pPr>
            <a:r>
              <a:rPr lang="en-US" sz="2800" b="1" dirty="0" err="1" smtClean="0">
                <a:latin typeface="Courier New" charset="0"/>
              </a:rPr>
              <a:t>int</a:t>
            </a:r>
            <a:r>
              <a:rPr lang="en-US" sz="2800" dirty="0" smtClean="0">
                <a:latin typeface="Courier New" charset="0"/>
              </a:rPr>
              <a:t> </a:t>
            </a:r>
            <a:r>
              <a:rPr lang="en-US" sz="2800" dirty="0" err="1" smtClean="0">
                <a:latin typeface="Courier New" charset="0"/>
              </a:rPr>
              <a:t>indexOf</a:t>
            </a:r>
            <a:r>
              <a:rPr lang="en-US" sz="2800" dirty="0" smtClean="0">
                <a:latin typeface="Courier New" charset="0"/>
              </a:rPr>
              <a:t>(String </a:t>
            </a:r>
            <a:r>
              <a:rPr lang="en-US" sz="2800" dirty="0" err="1" smtClean="0">
                <a:latin typeface="Courier New" charset="0"/>
              </a:rPr>
              <a:t>aString</a:t>
            </a:r>
            <a:r>
              <a:rPr lang="en-US" sz="2800" dirty="0" smtClean="0">
                <a:latin typeface="Courier New" charset="0"/>
              </a:rPr>
              <a:t>)</a:t>
            </a:r>
            <a:r>
              <a:rPr lang="en-US" sz="2800" dirty="0" smtClean="0"/>
              <a:t/>
            </a:r>
            <a:br>
              <a:rPr lang="en-US" sz="2800" dirty="0" smtClean="0"/>
            </a:br>
            <a:r>
              <a:rPr lang="en-US" sz="2800" dirty="0" smtClean="0"/>
              <a:t>returns the position of the first occurrence of string </a:t>
            </a:r>
            <a:r>
              <a:rPr lang="en-US" sz="2800" i="1" dirty="0" err="1" smtClean="0"/>
              <a:t>aString</a:t>
            </a:r>
            <a:r>
              <a:rPr lang="en-US" sz="2800" dirty="0" smtClean="0"/>
              <a:t> in the given string (or -1 if not found), e.g.,</a:t>
            </a:r>
            <a:br>
              <a:rPr lang="en-US" sz="2800" dirty="0" smtClean="0"/>
            </a:br>
            <a:r>
              <a:rPr lang="en-US" sz="2400" dirty="0" smtClean="0">
                <a:latin typeface="Courier New" charset="0"/>
              </a:rPr>
              <a:t>	String </a:t>
            </a:r>
            <a:r>
              <a:rPr lang="en-US" sz="2400" dirty="0" err="1" smtClean="0">
                <a:latin typeface="Courier New" charset="0"/>
              </a:rPr>
              <a:t>str</a:t>
            </a:r>
            <a:r>
              <a:rPr lang="en-US" sz="2400" dirty="0" smtClean="0">
                <a:latin typeface="Courier New" charset="0"/>
              </a:rPr>
              <a:t> = “This is a string”;</a:t>
            </a:r>
            <a:br>
              <a:rPr lang="en-US" sz="2400" dirty="0" smtClean="0">
                <a:latin typeface="Courier New" charset="0"/>
              </a:rPr>
            </a:br>
            <a:r>
              <a:rPr lang="en-US" sz="2400" dirty="0" smtClean="0">
                <a:latin typeface="Courier New" charset="0"/>
              </a:rPr>
              <a:t>	</a:t>
            </a:r>
            <a:r>
              <a:rPr lang="en-US" sz="2400" dirty="0" err="1" smtClean="0">
                <a:latin typeface="Courier New" charset="0"/>
              </a:rPr>
              <a:t>System.out.println</a:t>
            </a:r>
            <a:r>
              <a:rPr lang="en-US" sz="2400" dirty="0" smtClean="0">
                <a:latin typeface="Courier New" charset="0"/>
              </a:rPr>
              <a:t>(</a:t>
            </a:r>
            <a:r>
              <a:rPr lang="en-US" sz="2400" dirty="0" err="1" smtClean="0">
                <a:latin typeface="Courier New" charset="0"/>
              </a:rPr>
              <a:t>str.indexOf</a:t>
            </a:r>
            <a:r>
              <a:rPr lang="en-US" sz="2400" dirty="0" smtClean="0">
                <a:latin typeface="Courier New" charset="0"/>
              </a:rPr>
              <a:t>(“This”));</a:t>
            </a:r>
            <a:r>
              <a:rPr lang="en-US" sz="2800" dirty="0" smtClean="0"/>
              <a:t/>
            </a:r>
            <a:br>
              <a:rPr lang="en-US" sz="2800" dirty="0" smtClean="0"/>
            </a:br>
            <a:r>
              <a:rPr lang="en-US" sz="2400" dirty="0" smtClean="0">
                <a:latin typeface="Courier New" charset="0"/>
              </a:rPr>
              <a:t>	</a:t>
            </a:r>
            <a:r>
              <a:rPr lang="en-US" sz="2400" dirty="0" err="1" smtClean="0">
                <a:latin typeface="Courier New" charset="0"/>
              </a:rPr>
              <a:t>System.out.println</a:t>
            </a:r>
            <a:r>
              <a:rPr lang="en-US" sz="2400" dirty="0" smtClean="0">
                <a:latin typeface="Courier New" charset="0"/>
              </a:rPr>
              <a:t>(</a:t>
            </a:r>
            <a:r>
              <a:rPr lang="en-US" sz="2400" dirty="0" err="1" smtClean="0">
                <a:latin typeface="Courier New" charset="0"/>
              </a:rPr>
              <a:t>str.indexOf</a:t>
            </a:r>
            <a:r>
              <a:rPr lang="en-US" sz="2400" dirty="0" smtClean="0">
                <a:latin typeface="Courier New" charset="0"/>
              </a:rPr>
              <a:t>(“is”));</a:t>
            </a:r>
            <a:r>
              <a:rPr lang="en-US" sz="2800" dirty="0" smtClean="0"/>
              <a:t/>
            </a:r>
            <a:br>
              <a:rPr lang="en-US" sz="2800" dirty="0" smtClean="0"/>
            </a:br>
            <a:r>
              <a:rPr lang="en-US" sz="2400" dirty="0" smtClean="0">
                <a:latin typeface="Courier New" charset="0"/>
              </a:rPr>
              <a:t>	</a:t>
            </a:r>
            <a:r>
              <a:rPr lang="en-US" sz="2400" dirty="0" err="1" smtClean="0">
                <a:latin typeface="Courier New" charset="0"/>
              </a:rPr>
              <a:t>System.out.println</a:t>
            </a:r>
            <a:r>
              <a:rPr lang="en-US" sz="2400" dirty="0" smtClean="0">
                <a:latin typeface="Courier New" charset="0"/>
              </a:rPr>
              <a:t>(</a:t>
            </a:r>
            <a:r>
              <a:rPr lang="en-US" sz="2400" dirty="0" err="1" smtClean="0">
                <a:latin typeface="Courier New" charset="0"/>
              </a:rPr>
              <a:t>str.indexOf</a:t>
            </a:r>
            <a:r>
              <a:rPr lang="en-US" sz="2400" dirty="0" smtClean="0">
                <a:latin typeface="Courier New" charset="0"/>
              </a:rPr>
              <a:t>(“</a:t>
            </a:r>
            <a:r>
              <a:rPr lang="en-US" sz="2400" dirty="0" err="1" smtClean="0">
                <a:latin typeface="Courier New" charset="0"/>
              </a:rPr>
              <a:t>yoh</a:t>
            </a:r>
            <a:r>
              <a:rPr lang="en-US" sz="2400" dirty="0" smtClean="0">
                <a:latin typeface="Courier New" charset="0"/>
              </a:rPr>
              <a:t>”));</a:t>
            </a:r>
            <a:r>
              <a:rPr lang="en-US" sz="2800" dirty="0" smtClean="0"/>
              <a:t/>
            </a:r>
            <a:br>
              <a:rPr lang="en-US" sz="2800" dirty="0" smtClean="0"/>
            </a:br>
            <a:r>
              <a:rPr lang="en-US" sz="2800" dirty="0" smtClean="0"/>
              <a:t>What’s the output?</a:t>
            </a:r>
          </a:p>
          <a:p>
            <a:pPr lvl="1" eaLnBrk="1" hangingPunct="1">
              <a:lnSpc>
                <a:spcPct val="90000"/>
              </a:lnSpc>
              <a:buFont typeface="Wingdings" pitchFamily="2" charset="2"/>
              <a:buNone/>
            </a:pPr>
            <a:r>
              <a:rPr lang="en-US" sz="2000" dirty="0" smtClean="0">
                <a:latin typeface="Courier New" charset="0"/>
              </a:rPr>
              <a:t>	</a:t>
            </a:r>
            <a:endParaRPr lang="en-US" sz="2400" dirty="0" smtClean="0">
              <a:latin typeface="Courier New" charset="0"/>
            </a:endParaRP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E18F2BBD-7184-4161-9EF1-F130C77D0063}" type="slidenum">
              <a:rPr lang="en-US" sz="1200">
                <a:solidFill>
                  <a:srgbClr val="898989"/>
                </a:solidFill>
              </a:rPr>
              <a:pPr eaLnBrk="1" hangingPunct="1"/>
              <a:t>38</a:t>
            </a:fld>
            <a:endParaRPr lang="en-US" sz="1200">
              <a:solidFill>
                <a:srgbClr val="898989"/>
              </a:solidFill>
            </a:endParaRPr>
          </a:p>
        </p:txBody>
      </p:sp>
    </p:spTree>
    <p:extLst>
      <p:ext uri="{BB962C8B-B14F-4D97-AF65-F5344CB8AC3E}">
        <p14:creationId xmlns:p14="http://schemas.microsoft.com/office/powerpoint/2010/main" val="14948833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71363">
                                            <p:txEl>
                                              <p:pRg st="1" end="1"/>
                                            </p:txEl>
                                          </p:spTgt>
                                        </p:tgtEl>
                                        <p:attrNameLst>
                                          <p:attrName>style.visibility</p:attrName>
                                        </p:attrNameLst>
                                      </p:cBhvr>
                                      <p:to>
                                        <p:strVal val="visible"/>
                                      </p:to>
                                    </p:set>
                                    <p:anim calcmode="lin" valueType="num">
                                      <p:cBhvr additive="base">
                                        <p:cTn id="7" dur="500" fill="hold"/>
                                        <p:tgtEl>
                                          <p:spTgt spid="27136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136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Some String Methods cont.</a:t>
            </a:r>
          </a:p>
        </p:txBody>
      </p:sp>
      <p:sp>
        <p:nvSpPr>
          <p:cNvPr id="271363" name="Rectangle 3"/>
          <p:cNvSpPr>
            <a:spLocks noGrp="1" noChangeArrowheads="1"/>
          </p:cNvSpPr>
          <p:nvPr>
            <p:ph idx="1"/>
          </p:nvPr>
        </p:nvSpPr>
        <p:spPr>
          <a:xfrm>
            <a:off x="455613" y="1598613"/>
            <a:ext cx="8459787" cy="4497387"/>
          </a:xfrm>
        </p:spPr>
        <p:txBody>
          <a:bodyPr/>
          <a:lstStyle/>
          <a:p>
            <a:pPr eaLnBrk="1" hangingPunct="1">
              <a:lnSpc>
                <a:spcPct val="90000"/>
              </a:lnSpc>
            </a:pPr>
            <a:r>
              <a:rPr lang="en-US" sz="2800" b="1" smtClean="0">
                <a:latin typeface="Courier New" charset="0"/>
              </a:rPr>
              <a:t>int</a:t>
            </a:r>
            <a:r>
              <a:rPr lang="en-US" sz="2800" smtClean="0">
                <a:latin typeface="Courier New" charset="0"/>
              </a:rPr>
              <a:t> indexOf(String aString)</a:t>
            </a:r>
            <a:r>
              <a:rPr lang="en-US" sz="2800" smtClean="0"/>
              <a:t/>
            </a:r>
            <a:br>
              <a:rPr lang="en-US" sz="2800" smtClean="0"/>
            </a:br>
            <a:r>
              <a:rPr lang="en-US" sz="2800" smtClean="0"/>
              <a:t>returns the position of the first occurrence of string </a:t>
            </a:r>
            <a:r>
              <a:rPr lang="en-US" sz="2800" i="1" smtClean="0"/>
              <a:t>aString</a:t>
            </a:r>
            <a:r>
              <a:rPr lang="en-US" sz="2800" smtClean="0"/>
              <a:t> in the given string (or -1 if not found), e.g.,</a:t>
            </a:r>
            <a:br>
              <a:rPr lang="en-US" sz="2800" smtClean="0"/>
            </a:br>
            <a:r>
              <a:rPr lang="en-US" sz="2400" smtClean="0">
                <a:latin typeface="Courier New" charset="0"/>
              </a:rPr>
              <a:t>	String str = “This is a string”;</a:t>
            </a:r>
            <a:br>
              <a:rPr lang="en-US" sz="2400" smtClean="0">
                <a:latin typeface="Courier New" charset="0"/>
              </a:rPr>
            </a:br>
            <a:r>
              <a:rPr lang="en-US" sz="2400" smtClean="0">
                <a:latin typeface="Courier New" charset="0"/>
              </a:rPr>
              <a:t>	System.out.println(str.indexOf(“This”));</a:t>
            </a:r>
            <a:r>
              <a:rPr lang="en-US" sz="2800" smtClean="0"/>
              <a:t/>
            </a:r>
            <a:br>
              <a:rPr lang="en-US" sz="2800" smtClean="0"/>
            </a:br>
            <a:r>
              <a:rPr lang="en-US" sz="2400" smtClean="0">
                <a:latin typeface="Courier New" charset="0"/>
              </a:rPr>
              <a:t>	System.out.println(str.indexOf(“is”));</a:t>
            </a:r>
            <a:r>
              <a:rPr lang="en-US" sz="2800" smtClean="0"/>
              <a:t/>
            </a:r>
            <a:br>
              <a:rPr lang="en-US" sz="2800" smtClean="0"/>
            </a:br>
            <a:r>
              <a:rPr lang="en-US" sz="2400" smtClean="0">
                <a:latin typeface="Courier New" charset="0"/>
              </a:rPr>
              <a:t>	System.out.println(str.indexOf(“yoh”));</a:t>
            </a:r>
            <a:r>
              <a:rPr lang="en-US" sz="2800" smtClean="0"/>
              <a:t/>
            </a:r>
            <a:br>
              <a:rPr lang="en-US" sz="2800" smtClean="0"/>
            </a:br>
            <a:r>
              <a:rPr lang="en-US" sz="2800" smtClean="0"/>
              <a:t>What’s the output?</a:t>
            </a:r>
          </a:p>
          <a:p>
            <a:pPr lvl="1" eaLnBrk="1" hangingPunct="1">
              <a:lnSpc>
                <a:spcPct val="90000"/>
              </a:lnSpc>
              <a:buFont typeface="Wingdings" pitchFamily="2" charset="2"/>
              <a:buNone/>
            </a:pPr>
            <a:r>
              <a:rPr lang="en-US" sz="2000" smtClean="0">
                <a:latin typeface="Courier New" charset="0"/>
              </a:rPr>
              <a:t>		</a:t>
            </a:r>
            <a:r>
              <a:rPr lang="en-US" sz="2400" smtClean="0">
                <a:latin typeface="Courier New" charset="0"/>
              </a:rPr>
              <a:t>0</a:t>
            </a:r>
          </a:p>
          <a:p>
            <a:pPr lvl="1" eaLnBrk="1" hangingPunct="1">
              <a:lnSpc>
                <a:spcPct val="90000"/>
              </a:lnSpc>
              <a:buFont typeface="Wingdings" pitchFamily="2" charset="2"/>
              <a:buNone/>
            </a:pPr>
            <a:r>
              <a:rPr lang="en-US" sz="2400" smtClean="0">
                <a:latin typeface="Courier New" charset="0"/>
              </a:rPr>
              <a:t>		2</a:t>
            </a:r>
          </a:p>
          <a:p>
            <a:pPr lvl="1" eaLnBrk="1" hangingPunct="1">
              <a:lnSpc>
                <a:spcPct val="90000"/>
              </a:lnSpc>
              <a:buFont typeface="Wingdings" pitchFamily="2" charset="2"/>
              <a:buNone/>
            </a:pPr>
            <a:r>
              <a:rPr lang="en-US" sz="2400" smtClean="0">
                <a:latin typeface="Courier New" charset="0"/>
              </a:rPr>
              <a:t>		-1</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E18F2BBD-7184-4161-9EF1-F130C77D0063}" type="slidenum">
              <a:rPr lang="en-US" sz="1200">
                <a:solidFill>
                  <a:srgbClr val="898989"/>
                </a:solidFill>
              </a:rPr>
              <a:pPr eaLnBrk="1" hangingPunct="1"/>
              <a:t>39</a:t>
            </a:fld>
            <a:endParaRPr lang="en-US" sz="1200">
              <a:solidFill>
                <a:srgbClr val="898989"/>
              </a:solidFill>
            </a:endParaRPr>
          </a:p>
        </p:txBody>
      </p:sp>
    </p:spTree>
    <p:extLst>
      <p:ext uri="{BB962C8B-B14F-4D97-AF65-F5344CB8AC3E}">
        <p14:creationId xmlns:p14="http://schemas.microsoft.com/office/powerpoint/2010/main" val="36324561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What Is a Program Variable?</a:t>
            </a:r>
          </a:p>
        </p:txBody>
      </p:sp>
      <p:sp>
        <p:nvSpPr>
          <p:cNvPr id="219139" name="Rectangle 3"/>
          <p:cNvSpPr>
            <a:spLocks noGrp="1" noChangeArrowheads="1"/>
          </p:cNvSpPr>
          <p:nvPr>
            <p:ph idx="1"/>
          </p:nvPr>
        </p:nvSpPr>
        <p:spPr/>
        <p:txBody>
          <a:bodyPr/>
          <a:lstStyle/>
          <a:p>
            <a:pPr eaLnBrk="1" hangingPunct="1">
              <a:buFont typeface="Wingdings" pitchFamily="2" charset="2"/>
              <a:buNone/>
            </a:pPr>
            <a:r>
              <a:rPr lang="en-US" sz="2000" b="1" dirty="0" smtClean="0">
                <a:latin typeface="Courier New" charset="0"/>
              </a:rPr>
              <a:t>  </a:t>
            </a:r>
            <a:r>
              <a:rPr lang="en-US" sz="1800" b="1" dirty="0" err="1" smtClean="0">
                <a:latin typeface="Courier New" charset="0"/>
              </a:rPr>
              <a:t>int</a:t>
            </a:r>
            <a:r>
              <a:rPr lang="en-US" sz="1800" dirty="0" smtClean="0">
                <a:latin typeface="Courier New" charset="0"/>
              </a:rPr>
              <a:t> </a:t>
            </a:r>
            <a:r>
              <a:rPr lang="en-US" sz="1800" dirty="0" err="1" smtClean="0">
                <a:latin typeface="Courier New" charset="0"/>
              </a:rPr>
              <a:t>numberOfBaskets</a:t>
            </a:r>
            <a:r>
              <a:rPr lang="en-US" sz="1800" dirty="0" smtClean="0">
                <a:latin typeface="Courier New" charset="0"/>
              </a:rPr>
              <a:t>, </a:t>
            </a:r>
            <a:r>
              <a:rPr lang="en-US" sz="1800" dirty="0" err="1" smtClean="0">
                <a:latin typeface="Courier New" charset="0"/>
              </a:rPr>
              <a:t>eggsPerBasket</a:t>
            </a:r>
            <a:r>
              <a:rPr lang="en-US" sz="1800" dirty="0" smtClean="0">
                <a:latin typeface="Courier New" charset="0"/>
              </a:rPr>
              <a:t>, </a:t>
            </a:r>
            <a:r>
              <a:rPr lang="en-US" sz="1800" dirty="0" err="1" smtClean="0">
                <a:latin typeface="Courier New" charset="0"/>
              </a:rPr>
              <a:t>totalEggs</a:t>
            </a:r>
            <a:r>
              <a:rPr lang="en-US" sz="1800" dirty="0" smtClean="0">
                <a:latin typeface="Courier New" charset="0"/>
              </a:rPr>
              <a:t>;</a:t>
            </a:r>
          </a:p>
          <a:p>
            <a:pPr eaLnBrk="1" hangingPunct="1"/>
            <a:endParaRPr lang="en-US" sz="1800" dirty="0" smtClean="0"/>
          </a:p>
          <a:p>
            <a:pPr eaLnBrk="1" hangingPunct="1"/>
            <a:r>
              <a:rPr lang="en-US" sz="2800" dirty="0" smtClean="0"/>
              <a:t>This is a </a:t>
            </a:r>
            <a:r>
              <a:rPr lang="en-US" sz="2800" i="1" dirty="0" smtClean="0"/>
              <a:t>declaration</a:t>
            </a:r>
            <a:r>
              <a:rPr lang="en-US" sz="2800" dirty="0" smtClean="0"/>
              <a:t> of three integer variables</a:t>
            </a:r>
          </a:p>
          <a:p>
            <a:pPr eaLnBrk="1" hangingPunct="1"/>
            <a:r>
              <a:rPr lang="en-US" sz="2800" dirty="0" smtClean="0"/>
              <a:t>A </a:t>
            </a:r>
            <a:r>
              <a:rPr lang="en-US" sz="2800" b="1" dirty="0" smtClean="0"/>
              <a:t>variable</a:t>
            </a:r>
            <a:r>
              <a:rPr lang="en-US" sz="2800" dirty="0" smtClean="0"/>
              <a:t> is a named location to store data, i.e., a container for data</a:t>
            </a:r>
          </a:p>
        </p:txBody>
      </p:sp>
      <p:sp>
        <p:nvSpPr>
          <p:cNvPr id="15"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EFB6838E-47AC-4E5B-82B8-FD8F1705A731}" type="slidenum">
              <a:rPr lang="en-US" sz="1200">
                <a:solidFill>
                  <a:srgbClr val="898989"/>
                </a:solidFill>
              </a:rPr>
              <a:pPr eaLnBrk="1" hangingPunct="1"/>
              <a:t>4</a:t>
            </a:fld>
            <a:endParaRPr lang="en-US" sz="1200">
              <a:solidFill>
                <a:srgbClr val="898989"/>
              </a:solidFill>
            </a:endParaRPr>
          </a:p>
        </p:txBody>
      </p:sp>
      <p:sp>
        <p:nvSpPr>
          <p:cNvPr id="219140" name="Rectangle 4"/>
          <p:cNvSpPr>
            <a:spLocks noChangeArrowheads="1"/>
          </p:cNvSpPr>
          <p:nvPr/>
        </p:nvSpPr>
        <p:spPr bwMode="auto">
          <a:xfrm>
            <a:off x="685800" y="1579563"/>
            <a:ext cx="6629400" cy="457200"/>
          </a:xfrm>
          <a:prstGeom prst="rect">
            <a:avLst/>
          </a:prstGeom>
          <a:noFill/>
          <a:ln w="25400">
            <a:solidFill>
              <a:schemeClr val="tx1"/>
            </a:solidFill>
            <a:miter lim="800000"/>
            <a:headEnd/>
            <a:tailEnd/>
          </a:ln>
          <a:effectLst/>
        </p:spPr>
        <p:txBody>
          <a:bodyPr wrap="none" anchor="ctr"/>
          <a:lstStyle/>
          <a:p>
            <a:endParaRPr lang="en-US">
              <a:effectLst>
                <a:outerShdw blurRad="38100" dist="38100" dir="2700000" algn="tl">
                  <a:srgbClr val="C0C0C0"/>
                </a:outerShdw>
              </a:effectLst>
            </a:endParaRPr>
          </a:p>
        </p:txBody>
      </p:sp>
    </p:spTree>
    <p:extLst>
      <p:ext uri="{BB962C8B-B14F-4D97-AF65-F5344CB8AC3E}">
        <p14:creationId xmlns:p14="http://schemas.microsoft.com/office/powerpoint/2010/main" val="8637966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Some String Methods cont.</a:t>
            </a:r>
          </a:p>
        </p:txBody>
      </p:sp>
      <p:sp>
        <p:nvSpPr>
          <p:cNvPr id="271363" name="Rectangle 3"/>
          <p:cNvSpPr>
            <a:spLocks noGrp="1" noChangeArrowheads="1"/>
          </p:cNvSpPr>
          <p:nvPr>
            <p:ph idx="1"/>
          </p:nvPr>
        </p:nvSpPr>
        <p:spPr>
          <a:xfrm>
            <a:off x="455613" y="1598613"/>
            <a:ext cx="8459787" cy="4497387"/>
          </a:xfrm>
        </p:spPr>
        <p:txBody>
          <a:bodyPr/>
          <a:lstStyle/>
          <a:p>
            <a:pPr eaLnBrk="1" hangingPunct="1">
              <a:lnSpc>
                <a:spcPct val="90000"/>
              </a:lnSpc>
            </a:pPr>
            <a:r>
              <a:rPr lang="en-US" sz="2800" b="1" dirty="0" err="1">
                <a:latin typeface="Courier New" charset="0"/>
              </a:rPr>
              <a:t>b</a:t>
            </a:r>
            <a:r>
              <a:rPr lang="en-US" sz="2800" b="1" dirty="0" err="1" smtClean="0">
                <a:latin typeface="Courier New" charset="0"/>
              </a:rPr>
              <a:t>oolean</a:t>
            </a:r>
            <a:r>
              <a:rPr lang="en-US" sz="2800" b="1" dirty="0" smtClean="0">
                <a:latin typeface="Courier New" charset="0"/>
              </a:rPr>
              <a:t> </a:t>
            </a:r>
            <a:r>
              <a:rPr lang="en-US" sz="2800" dirty="0" smtClean="0">
                <a:latin typeface="Courier New" charset="0"/>
              </a:rPr>
              <a:t>equals(String </a:t>
            </a:r>
            <a:r>
              <a:rPr lang="en-US" sz="2800" dirty="0" err="1" smtClean="0">
                <a:latin typeface="Courier New" charset="0"/>
              </a:rPr>
              <a:t>aString</a:t>
            </a:r>
            <a:r>
              <a:rPr lang="en-US" sz="2800" dirty="0" smtClean="0">
                <a:latin typeface="Courier New" charset="0"/>
              </a:rPr>
              <a:t>)</a:t>
            </a:r>
            <a:r>
              <a:rPr lang="en-US" sz="2800" dirty="0" smtClean="0"/>
              <a:t/>
            </a:r>
            <a:br>
              <a:rPr lang="en-US" sz="2800" dirty="0" smtClean="0"/>
            </a:br>
            <a:r>
              <a:rPr lang="en-US" sz="2800" dirty="0" smtClean="0"/>
              <a:t>returns true if the string </a:t>
            </a:r>
            <a:r>
              <a:rPr lang="en-US" sz="2800" i="1" dirty="0" err="1" smtClean="0"/>
              <a:t>aString</a:t>
            </a:r>
            <a:r>
              <a:rPr lang="en-US" sz="2800" dirty="0" smtClean="0"/>
              <a:t> is the same as the given string, false otherwise, e.g.,</a:t>
            </a:r>
            <a:br>
              <a:rPr lang="en-US" sz="2800" dirty="0" smtClean="0"/>
            </a:br>
            <a:r>
              <a:rPr lang="en-US" sz="2400" dirty="0" smtClean="0">
                <a:latin typeface="Courier New" charset="0"/>
              </a:rPr>
              <a:t>	String </a:t>
            </a:r>
            <a:r>
              <a:rPr lang="en-US" sz="2400" dirty="0" err="1" smtClean="0">
                <a:latin typeface="Courier New" charset="0"/>
              </a:rPr>
              <a:t>str</a:t>
            </a:r>
            <a:r>
              <a:rPr lang="en-US" sz="2400" dirty="0" smtClean="0">
                <a:latin typeface="Courier New" charset="0"/>
              </a:rPr>
              <a:t> = “test”;</a:t>
            </a:r>
            <a:br>
              <a:rPr lang="en-US" sz="2400" dirty="0" smtClean="0">
                <a:latin typeface="Courier New" charset="0"/>
              </a:rPr>
            </a:br>
            <a:r>
              <a:rPr lang="en-US" sz="2400" dirty="0" smtClean="0">
                <a:latin typeface="Courier New" charset="0"/>
              </a:rPr>
              <a:t>	</a:t>
            </a:r>
            <a:r>
              <a:rPr lang="en-US" sz="2400" dirty="0" err="1" smtClean="0">
                <a:latin typeface="Courier New" charset="0"/>
              </a:rPr>
              <a:t>System.out.println</a:t>
            </a:r>
            <a:r>
              <a:rPr lang="en-US" sz="2400" dirty="0" smtClean="0">
                <a:latin typeface="Courier New" charset="0"/>
              </a:rPr>
              <a:t>(</a:t>
            </a:r>
            <a:r>
              <a:rPr lang="en-US" sz="2400" dirty="0" err="1" smtClean="0">
                <a:latin typeface="Courier New" charset="0"/>
              </a:rPr>
              <a:t>str.equals</a:t>
            </a:r>
            <a:r>
              <a:rPr lang="en-US" sz="2400" dirty="0" smtClean="0">
                <a:latin typeface="Courier New" charset="0"/>
              </a:rPr>
              <a:t>(“test”));</a:t>
            </a:r>
            <a:r>
              <a:rPr lang="en-US" sz="2800" dirty="0" smtClean="0"/>
              <a:t/>
            </a:r>
            <a:br>
              <a:rPr lang="en-US" sz="2800" dirty="0" smtClean="0"/>
            </a:br>
            <a:r>
              <a:rPr lang="en-US" sz="2400" dirty="0" smtClean="0">
                <a:latin typeface="Courier New" charset="0"/>
              </a:rPr>
              <a:t>	</a:t>
            </a:r>
            <a:r>
              <a:rPr lang="en-US" sz="2400" dirty="0" err="1" smtClean="0">
                <a:latin typeface="Courier New" charset="0"/>
              </a:rPr>
              <a:t>System.out.println</a:t>
            </a:r>
            <a:r>
              <a:rPr lang="en-US" sz="2400" dirty="0" smtClean="0">
                <a:latin typeface="Courier New" charset="0"/>
              </a:rPr>
              <a:t>(</a:t>
            </a:r>
            <a:r>
              <a:rPr lang="en-US" sz="2400" dirty="0" err="1" smtClean="0">
                <a:latin typeface="Courier New" charset="0"/>
              </a:rPr>
              <a:t>str.equals</a:t>
            </a:r>
            <a:r>
              <a:rPr lang="en-US" sz="2400" dirty="0" smtClean="0">
                <a:latin typeface="Courier New" charset="0"/>
              </a:rPr>
              <a:t>(“fish”));</a:t>
            </a:r>
            <a:r>
              <a:rPr lang="en-US" sz="2800" dirty="0" smtClean="0"/>
              <a:t/>
            </a:r>
            <a:br>
              <a:rPr lang="en-US" sz="2800" dirty="0" smtClean="0"/>
            </a:br>
            <a:r>
              <a:rPr lang="en-US" sz="2400" dirty="0" smtClean="0">
                <a:latin typeface="Courier New" charset="0"/>
              </a:rPr>
              <a:t>	</a:t>
            </a:r>
            <a:r>
              <a:rPr lang="en-US" sz="2400" dirty="0" err="1" smtClean="0">
                <a:latin typeface="Courier New" charset="0"/>
              </a:rPr>
              <a:t>System.out.println</a:t>
            </a:r>
            <a:r>
              <a:rPr lang="en-US" sz="2400" dirty="0" smtClean="0">
                <a:latin typeface="Courier New" charset="0"/>
              </a:rPr>
              <a:t>(</a:t>
            </a:r>
            <a:r>
              <a:rPr lang="en-US" sz="2400" dirty="0" err="1" smtClean="0">
                <a:latin typeface="Courier New" charset="0"/>
              </a:rPr>
              <a:t>str.equals</a:t>
            </a:r>
            <a:r>
              <a:rPr lang="en-US" sz="2400" dirty="0" smtClean="0">
                <a:latin typeface="Courier New" charset="0"/>
              </a:rPr>
              <a:t>(“TEST”));</a:t>
            </a:r>
            <a:r>
              <a:rPr lang="en-US" sz="2800" dirty="0" smtClean="0"/>
              <a:t/>
            </a:r>
            <a:br>
              <a:rPr lang="en-US" sz="2800" dirty="0" smtClean="0"/>
            </a:br>
            <a:r>
              <a:rPr lang="en-US" sz="2800" dirty="0" smtClean="0"/>
              <a:t>What’s the output?</a:t>
            </a:r>
          </a:p>
          <a:p>
            <a:pPr lvl="1" eaLnBrk="1" hangingPunct="1">
              <a:lnSpc>
                <a:spcPct val="90000"/>
              </a:lnSpc>
              <a:buFont typeface="Wingdings" pitchFamily="2" charset="2"/>
              <a:buNone/>
            </a:pPr>
            <a:r>
              <a:rPr lang="en-US" sz="2000" dirty="0" smtClean="0">
                <a:latin typeface="Courier New" charset="0"/>
              </a:rPr>
              <a:t>		</a:t>
            </a:r>
            <a:endParaRPr lang="en-US" sz="2400" dirty="0" smtClean="0">
              <a:latin typeface="Courier New" charset="0"/>
            </a:endParaRP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E18F2BBD-7184-4161-9EF1-F130C77D0063}" type="slidenum">
              <a:rPr lang="en-US" sz="1200">
                <a:solidFill>
                  <a:srgbClr val="898989"/>
                </a:solidFill>
              </a:rPr>
              <a:pPr eaLnBrk="1" hangingPunct="1"/>
              <a:t>40</a:t>
            </a:fld>
            <a:endParaRPr lang="en-US" sz="1200">
              <a:solidFill>
                <a:srgbClr val="898989"/>
              </a:solidFill>
            </a:endParaRPr>
          </a:p>
        </p:txBody>
      </p:sp>
    </p:spTree>
    <p:extLst>
      <p:ext uri="{BB962C8B-B14F-4D97-AF65-F5344CB8AC3E}">
        <p14:creationId xmlns:p14="http://schemas.microsoft.com/office/powerpoint/2010/main" val="26403866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Some String Methods cont.</a:t>
            </a:r>
          </a:p>
        </p:txBody>
      </p:sp>
      <p:sp>
        <p:nvSpPr>
          <p:cNvPr id="271363" name="Rectangle 3"/>
          <p:cNvSpPr>
            <a:spLocks noGrp="1" noChangeArrowheads="1"/>
          </p:cNvSpPr>
          <p:nvPr>
            <p:ph idx="1"/>
          </p:nvPr>
        </p:nvSpPr>
        <p:spPr>
          <a:xfrm>
            <a:off x="455613" y="1598613"/>
            <a:ext cx="8459787" cy="4497387"/>
          </a:xfrm>
        </p:spPr>
        <p:txBody>
          <a:bodyPr/>
          <a:lstStyle/>
          <a:p>
            <a:pPr eaLnBrk="1" hangingPunct="1">
              <a:lnSpc>
                <a:spcPct val="90000"/>
              </a:lnSpc>
            </a:pPr>
            <a:r>
              <a:rPr lang="en-US" sz="2800" b="1" dirty="0" err="1">
                <a:latin typeface="Courier New" charset="0"/>
              </a:rPr>
              <a:t>b</a:t>
            </a:r>
            <a:r>
              <a:rPr lang="en-US" sz="2800" b="1" dirty="0" err="1" smtClean="0">
                <a:latin typeface="Courier New" charset="0"/>
              </a:rPr>
              <a:t>oolean</a:t>
            </a:r>
            <a:r>
              <a:rPr lang="en-US" sz="2800" b="1" dirty="0" smtClean="0">
                <a:latin typeface="Courier New" charset="0"/>
              </a:rPr>
              <a:t> </a:t>
            </a:r>
            <a:r>
              <a:rPr lang="en-US" sz="2800" dirty="0" smtClean="0">
                <a:latin typeface="Courier New" charset="0"/>
              </a:rPr>
              <a:t>equals(String </a:t>
            </a:r>
            <a:r>
              <a:rPr lang="en-US" sz="2800" dirty="0" err="1" smtClean="0">
                <a:latin typeface="Courier New" charset="0"/>
              </a:rPr>
              <a:t>aString</a:t>
            </a:r>
            <a:r>
              <a:rPr lang="en-US" sz="2800" dirty="0" smtClean="0">
                <a:latin typeface="Courier New" charset="0"/>
              </a:rPr>
              <a:t>)</a:t>
            </a:r>
            <a:r>
              <a:rPr lang="en-US" sz="2800" dirty="0" smtClean="0"/>
              <a:t/>
            </a:r>
            <a:br>
              <a:rPr lang="en-US" sz="2800" dirty="0" smtClean="0"/>
            </a:br>
            <a:r>
              <a:rPr lang="en-US" sz="2800" dirty="0" smtClean="0"/>
              <a:t>returns true if the string </a:t>
            </a:r>
            <a:r>
              <a:rPr lang="en-US" sz="2800" i="1" dirty="0" err="1" smtClean="0"/>
              <a:t>aString</a:t>
            </a:r>
            <a:r>
              <a:rPr lang="en-US" sz="2800" dirty="0" smtClean="0"/>
              <a:t> is the same as the given string, false otherwise, e.g.,</a:t>
            </a:r>
            <a:br>
              <a:rPr lang="en-US" sz="2800" dirty="0" smtClean="0"/>
            </a:br>
            <a:r>
              <a:rPr lang="en-US" sz="2400" dirty="0" smtClean="0">
                <a:latin typeface="Courier New" charset="0"/>
              </a:rPr>
              <a:t>	String </a:t>
            </a:r>
            <a:r>
              <a:rPr lang="en-US" sz="2400" dirty="0" err="1" smtClean="0">
                <a:latin typeface="Courier New" charset="0"/>
              </a:rPr>
              <a:t>str</a:t>
            </a:r>
            <a:r>
              <a:rPr lang="en-US" sz="2400" dirty="0" smtClean="0">
                <a:latin typeface="Courier New" charset="0"/>
              </a:rPr>
              <a:t> = “test”;</a:t>
            </a:r>
            <a:br>
              <a:rPr lang="en-US" sz="2400" dirty="0" smtClean="0">
                <a:latin typeface="Courier New" charset="0"/>
              </a:rPr>
            </a:br>
            <a:r>
              <a:rPr lang="en-US" sz="2400" dirty="0" smtClean="0">
                <a:latin typeface="Courier New" charset="0"/>
              </a:rPr>
              <a:t>	</a:t>
            </a:r>
            <a:r>
              <a:rPr lang="en-US" sz="2400" dirty="0" err="1" smtClean="0">
                <a:latin typeface="Courier New" charset="0"/>
              </a:rPr>
              <a:t>System.out.println</a:t>
            </a:r>
            <a:r>
              <a:rPr lang="en-US" sz="2400" dirty="0" smtClean="0">
                <a:latin typeface="Courier New" charset="0"/>
              </a:rPr>
              <a:t>(</a:t>
            </a:r>
            <a:r>
              <a:rPr lang="en-US" sz="2400" dirty="0" err="1" smtClean="0">
                <a:latin typeface="Courier New" charset="0"/>
              </a:rPr>
              <a:t>str.equals</a:t>
            </a:r>
            <a:r>
              <a:rPr lang="en-US" sz="2400" dirty="0" smtClean="0">
                <a:latin typeface="Courier New" charset="0"/>
              </a:rPr>
              <a:t>(“test”));</a:t>
            </a:r>
            <a:r>
              <a:rPr lang="en-US" sz="2800" dirty="0" smtClean="0"/>
              <a:t/>
            </a:r>
            <a:br>
              <a:rPr lang="en-US" sz="2800" dirty="0" smtClean="0"/>
            </a:br>
            <a:r>
              <a:rPr lang="en-US" sz="2400" dirty="0" smtClean="0">
                <a:latin typeface="Courier New" charset="0"/>
              </a:rPr>
              <a:t>	</a:t>
            </a:r>
            <a:r>
              <a:rPr lang="en-US" sz="2400" dirty="0" err="1" smtClean="0">
                <a:latin typeface="Courier New" charset="0"/>
              </a:rPr>
              <a:t>System.out.println</a:t>
            </a:r>
            <a:r>
              <a:rPr lang="en-US" sz="2400" dirty="0" smtClean="0">
                <a:latin typeface="Courier New" charset="0"/>
              </a:rPr>
              <a:t>(</a:t>
            </a:r>
            <a:r>
              <a:rPr lang="en-US" sz="2400" dirty="0" err="1" smtClean="0">
                <a:latin typeface="Courier New" charset="0"/>
              </a:rPr>
              <a:t>str.equals</a:t>
            </a:r>
            <a:r>
              <a:rPr lang="en-US" sz="2400" dirty="0" smtClean="0">
                <a:latin typeface="Courier New" charset="0"/>
              </a:rPr>
              <a:t>(“fish”));</a:t>
            </a:r>
            <a:r>
              <a:rPr lang="en-US" sz="2800" dirty="0" smtClean="0"/>
              <a:t/>
            </a:r>
            <a:br>
              <a:rPr lang="en-US" sz="2800" dirty="0" smtClean="0"/>
            </a:br>
            <a:r>
              <a:rPr lang="en-US" sz="2400" dirty="0" smtClean="0">
                <a:latin typeface="Courier New" charset="0"/>
              </a:rPr>
              <a:t>	</a:t>
            </a:r>
            <a:r>
              <a:rPr lang="en-US" sz="2400" dirty="0" err="1" smtClean="0">
                <a:latin typeface="Courier New" charset="0"/>
              </a:rPr>
              <a:t>System.out.println</a:t>
            </a:r>
            <a:r>
              <a:rPr lang="en-US" sz="2400" dirty="0" smtClean="0">
                <a:latin typeface="Courier New" charset="0"/>
              </a:rPr>
              <a:t>(</a:t>
            </a:r>
            <a:r>
              <a:rPr lang="en-US" sz="2400" dirty="0" err="1" smtClean="0">
                <a:latin typeface="Courier New" charset="0"/>
              </a:rPr>
              <a:t>str.equals</a:t>
            </a:r>
            <a:r>
              <a:rPr lang="en-US" sz="2400" dirty="0" smtClean="0">
                <a:latin typeface="Courier New" charset="0"/>
              </a:rPr>
              <a:t>(“TEST”));</a:t>
            </a:r>
            <a:r>
              <a:rPr lang="en-US" sz="2800" dirty="0" smtClean="0"/>
              <a:t/>
            </a:r>
            <a:br>
              <a:rPr lang="en-US" sz="2800" dirty="0" smtClean="0"/>
            </a:br>
            <a:r>
              <a:rPr lang="en-US" sz="2800" dirty="0" smtClean="0"/>
              <a:t>What’s the output?</a:t>
            </a:r>
          </a:p>
          <a:p>
            <a:pPr lvl="1" eaLnBrk="1" hangingPunct="1">
              <a:lnSpc>
                <a:spcPct val="90000"/>
              </a:lnSpc>
              <a:buFont typeface="Wingdings" pitchFamily="2" charset="2"/>
              <a:buNone/>
            </a:pPr>
            <a:r>
              <a:rPr lang="en-US" sz="2000" dirty="0" smtClean="0">
                <a:latin typeface="Courier New" charset="0"/>
              </a:rPr>
              <a:t>		</a:t>
            </a:r>
            <a:r>
              <a:rPr lang="en-US" sz="2400" dirty="0" smtClean="0">
                <a:latin typeface="Courier New" charset="0"/>
              </a:rPr>
              <a:t>true</a:t>
            </a:r>
          </a:p>
          <a:p>
            <a:pPr lvl="1" eaLnBrk="1" hangingPunct="1">
              <a:lnSpc>
                <a:spcPct val="90000"/>
              </a:lnSpc>
              <a:buFont typeface="Wingdings" pitchFamily="2" charset="2"/>
              <a:buNone/>
            </a:pPr>
            <a:r>
              <a:rPr lang="en-US" sz="2400" dirty="0" smtClean="0">
                <a:latin typeface="Courier New" charset="0"/>
              </a:rPr>
              <a:t>		false</a:t>
            </a:r>
          </a:p>
          <a:p>
            <a:pPr lvl="1" eaLnBrk="1" hangingPunct="1">
              <a:lnSpc>
                <a:spcPct val="90000"/>
              </a:lnSpc>
              <a:buFont typeface="Wingdings" pitchFamily="2" charset="2"/>
              <a:buNone/>
            </a:pPr>
            <a:r>
              <a:rPr lang="en-US" sz="2400" dirty="0" smtClean="0">
                <a:latin typeface="Courier New" charset="0"/>
              </a:rPr>
              <a:t>		false</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E18F2BBD-7184-4161-9EF1-F130C77D0063}" type="slidenum">
              <a:rPr lang="en-US" sz="1200">
                <a:solidFill>
                  <a:srgbClr val="898989"/>
                </a:solidFill>
              </a:rPr>
              <a:pPr eaLnBrk="1" hangingPunct="1"/>
              <a:t>41</a:t>
            </a:fld>
            <a:endParaRPr lang="en-US" sz="1200">
              <a:solidFill>
                <a:srgbClr val="898989"/>
              </a:solidFill>
            </a:endParaRPr>
          </a:p>
        </p:txBody>
      </p:sp>
    </p:spTree>
    <p:extLst>
      <p:ext uri="{BB962C8B-B14F-4D97-AF65-F5344CB8AC3E}">
        <p14:creationId xmlns:p14="http://schemas.microsoft.com/office/powerpoint/2010/main" val="27809918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p:cNvSpPr>
            <a:spLocks noGrp="1" noChangeArrowheads="1"/>
          </p:cNvSpPr>
          <p:nvPr>
            <p:ph type="title"/>
          </p:nvPr>
        </p:nvSpPr>
        <p:spPr/>
        <p:txBody>
          <a:bodyPr/>
          <a:lstStyle/>
          <a:p>
            <a:pPr eaLnBrk="1" hangingPunct="1"/>
            <a:r>
              <a:rPr lang="en-US" sz="4000" smtClean="0"/>
              <a:t>Concatenating (Appending) Strings</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F07CD085-47ED-47C6-84A4-E14F27418F2D}" type="slidenum">
              <a:rPr lang="en-US" sz="1200">
                <a:solidFill>
                  <a:srgbClr val="898989"/>
                </a:solidFill>
              </a:rPr>
              <a:pPr eaLnBrk="1" hangingPunct="1"/>
              <a:t>42</a:t>
            </a:fld>
            <a:endParaRPr lang="en-US" sz="1200">
              <a:solidFill>
                <a:srgbClr val="898989"/>
              </a:solidFill>
            </a:endParaRPr>
          </a:p>
        </p:txBody>
      </p:sp>
      <p:sp>
        <p:nvSpPr>
          <p:cNvPr id="2" name="Content Placeholder 1"/>
          <p:cNvSpPr>
            <a:spLocks noGrp="1"/>
          </p:cNvSpPr>
          <p:nvPr>
            <p:ph idx="1"/>
          </p:nvPr>
        </p:nvSpPr>
        <p:spPr/>
        <p:txBody>
          <a:bodyPr/>
          <a:lstStyle/>
          <a:p>
            <a:r>
              <a:rPr lang="en-US" dirty="0"/>
              <a:t>As we have seen before the + operator can be used to concatenate string values, e.g.,</a:t>
            </a:r>
            <a:br>
              <a:rPr lang="en-US" dirty="0"/>
            </a:br>
            <a:r>
              <a:rPr lang="en-US" dirty="0"/>
              <a:t>	</a:t>
            </a:r>
            <a:r>
              <a:rPr lang="en-US" sz="2000" dirty="0">
                <a:latin typeface="Courier New" charset="0"/>
              </a:rPr>
              <a:t>String name = “Cindy”;</a:t>
            </a:r>
            <a:br>
              <a:rPr lang="en-US" sz="2000" dirty="0">
                <a:latin typeface="Courier New" charset="0"/>
              </a:rPr>
            </a:br>
            <a:r>
              <a:rPr lang="en-US" sz="2000" dirty="0">
                <a:latin typeface="Courier New" charset="0"/>
              </a:rPr>
              <a:t>	String greeting = “Hi, ” + name + “!”;</a:t>
            </a:r>
            <a:br>
              <a:rPr lang="en-US" sz="2000" dirty="0">
                <a:latin typeface="Courier New" charset="0"/>
              </a:rPr>
            </a:br>
            <a:r>
              <a:rPr lang="en-US" sz="2000" dirty="0">
                <a:latin typeface="Courier New" charset="0"/>
              </a:rPr>
              <a:t>	</a:t>
            </a:r>
            <a:r>
              <a:rPr lang="en-US" sz="2000" dirty="0" err="1">
                <a:latin typeface="Courier New" charset="0"/>
              </a:rPr>
              <a:t>System.out.println</a:t>
            </a:r>
            <a:r>
              <a:rPr lang="en-US" sz="2000" dirty="0">
                <a:latin typeface="Courier New" charset="0"/>
              </a:rPr>
              <a:t>(greeting);</a:t>
            </a:r>
            <a:br>
              <a:rPr lang="en-US" sz="2000" dirty="0">
                <a:latin typeface="Courier New" charset="0"/>
              </a:rPr>
            </a:br>
            <a:r>
              <a:rPr lang="en-US" dirty="0"/>
              <a:t>What is the output?</a:t>
            </a:r>
          </a:p>
          <a:p>
            <a:endParaRPr lang="en-US" dirty="0"/>
          </a:p>
        </p:txBody>
      </p:sp>
    </p:spTree>
    <p:extLst>
      <p:ext uri="{BB962C8B-B14F-4D97-AF65-F5344CB8AC3E}">
        <p14:creationId xmlns:p14="http://schemas.microsoft.com/office/powerpoint/2010/main" val="12504413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p:cNvSpPr>
            <a:spLocks noGrp="1" noChangeArrowheads="1"/>
          </p:cNvSpPr>
          <p:nvPr>
            <p:ph type="title"/>
          </p:nvPr>
        </p:nvSpPr>
        <p:spPr/>
        <p:txBody>
          <a:bodyPr/>
          <a:lstStyle/>
          <a:p>
            <a:pPr eaLnBrk="1" hangingPunct="1"/>
            <a:r>
              <a:rPr lang="en-US" sz="4000" smtClean="0"/>
              <a:t>Concatenating (Appending) Strings</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F07CD085-47ED-47C6-84A4-E14F27418F2D}" type="slidenum">
              <a:rPr lang="en-US" sz="1200">
                <a:solidFill>
                  <a:srgbClr val="898989"/>
                </a:solidFill>
              </a:rPr>
              <a:pPr eaLnBrk="1" hangingPunct="1"/>
              <a:t>43</a:t>
            </a:fld>
            <a:endParaRPr lang="en-US" sz="1200">
              <a:solidFill>
                <a:srgbClr val="898989"/>
              </a:solidFill>
            </a:endParaRPr>
          </a:p>
        </p:txBody>
      </p:sp>
      <p:sp>
        <p:nvSpPr>
          <p:cNvPr id="2" name="Content Placeholder 1"/>
          <p:cNvSpPr>
            <a:spLocks noGrp="1"/>
          </p:cNvSpPr>
          <p:nvPr>
            <p:ph idx="1"/>
          </p:nvPr>
        </p:nvSpPr>
        <p:spPr/>
        <p:txBody>
          <a:bodyPr/>
          <a:lstStyle/>
          <a:p>
            <a:r>
              <a:rPr lang="en-US" dirty="0"/>
              <a:t>As we have seen before the + operator can be used to concatenate string values, e.g.,</a:t>
            </a:r>
            <a:br>
              <a:rPr lang="en-US" dirty="0"/>
            </a:br>
            <a:r>
              <a:rPr lang="en-US" dirty="0"/>
              <a:t>	</a:t>
            </a:r>
            <a:r>
              <a:rPr lang="en-US" sz="2000" dirty="0">
                <a:latin typeface="Courier New" charset="0"/>
              </a:rPr>
              <a:t>String name = “Cindy”;</a:t>
            </a:r>
            <a:br>
              <a:rPr lang="en-US" sz="2000" dirty="0">
                <a:latin typeface="Courier New" charset="0"/>
              </a:rPr>
            </a:br>
            <a:r>
              <a:rPr lang="en-US" sz="2000" dirty="0">
                <a:latin typeface="Courier New" charset="0"/>
              </a:rPr>
              <a:t>	String greeting = “Hi, ” + name + “!”;</a:t>
            </a:r>
            <a:br>
              <a:rPr lang="en-US" sz="2000" dirty="0">
                <a:latin typeface="Courier New" charset="0"/>
              </a:rPr>
            </a:br>
            <a:r>
              <a:rPr lang="en-US" sz="2000" dirty="0">
                <a:latin typeface="Courier New" charset="0"/>
              </a:rPr>
              <a:t>	</a:t>
            </a:r>
            <a:r>
              <a:rPr lang="en-US" sz="2000" dirty="0" err="1">
                <a:latin typeface="Courier New" charset="0"/>
              </a:rPr>
              <a:t>System.out.println</a:t>
            </a:r>
            <a:r>
              <a:rPr lang="en-US" sz="2000" dirty="0">
                <a:latin typeface="Courier New" charset="0"/>
              </a:rPr>
              <a:t>(greeting);</a:t>
            </a:r>
            <a:br>
              <a:rPr lang="en-US" sz="2000" dirty="0">
                <a:latin typeface="Courier New" charset="0"/>
              </a:rPr>
            </a:br>
            <a:r>
              <a:rPr lang="en-US" dirty="0"/>
              <a:t>What is the output?</a:t>
            </a:r>
          </a:p>
          <a:p>
            <a:pPr>
              <a:buNone/>
            </a:pPr>
            <a:r>
              <a:rPr lang="en-US" dirty="0"/>
              <a:t>		</a:t>
            </a:r>
            <a:r>
              <a:rPr lang="en-US" sz="2000" dirty="0">
                <a:latin typeface="Courier New" charset="0"/>
              </a:rPr>
              <a:t>Hi, Cindy!</a:t>
            </a:r>
          </a:p>
          <a:p>
            <a:endParaRPr lang="en-US" dirty="0"/>
          </a:p>
        </p:txBody>
      </p:sp>
    </p:spTree>
    <p:extLst>
      <p:ext uri="{BB962C8B-B14F-4D97-AF65-F5344CB8AC3E}">
        <p14:creationId xmlns:p14="http://schemas.microsoft.com/office/powerpoint/2010/main" val="8814545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t>Single Character Input</a:t>
            </a:r>
          </a:p>
        </p:txBody>
      </p:sp>
      <p:sp>
        <p:nvSpPr>
          <p:cNvPr id="607237" name="Rectangle 5"/>
          <p:cNvSpPr>
            <a:spLocks noGrp="1" noChangeArrowheads="1"/>
          </p:cNvSpPr>
          <p:nvPr>
            <p:ph idx="1"/>
          </p:nvPr>
        </p:nvSpPr>
        <p:spPr>
          <a:xfrm>
            <a:off x="455613" y="1066800"/>
            <a:ext cx="8383587" cy="5562600"/>
          </a:xfrm>
          <a:solidFill>
            <a:schemeClr val="bg1"/>
          </a:solidFill>
        </p:spPr>
        <p:txBody>
          <a:bodyPr/>
          <a:lstStyle/>
          <a:p>
            <a:pPr eaLnBrk="1" hangingPunct="1">
              <a:lnSpc>
                <a:spcPct val="110000"/>
              </a:lnSpc>
              <a:buFont typeface="Wingdings" pitchFamily="2" charset="2"/>
              <a:buNone/>
            </a:pPr>
            <a:r>
              <a:rPr lang="en-US" dirty="0" smtClean="0"/>
              <a:t>Given the import:</a:t>
            </a:r>
            <a:br>
              <a:rPr lang="en-US" dirty="0" smtClean="0"/>
            </a:br>
            <a:r>
              <a:rPr lang="en-US" sz="2800" b="1" dirty="0" smtClean="0">
                <a:latin typeface="Courier New" charset="0"/>
              </a:rPr>
              <a:t>import</a:t>
            </a:r>
            <a:r>
              <a:rPr lang="en-US" sz="2800" dirty="0" smtClean="0">
                <a:latin typeface="Courier New" charset="0"/>
              </a:rPr>
              <a:t> </a:t>
            </a:r>
            <a:r>
              <a:rPr lang="en-US" sz="2800" dirty="0" err="1" smtClean="0">
                <a:latin typeface="Courier New" charset="0"/>
              </a:rPr>
              <a:t>java.util.Scanner</a:t>
            </a:r>
            <a:r>
              <a:rPr lang="en-US" sz="2800" dirty="0" smtClean="0">
                <a:latin typeface="Courier New" charset="0"/>
              </a:rPr>
              <a:t>;</a:t>
            </a:r>
          </a:p>
          <a:p>
            <a:pPr eaLnBrk="1" hangingPunct="1">
              <a:lnSpc>
                <a:spcPct val="110000"/>
              </a:lnSpc>
              <a:buFont typeface="Wingdings" pitchFamily="2" charset="2"/>
              <a:buNone/>
            </a:pPr>
            <a:r>
              <a:rPr lang="en-US" dirty="0" smtClean="0"/>
              <a:t>and the declaration:</a:t>
            </a:r>
            <a:br>
              <a:rPr lang="en-US" dirty="0" smtClean="0"/>
            </a:br>
            <a:r>
              <a:rPr lang="en-US" sz="2800" dirty="0" smtClean="0">
                <a:latin typeface="Courier New" charset="0"/>
              </a:rPr>
              <a:t>Scanner in = </a:t>
            </a:r>
            <a:r>
              <a:rPr lang="en-US" sz="2800" b="1" dirty="0" smtClean="0">
                <a:latin typeface="Courier New" charset="0"/>
              </a:rPr>
              <a:t>new</a:t>
            </a:r>
            <a:r>
              <a:rPr lang="en-US" sz="2800" dirty="0" smtClean="0">
                <a:latin typeface="Courier New" charset="0"/>
              </a:rPr>
              <a:t> Scanner(System.in);</a:t>
            </a:r>
          </a:p>
          <a:p>
            <a:pPr eaLnBrk="1" hangingPunct="1">
              <a:lnSpc>
                <a:spcPct val="110000"/>
              </a:lnSpc>
            </a:pPr>
            <a:r>
              <a:rPr lang="en-US" dirty="0" smtClean="0"/>
              <a:t>Declare and input a single character:</a:t>
            </a:r>
            <a:br>
              <a:rPr lang="en-US" dirty="0" smtClean="0"/>
            </a:br>
            <a:r>
              <a:rPr lang="en-US" dirty="0" smtClean="0"/>
              <a:t>	</a:t>
            </a:r>
            <a:r>
              <a:rPr lang="en-US" dirty="0" smtClean="0">
                <a:latin typeface="Courier New" charset="0"/>
              </a:rPr>
              <a:t>String s = </a:t>
            </a:r>
            <a:r>
              <a:rPr lang="en-US" dirty="0" err="1" smtClean="0">
                <a:latin typeface="Courier New" charset="0"/>
              </a:rPr>
              <a:t>in.nextLine</a:t>
            </a:r>
            <a:r>
              <a:rPr lang="en-US" dirty="0" smtClean="0">
                <a:latin typeface="Courier New" charset="0"/>
              </a:rPr>
              <a:t>();</a:t>
            </a:r>
            <a:br>
              <a:rPr lang="en-US" dirty="0" smtClean="0">
                <a:latin typeface="Courier New" charset="0"/>
              </a:rPr>
            </a:br>
            <a:r>
              <a:rPr lang="en-US" dirty="0" smtClean="0">
                <a:latin typeface="Courier New" charset="0"/>
              </a:rPr>
              <a:t>	</a:t>
            </a:r>
            <a:r>
              <a:rPr lang="en-US" b="1" dirty="0" smtClean="0">
                <a:latin typeface="Courier New" charset="0"/>
              </a:rPr>
              <a:t>char</a:t>
            </a:r>
            <a:r>
              <a:rPr lang="en-US" dirty="0" smtClean="0">
                <a:latin typeface="Courier New" charset="0"/>
              </a:rPr>
              <a:t> c = </a:t>
            </a:r>
            <a:r>
              <a:rPr lang="en-US" dirty="0" err="1" smtClean="0">
                <a:latin typeface="Courier New" charset="0"/>
              </a:rPr>
              <a:t>s.charAt</a:t>
            </a:r>
            <a:r>
              <a:rPr lang="en-US" dirty="0" smtClean="0">
                <a:latin typeface="Courier New" charset="0"/>
              </a:rPr>
              <a:t>(0);</a:t>
            </a:r>
          </a:p>
          <a:p>
            <a:pPr lvl="1">
              <a:lnSpc>
                <a:spcPct val="110000"/>
              </a:lnSpc>
            </a:pPr>
            <a:r>
              <a:rPr lang="en-US" dirty="0" smtClean="0"/>
              <a:t>Note that input here is actually the whole line, we’re just ignoring the rest of the line</a:t>
            </a:r>
          </a:p>
          <a:p>
            <a:pPr lvl="1">
              <a:lnSpc>
                <a:spcPct val="110000"/>
              </a:lnSpc>
            </a:pPr>
            <a:r>
              <a:rPr lang="en-US" dirty="0" smtClean="0"/>
              <a:t>Scanner does NOT provide a way to get a single character of input.</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1486D030-7D51-4D49-AF37-4A60764F9A2D}" type="slidenum">
              <a:rPr lang="en-US" sz="1200">
                <a:solidFill>
                  <a:srgbClr val="898989"/>
                </a:solidFill>
              </a:rPr>
              <a:pPr eaLnBrk="1" hangingPunct="1"/>
              <a:t>44</a:t>
            </a:fld>
            <a:endParaRPr lang="en-US" sz="1200">
              <a:solidFill>
                <a:srgbClr val="898989"/>
              </a:solidFill>
            </a:endParaRPr>
          </a:p>
        </p:txBody>
      </p:sp>
    </p:spTree>
    <p:extLst>
      <p:ext uri="{BB962C8B-B14F-4D97-AF65-F5344CB8AC3E}">
        <p14:creationId xmlns:p14="http://schemas.microsoft.com/office/powerpoint/2010/main" val="10611740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algn="l" eaLnBrk="1" hangingPunct="1"/>
            <a:r>
              <a:rPr lang="en-US" sz="4000" smtClean="0"/>
              <a:t>Escape Characters</a:t>
            </a:r>
          </a:p>
        </p:txBody>
      </p:sp>
      <p:sp>
        <p:nvSpPr>
          <p:cNvPr id="252931" name="Rectangle 3"/>
          <p:cNvSpPr>
            <a:spLocks noGrp="1" noChangeArrowheads="1"/>
          </p:cNvSpPr>
          <p:nvPr>
            <p:ph idx="1"/>
          </p:nvPr>
        </p:nvSpPr>
        <p:spPr>
          <a:xfrm>
            <a:off x="685800" y="1752600"/>
            <a:ext cx="8229600" cy="4343400"/>
          </a:xfrm>
        </p:spPr>
        <p:txBody>
          <a:bodyPr/>
          <a:lstStyle/>
          <a:p>
            <a:pPr eaLnBrk="1" hangingPunct="1"/>
            <a:r>
              <a:rPr lang="en-US" sz="2400" smtClean="0"/>
              <a:t>How do you print the following string?</a:t>
            </a:r>
            <a:endParaRPr lang="en-US" sz="2400" smtClean="0">
              <a:latin typeface="Courier New" charset="0"/>
            </a:endParaRPr>
          </a:p>
          <a:p>
            <a:pPr lvl="1" eaLnBrk="1" hangingPunct="1">
              <a:buFont typeface="Wingdings" pitchFamily="2" charset="2"/>
              <a:buNone/>
            </a:pPr>
            <a:r>
              <a:rPr lang="en-US" sz="2400" smtClean="0">
                <a:latin typeface="Courier New" charset="0"/>
              </a:rPr>
              <a:t>The word "hard"</a:t>
            </a:r>
          </a:p>
          <a:p>
            <a:pPr eaLnBrk="1" hangingPunct="1"/>
            <a:r>
              <a:rPr lang="en-US" sz="2400" smtClean="0"/>
              <a:t>Would this do it?</a:t>
            </a:r>
          </a:p>
          <a:p>
            <a:pPr lvl="1" eaLnBrk="1" hangingPunct="1">
              <a:buFont typeface="Wingdings" pitchFamily="2" charset="2"/>
              <a:buNone/>
            </a:pPr>
            <a:r>
              <a:rPr lang="en-US" sz="2400" smtClean="0">
                <a:latin typeface="Courier New" charset="0"/>
              </a:rPr>
              <a:t>System.out.println("The word "hard"");</a:t>
            </a:r>
          </a:p>
          <a:p>
            <a:pPr lvl="1" eaLnBrk="1" hangingPunct="1"/>
            <a:r>
              <a:rPr lang="en-US" sz="2400" smtClean="0"/>
              <a:t>No, it would give a compiler error - it sees the string </a:t>
            </a:r>
            <a:r>
              <a:rPr lang="en-US" sz="2400" smtClean="0">
                <a:latin typeface="Courier New" charset="0"/>
              </a:rPr>
              <a:t>The word </a:t>
            </a:r>
            <a:r>
              <a:rPr lang="en-US" sz="2400" smtClean="0"/>
              <a:t>between the first set of double quotes and is confused by what comes after</a:t>
            </a:r>
          </a:p>
          <a:p>
            <a:pPr eaLnBrk="1" hangingPunct="1"/>
            <a:r>
              <a:rPr lang="en-US" sz="2400" smtClean="0"/>
              <a:t>Use the backslash character, “\”, to escape the special meaning of the internal double quotes:</a:t>
            </a:r>
          </a:p>
          <a:p>
            <a:pPr lvl="1" eaLnBrk="1" hangingPunct="1">
              <a:buFont typeface="Wingdings" pitchFamily="2" charset="2"/>
              <a:buNone/>
            </a:pPr>
            <a:r>
              <a:rPr lang="en-US" sz="2400" smtClean="0">
                <a:latin typeface="Courier New" charset="0"/>
              </a:rPr>
              <a:t>System.out.println("The word \"hard\"");</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ACB2500F-9EFF-43A1-BF55-3CF9BF0B4130}" type="slidenum">
              <a:rPr lang="en-US" sz="1200">
                <a:solidFill>
                  <a:srgbClr val="898989"/>
                </a:solidFill>
              </a:rPr>
              <a:pPr eaLnBrk="1" hangingPunct="1"/>
              <a:t>45</a:t>
            </a:fld>
            <a:endParaRPr lang="en-US" sz="1200">
              <a:solidFill>
                <a:srgbClr val="898989"/>
              </a:solidFill>
            </a:endParaRPr>
          </a:p>
        </p:txBody>
      </p:sp>
    </p:spTree>
    <p:extLst>
      <p:ext uri="{BB962C8B-B14F-4D97-AF65-F5344CB8AC3E}">
        <p14:creationId xmlns:p14="http://schemas.microsoft.com/office/powerpoint/2010/main" val="23147269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String Program</a:t>
            </a:r>
          </a:p>
        </p:txBody>
      </p:sp>
      <p:sp>
        <p:nvSpPr>
          <p:cNvPr id="51203" name="Rectangle 3"/>
          <p:cNvSpPr>
            <a:spLocks noGrp="1" noChangeArrowheads="1"/>
          </p:cNvSpPr>
          <p:nvPr>
            <p:ph idx="1"/>
          </p:nvPr>
        </p:nvSpPr>
        <p:spPr>
          <a:xfrm>
            <a:off x="455613" y="1598613"/>
            <a:ext cx="8307387" cy="4497387"/>
          </a:xfrm>
        </p:spPr>
        <p:txBody>
          <a:bodyPr/>
          <a:lstStyle/>
          <a:p>
            <a:pPr eaLnBrk="1" hangingPunct="1">
              <a:lnSpc>
                <a:spcPct val="80000"/>
              </a:lnSpc>
              <a:buFont typeface="Wingdings" pitchFamily="2" charset="2"/>
              <a:buNone/>
            </a:pPr>
            <a:r>
              <a:rPr lang="en-US" sz="1700" b="1" dirty="0" smtClean="0">
                <a:latin typeface="Courier New" charset="0"/>
              </a:rPr>
              <a:t>public</a:t>
            </a:r>
            <a:r>
              <a:rPr lang="en-US" sz="1700" dirty="0" smtClean="0">
                <a:latin typeface="Courier New" charset="0"/>
              </a:rPr>
              <a:t> </a:t>
            </a:r>
            <a:r>
              <a:rPr lang="en-US" sz="1700" b="1" dirty="0" smtClean="0">
                <a:latin typeface="Courier New" charset="0"/>
              </a:rPr>
              <a:t>class</a:t>
            </a:r>
            <a:r>
              <a:rPr lang="en-US" sz="1700" dirty="0" smtClean="0">
                <a:latin typeface="Courier New" charset="0"/>
              </a:rPr>
              <a:t> </a:t>
            </a:r>
            <a:r>
              <a:rPr lang="en-US" sz="1700" dirty="0" err="1" smtClean="0">
                <a:latin typeface="Courier New" charset="0"/>
              </a:rPr>
              <a:t>StringTest</a:t>
            </a:r>
            <a:endParaRPr lang="en-US" sz="1700" dirty="0" smtClean="0">
              <a:latin typeface="Courier New" charset="0"/>
            </a:endParaRPr>
          </a:p>
          <a:p>
            <a:pPr eaLnBrk="1" hangingPunct="1">
              <a:lnSpc>
                <a:spcPct val="80000"/>
              </a:lnSpc>
              <a:buFont typeface="Wingdings" pitchFamily="2" charset="2"/>
              <a:buNone/>
            </a:pPr>
            <a:r>
              <a:rPr lang="en-US" sz="1700" dirty="0" smtClean="0">
                <a:latin typeface="Courier New" charset="0"/>
              </a:rPr>
              <a:t>{</a:t>
            </a:r>
          </a:p>
          <a:p>
            <a:pPr eaLnBrk="1" hangingPunct="1">
              <a:lnSpc>
                <a:spcPct val="80000"/>
              </a:lnSpc>
              <a:buFont typeface="Wingdings" pitchFamily="2" charset="2"/>
              <a:buNone/>
            </a:pPr>
            <a:r>
              <a:rPr lang="en-US" sz="1700" dirty="0" smtClean="0">
                <a:latin typeface="Courier New" charset="0"/>
              </a:rPr>
              <a:t>  </a:t>
            </a:r>
            <a:r>
              <a:rPr lang="en-US" sz="1700" b="1" dirty="0" smtClean="0">
                <a:latin typeface="Courier New" charset="0"/>
              </a:rPr>
              <a:t>public</a:t>
            </a:r>
            <a:r>
              <a:rPr lang="en-US" sz="1700" dirty="0" smtClean="0">
                <a:latin typeface="Courier New" charset="0"/>
              </a:rPr>
              <a:t> </a:t>
            </a:r>
            <a:r>
              <a:rPr lang="en-US" sz="1700" b="1" dirty="0" smtClean="0">
                <a:latin typeface="Courier New" charset="0"/>
              </a:rPr>
              <a:t>static</a:t>
            </a:r>
            <a:r>
              <a:rPr lang="en-US" sz="1700" dirty="0" smtClean="0">
                <a:latin typeface="Courier New" charset="0"/>
              </a:rPr>
              <a:t> </a:t>
            </a:r>
            <a:r>
              <a:rPr lang="en-US" sz="1700" b="1" dirty="0" smtClean="0">
                <a:latin typeface="Courier New" charset="0"/>
              </a:rPr>
              <a:t>void</a:t>
            </a:r>
            <a:r>
              <a:rPr lang="en-US" sz="1700" dirty="0" smtClean="0">
                <a:latin typeface="Courier New" charset="0"/>
              </a:rPr>
              <a:t> main(String[] </a:t>
            </a:r>
            <a:r>
              <a:rPr lang="en-US" sz="1700" dirty="0" err="1" smtClean="0">
                <a:latin typeface="Courier New" charset="0"/>
              </a:rPr>
              <a:t>args</a:t>
            </a:r>
            <a:r>
              <a:rPr lang="en-US" sz="1700" dirty="0" smtClean="0">
                <a:latin typeface="Courier New" charset="0"/>
              </a:rPr>
              <a:t>)</a:t>
            </a:r>
          </a:p>
          <a:p>
            <a:pPr eaLnBrk="1" hangingPunct="1">
              <a:lnSpc>
                <a:spcPct val="80000"/>
              </a:lnSpc>
              <a:buFont typeface="Wingdings" pitchFamily="2" charset="2"/>
              <a:buNone/>
            </a:pPr>
            <a:r>
              <a:rPr lang="en-US" sz="1700" dirty="0" smtClean="0">
                <a:latin typeface="Courier New" charset="0"/>
              </a:rPr>
              <a:t>  {</a:t>
            </a:r>
          </a:p>
          <a:p>
            <a:pPr eaLnBrk="1" hangingPunct="1">
              <a:lnSpc>
                <a:spcPct val="80000"/>
              </a:lnSpc>
              <a:buFont typeface="Wingdings" pitchFamily="2" charset="2"/>
              <a:buNone/>
            </a:pPr>
            <a:r>
              <a:rPr lang="en-US" sz="1700" dirty="0">
                <a:latin typeface="Courier New" charset="0"/>
              </a:rPr>
              <a:t>	</a:t>
            </a:r>
            <a:r>
              <a:rPr lang="en-US" sz="1700" dirty="0" smtClean="0">
                <a:latin typeface="Courier New" charset="0"/>
              </a:rPr>
              <a:t>	String greeting = </a:t>
            </a:r>
            <a:r>
              <a:rPr lang="en-US" sz="1700" smtClean="0">
                <a:latin typeface="Courier New" charset="0"/>
                <a:cs typeface="Courier New" charset="0"/>
              </a:rPr>
              <a:t>"</a:t>
            </a:r>
            <a:r>
              <a:rPr lang="en-US" sz="1700" smtClean="0">
                <a:latin typeface="Courier New" charset="0"/>
              </a:rPr>
              <a:t>Hello</a:t>
            </a:r>
            <a:r>
              <a:rPr lang="en-US" sz="1700" smtClean="0">
                <a:latin typeface="Courier New" charset="0"/>
                <a:cs typeface="Courier New" charset="0"/>
              </a:rPr>
              <a:t>"</a:t>
            </a:r>
            <a:r>
              <a:rPr lang="en-US" sz="1700" smtClean="0">
                <a:latin typeface="Courier New" charset="0"/>
              </a:rPr>
              <a:t>;</a:t>
            </a:r>
            <a:endParaRPr lang="en-US" sz="1700" dirty="0" smtClean="0">
              <a:latin typeface="Courier New" charset="0"/>
            </a:endParaRPr>
          </a:p>
          <a:p>
            <a:pPr eaLnBrk="1" hangingPunct="1">
              <a:lnSpc>
                <a:spcPct val="80000"/>
              </a:lnSpc>
              <a:buFont typeface="Wingdings" pitchFamily="2" charset="2"/>
              <a:buNone/>
            </a:pPr>
            <a:r>
              <a:rPr lang="en-US" sz="1700" b="1" dirty="0" smtClean="0">
                <a:latin typeface="Courier New" charset="0"/>
              </a:rPr>
              <a:t>		</a:t>
            </a:r>
            <a:r>
              <a:rPr lang="en-US" sz="1700" b="1" dirty="0" err="1" smtClean="0">
                <a:latin typeface="Courier New" charset="0"/>
              </a:rPr>
              <a:t>int</a:t>
            </a:r>
            <a:r>
              <a:rPr lang="en-US" sz="1700" dirty="0" smtClean="0">
                <a:latin typeface="Courier New" charset="0"/>
              </a:rPr>
              <a:t> </a:t>
            </a:r>
            <a:r>
              <a:rPr lang="en-US" sz="1700" dirty="0" err="1" smtClean="0">
                <a:latin typeface="Courier New" charset="0"/>
              </a:rPr>
              <a:t>len</a:t>
            </a:r>
            <a:r>
              <a:rPr lang="en-US" sz="1700" dirty="0" smtClean="0">
                <a:latin typeface="Courier New" charset="0"/>
              </a:rPr>
              <a:t> = </a:t>
            </a:r>
            <a:r>
              <a:rPr lang="en-US" sz="1700" dirty="0" err="1" smtClean="0">
                <a:latin typeface="Courier New" charset="0"/>
              </a:rPr>
              <a:t>greeting.length</a:t>
            </a:r>
            <a:r>
              <a:rPr lang="en-US" sz="1700" dirty="0" smtClean="0">
                <a:latin typeface="Courier New" charset="0"/>
              </a:rPr>
              <a:t>();</a:t>
            </a:r>
          </a:p>
          <a:p>
            <a:pPr eaLnBrk="1" hangingPunct="1">
              <a:lnSpc>
                <a:spcPct val="80000"/>
              </a:lnSpc>
              <a:buFont typeface="Wingdings" pitchFamily="2" charset="2"/>
              <a:buNone/>
            </a:pPr>
            <a:r>
              <a:rPr lang="en-US" sz="1700" b="1" dirty="0" smtClean="0">
                <a:latin typeface="Courier New" charset="0"/>
              </a:rPr>
              <a:t>		char</a:t>
            </a:r>
            <a:r>
              <a:rPr lang="en-US" sz="1700" dirty="0" smtClean="0">
                <a:latin typeface="Courier New" charset="0"/>
              </a:rPr>
              <a:t> </a:t>
            </a:r>
            <a:r>
              <a:rPr lang="en-US" sz="1700" dirty="0" err="1" smtClean="0">
                <a:latin typeface="Courier New" charset="0"/>
              </a:rPr>
              <a:t>ch</a:t>
            </a:r>
            <a:r>
              <a:rPr lang="en-US" sz="1700" dirty="0" smtClean="0">
                <a:latin typeface="Courier New" charset="0"/>
              </a:rPr>
              <a:t> = </a:t>
            </a:r>
            <a:r>
              <a:rPr lang="en-US" sz="1700" dirty="0" err="1" smtClean="0">
                <a:latin typeface="Courier New" charset="0"/>
              </a:rPr>
              <a:t>greeting.charAt</a:t>
            </a:r>
            <a:r>
              <a:rPr lang="en-US" sz="1700" dirty="0" smtClean="0">
                <a:latin typeface="Courier New" charset="0"/>
              </a:rPr>
              <a:t>(3);</a:t>
            </a:r>
          </a:p>
          <a:p>
            <a:pPr eaLnBrk="1" hangingPunct="1">
              <a:lnSpc>
                <a:spcPct val="80000"/>
              </a:lnSpc>
              <a:buFont typeface="Wingdings" pitchFamily="2" charset="2"/>
              <a:buNone/>
            </a:pPr>
            <a:r>
              <a:rPr lang="en-US" sz="1700" dirty="0" smtClean="0">
                <a:latin typeface="Courier New" charset="0"/>
              </a:rPr>
              <a:t>		String sub = </a:t>
            </a:r>
            <a:r>
              <a:rPr lang="en-US" sz="1700" dirty="0" err="1" smtClean="0">
                <a:latin typeface="Courier New" charset="0"/>
              </a:rPr>
              <a:t>greeting.substring</a:t>
            </a:r>
            <a:r>
              <a:rPr lang="en-US" sz="1700" dirty="0" smtClean="0">
                <a:latin typeface="Courier New" charset="0"/>
              </a:rPr>
              <a:t>(1, 3);</a:t>
            </a:r>
          </a:p>
          <a:p>
            <a:pPr eaLnBrk="1" hangingPunct="1">
              <a:lnSpc>
                <a:spcPct val="80000"/>
              </a:lnSpc>
              <a:buFont typeface="Wingdings" pitchFamily="2" charset="2"/>
              <a:buNone/>
            </a:pPr>
            <a:r>
              <a:rPr lang="en-US" sz="1700" b="1" dirty="0" smtClean="0">
                <a:latin typeface="Courier New" charset="0"/>
              </a:rPr>
              <a:t>		</a:t>
            </a:r>
            <a:r>
              <a:rPr lang="en-US" sz="1700" b="1" dirty="0" err="1" smtClean="0">
                <a:latin typeface="Courier New" charset="0"/>
              </a:rPr>
              <a:t>int</a:t>
            </a:r>
            <a:r>
              <a:rPr lang="en-US" sz="1700" dirty="0" smtClean="0">
                <a:latin typeface="Courier New" charset="0"/>
              </a:rPr>
              <a:t> index1 = </a:t>
            </a:r>
            <a:r>
              <a:rPr lang="en-US" sz="1700" dirty="0" err="1" smtClean="0">
                <a:latin typeface="Courier New" charset="0"/>
              </a:rPr>
              <a:t>greeting.indexOf</a:t>
            </a:r>
            <a:r>
              <a:rPr lang="en-US" sz="1700" dirty="0" smtClean="0">
                <a:latin typeface="Courier New" charset="0"/>
              </a:rPr>
              <a:t>(</a:t>
            </a:r>
            <a:r>
              <a:rPr lang="en-US" sz="1700" dirty="0" smtClean="0">
                <a:latin typeface="Courier New" charset="0"/>
                <a:cs typeface="Courier New" charset="0"/>
              </a:rPr>
              <a:t>"</a:t>
            </a:r>
            <a:r>
              <a:rPr lang="en-US" sz="1700" dirty="0" smtClean="0">
                <a:latin typeface="Courier New" charset="0"/>
              </a:rPr>
              <a:t>lo</a:t>
            </a:r>
            <a:r>
              <a:rPr lang="en-US" sz="1700" dirty="0" smtClean="0">
                <a:latin typeface="Courier New" charset="0"/>
                <a:cs typeface="Courier New" charset="0"/>
              </a:rPr>
              <a:t>"</a:t>
            </a:r>
            <a:r>
              <a:rPr lang="en-US" sz="1700" dirty="0" smtClean="0">
                <a:latin typeface="Courier New" charset="0"/>
              </a:rPr>
              <a:t>);</a:t>
            </a:r>
          </a:p>
          <a:p>
            <a:pPr eaLnBrk="1" hangingPunct="1">
              <a:lnSpc>
                <a:spcPct val="80000"/>
              </a:lnSpc>
              <a:buFont typeface="Wingdings" pitchFamily="2" charset="2"/>
              <a:buNone/>
            </a:pPr>
            <a:r>
              <a:rPr lang="en-US" sz="1700" b="1" dirty="0" smtClean="0">
                <a:latin typeface="Courier New" charset="0"/>
              </a:rPr>
              <a:t>		</a:t>
            </a:r>
            <a:r>
              <a:rPr lang="en-US" sz="1700" b="1" dirty="0" err="1" smtClean="0">
                <a:latin typeface="Courier New" charset="0"/>
              </a:rPr>
              <a:t>int</a:t>
            </a:r>
            <a:r>
              <a:rPr lang="en-US" sz="1700" dirty="0" smtClean="0">
                <a:latin typeface="Courier New" charset="0"/>
              </a:rPr>
              <a:t> index2 = </a:t>
            </a:r>
            <a:r>
              <a:rPr lang="en-US" sz="1700" dirty="0" err="1" smtClean="0">
                <a:latin typeface="Courier New" charset="0"/>
              </a:rPr>
              <a:t>greeting.indexOf</a:t>
            </a:r>
            <a:r>
              <a:rPr lang="en-US" sz="1700" dirty="0" smtClean="0">
                <a:latin typeface="Courier New" charset="0"/>
              </a:rPr>
              <a:t>(</a:t>
            </a:r>
            <a:r>
              <a:rPr lang="en-US" sz="1700" dirty="0" smtClean="0">
                <a:latin typeface="Courier New" charset="0"/>
                <a:cs typeface="Courier New" charset="0"/>
              </a:rPr>
              <a:t>"</a:t>
            </a:r>
            <a:r>
              <a:rPr lang="en-US" sz="1700" dirty="0" smtClean="0">
                <a:latin typeface="Courier New" charset="0"/>
              </a:rPr>
              <a:t>low</a:t>
            </a:r>
            <a:r>
              <a:rPr lang="en-US" sz="1700" dirty="0" smtClean="0">
                <a:latin typeface="Courier New" charset="0"/>
                <a:cs typeface="Courier New" charset="0"/>
              </a:rPr>
              <a:t>"</a:t>
            </a:r>
            <a:r>
              <a:rPr lang="en-US" sz="1700" dirty="0" smtClean="0">
                <a:latin typeface="Courier New" charset="0"/>
              </a:rPr>
              <a:t>);</a:t>
            </a:r>
          </a:p>
          <a:p>
            <a:pPr eaLnBrk="1" hangingPunct="1">
              <a:lnSpc>
                <a:spcPct val="80000"/>
              </a:lnSpc>
              <a:buFont typeface="Wingdings" pitchFamily="2" charset="2"/>
              <a:buNone/>
            </a:pPr>
            <a:r>
              <a:rPr lang="en-US" sz="1700" dirty="0">
                <a:latin typeface="Courier New" charset="0"/>
              </a:rPr>
              <a:t>	</a:t>
            </a:r>
            <a:r>
              <a:rPr lang="en-US" sz="1700" dirty="0" smtClean="0">
                <a:latin typeface="Courier New" charset="0"/>
              </a:rPr>
              <a:t>	</a:t>
            </a:r>
            <a:r>
              <a:rPr lang="en-US" sz="1700" dirty="0" err="1" smtClean="0">
                <a:latin typeface="Courier New" charset="0"/>
              </a:rPr>
              <a:t>System.out.println</a:t>
            </a:r>
            <a:r>
              <a:rPr lang="en-US" sz="1700" dirty="0" smtClean="0">
                <a:latin typeface="Courier New" charset="0"/>
              </a:rPr>
              <a:t>(“Length is: “+</a:t>
            </a:r>
            <a:r>
              <a:rPr lang="en-US" sz="1700" dirty="0" err="1" smtClean="0">
                <a:latin typeface="Courier New" charset="0"/>
              </a:rPr>
              <a:t>len</a:t>
            </a:r>
            <a:r>
              <a:rPr lang="en-US" sz="1700" dirty="0" smtClean="0">
                <a:latin typeface="Courier New" charset="0"/>
              </a:rPr>
              <a:t>);</a:t>
            </a:r>
          </a:p>
          <a:p>
            <a:pPr eaLnBrk="1" hangingPunct="1">
              <a:lnSpc>
                <a:spcPct val="80000"/>
              </a:lnSpc>
              <a:buFont typeface="Wingdings" pitchFamily="2" charset="2"/>
              <a:buNone/>
            </a:pPr>
            <a:r>
              <a:rPr lang="en-US" sz="1700" dirty="0">
                <a:latin typeface="Courier New" charset="0"/>
              </a:rPr>
              <a:t>	</a:t>
            </a:r>
            <a:r>
              <a:rPr lang="en-US" sz="1700" dirty="0" smtClean="0">
                <a:latin typeface="Courier New" charset="0"/>
              </a:rPr>
              <a:t>	</a:t>
            </a:r>
            <a:r>
              <a:rPr lang="en-US" sz="1700" dirty="0" err="1" smtClean="0">
                <a:latin typeface="Courier New" charset="0"/>
              </a:rPr>
              <a:t>System.out.println</a:t>
            </a:r>
            <a:r>
              <a:rPr lang="en-US" sz="1700" dirty="0" smtClean="0">
                <a:latin typeface="Courier New" charset="0"/>
              </a:rPr>
              <a:t>(“Char at 3 is: ”+</a:t>
            </a:r>
            <a:r>
              <a:rPr lang="en-US" sz="1700" dirty="0" err="1" smtClean="0">
                <a:latin typeface="Courier New" charset="0"/>
              </a:rPr>
              <a:t>ch</a:t>
            </a:r>
            <a:r>
              <a:rPr lang="en-US" sz="1700" dirty="0" smtClean="0">
                <a:latin typeface="Courier New" charset="0"/>
              </a:rPr>
              <a:t>);</a:t>
            </a:r>
          </a:p>
          <a:p>
            <a:pPr eaLnBrk="1" hangingPunct="1">
              <a:lnSpc>
                <a:spcPct val="80000"/>
              </a:lnSpc>
              <a:buFont typeface="Wingdings" pitchFamily="2" charset="2"/>
              <a:buNone/>
            </a:pPr>
            <a:r>
              <a:rPr lang="en-US" sz="1700" dirty="0">
                <a:latin typeface="Courier New" charset="0"/>
              </a:rPr>
              <a:t>	</a:t>
            </a:r>
            <a:r>
              <a:rPr lang="en-US" sz="1700" dirty="0" smtClean="0">
                <a:latin typeface="Courier New" charset="0"/>
              </a:rPr>
              <a:t>	</a:t>
            </a:r>
            <a:r>
              <a:rPr lang="en-US" sz="1700" dirty="0" err="1" smtClean="0">
                <a:latin typeface="Courier New" charset="0"/>
              </a:rPr>
              <a:t>System.out.println</a:t>
            </a:r>
            <a:r>
              <a:rPr lang="en-US" sz="1700" dirty="0" smtClean="0">
                <a:latin typeface="Courier New" charset="0"/>
              </a:rPr>
              <a:t>(“Substring is: “+sub);</a:t>
            </a:r>
          </a:p>
          <a:p>
            <a:pPr eaLnBrk="1" hangingPunct="1">
              <a:lnSpc>
                <a:spcPct val="80000"/>
              </a:lnSpc>
              <a:buFont typeface="Wingdings" pitchFamily="2" charset="2"/>
              <a:buNone/>
            </a:pPr>
            <a:r>
              <a:rPr lang="en-US" sz="1700" dirty="0">
                <a:latin typeface="Courier New" charset="0"/>
              </a:rPr>
              <a:t>	</a:t>
            </a:r>
            <a:r>
              <a:rPr lang="en-US" sz="1700" dirty="0" smtClean="0">
                <a:latin typeface="Courier New" charset="0"/>
              </a:rPr>
              <a:t>	</a:t>
            </a:r>
            <a:r>
              <a:rPr lang="en-US" sz="1700" dirty="0" err="1" smtClean="0">
                <a:latin typeface="Courier New" charset="0"/>
              </a:rPr>
              <a:t>System.out.println</a:t>
            </a:r>
            <a:r>
              <a:rPr lang="en-US" sz="1700" dirty="0" smtClean="0">
                <a:latin typeface="Courier New" charset="0"/>
              </a:rPr>
              <a:t>(“Index of \”lo\” is: “+index1);</a:t>
            </a:r>
          </a:p>
          <a:p>
            <a:pPr eaLnBrk="1" hangingPunct="1">
              <a:lnSpc>
                <a:spcPct val="80000"/>
              </a:lnSpc>
              <a:buFont typeface="Wingdings" pitchFamily="2" charset="2"/>
              <a:buNone/>
            </a:pPr>
            <a:r>
              <a:rPr lang="en-US" sz="1700" dirty="0">
                <a:latin typeface="Courier New" charset="0"/>
              </a:rPr>
              <a:t>	</a:t>
            </a:r>
            <a:r>
              <a:rPr lang="en-US" sz="1700" dirty="0" smtClean="0">
                <a:latin typeface="Courier New" charset="0"/>
              </a:rPr>
              <a:t>	</a:t>
            </a:r>
            <a:r>
              <a:rPr lang="en-US" sz="1700" dirty="0" err="1" smtClean="0">
                <a:latin typeface="Courier New" charset="0"/>
              </a:rPr>
              <a:t>System.out.println</a:t>
            </a:r>
            <a:r>
              <a:rPr lang="en-US" sz="1700" dirty="0" smtClean="0">
                <a:latin typeface="Courier New" charset="0"/>
              </a:rPr>
              <a:t>(“Index of \”low\” is: “+index2);</a:t>
            </a:r>
          </a:p>
          <a:p>
            <a:pPr eaLnBrk="1" hangingPunct="1">
              <a:lnSpc>
                <a:spcPct val="80000"/>
              </a:lnSpc>
              <a:buFont typeface="Wingdings" pitchFamily="2" charset="2"/>
              <a:buNone/>
            </a:pPr>
            <a:r>
              <a:rPr lang="en-US" sz="1700" dirty="0">
                <a:latin typeface="Courier New" charset="0"/>
              </a:rPr>
              <a:t>	</a:t>
            </a:r>
            <a:r>
              <a:rPr lang="en-US" sz="1700" dirty="0" smtClean="0">
                <a:latin typeface="Courier New" charset="0"/>
              </a:rPr>
              <a:t>}</a:t>
            </a:r>
          </a:p>
          <a:p>
            <a:pPr eaLnBrk="1" hangingPunct="1">
              <a:lnSpc>
                <a:spcPct val="80000"/>
              </a:lnSpc>
              <a:buFont typeface="Wingdings" pitchFamily="2" charset="2"/>
              <a:buNone/>
            </a:pPr>
            <a:r>
              <a:rPr lang="en-US" sz="1700" dirty="0" smtClean="0">
                <a:latin typeface="Courier New" charset="0"/>
              </a:rPr>
              <a:t>}</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665C5841-7500-4180-9791-C199B868B753}" type="slidenum">
              <a:rPr lang="en-US" sz="1200">
                <a:solidFill>
                  <a:srgbClr val="898989"/>
                </a:solidFill>
              </a:rPr>
              <a:pPr eaLnBrk="1" hangingPunct="1"/>
              <a:t>46</a:t>
            </a:fld>
            <a:endParaRPr lang="en-US" sz="1200">
              <a:solidFill>
                <a:srgbClr val="898989"/>
              </a:solidFill>
            </a:endParaRPr>
          </a:p>
        </p:txBody>
      </p:sp>
    </p:spTree>
    <p:extLst>
      <p:ext uri="{BB962C8B-B14F-4D97-AF65-F5344CB8AC3E}">
        <p14:creationId xmlns:p14="http://schemas.microsoft.com/office/powerpoint/2010/main" val="13404367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z="4000" smtClean="0"/>
              <a:t>What Is The Output Of StringTest?</a:t>
            </a:r>
          </a:p>
        </p:txBody>
      </p:sp>
      <p:sp>
        <p:nvSpPr>
          <p:cNvPr id="52227" name="Rectangle 3"/>
          <p:cNvSpPr>
            <a:spLocks noGrp="1" noChangeArrowheads="1"/>
          </p:cNvSpPr>
          <p:nvPr>
            <p:ph idx="1"/>
          </p:nvPr>
        </p:nvSpPr>
        <p:spPr/>
        <p:txBody>
          <a:bodyPr/>
          <a:lstStyle/>
          <a:p>
            <a:pPr eaLnBrk="1" hangingPunct="1"/>
            <a:r>
              <a:rPr lang="en-US" smtClean="0"/>
              <a:t>Trace through the statements of StringTest and determine the output produced by the program.</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B1BB3A99-5A53-450F-AAD4-CA28C7B9350B}" type="slidenum">
              <a:rPr lang="en-US" sz="1200">
                <a:solidFill>
                  <a:srgbClr val="898989"/>
                </a:solidFill>
              </a:rPr>
              <a:pPr eaLnBrk="1" hangingPunct="1"/>
              <a:t>47</a:t>
            </a:fld>
            <a:endParaRPr lang="en-US" sz="1200">
              <a:solidFill>
                <a:srgbClr val="898989"/>
              </a:solidFill>
            </a:endParaRPr>
          </a:p>
        </p:txBody>
      </p:sp>
    </p:spTree>
    <p:extLst>
      <p:ext uri="{BB962C8B-B14F-4D97-AF65-F5344CB8AC3E}">
        <p14:creationId xmlns:p14="http://schemas.microsoft.com/office/powerpoint/2010/main" val="38606697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48</a:t>
            </a:fld>
            <a:endParaRPr lang="en-US" altLang="en-US">
              <a:solidFill>
                <a:srgbClr val="000000"/>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77779201"/>
              </p:ext>
            </p:extLst>
          </p:nvPr>
        </p:nvGraphicFramePr>
        <p:xfrm>
          <a:off x="228600" y="304800"/>
          <a:ext cx="8686801" cy="5538409"/>
        </p:xfrm>
        <a:graphic>
          <a:graphicData uri="http://schemas.openxmlformats.org/drawingml/2006/table">
            <a:tbl>
              <a:tblPr firstRow="1" bandRow="1">
                <a:tableStyleId>{2D5ABB26-0587-4C30-8999-92F81FD0307C}</a:tableStyleId>
              </a:tblPr>
              <a:tblGrid>
                <a:gridCol w="5257800"/>
                <a:gridCol w="3429001"/>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r>
                        <a:rPr lang="en-US" sz="1600" dirty="0" smtClean="0">
                          <a:latin typeface="Courier New" charset="0"/>
                        </a:rPr>
                        <a:t>String greeting = </a:t>
                      </a:r>
                      <a:r>
                        <a:rPr lang="en-US" sz="1600" dirty="0" smtClean="0">
                          <a:latin typeface="Courier New" charset="0"/>
                          <a:cs typeface="Courier New" charset="0"/>
                        </a:rPr>
                        <a:t>"</a:t>
                      </a:r>
                      <a:r>
                        <a:rPr lang="en-US" sz="1600" dirty="0" smtClean="0">
                          <a:latin typeface="Courier New" charset="0"/>
                        </a:rPr>
                        <a:t>Hello!</a:t>
                      </a:r>
                      <a:r>
                        <a:rPr lang="en-US" sz="1600" dirty="0" smtClean="0">
                          <a:latin typeface="Courier New" charset="0"/>
                          <a:cs typeface="Courier New" charset="0"/>
                        </a:rPr>
                        <a:t>"</a:t>
                      </a:r>
                      <a:r>
                        <a:rPr lang="en-US" sz="1600" dirty="0" smtClean="0">
                          <a:latin typeface="Courier New"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Courier New" panose="02070309020205020404" pitchFamily="49" charset="0"/>
                          <a:cs typeface="Courier New" panose="02070309020205020404" pitchFamily="49" charset="0"/>
                        </a:rPr>
                        <a:t>greeting = “Hello”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latin typeface="Courier New" charset="0"/>
                        </a:rPr>
                        <a:t>int</a:t>
                      </a:r>
                      <a:r>
                        <a:rPr lang="en-US" sz="1600" dirty="0" smtClean="0">
                          <a:latin typeface="Courier New" charset="0"/>
                        </a:rPr>
                        <a:t> </a:t>
                      </a:r>
                      <a:r>
                        <a:rPr lang="en-US" sz="1600" dirty="0" err="1" smtClean="0">
                          <a:latin typeface="Courier New" charset="0"/>
                        </a:rPr>
                        <a:t>len</a:t>
                      </a:r>
                      <a:r>
                        <a:rPr lang="en-US" sz="1600" dirty="0" smtClean="0">
                          <a:latin typeface="Courier New" charset="0"/>
                        </a:rPr>
                        <a:t> = </a:t>
                      </a:r>
                      <a:r>
                        <a:rPr lang="en-US" sz="1600" dirty="0" err="1" smtClean="0">
                          <a:latin typeface="Courier New" charset="0"/>
                        </a:rPr>
                        <a:t>greeting.length</a:t>
                      </a:r>
                      <a:r>
                        <a:rPr lang="en-US" sz="1600" dirty="0" smtClean="0">
                          <a:latin typeface="Courier New" charset="0"/>
                        </a:rPr>
                        <a: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95862">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Courier New" panose="02070309020205020404" pitchFamily="49" charset="0"/>
                          <a:cs typeface="Courier New" panose="02070309020205020404" pitchFamily="49" charset="0"/>
                        </a:rPr>
                        <a:t>greeting = “Hello”</a:t>
                      </a:r>
                    </a:p>
                    <a:p>
                      <a:r>
                        <a:rPr lang="en-US" dirty="0" err="1" smtClean="0">
                          <a:latin typeface="Courier New" panose="02070309020205020404" pitchFamily="49" charset="0"/>
                          <a:cs typeface="Courier New" panose="02070309020205020404" pitchFamily="49" charset="0"/>
                        </a:rPr>
                        <a:t>len</a:t>
                      </a:r>
                      <a:r>
                        <a:rPr lang="en-US" baseline="0" dirty="0" smtClean="0">
                          <a:latin typeface="Courier New" panose="02070309020205020404" pitchFamily="49" charset="0"/>
                          <a:cs typeface="Courier New" panose="02070309020205020404" pitchFamily="49" charset="0"/>
                        </a:rPr>
                        <a:t> = 5</a:t>
                      </a:r>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17517">
                <a:tc>
                  <a:txBody>
                    <a:bodyPr/>
                    <a:lstStyle/>
                    <a:p>
                      <a:pPr eaLnBrk="1" hangingPunct="1">
                        <a:lnSpc>
                          <a:spcPct val="80000"/>
                        </a:lnSpc>
                        <a:buFont typeface="Wingdings" pitchFamily="2" charset="2"/>
                        <a:buNone/>
                      </a:pPr>
                      <a:r>
                        <a:rPr lang="en-US" sz="1600" b="1" dirty="0" smtClean="0">
                          <a:latin typeface="Courier New" charset="0"/>
                        </a:rPr>
                        <a:t>char</a:t>
                      </a:r>
                      <a:r>
                        <a:rPr lang="en-US" sz="1600" dirty="0" smtClean="0">
                          <a:latin typeface="Courier New" charset="0"/>
                        </a:rPr>
                        <a:t> </a:t>
                      </a:r>
                      <a:r>
                        <a:rPr lang="en-US" sz="1600" dirty="0" err="1" smtClean="0">
                          <a:latin typeface="Courier New" charset="0"/>
                        </a:rPr>
                        <a:t>ch</a:t>
                      </a:r>
                      <a:r>
                        <a:rPr lang="en-US" sz="1600" dirty="0" smtClean="0">
                          <a:latin typeface="Courier New" charset="0"/>
                        </a:rPr>
                        <a:t> = </a:t>
                      </a:r>
                      <a:r>
                        <a:rPr lang="en-US" sz="1600" dirty="0" err="1" smtClean="0">
                          <a:latin typeface="Courier New" charset="0"/>
                        </a:rPr>
                        <a:t>greeting.charAt</a:t>
                      </a:r>
                      <a:r>
                        <a:rPr lang="en-US" sz="1600" dirty="0" smtClean="0">
                          <a:latin typeface="Courier New"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94089">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Courier New" panose="02070309020205020404" pitchFamily="49" charset="0"/>
                          <a:cs typeface="Courier New" panose="02070309020205020404" pitchFamily="49" charset="0"/>
                        </a:rPr>
                        <a:t>greeting = “Hello”</a:t>
                      </a:r>
                    </a:p>
                    <a:p>
                      <a:r>
                        <a:rPr lang="en-US" dirty="0" err="1" smtClean="0">
                          <a:latin typeface="Courier New" panose="02070309020205020404" pitchFamily="49" charset="0"/>
                          <a:cs typeface="Courier New" panose="02070309020205020404" pitchFamily="49" charset="0"/>
                        </a:rPr>
                        <a:t>len</a:t>
                      </a:r>
                      <a:r>
                        <a:rPr lang="en-US" baseline="0" dirty="0" smtClean="0">
                          <a:latin typeface="Courier New" panose="02070309020205020404" pitchFamily="49" charset="0"/>
                          <a:cs typeface="Courier New" panose="02070309020205020404" pitchFamily="49" charset="0"/>
                        </a:rPr>
                        <a:t> = 5</a:t>
                      </a:r>
                    </a:p>
                    <a:p>
                      <a:r>
                        <a:rPr lang="en-US" baseline="0" dirty="0" err="1" smtClean="0">
                          <a:latin typeface="Courier New" panose="02070309020205020404" pitchFamily="49" charset="0"/>
                          <a:cs typeface="Courier New" panose="02070309020205020404" pitchFamily="49" charset="0"/>
                        </a:rPr>
                        <a:t>ch</a:t>
                      </a:r>
                      <a:r>
                        <a:rPr lang="en-US" baseline="0" dirty="0" smtClean="0">
                          <a:latin typeface="Courier New" panose="02070309020205020404" pitchFamily="49" charset="0"/>
                          <a:cs typeface="Courier New" panose="02070309020205020404" pitchFamily="49" charset="0"/>
                        </a:rPr>
                        <a:t> = ‘l’</a:t>
                      </a:r>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29589">
                <a:tc>
                  <a:txBody>
                    <a:bodyPr/>
                    <a:lstStyle/>
                    <a:p>
                      <a:pPr eaLnBrk="1" hangingPunct="1">
                        <a:lnSpc>
                          <a:spcPct val="80000"/>
                        </a:lnSpc>
                        <a:buFont typeface="Wingdings" pitchFamily="2" charset="2"/>
                        <a:buNone/>
                      </a:pPr>
                      <a:r>
                        <a:rPr lang="en-US" sz="1600" dirty="0" smtClean="0">
                          <a:latin typeface="Courier New" charset="0"/>
                        </a:rPr>
                        <a:t>String sub = </a:t>
                      </a:r>
                      <a:r>
                        <a:rPr lang="en-US" sz="1600" dirty="0" err="1" smtClean="0">
                          <a:latin typeface="Courier New" charset="0"/>
                        </a:rPr>
                        <a:t>greeting.substring</a:t>
                      </a:r>
                      <a:r>
                        <a:rPr lang="en-US" sz="1600" dirty="0" smtClean="0">
                          <a:latin typeface="Courier New" charset="0"/>
                        </a:rPr>
                        <a:t>(1,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smtClean="0">
                        <a:latin typeface="Courier New"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Courier New" panose="02070309020205020404" pitchFamily="49" charset="0"/>
                          <a:cs typeface="Courier New" panose="02070309020205020404" pitchFamily="49" charset="0"/>
                        </a:rPr>
                        <a:t>greeting = “Hello”</a:t>
                      </a:r>
                    </a:p>
                    <a:p>
                      <a:r>
                        <a:rPr lang="en-US" dirty="0" err="1" smtClean="0">
                          <a:latin typeface="Courier New" panose="02070309020205020404" pitchFamily="49" charset="0"/>
                          <a:cs typeface="Courier New" panose="02070309020205020404" pitchFamily="49" charset="0"/>
                        </a:rPr>
                        <a:t>len</a:t>
                      </a:r>
                      <a:r>
                        <a:rPr lang="en-US" baseline="0" dirty="0" smtClean="0">
                          <a:latin typeface="Courier New" panose="02070309020205020404" pitchFamily="49" charset="0"/>
                          <a:cs typeface="Courier New" panose="02070309020205020404" pitchFamily="49" charset="0"/>
                        </a:rPr>
                        <a:t> = 5</a:t>
                      </a:r>
                    </a:p>
                    <a:p>
                      <a:r>
                        <a:rPr lang="en-US" baseline="0" dirty="0" err="1" smtClean="0">
                          <a:latin typeface="Courier New" panose="02070309020205020404" pitchFamily="49" charset="0"/>
                          <a:cs typeface="Courier New" panose="02070309020205020404" pitchFamily="49" charset="0"/>
                        </a:rPr>
                        <a:t>ch</a:t>
                      </a:r>
                      <a:r>
                        <a:rPr lang="en-US" baseline="0" dirty="0" smtClean="0">
                          <a:latin typeface="Courier New" panose="02070309020205020404" pitchFamily="49" charset="0"/>
                          <a:cs typeface="Courier New" panose="02070309020205020404" pitchFamily="49" charset="0"/>
                        </a:rPr>
                        <a:t> = ‘l’</a:t>
                      </a:r>
                    </a:p>
                    <a:p>
                      <a:r>
                        <a:rPr lang="en-US" baseline="0" dirty="0" smtClean="0">
                          <a:latin typeface="Courier New" panose="02070309020205020404" pitchFamily="49" charset="0"/>
                          <a:cs typeface="Courier New" panose="02070309020205020404" pitchFamily="49" charset="0"/>
                        </a:rPr>
                        <a:t>sub = “el”</a:t>
                      </a:r>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7214683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49</a:t>
            </a:fld>
            <a:endParaRPr lang="en-US" altLang="en-US">
              <a:solidFill>
                <a:srgbClr val="000000"/>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21367126"/>
              </p:ext>
            </p:extLst>
          </p:nvPr>
        </p:nvGraphicFramePr>
        <p:xfrm>
          <a:off x="228600" y="304800"/>
          <a:ext cx="8686801" cy="5598594"/>
        </p:xfrm>
        <a:graphic>
          <a:graphicData uri="http://schemas.openxmlformats.org/drawingml/2006/table">
            <a:tbl>
              <a:tblPr firstRow="1" bandRow="1">
                <a:tableStyleId>{2D5ABB26-0587-4C30-8999-92F81FD0307C}</a:tableStyleId>
              </a:tblPr>
              <a:tblGrid>
                <a:gridCol w="5257800"/>
                <a:gridCol w="3429001"/>
              </a:tblGrid>
              <a:tr h="403158">
                <a:tc>
                  <a:txBody>
                    <a:bodyPr/>
                    <a:lstStyle/>
                    <a:p>
                      <a:r>
                        <a:rPr lang="en-US" sz="1600" dirty="0" smtClean="0"/>
                        <a:t>Program Line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dirty="0" smtClean="0"/>
                        <a:t>Program state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403158">
                <a:tc>
                  <a:txBody>
                    <a:bodyPr/>
                    <a:lstStyle/>
                    <a:p>
                      <a:pPr eaLnBrk="1" hangingPunct="1">
                        <a:lnSpc>
                          <a:spcPct val="60000"/>
                        </a:lnSpc>
                        <a:buFont typeface="Wingdings" pitchFamily="2" charset="2"/>
                        <a:buNone/>
                      </a:pPr>
                      <a:endParaRPr lang="en-US" sz="1600" dirty="0" smtClean="0">
                        <a:latin typeface="Courier New"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Courier New" panose="02070309020205020404" pitchFamily="49" charset="0"/>
                          <a:cs typeface="Courier New" panose="02070309020205020404" pitchFamily="49" charset="0"/>
                        </a:rPr>
                        <a:t>greeting = “Hello”</a:t>
                      </a:r>
                    </a:p>
                    <a:p>
                      <a:r>
                        <a:rPr lang="en-US" dirty="0" err="1" smtClean="0">
                          <a:latin typeface="Courier New" panose="02070309020205020404" pitchFamily="49" charset="0"/>
                          <a:cs typeface="Courier New" panose="02070309020205020404" pitchFamily="49" charset="0"/>
                        </a:rPr>
                        <a:t>len</a:t>
                      </a:r>
                      <a:r>
                        <a:rPr lang="en-US" baseline="0" dirty="0" smtClean="0">
                          <a:latin typeface="Courier New" panose="02070309020205020404" pitchFamily="49" charset="0"/>
                          <a:cs typeface="Courier New" panose="02070309020205020404" pitchFamily="49" charset="0"/>
                        </a:rPr>
                        <a:t> = 5</a:t>
                      </a:r>
                    </a:p>
                    <a:p>
                      <a:r>
                        <a:rPr lang="en-US" baseline="0" dirty="0" err="1" smtClean="0">
                          <a:latin typeface="Courier New" panose="02070309020205020404" pitchFamily="49" charset="0"/>
                          <a:cs typeface="Courier New" panose="02070309020205020404" pitchFamily="49" charset="0"/>
                        </a:rPr>
                        <a:t>ch</a:t>
                      </a:r>
                      <a:r>
                        <a:rPr lang="en-US" baseline="0" dirty="0" smtClean="0">
                          <a:latin typeface="Courier New" panose="02070309020205020404" pitchFamily="49" charset="0"/>
                          <a:cs typeface="Courier New" panose="02070309020205020404" pitchFamily="49" charset="0"/>
                        </a:rPr>
                        <a:t> = ‘l’</a:t>
                      </a:r>
                    </a:p>
                    <a:p>
                      <a:r>
                        <a:rPr lang="en-US" baseline="0" dirty="0" smtClean="0">
                          <a:latin typeface="Courier New" panose="02070309020205020404" pitchFamily="49" charset="0"/>
                          <a:cs typeface="Courier New" panose="02070309020205020404" pitchFamily="49" charset="0"/>
                        </a:rPr>
                        <a:t>sub = “el”</a:t>
                      </a:r>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latin typeface="Courier New" charset="0"/>
                        </a:rPr>
                        <a:t>int</a:t>
                      </a:r>
                      <a:r>
                        <a:rPr lang="en-US" sz="1600" dirty="0" smtClean="0">
                          <a:latin typeface="Courier New" charset="0"/>
                        </a:rPr>
                        <a:t> index1 = </a:t>
                      </a:r>
                      <a:r>
                        <a:rPr lang="en-US" sz="1600" dirty="0" err="1" smtClean="0">
                          <a:latin typeface="Courier New" charset="0"/>
                        </a:rPr>
                        <a:t>greeting.indexOf</a:t>
                      </a:r>
                      <a:r>
                        <a:rPr lang="en-US" sz="1600" dirty="0" smtClean="0">
                          <a:latin typeface="Courier New" charset="0"/>
                        </a:rPr>
                        <a:t>(</a:t>
                      </a:r>
                      <a:r>
                        <a:rPr lang="en-US" sz="1600" dirty="0" smtClean="0">
                          <a:latin typeface="Courier New" charset="0"/>
                          <a:cs typeface="Courier New" charset="0"/>
                        </a:rPr>
                        <a:t>"</a:t>
                      </a:r>
                      <a:r>
                        <a:rPr lang="en-US" sz="1600" dirty="0" smtClean="0">
                          <a:latin typeface="Courier New" charset="0"/>
                        </a:rPr>
                        <a:t>lo</a:t>
                      </a:r>
                      <a:r>
                        <a:rPr lang="en-US" sz="1600" dirty="0" smtClean="0">
                          <a:latin typeface="Courier New" charset="0"/>
                          <a:cs typeface="Courier New" charset="0"/>
                        </a:rPr>
                        <a:t>"</a:t>
                      </a:r>
                      <a:r>
                        <a:rPr lang="en-US" sz="1600" dirty="0" smtClean="0">
                          <a:latin typeface="Courier New"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smtClean="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Courier New" panose="02070309020205020404" pitchFamily="49" charset="0"/>
                          <a:cs typeface="Courier New" panose="02070309020205020404" pitchFamily="49" charset="0"/>
                        </a:rPr>
                        <a:t>greeting = “Hello”</a:t>
                      </a:r>
                    </a:p>
                    <a:p>
                      <a:r>
                        <a:rPr lang="en-US" dirty="0" err="1" smtClean="0">
                          <a:latin typeface="Courier New" panose="02070309020205020404" pitchFamily="49" charset="0"/>
                          <a:cs typeface="Courier New" panose="02070309020205020404" pitchFamily="49" charset="0"/>
                        </a:rPr>
                        <a:t>len</a:t>
                      </a:r>
                      <a:r>
                        <a:rPr lang="en-US" baseline="0" dirty="0" smtClean="0">
                          <a:latin typeface="Courier New" panose="02070309020205020404" pitchFamily="49" charset="0"/>
                          <a:cs typeface="Courier New" panose="02070309020205020404" pitchFamily="49" charset="0"/>
                        </a:rPr>
                        <a:t> = 5</a:t>
                      </a:r>
                    </a:p>
                    <a:p>
                      <a:r>
                        <a:rPr lang="en-US" baseline="0" dirty="0" err="1" smtClean="0">
                          <a:latin typeface="Courier New" panose="02070309020205020404" pitchFamily="49" charset="0"/>
                          <a:cs typeface="Courier New" panose="02070309020205020404" pitchFamily="49" charset="0"/>
                        </a:rPr>
                        <a:t>ch</a:t>
                      </a:r>
                      <a:r>
                        <a:rPr lang="en-US" baseline="0" dirty="0" smtClean="0">
                          <a:latin typeface="Courier New" panose="02070309020205020404" pitchFamily="49" charset="0"/>
                          <a:cs typeface="Courier New" panose="02070309020205020404" pitchFamily="49" charset="0"/>
                        </a:rPr>
                        <a:t> = ‘l’</a:t>
                      </a:r>
                    </a:p>
                    <a:p>
                      <a:r>
                        <a:rPr lang="en-US" baseline="0" dirty="0" smtClean="0">
                          <a:latin typeface="Courier New" panose="02070309020205020404" pitchFamily="49" charset="0"/>
                          <a:cs typeface="Courier New" panose="02070309020205020404" pitchFamily="49" charset="0"/>
                        </a:rPr>
                        <a:t>sub = “el”</a:t>
                      </a:r>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index1</a:t>
                      </a:r>
                      <a:r>
                        <a:rPr lang="en-US" baseline="0" dirty="0" smtClean="0">
                          <a:latin typeface="Courier New" panose="02070309020205020404" pitchFamily="49" charset="0"/>
                          <a:cs typeface="Courier New" panose="02070309020205020404" pitchFamily="49" charset="0"/>
                        </a:rPr>
                        <a:t> = 3</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err="1" smtClean="0">
                          <a:latin typeface="Courier New" charset="0"/>
                        </a:rPr>
                        <a:t>int</a:t>
                      </a:r>
                      <a:r>
                        <a:rPr lang="en-US" sz="1600" dirty="0" smtClean="0">
                          <a:latin typeface="Courier New" charset="0"/>
                        </a:rPr>
                        <a:t> index2 = </a:t>
                      </a:r>
                      <a:r>
                        <a:rPr lang="en-US" sz="1600" dirty="0" err="1" smtClean="0">
                          <a:latin typeface="Courier New" charset="0"/>
                        </a:rPr>
                        <a:t>greeting.indexOf</a:t>
                      </a:r>
                      <a:r>
                        <a:rPr lang="en-US" sz="1600" dirty="0" smtClean="0">
                          <a:latin typeface="Courier New" charset="0"/>
                        </a:rPr>
                        <a:t>(</a:t>
                      </a:r>
                      <a:r>
                        <a:rPr lang="en-US" sz="1600" dirty="0" smtClean="0">
                          <a:latin typeface="Courier New" charset="0"/>
                          <a:cs typeface="Courier New" charset="0"/>
                        </a:rPr>
                        <a:t>"</a:t>
                      </a:r>
                      <a:r>
                        <a:rPr lang="en-US" sz="1600" dirty="0" smtClean="0">
                          <a:latin typeface="Courier New" charset="0"/>
                        </a:rPr>
                        <a:t>low</a:t>
                      </a:r>
                      <a:r>
                        <a:rPr lang="en-US" sz="1600" dirty="0" smtClean="0">
                          <a:latin typeface="Courier New" charset="0"/>
                          <a:cs typeface="Courier New" charset="0"/>
                        </a:rPr>
                        <a:t>"</a:t>
                      </a:r>
                      <a:r>
                        <a:rPr lang="en-US" sz="1600" dirty="0" smtClean="0">
                          <a:latin typeface="Courier New"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031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smtClean="0">
                        <a:latin typeface="Courier New"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Courier New" panose="02070309020205020404" pitchFamily="49" charset="0"/>
                          <a:cs typeface="Courier New" panose="02070309020205020404" pitchFamily="49" charset="0"/>
                        </a:rPr>
                        <a:t>greeting = “Hello”</a:t>
                      </a:r>
                    </a:p>
                    <a:p>
                      <a:r>
                        <a:rPr lang="en-US" dirty="0" err="1" smtClean="0">
                          <a:latin typeface="Courier New" panose="02070309020205020404" pitchFamily="49" charset="0"/>
                          <a:cs typeface="Courier New" panose="02070309020205020404" pitchFamily="49" charset="0"/>
                        </a:rPr>
                        <a:t>len</a:t>
                      </a:r>
                      <a:r>
                        <a:rPr lang="en-US" baseline="0" dirty="0" smtClean="0">
                          <a:latin typeface="Courier New" panose="02070309020205020404" pitchFamily="49" charset="0"/>
                          <a:cs typeface="Courier New" panose="02070309020205020404" pitchFamily="49" charset="0"/>
                        </a:rPr>
                        <a:t> = 5</a:t>
                      </a:r>
                    </a:p>
                    <a:p>
                      <a:r>
                        <a:rPr lang="en-US" baseline="0" dirty="0" err="1" smtClean="0">
                          <a:latin typeface="Courier New" panose="02070309020205020404" pitchFamily="49" charset="0"/>
                          <a:cs typeface="Courier New" panose="02070309020205020404" pitchFamily="49" charset="0"/>
                        </a:rPr>
                        <a:t>ch</a:t>
                      </a:r>
                      <a:r>
                        <a:rPr lang="en-US" baseline="0" dirty="0" smtClean="0">
                          <a:latin typeface="Courier New" panose="02070309020205020404" pitchFamily="49" charset="0"/>
                          <a:cs typeface="Courier New" panose="02070309020205020404" pitchFamily="49" charset="0"/>
                        </a:rPr>
                        <a:t> = ‘l’</a:t>
                      </a:r>
                    </a:p>
                    <a:p>
                      <a:r>
                        <a:rPr lang="en-US" baseline="0" dirty="0" smtClean="0">
                          <a:latin typeface="Courier New" panose="02070309020205020404" pitchFamily="49" charset="0"/>
                          <a:cs typeface="Courier New" panose="02070309020205020404" pitchFamily="49" charset="0"/>
                        </a:rPr>
                        <a:t>sub = “el”</a:t>
                      </a:r>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index1</a:t>
                      </a:r>
                      <a:r>
                        <a:rPr lang="en-US" baseline="0" dirty="0" smtClean="0">
                          <a:latin typeface="Courier New" panose="02070309020205020404" pitchFamily="49" charset="0"/>
                          <a:cs typeface="Courier New" panose="02070309020205020404" pitchFamily="49" charset="0"/>
                        </a:rPr>
                        <a:t> = 3</a:t>
                      </a:r>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Index2 = -1</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2776098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What Is a Program Variable?</a:t>
            </a:r>
          </a:p>
        </p:txBody>
      </p:sp>
      <p:sp>
        <p:nvSpPr>
          <p:cNvPr id="219139" name="Rectangle 3"/>
          <p:cNvSpPr>
            <a:spLocks noGrp="1" noChangeArrowheads="1"/>
          </p:cNvSpPr>
          <p:nvPr>
            <p:ph idx="1"/>
          </p:nvPr>
        </p:nvSpPr>
        <p:spPr/>
        <p:txBody>
          <a:bodyPr/>
          <a:lstStyle/>
          <a:p>
            <a:pPr eaLnBrk="1" hangingPunct="1">
              <a:buFont typeface="Wingdings" pitchFamily="2" charset="2"/>
              <a:buNone/>
            </a:pPr>
            <a:r>
              <a:rPr lang="en-US" sz="2000" b="1" smtClean="0">
                <a:latin typeface="Courier New" charset="0"/>
              </a:rPr>
              <a:t>  </a:t>
            </a:r>
            <a:r>
              <a:rPr lang="en-US" sz="1800" b="1" smtClean="0">
                <a:latin typeface="Courier New" charset="0"/>
              </a:rPr>
              <a:t>int</a:t>
            </a:r>
            <a:r>
              <a:rPr lang="en-US" sz="1800" smtClean="0">
                <a:latin typeface="Courier New" charset="0"/>
              </a:rPr>
              <a:t> numberOfBaskets, eggsPerBasket, totalEggs;</a:t>
            </a:r>
          </a:p>
          <a:p>
            <a:pPr eaLnBrk="1" hangingPunct="1"/>
            <a:endParaRPr lang="en-US" sz="1800" smtClean="0"/>
          </a:p>
          <a:p>
            <a:pPr eaLnBrk="1" hangingPunct="1"/>
            <a:r>
              <a:rPr lang="en-US" sz="2800" smtClean="0"/>
              <a:t>This is a </a:t>
            </a:r>
            <a:r>
              <a:rPr lang="en-US" sz="2800" i="1" smtClean="0"/>
              <a:t>declaration</a:t>
            </a:r>
            <a:r>
              <a:rPr lang="en-US" sz="2800" smtClean="0"/>
              <a:t> of three integer variables</a:t>
            </a:r>
          </a:p>
          <a:p>
            <a:pPr eaLnBrk="1" hangingPunct="1"/>
            <a:r>
              <a:rPr lang="en-US" sz="2800" smtClean="0"/>
              <a:t>A </a:t>
            </a:r>
            <a:r>
              <a:rPr lang="en-US" sz="2800" b="1" smtClean="0"/>
              <a:t>variable</a:t>
            </a:r>
            <a:r>
              <a:rPr lang="en-US" sz="2800" smtClean="0"/>
              <a:t> is a named location to store data, i.e., a container for data</a:t>
            </a:r>
          </a:p>
          <a:p>
            <a:pPr eaLnBrk="1" hangingPunct="1"/>
            <a:r>
              <a:rPr lang="en-US" sz="2800" smtClean="0"/>
              <a:t>Each variable can hold only one type of data; for example only integers, only floating point (real) numbers, or only characters</a:t>
            </a:r>
          </a:p>
          <a:p>
            <a:pPr eaLnBrk="1" hangingPunct="1"/>
            <a:r>
              <a:rPr lang="en-US" sz="2800" smtClean="0"/>
              <a:t>All program variables </a:t>
            </a:r>
            <a:r>
              <a:rPr lang="en-US" sz="2800" b="1" smtClean="0"/>
              <a:t>must</a:t>
            </a:r>
            <a:r>
              <a:rPr lang="en-US" sz="2800" smtClean="0"/>
              <a:t> be </a:t>
            </a:r>
            <a:r>
              <a:rPr lang="en-US" sz="2800" i="1" smtClean="0"/>
              <a:t>declared</a:t>
            </a:r>
            <a:r>
              <a:rPr lang="en-US" sz="2800" smtClean="0"/>
              <a:t> before being used</a:t>
            </a:r>
          </a:p>
        </p:txBody>
      </p:sp>
      <p:sp>
        <p:nvSpPr>
          <p:cNvPr id="15"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EFB6838E-47AC-4E5B-82B8-FD8F1705A731}" type="slidenum">
              <a:rPr lang="en-US" sz="1200">
                <a:solidFill>
                  <a:srgbClr val="898989"/>
                </a:solidFill>
              </a:rPr>
              <a:pPr eaLnBrk="1" hangingPunct="1"/>
              <a:t>5</a:t>
            </a:fld>
            <a:endParaRPr lang="en-US" sz="1200">
              <a:solidFill>
                <a:srgbClr val="898989"/>
              </a:solidFill>
            </a:endParaRPr>
          </a:p>
        </p:txBody>
      </p:sp>
      <p:sp>
        <p:nvSpPr>
          <p:cNvPr id="219140" name="Rectangle 4"/>
          <p:cNvSpPr>
            <a:spLocks noChangeArrowheads="1"/>
          </p:cNvSpPr>
          <p:nvPr/>
        </p:nvSpPr>
        <p:spPr bwMode="auto">
          <a:xfrm>
            <a:off x="685800" y="1579563"/>
            <a:ext cx="6629400" cy="457200"/>
          </a:xfrm>
          <a:prstGeom prst="rect">
            <a:avLst/>
          </a:prstGeom>
          <a:noFill/>
          <a:ln w="25400">
            <a:solidFill>
              <a:schemeClr val="tx1"/>
            </a:solidFill>
            <a:miter lim="800000"/>
            <a:headEnd/>
            <a:tailEnd/>
          </a:ln>
          <a:effectLst/>
        </p:spPr>
        <p:txBody>
          <a:bodyPr wrap="none" anchor="ctr"/>
          <a:lstStyle/>
          <a:p>
            <a:endParaRPr lang="en-US">
              <a:effectLst>
                <a:outerShdw blurRad="38100" dist="38100" dir="2700000" algn="tl">
                  <a:srgbClr val="C0C0C0"/>
                </a:outerShdw>
              </a:effectLst>
            </a:endParaRPr>
          </a:p>
        </p:txBody>
      </p:sp>
      <p:grpSp>
        <p:nvGrpSpPr>
          <p:cNvPr id="2" name="Group 15"/>
          <p:cNvGrpSpPr>
            <a:grpSpLocks/>
          </p:cNvGrpSpPr>
          <p:nvPr/>
        </p:nvGrpSpPr>
        <p:grpSpPr bwMode="auto">
          <a:xfrm>
            <a:off x="190500" y="947738"/>
            <a:ext cx="1181100" cy="1000125"/>
            <a:chOff x="120" y="597"/>
            <a:chExt cx="744" cy="630"/>
          </a:xfrm>
        </p:grpSpPr>
        <p:sp>
          <p:nvSpPr>
            <p:cNvPr id="20493" name="AutoShape 6"/>
            <p:cNvSpPr>
              <a:spLocks noChangeArrowheads="1"/>
            </p:cNvSpPr>
            <p:nvPr/>
          </p:nvSpPr>
          <p:spPr bwMode="auto">
            <a:xfrm>
              <a:off x="466" y="1035"/>
              <a:ext cx="398" cy="192"/>
            </a:xfrm>
            <a:prstGeom prst="wedgeRoundRectCallout">
              <a:avLst>
                <a:gd name="adj1" fmla="val -84926"/>
                <a:gd name="adj2" fmla="val -156250"/>
                <a:gd name="adj3" fmla="val 16667"/>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buClrTx/>
                <a:buSzTx/>
                <a:buFontTx/>
                <a:buNone/>
              </a:pPr>
              <a:endParaRPr lang="en-US" sz="1800" b="0">
                <a:latin typeface="Arial" charset="0"/>
              </a:endParaRPr>
            </a:p>
          </p:txBody>
        </p:sp>
        <p:sp>
          <p:nvSpPr>
            <p:cNvPr id="20494" name="Text Box 7"/>
            <p:cNvSpPr txBox="1">
              <a:spLocks noChangeArrowheads="1"/>
            </p:cNvSpPr>
            <p:nvPr/>
          </p:nvSpPr>
          <p:spPr bwMode="auto">
            <a:xfrm>
              <a:off x="120" y="597"/>
              <a:ext cx="4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a:buClrTx/>
                <a:buSzTx/>
                <a:buFontTx/>
                <a:buNone/>
              </a:pPr>
              <a:r>
                <a:rPr lang="en-US" sz="1800" b="0">
                  <a:latin typeface="Comic Sans MS" pitchFamily="66" charset="0"/>
                </a:rPr>
                <a:t>type</a:t>
              </a:r>
            </a:p>
          </p:txBody>
        </p:sp>
      </p:grpSp>
      <p:grpSp>
        <p:nvGrpSpPr>
          <p:cNvPr id="3" name="Group 14"/>
          <p:cNvGrpSpPr>
            <a:grpSpLocks/>
          </p:cNvGrpSpPr>
          <p:nvPr/>
        </p:nvGrpSpPr>
        <p:grpSpPr bwMode="auto">
          <a:xfrm>
            <a:off x="2514600" y="1849438"/>
            <a:ext cx="6267450" cy="641350"/>
            <a:chOff x="1584" y="1165"/>
            <a:chExt cx="3948" cy="404"/>
          </a:xfrm>
        </p:grpSpPr>
        <p:sp>
          <p:nvSpPr>
            <p:cNvPr id="219144" name="Line 8"/>
            <p:cNvSpPr>
              <a:spLocks noChangeShapeType="1"/>
            </p:cNvSpPr>
            <p:nvPr/>
          </p:nvSpPr>
          <p:spPr bwMode="auto">
            <a:xfrm flipH="1" flipV="1">
              <a:off x="1584" y="1200"/>
              <a:ext cx="3312" cy="192"/>
            </a:xfrm>
            <a:prstGeom prst="line">
              <a:avLst/>
            </a:prstGeom>
            <a:noFill/>
            <a:ln w="9525">
              <a:solidFill>
                <a:schemeClr val="tx1"/>
              </a:solidFill>
              <a:round/>
              <a:headEnd/>
              <a:tailEnd type="triangle" w="med" len="med"/>
            </a:ln>
            <a:effectLst/>
          </p:spPr>
          <p:txBody>
            <a:bodyPr/>
            <a:lstStyle/>
            <a:p>
              <a:pPr>
                <a:defRPr/>
              </a:pPr>
              <a:endParaRPr lang="en-US">
                <a:effectLst>
                  <a:outerShdw blurRad="38100" dist="38100" dir="2700000" algn="tl">
                    <a:srgbClr val="000000">
                      <a:alpha val="43137"/>
                    </a:srgbClr>
                  </a:outerShdw>
                </a:effectLst>
              </a:endParaRPr>
            </a:p>
          </p:txBody>
        </p:sp>
        <p:sp>
          <p:nvSpPr>
            <p:cNvPr id="219145" name="Line 9"/>
            <p:cNvSpPr>
              <a:spLocks noChangeShapeType="1"/>
            </p:cNvSpPr>
            <p:nvPr/>
          </p:nvSpPr>
          <p:spPr bwMode="auto">
            <a:xfrm flipH="1" flipV="1">
              <a:off x="3024" y="1200"/>
              <a:ext cx="1872" cy="192"/>
            </a:xfrm>
            <a:prstGeom prst="line">
              <a:avLst/>
            </a:prstGeom>
            <a:noFill/>
            <a:ln w="9525">
              <a:solidFill>
                <a:schemeClr val="tx1"/>
              </a:solidFill>
              <a:round/>
              <a:headEnd/>
              <a:tailEnd type="triangle" w="med" len="med"/>
            </a:ln>
            <a:effectLst/>
          </p:spPr>
          <p:txBody>
            <a:bodyPr/>
            <a:lstStyle/>
            <a:p>
              <a:pPr>
                <a:defRPr/>
              </a:pPr>
              <a:endParaRPr lang="en-US">
                <a:effectLst>
                  <a:outerShdw blurRad="38100" dist="38100" dir="2700000" algn="tl">
                    <a:srgbClr val="000000">
                      <a:alpha val="43137"/>
                    </a:srgbClr>
                  </a:outerShdw>
                </a:effectLst>
              </a:endParaRPr>
            </a:p>
          </p:txBody>
        </p:sp>
        <p:sp>
          <p:nvSpPr>
            <p:cNvPr id="219146" name="Line 10"/>
            <p:cNvSpPr>
              <a:spLocks noChangeShapeType="1"/>
            </p:cNvSpPr>
            <p:nvPr/>
          </p:nvSpPr>
          <p:spPr bwMode="auto">
            <a:xfrm flipH="1" flipV="1">
              <a:off x="3936" y="1200"/>
              <a:ext cx="960" cy="192"/>
            </a:xfrm>
            <a:prstGeom prst="line">
              <a:avLst/>
            </a:prstGeom>
            <a:noFill/>
            <a:ln w="9525">
              <a:solidFill>
                <a:schemeClr val="tx1"/>
              </a:solidFill>
              <a:round/>
              <a:headEnd/>
              <a:tailEnd type="triangle" w="med" len="med"/>
            </a:ln>
            <a:effectLst/>
          </p:spPr>
          <p:txBody>
            <a:bodyPr/>
            <a:lstStyle/>
            <a:p>
              <a:pPr>
                <a:defRPr/>
              </a:pPr>
              <a:endParaRPr lang="en-US">
                <a:effectLst>
                  <a:outerShdw blurRad="38100" dist="38100" dir="2700000" algn="tl">
                    <a:srgbClr val="000000">
                      <a:alpha val="43137"/>
                    </a:srgbClr>
                  </a:outerShdw>
                </a:effectLst>
              </a:endParaRPr>
            </a:p>
          </p:txBody>
        </p:sp>
        <p:sp>
          <p:nvSpPr>
            <p:cNvPr id="20492" name="Text Box 11"/>
            <p:cNvSpPr txBox="1">
              <a:spLocks noChangeArrowheads="1"/>
            </p:cNvSpPr>
            <p:nvPr/>
          </p:nvSpPr>
          <p:spPr bwMode="auto">
            <a:xfrm>
              <a:off x="4812" y="1165"/>
              <a:ext cx="7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algn="ctr">
                <a:spcBef>
                  <a:spcPct val="50000"/>
                </a:spcBef>
                <a:buClrTx/>
                <a:buSzTx/>
                <a:buFontTx/>
                <a:buNone/>
              </a:pPr>
              <a:r>
                <a:rPr lang="en-US" sz="1800" b="0">
                  <a:latin typeface="Comic Sans MS" pitchFamily="66" charset="0"/>
                </a:rPr>
                <a:t>variable</a:t>
              </a:r>
              <a:br>
                <a:rPr lang="en-US" sz="1800" b="0">
                  <a:latin typeface="Comic Sans MS" pitchFamily="66" charset="0"/>
                </a:rPr>
              </a:br>
              <a:r>
                <a:rPr lang="en-US" sz="1800" b="0">
                  <a:latin typeface="Comic Sans MS" pitchFamily="66" charset="0"/>
                </a:rPr>
                <a:t>names</a:t>
              </a:r>
            </a:p>
          </p:txBody>
        </p:sp>
      </p:grpSp>
    </p:spTree>
    <p:extLst>
      <p:ext uri="{BB962C8B-B14F-4D97-AF65-F5344CB8AC3E}">
        <p14:creationId xmlns:p14="http://schemas.microsoft.com/office/powerpoint/2010/main" val="41300930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State</a:t>
            </a:r>
            <a:endParaRPr lang="en-US" dirty="0"/>
          </a:p>
        </p:txBody>
      </p:sp>
      <p:sp>
        <p:nvSpPr>
          <p:cNvPr id="3" name="Content Placeholder 2"/>
          <p:cNvSpPr>
            <a:spLocks noGrp="1"/>
          </p:cNvSpPr>
          <p:nvPr>
            <p:ph idx="1"/>
          </p:nvPr>
        </p:nvSpPr>
        <p:spPr/>
        <p:txBody>
          <a:bodyPr/>
          <a:lstStyle/>
          <a:p>
            <a:r>
              <a:rPr lang="en-US" dirty="0" smtClean="0"/>
              <a:t>Note how program variables are represented in the program state</a:t>
            </a:r>
          </a:p>
          <a:p>
            <a:pPr lvl="1"/>
            <a:r>
              <a:rPr lang="en-US" dirty="0" smtClean="0"/>
              <a:t>Program variables carry through until they </a:t>
            </a:r>
            <a:r>
              <a:rPr lang="en-US" i="1" dirty="0" smtClean="0"/>
              <a:t>fall out of scope</a:t>
            </a:r>
            <a:endParaRPr lang="en-US" dirty="0" smtClean="0"/>
          </a:p>
          <a:p>
            <a:pPr lvl="2"/>
            <a:r>
              <a:rPr lang="en-US" i="1" dirty="0" smtClean="0"/>
              <a:t>scope</a:t>
            </a:r>
            <a:r>
              <a:rPr lang="en-US" dirty="0"/>
              <a:t> </a:t>
            </a:r>
            <a:r>
              <a:rPr lang="en-US" dirty="0" smtClean="0"/>
              <a:t>describes where in the program the variable has a value</a:t>
            </a:r>
            <a:endParaRPr lang="en-US" i="1" dirty="0" smtClean="0"/>
          </a:p>
          <a:p>
            <a:pPr lvl="2"/>
            <a:r>
              <a:rPr lang="en-US" dirty="0" smtClean="0"/>
              <a:t>More on this later</a:t>
            </a:r>
          </a:p>
          <a:p>
            <a:pPr lvl="2"/>
            <a:r>
              <a:rPr lang="en-US" dirty="0" smtClean="0"/>
              <a:t>For now, it’s enough to realize that variables keep their values from one line to the next</a:t>
            </a:r>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50</a:t>
            </a:fld>
            <a:endParaRPr lang="en-US" altLang="en-US">
              <a:solidFill>
                <a:srgbClr val="000000"/>
              </a:solidFill>
            </a:endParaRPr>
          </a:p>
        </p:txBody>
      </p:sp>
    </p:spTree>
    <p:extLst>
      <p:ext uri="{BB962C8B-B14F-4D97-AF65-F5344CB8AC3E}">
        <p14:creationId xmlns:p14="http://schemas.microsoft.com/office/powerpoint/2010/main" val="981847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mtClean="0"/>
              <a:t>Your Turn, Again!</a:t>
            </a:r>
          </a:p>
        </p:txBody>
      </p:sp>
      <p:sp>
        <p:nvSpPr>
          <p:cNvPr id="262147" name="Rectangle 3"/>
          <p:cNvSpPr>
            <a:spLocks noGrp="1" noChangeArrowheads="1"/>
          </p:cNvSpPr>
          <p:nvPr>
            <p:ph idx="1"/>
          </p:nvPr>
        </p:nvSpPr>
        <p:spPr/>
        <p:txBody>
          <a:bodyPr/>
          <a:lstStyle/>
          <a:p>
            <a:pPr eaLnBrk="1" hangingPunct="1"/>
            <a:r>
              <a:rPr lang="en-US" smtClean="0"/>
              <a:t>Write a Java program called </a:t>
            </a:r>
            <a:r>
              <a:rPr lang="en-US" i="1" smtClean="0"/>
              <a:t>BreakName</a:t>
            </a:r>
            <a:r>
              <a:rPr lang="en-US" smtClean="0"/>
              <a:t>, which asks the user for his/her name in the form </a:t>
            </a:r>
            <a:r>
              <a:rPr lang="en-US" i="1" smtClean="0"/>
              <a:t>First M. Last</a:t>
            </a:r>
            <a:r>
              <a:rPr lang="en-US" smtClean="0"/>
              <a:t>, and outputs First, M., and Last on three different lines.</a:t>
            </a:r>
          </a:p>
          <a:p>
            <a:pPr eaLnBrk="1" hangingPunct="1"/>
            <a:r>
              <a:rPr lang="en-US" smtClean="0"/>
              <a:t>In other words, after the name is read from input, the program needs to break it up in the three pieces (First, M., and Last) and output those one line at a time.</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77EB4F90-78DD-4ADB-B959-4BDEEA197A1D}" type="slidenum">
              <a:rPr lang="en-US" sz="1200">
                <a:solidFill>
                  <a:srgbClr val="898989"/>
                </a:solidFill>
              </a:rPr>
              <a:pPr eaLnBrk="1" hangingPunct="1"/>
              <a:t>51</a:t>
            </a:fld>
            <a:endParaRPr lang="en-US" sz="1200">
              <a:solidFill>
                <a:srgbClr val="898989"/>
              </a:solidFill>
            </a:endParaRPr>
          </a:p>
        </p:txBody>
      </p:sp>
    </p:spTree>
    <p:extLst>
      <p:ext uri="{BB962C8B-B14F-4D97-AF65-F5344CB8AC3E}">
        <p14:creationId xmlns:p14="http://schemas.microsoft.com/office/powerpoint/2010/main" val="134491712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mtClean="0"/>
              <a:t>BreakName</a:t>
            </a:r>
          </a:p>
        </p:txBody>
      </p:sp>
      <p:sp>
        <p:nvSpPr>
          <p:cNvPr id="272387" name="Rectangle 3"/>
          <p:cNvSpPr>
            <a:spLocks noGrp="1" noChangeArrowheads="1"/>
          </p:cNvSpPr>
          <p:nvPr>
            <p:ph idx="1"/>
          </p:nvPr>
        </p:nvSpPr>
        <p:spPr>
          <a:xfrm>
            <a:off x="455613" y="1295400"/>
            <a:ext cx="8226425" cy="4953000"/>
          </a:xfrm>
        </p:spPr>
        <p:txBody>
          <a:bodyPr/>
          <a:lstStyle/>
          <a:p>
            <a:pPr eaLnBrk="1" hangingPunct="1">
              <a:lnSpc>
                <a:spcPct val="90000"/>
              </a:lnSpc>
              <a:spcBef>
                <a:spcPct val="0"/>
              </a:spcBef>
              <a:buFont typeface="Wingdings" pitchFamily="2" charset="2"/>
              <a:buNone/>
            </a:pPr>
            <a:r>
              <a:rPr lang="en-US" sz="1600" b="1" dirty="0" smtClean="0">
                <a:latin typeface="Courier New" charset="0"/>
              </a:rPr>
              <a:t>import</a:t>
            </a:r>
            <a:r>
              <a:rPr lang="en-US" sz="1600" dirty="0" smtClean="0">
                <a:latin typeface="Courier New" charset="0"/>
              </a:rPr>
              <a:t> </a:t>
            </a:r>
            <a:r>
              <a:rPr lang="en-US" sz="1600" dirty="0" err="1" smtClean="0">
                <a:latin typeface="Courier New" charset="0"/>
              </a:rPr>
              <a:t>java.util.Scanner</a:t>
            </a:r>
            <a:r>
              <a:rPr lang="en-US" sz="1600" dirty="0" smtClean="0">
                <a:latin typeface="Courier New" charset="0"/>
              </a:rPr>
              <a:t>;</a:t>
            </a:r>
            <a:endParaRPr lang="en-US" sz="1600" b="1" dirty="0" smtClean="0">
              <a:latin typeface="Courier New" charset="0"/>
            </a:endParaRPr>
          </a:p>
          <a:p>
            <a:pPr eaLnBrk="1" hangingPunct="1">
              <a:lnSpc>
                <a:spcPct val="90000"/>
              </a:lnSpc>
              <a:spcBef>
                <a:spcPct val="0"/>
              </a:spcBef>
              <a:buFont typeface="Wingdings" pitchFamily="2" charset="2"/>
              <a:buNone/>
            </a:pPr>
            <a:r>
              <a:rPr lang="en-US" sz="1600" b="1" dirty="0" smtClean="0">
                <a:latin typeface="Courier New" charset="0"/>
              </a:rPr>
              <a:t>public class</a:t>
            </a:r>
            <a:r>
              <a:rPr lang="en-US" sz="1600" dirty="0" smtClean="0">
                <a:latin typeface="Courier New" charset="0"/>
              </a:rPr>
              <a:t> </a:t>
            </a:r>
            <a:r>
              <a:rPr lang="en-US" sz="1600" dirty="0" err="1" smtClean="0">
                <a:latin typeface="Courier New" charset="0"/>
              </a:rPr>
              <a:t>BreakName</a:t>
            </a:r>
            <a:endParaRPr lang="en-US" sz="1600" dirty="0" smtClean="0">
              <a:latin typeface="Courier New" charset="0"/>
            </a:endParaRPr>
          </a:p>
          <a:p>
            <a:pPr eaLnBrk="1" hangingPunct="1">
              <a:lnSpc>
                <a:spcPct val="90000"/>
              </a:lnSpc>
              <a:spcBef>
                <a:spcPct val="0"/>
              </a:spcBef>
              <a:buFont typeface="Wingdings" pitchFamily="2" charset="2"/>
              <a:buNone/>
            </a:pPr>
            <a:r>
              <a:rPr lang="en-US" sz="1600" dirty="0" smtClean="0">
                <a:latin typeface="Courier New" charset="0"/>
              </a:rPr>
              <a:t>{</a:t>
            </a:r>
          </a:p>
          <a:p>
            <a:pPr eaLnBrk="1" hangingPunct="1">
              <a:lnSpc>
                <a:spcPct val="90000"/>
              </a:lnSpc>
              <a:spcBef>
                <a:spcPct val="0"/>
              </a:spcBef>
              <a:buFont typeface="Wingdings" pitchFamily="2" charset="2"/>
              <a:buNone/>
            </a:pPr>
            <a:r>
              <a:rPr lang="en-US" sz="1600" dirty="0" smtClean="0">
                <a:latin typeface="Courier New" charset="0"/>
              </a:rPr>
              <a:t>   </a:t>
            </a:r>
            <a:r>
              <a:rPr lang="en-US" sz="1600" b="1" dirty="0" smtClean="0">
                <a:latin typeface="Courier New" charset="0"/>
              </a:rPr>
              <a:t>public static void</a:t>
            </a:r>
            <a:r>
              <a:rPr lang="en-US" sz="1600" dirty="0" smtClean="0">
                <a:latin typeface="Courier New" charset="0"/>
              </a:rPr>
              <a:t> main(String[] </a:t>
            </a:r>
            <a:r>
              <a:rPr lang="en-US" sz="1600" dirty="0" err="1" smtClean="0">
                <a:latin typeface="Courier New" charset="0"/>
              </a:rPr>
              <a:t>args</a:t>
            </a:r>
            <a:r>
              <a:rPr lang="en-US" sz="1600" dirty="0" smtClean="0">
                <a:latin typeface="Courier New" charset="0"/>
              </a:rPr>
              <a:t>)</a:t>
            </a:r>
          </a:p>
          <a:p>
            <a:pPr eaLnBrk="1" hangingPunct="1">
              <a:lnSpc>
                <a:spcPct val="90000"/>
              </a:lnSpc>
              <a:spcBef>
                <a:spcPct val="0"/>
              </a:spcBef>
              <a:buFont typeface="Wingdings" pitchFamily="2" charset="2"/>
              <a:buNone/>
            </a:pPr>
            <a:r>
              <a:rPr lang="en-US" sz="1600" dirty="0" smtClean="0">
                <a:latin typeface="Courier New" charset="0"/>
              </a:rPr>
              <a:t>   {</a:t>
            </a:r>
          </a:p>
          <a:p>
            <a:pPr eaLnBrk="1" hangingPunct="1">
              <a:lnSpc>
                <a:spcPct val="90000"/>
              </a:lnSpc>
              <a:spcBef>
                <a:spcPct val="0"/>
              </a:spcBef>
              <a:buFont typeface="Wingdings" pitchFamily="2" charset="2"/>
              <a:buNone/>
            </a:pPr>
            <a:endParaRPr lang="en-US" sz="1600" dirty="0" smtClean="0">
              <a:latin typeface="Courier New" charset="0"/>
            </a:endParaRPr>
          </a:p>
          <a:p>
            <a:pPr eaLnBrk="1" hangingPunct="1">
              <a:lnSpc>
                <a:spcPct val="90000"/>
              </a:lnSpc>
              <a:spcBef>
                <a:spcPct val="0"/>
              </a:spcBef>
              <a:buFont typeface="Wingdings" pitchFamily="2" charset="2"/>
              <a:buNone/>
            </a:pPr>
            <a:endParaRPr lang="en-US" sz="1600" dirty="0" smtClean="0">
              <a:latin typeface="Courier New" charset="0"/>
            </a:endParaRPr>
          </a:p>
          <a:p>
            <a:pPr eaLnBrk="1" hangingPunct="1">
              <a:lnSpc>
                <a:spcPct val="90000"/>
              </a:lnSpc>
              <a:spcBef>
                <a:spcPct val="0"/>
              </a:spcBef>
              <a:buFont typeface="Wingdings" pitchFamily="2" charset="2"/>
              <a:buNone/>
            </a:pPr>
            <a:endParaRPr lang="en-US" sz="1600" dirty="0" smtClean="0">
              <a:latin typeface="Courier New" charset="0"/>
            </a:endParaRPr>
          </a:p>
          <a:p>
            <a:pPr eaLnBrk="1" hangingPunct="1">
              <a:lnSpc>
                <a:spcPct val="90000"/>
              </a:lnSpc>
              <a:spcBef>
                <a:spcPct val="0"/>
              </a:spcBef>
              <a:buFont typeface="Wingdings" pitchFamily="2" charset="2"/>
              <a:buNone/>
            </a:pPr>
            <a:endParaRPr lang="en-US" sz="1600" dirty="0" smtClean="0">
              <a:latin typeface="Courier New" charset="0"/>
            </a:endParaRPr>
          </a:p>
          <a:p>
            <a:pPr eaLnBrk="1" hangingPunct="1">
              <a:lnSpc>
                <a:spcPct val="90000"/>
              </a:lnSpc>
              <a:spcBef>
                <a:spcPct val="0"/>
              </a:spcBef>
              <a:buFont typeface="Wingdings" pitchFamily="2" charset="2"/>
              <a:buNone/>
            </a:pPr>
            <a:endParaRPr lang="en-US" sz="1600" dirty="0" smtClean="0">
              <a:latin typeface="Courier New" charset="0"/>
            </a:endParaRPr>
          </a:p>
          <a:p>
            <a:pPr eaLnBrk="1" hangingPunct="1">
              <a:lnSpc>
                <a:spcPct val="90000"/>
              </a:lnSpc>
              <a:spcBef>
                <a:spcPct val="0"/>
              </a:spcBef>
              <a:buFont typeface="Wingdings" pitchFamily="2" charset="2"/>
              <a:buNone/>
            </a:pPr>
            <a:endParaRPr lang="en-US" sz="1600" dirty="0" smtClean="0">
              <a:latin typeface="Courier New" charset="0"/>
            </a:endParaRPr>
          </a:p>
          <a:p>
            <a:pPr eaLnBrk="1" hangingPunct="1">
              <a:lnSpc>
                <a:spcPct val="90000"/>
              </a:lnSpc>
              <a:spcBef>
                <a:spcPct val="0"/>
              </a:spcBef>
              <a:buFont typeface="Wingdings" pitchFamily="2" charset="2"/>
              <a:buNone/>
            </a:pPr>
            <a:endParaRPr lang="en-US" sz="1600" dirty="0" smtClean="0">
              <a:latin typeface="Courier New" charset="0"/>
            </a:endParaRPr>
          </a:p>
          <a:p>
            <a:pPr eaLnBrk="1" hangingPunct="1">
              <a:lnSpc>
                <a:spcPct val="90000"/>
              </a:lnSpc>
              <a:spcBef>
                <a:spcPct val="0"/>
              </a:spcBef>
              <a:buFont typeface="Wingdings" pitchFamily="2" charset="2"/>
              <a:buNone/>
            </a:pPr>
            <a:endParaRPr lang="en-US" sz="1600" dirty="0" smtClean="0">
              <a:latin typeface="Courier New" charset="0"/>
            </a:endParaRPr>
          </a:p>
          <a:p>
            <a:pPr eaLnBrk="1" hangingPunct="1">
              <a:lnSpc>
                <a:spcPct val="90000"/>
              </a:lnSpc>
              <a:spcBef>
                <a:spcPct val="0"/>
              </a:spcBef>
              <a:buFont typeface="Wingdings" pitchFamily="2" charset="2"/>
              <a:buNone/>
            </a:pPr>
            <a:endParaRPr lang="en-US" sz="1600" dirty="0" smtClean="0">
              <a:latin typeface="Courier New" charset="0"/>
            </a:endParaRPr>
          </a:p>
          <a:p>
            <a:pPr eaLnBrk="1" hangingPunct="1">
              <a:lnSpc>
                <a:spcPct val="90000"/>
              </a:lnSpc>
              <a:spcBef>
                <a:spcPct val="0"/>
              </a:spcBef>
              <a:buFont typeface="Wingdings" pitchFamily="2" charset="2"/>
              <a:buNone/>
            </a:pPr>
            <a:endParaRPr lang="en-US" sz="1600" dirty="0" smtClean="0">
              <a:latin typeface="Courier New" charset="0"/>
            </a:endParaRPr>
          </a:p>
          <a:p>
            <a:pPr eaLnBrk="1" hangingPunct="1">
              <a:lnSpc>
                <a:spcPct val="90000"/>
              </a:lnSpc>
              <a:spcBef>
                <a:spcPct val="0"/>
              </a:spcBef>
              <a:buFont typeface="Wingdings" pitchFamily="2" charset="2"/>
              <a:buNone/>
            </a:pPr>
            <a:endParaRPr lang="en-US" sz="1600" dirty="0" smtClean="0">
              <a:latin typeface="Courier New" charset="0"/>
            </a:endParaRPr>
          </a:p>
          <a:p>
            <a:pPr eaLnBrk="1" hangingPunct="1">
              <a:lnSpc>
                <a:spcPct val="90000"/>
              </a:lnSpc>
              <a:spcBef>
                <a:spcPct val="0"/>
              </a:spcBef>
              <a:buFont typeface="Wingdings" pitchFamily="2" charset="2"/>
              <a:buNone/>
            </a:pPr>
            <a:endParaRPr lang="en-US" sz="1600" dirty="0" smtClean="0">
              <a:latin typeface="Courier New" charset="0"/>
            </a:endParaRPr>
          </a:p>
          <a:p>
            <a:pPr eaLnBrk="1" hangingPunct="1">
              <a:lnSpc>
                <a:spcPct val="90000"/>
              </a:lnSpc>
              <a:spcBef>
                <a:spcPct val="0"/>
              </a:spcBef>
              <a:buFont typeface="Wingdings" pitchFamily="2" charset="2"/>
              <a:buNone/>
            </a:pPr>
            <a:endParaRPr lang="en-US" sz="1600" dirty="0" smtClean="0">
              <a:latin typeface="Courier New" charset="0"/>
            </a:endParaRPr>
          </a:p>
          <a:p>
            <a:pPr eaLnBrk="1" hangingPunct="1">
              <a:lnSpc>
                <a:spcPct val="90000"/>
              </a:lnSpc>
              <a:spcBef>
                <a:spcPct val="0"/>
              </a:spcBef>
              <a:buFont typeface="Wingdings" pitchFamily="2" charset="2"/>
              <a:buNone/>
            </a:pPr>
            <a:endParaRPr lang="en-US" sz="1600" dirty="0" smtClean="0">
              <a:latin typeface="Courier New" charset="0"/>
            </a:endParaRPr>
          </a:p>
          <a:p>
            <a:pPr eaLnBrk="1" hangingPunct="1">
              <a:lnSpc>
                <a:spcPct val="90000"/>
              </a:lnSpc>
              <a:spcBef>
                <a:spcPct val="0"/>
              </a:spcBef>
              <a:buFont typeface="Wingdings" pitchFamily="2" charset="2"/>
              <a:buNone/>
            </a:pPr>
            <a:endParaRPr lang="en-US" sz="1600" dirty="0" smtClean="0">
              <a:latin typeface="Courier New" charset="0"/>
            </a:endParaRPr>
          </a:p>
          <a:p>
            <a:pPr eaLnBrk="1" hangingPunct="1">
              <a:lnSpc>
                <a:spcPct val="90000"/>
              </a:lnSpc>
              <a:spcBef>
                <a:spcPct val="0"/>
              </a:spcBef>
              <a:buFont typeface="Wingdings" pitchFamily="2" charset="2"/>
              <a:buNone/>
            </a:pPr>
            <a:r>
              <a:rPr lang="en-US" sz="1600" dirty="0" smtClean="0">
                <a:latin typeface="Courier New" charset="0"/>
              </a:rPr>
              <a:t>   }</a:t>
            </a:r>
          </a:p>
          <a:p>
            <a:pPr eaLnBrk="1" hangingPunct="1">
              <a:lnSpc>
                <a:spcPct val="90000"/>
              </a:lnSpc>
              <a:spcBef>
                <a:spcPct val="0"/>
              </a:spcBef>
              <a:buFont typeface="Wingdings" pitchFamily="2" charset="2"/>
              <a:buNone/>
            </a:pPr>
            <a:r>
              <a:rPr lang="en-US" sz="1600" dirty="0" smtClean="0">
                <a:latin typeface="Courier New" charset="0"/>
              </a:rPr>
              <a:t>}</a:t>
            </a:r>
          </a:p>
        </p:txBody>
      </p:sp>
      <p:sp>
        <p:nvSpPr>
          <p:cNvPr id="7"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9E1F27DC-2292-44CF-B485-D5C5350BC5B0}" type="slidenum">
              <a:rPr lang="en-US" sz="1200">
                <a:solidFill>
                  <a:srgbClr val="898989"/>
                </a:solidFill>
              </a:rPr>
              <a:pPr eaLnBrk="1" hangingPunct="1"/>
              <a:t>52</a:t>
            </a:fld>
            <a:endParaRPr lang="en-US" sz="1200">
              <a:solidFill>
                <a:srgbClr val="898989"/>
              </a:solidFill>
            </a:endParaRPr>
          </a:p>
        </p:txBody>
      </p:sp>
    </p:spTree>
    <p:extLst>
      <p:ext uri="{BB962C8B-B14F-4D97-AF65-F5344CB8AC3E}">
        <p14:creationId xmlns:p14="http://schemas.microsoft.com/office/powerpoint/2010/main" val="228308784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mtClean="0"/>
              <a:t>BreakName</a:t>
            </a:r>
          </a:p>
        </p:txBody>
      </p:sp>
      <p:sp>
        <p:nvSpPr>
          <p:cNvPr id="272387" name="Rectangle 3"/>
          <p:cNvSpPr>
            <a:spLocks noGrp="1" noChangeArrowheads="1"/>
          </p:cNvSpPr>
          <p:nvPr>
            <p:ph idx="1"/>
          </p:nvPr>
        </p:nvSpPr>
        <p:spPr>
          <a:xfrm>
            <a:off x="455613" y="1295400"/>
            <a:ext cx="8226425" cy="4953000"/>
          </a:xfrm>
        </p:spPr>
        <p:txBody>
          <a:bodyPr/>
          <a:lstStyle/>
          <a:p>
            <a:pPr eaLnBrk="1" hangingPunct="1">
              <a:lnSpc>
                <a:spcPct val="90000"/>
              </a:lnSpc>
              <a:spcBef>
                <a:spcPct val="0"/>
              </a:spcBef>
              <a:buFont typeface="Wingdings" pitchFamily="2" charset="2"/>
              <a:buNone/>
            </a:pPr>
            <a:r>
              <a:rPr lang="en-US" sz="1600" b="1" smtClean="0">
                <a:latin typeface="Courier New" charset="0"/>
              </a:rPr>
              <a:t>import</a:t>
            </a:r>
            <a:r>
              <a:rPr lang="en-US" sz="1600" smtClean="0">
                <a:latin typeface="Courier New" charset="0"/>
              </a:rPr>
              <a:t> java.util.Scanner;</a:t>
            </a:r>
            <a:endParaRPr lang="en-US" sz="1600" b="1" smtClean="0">
              <a:latin typeface="Courier New" charset="0"/>
            </a:endParaRPr>
          </a:p>
          <a:p>
            <a:pPr eaLnBrk="1" hangingPunct="1">
              <a:lnSpc>
                <a:spcPct val="90000"/>
              </a:lnSpc>
              <a:spcBef>
                <a:spcPct val="0"/>
              </a:spcBef>
              <a:buFont typeface="Wingdings" pitchFamily="2" charset="2"/>
              <a:buNone/>
            </a:pPr>
            <a:r>
              <a:rPr lang="en-US" sz="1600" b="1" smtClean="0">
                <a:latin typeface="Courier New" charset="0"/>
              </a:rPr>
              <a:t>public class</a:t>
            </a:r>
            <a:r>
              <a:rPr lang="en-US" sz="1600" smtClean="0">
                <a:latin typeface="Courier New" charset="0"/>
              </a:rPr>
              <a:t> BreakName</a:t>
            </a:r>
          </a:p>
          <a:p>
            <a:pPr eaLnBrk="1" hangingPunct="1">
              <a:lnSpc>
                <a:spcPct val="90000"/>
              </a:lnSpc>
              <a:spcBef>
                <a:spcPct val="0"/>
              </a:spcBef>
              <a:buFont typeface="Wingdings" pitchFamily="2" charset="2"/>
              <a:buNone/>
            </a:pPr>
            <a:r>
              <a:rPr lang="en-US" sz="1600" smtClean="0">
                <a:latin typeface="Courier New" charset="0"/>
              </a:rPr>
              <a:t>{</a:t>
            </a:r>
          </a:p>
          <a:p>
            <a:pPr eaLnBrk="1" hangingPunct="1">
              <a:lnSpc>
                <a:spcPct val="90000"/>
              </a:lnSpc>
              <a:spcBef>
                <a:spcPct val="0"/>
              </a:spcBef>
              <a:buFont typeface="Wingdings" pitchFamily="2" charset="2"/>
              <a:buNone/>
            </a:pPr>
            <a:r>
              <a:rPr lang="en-US" sz="1600" smtClean="0">
                <a:latin typeface="Courier New" charset="0"/>
              </a:rPr>
              <a:t>   </a:t>
            </a:r>
            <a:r>
              <a:rPr lang="en-US" sz="1600" b="1" smtClean="0">
                <a:latin typeface="Courier New" charset="0"/>
              </a:rPr>
              <a:t>public static void</a:t>
            </a:r>
            <a:r>
              <a:rPr lang="en-US" sz="1600" smtClean="0">
                <a:latin typeface="Courier New" charset="0"/>
              </a:rPr>
              <a:t> main(String[] args)</a:t>
            </a:r>
          </a:p>
          <a:p>
            <a:pPr eaLnBrk="1" hangingPunct="1">
              <a:lnSpc>
                <a:spcPct val="90000"/>
              </a:lnSpc>
              <a:spcBef>
                <a:spcPct val="0"/>
              </a:spcBef>
              <a:buFont typeface="Wingdings" pitchFamily="2" charset="2"/>
              <a:buNone/>
            </a:pPr>
            <a:r>
              <a:rPr lang="en-US" sz="1600" smtClean="0">
                <a:latin typeface="Courier New" charset="0"/>
              </a:rPr>
              <a:t>   {</a:t>
            </a:r>
          </a:p>
          <a:p>
            <a:pPr eaLnBrk="1" hangingPunct="1">
              <a:lnSpc>
                <a:spcPct val="90000"/>
              </a:lnSpc>
              <a:spcBef>
                <a:spcPct val="0"/>
              </a:spcBef>
              <a:buFont typeface="Wingdings" pitchFamily="2" charset="2"/>
              <a:buNone/>
            </a:pPr>
            <a:endParaRPr lang="en-US" sz="1600" smtClean="0">
              <a:latin typeface="Courier New" charset="0"/>
            </a:endParaRPr>
          </a:p>
          <a:p>
            <a:pPr eaLnBrk="1" hangingPunct="1">
              <a:lnSpc>
                <a:spcPct val="90000"/>
              </a:lnSpc>
              <a:spcBef>
                <a:spcPct val="0"/>
              </a:spcBef>
              <a:buFont typeface="Wingdings" pitchFamily="2" charset="2"/>
              <a:buNone/>
            </a:pPr>
            <a:endParaRPr lang="en-US" sz="1600" smtClean="0">
              <a:latin typeface="Courier New" charset="0"/>
            </a:endParaRPr>
          </a:p>
          <a:p>
            <a:pPr eaLnBrk="1" hangingPunct="1">
              <a:lnSpc>
                <a:spcPct val="90000"/>
              </a:lnSpc>
              <a:spcBef>
                <a:spcPct val="0"/>
              </a:spcBef>
              <a:buFont typeface="Wingdings" pitchFamily="2" charset="2"/>
              <a:buNone/>
            </a:pPr>
            <a:endParaRPr lang="en-US" sz="1600" smtClean="0">
              <a:latin typeface="Courier New" charset="0"/>
            </a:endParaRPr>
          </a:p>
          <a:p>
            <a:pPr eaLnBrk="1" hangingPunct="1">
              <a:lnSpc>
                <a:spcPct val="90000"/>
              </a:lnSpc>
              <a:spcBef>
                <a:spcPct val="0"/>
              </a:spcBef>
              <a:buFont typeface="Wingdings" pitchFamily="2" charset="2"/>
              <a:buNone/>
            </a:pPr>
            <a:endParaRPr lang="en-US" sz="1600" smtClean="0">
              <a:latin typeface="Courier New" charset="0"/>
            </a:endParaRPr>
          </a:p>
          <a:p>
            <a:pPr eaLnBrk="1" hangingPunct="1">
              <a:lnSpc>
                <a:spcPct val="90000"/>
              </a:lnSpc>
              <a:spcBef>
                <a:spcPct val="0"/>
              </a:spcBef>
              <a:buFont typeface="Wingdings" pitchFamily="2" charset="2"/>
              <a:buNone/>
            </a:pPr>
            <a:endParaRPr lang="en-US" sz="1600" smtClean="0">
              <a:latin typeface="Courier New" charset="0"/>
            </a:endParaRPr>
          </a:p>
          <a:p>
            <a:pPr eaLnBrk="1" hangingPunct="1">
              <a:lnSpc>
                <a:spcPct val="90000"/>
              </a:lnSpc>
              <a:spcBef>
                <a:spcPct val="0"/>
              </a:spcBef>
              <a:buFont typeface="Wingdings" pitchFamily="2" charset="2"/>
              <a:buNone/>
            </a:pPr>
            <a:endParaRPr lang="en-US" sz="1600" smtClean="0">
              <a:latin typeface="Courier New" charset="0"/>
            </a:endParaRPr>
          </a:p>
          <a:p>
            <a:pPr eaLnBrk="1" hangingPunct="1">
              <a:lnSpc>
                <a:spcPct val="90000"/>
              </a:lnSpc>
              <a:spcBef>
                <a:spcPct val="0"/>
              </a:spcBef>
              <a:buFont typeface="Wingdings" pitchFamily="2" charset="2"/>
              <a:buNone/>
            </a:pPr>
            <a:endParaRPr lang="en-US" sz="1600" smtClean="0">
              <a:latin typeface="Courier New" charset="0"/>
            </a:endParaRPr>
          </a:p>
          <a:p>
            <a:pPr eaLnBrk="1" hangingPunct="1">
              <a:lnSpc>
                <a:spcPct val="90000"/>
              </a:lnSpc>
              <a:spcBef>
                <a:spcPct val="0"/>
              </a:spcBef>
              <a:buFont typeface="Wingdings" pitchFamily="2" charset="2"/>
              <a:buNone/>
            </a:pPr>
            <a:endParaRPr lang="en-US" sz="1600" smtClean="0">
              <a:latin typeface="Courier New" charset="0"/>
            </a:endParaRPr>
          </a:p>
          <a:p>
            <a:pPr eaLnBrk="1" hangingPunct="1">
              <a:lnSpc>
                <a:spcPct val="90000"/>
              </a:lnSpc>
              <a:spcBef>
                <a:spcPct val="0"/>
              </a:spcBef>
              <a:buFont typeface="Wingdings" pitchFamily="2" charset="2"/>
              <a:buNone/>
            </a:pPr>
            <a:endParaRPr lang="en-US" sz="1600" smtClean="0">
              <a:latin typeface="Courier New" charset="0"/>
            </a:endParaRPr>
          </a:p>
          <a:p>
            <a:pPr eaLnBrk="1" hangingPunct="1">
              <a:lnSpc>
                <a:spcPct val="90000"/>
              </a:lnSpc>
              <a:spcBef>
                <a:spcPct val="0"/>
              </a:spcBef>
              <a:buFont typeface="Wingdings" pitchFamily="2" charset="2"/>
              <a:buNone/>
            </a:pPr>
            <a:endParaRPr lang="en-US" sz="1600" smtClean="0">
              <a:latin typeface="Courier New" charset="0"/>
            </a:endParaRPr>
          </a:p>
          <a:p>
            <a:pPr eaLnBrk="1" hangingPunct="1">
              <a:lnSpc>
                <a:spcPct val="90000"/>
              </a:lnSpc>
              <a:spcBef>
                <a:spcPct val="0"/>
              </a:spcBef>
              <a:buFont typeface="Wingdings" pitchFamily="2" charset="2"/>
              <a:buNone/>
            </a:pPr>
            <a:endParaRPr lang="en-US" sz="1600" smtClean="0">
              <a:latin typeface="Courier New" charset="0"/>
            </a:endParaRPr>
          </a:p>
          <a:p>
            <a:pPr eaLnBrk="1" hangingPunct="1">
              <a:lnSpc>
                <a:spcPct val="90000"/>
              </a:lnSpc>
              <a:spcBef>
                <a:spcPct val="0"/>
              </a:spcBef>
              <a:buFont typeface="Wingdings" pitchFamily="2" charset="2"/>
              <a:buNone/>
            </a:pPr>
            <a:endParaRPr lang="en-US" sz="1600" smtClean="0">
              <a:latin typeface="Courier New" charset="0"/>
            </a:endParaRPr>
          </a:p>
          <a:p>
            <a:pPr eaLnBrk="1" hangingPunct="1">
              <a:lnSpc>
                <a:spcPct val="90000"/>
              </a:lnSpc>
              <a:spcBef>
                <a:spcPct val="0"/>
              </a:spcBef>
              <a:buFont typeface="Wingdings" pitchFamily="2" charset="2"/>
              <a:buNone/>
            </a:pPr>
            <a:endParaRPr lang="en-US" sz="1600" smtClean="0">
              <a:latin typeface="Courier New" charset="0"/>
            </a:endParaRPr>
          </a:p>
          <a:p>
            <a:pPr eaLnBrk="1" hangingPunct="1">
              <a:lnSpc>
                <a:spcPct val="90000"/>
              </a:lnSpc>
              <a:spcBef>
                <a:spcPct val="0"/>
              </a:spcBef>
              <a:buFont typeface="Wingdings" pitchFamily="2" charset="2"/>
              <a:buNone/>
            </a:pPr>
            <a:endParaRPr lang="en-US" sz="1600" smtClean="0">
              <a:latin typeface="Courier New" charset="0"/>
            </a:endParaRPr>
          </a:p>
          <a:p>
            <a:pPr eaLnBrk="1" hangingPunct="1">
              <a:lnSpc>
                <a:spcPct val="90000"/>
              </a:lnSpc>
              <a:spcBef>
                <a:spcPct val="0"/>
              </a:spcBef>
              <a:buFont typeface="Wingdings" pitchFamily="2" charset="2"/>
              <a:buNone/>
            </a:pPr>
            <a:endParaRPr lang="en-US" sz="1600" smtClean="0">
              <a:latin typeface="Courier New" charset="0"/>
            </a:endParaRPr>
          </a:p>
          <a:p>
            <a:pPr eaLnBrk="1" hangingPunct="1">
              <a:lnSpc>
                <a:spcPct val="90000"/>
              </a:lnSpc>
              <a:spcBef>
                <a:spcPct val="0"/>
              </a:spcBef>
              <a:buFont typeface="Wingdings" pitchFamily="2" charset="2"/>
              <a:buNone/>
            </a:pPr>
            <a:r>
              <a:rPr lang="en-US" sz="1600" smtClean="0">
                <a:latin typeface="Courier New" charset="0"/>
              </a:rPr>
              <a:t>   }</a:t>
            </a:r>
          </a:p>
          <a:p>
            <a:pPr eaLnBrk="1" hangingPunct="1">
              <a:lnSpc>
                <a:spcPct val="90000"/>
              </a:lnSpc>
              <a:spcBef>
                <a:spcPct val="0"/>
              </a:spcBef>
              <a:buFont typeface="Wingdings" pitchFamily="2" charset="2"/>
              <a:buNone/>
            </a:pPr>
            <a:r>
              <a:rPr lang="en-US" sz="1600" smtClean="0">
                <a:latin typeface="Courier New" charset="0"/>
              </a:rPr>
              <a:t>}</a:t>
            </a:r>
          </a:p>
        </p:txBody>
      </p:sp>
      <p:sp>
        <p:nvSpPr>
          <p:cNvPr id="7"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9E1F27DC-2292-44CF-B485-D5C5350BC5B0}" type="slidenum">
              <a:rPr lang="en-US" sz="1200">
                <a:solidFill>
                  <a:srgbClr val="898989"/>
                </a:solidFill>
              </a:rPr>
              <a:pPr eaLnBrk="1" hangingPunct="1"/>
              <a:t>53</a:t>
            </a:fld>
            <a:endParaRPr lang="en-US" sz="1200">
              <a:solidFill>
                <a:srgbClr val="898989"/>
              </a:solidFill>
            </a:endParaRPr>
          </a:p>
        </p:txBody>
      </p:sp>
      <p:sp>
        <p:nvSpPr>
          <p:cNvPr id="272389" name="Text Box 5"/>
          <p:cNvSpPr txBox="1">
            <a:spLocks noChangeArrowheads="1"/>
          </p:cNvSpPr>
          <p:nvPr/>
        </p:nvSpPr>
        <p:spPr bwMode="auto">
          <a:xfrm>
            <a:off x="1182688" y="2336800"/>
            <a:ext cx="7885112" cy="3551238"/>
          </a:xfrm>
          <a:prstGeom prst="rect">
            <a:avLst/>
          </a:prstGeom>
          <a:noFill/>
          <a:ln w="9525">
            <a:noFill/>
            <a:miter lim="800000"/>
            <a:headEnd/>
            <a:tailEnd/>
          </a:ln>
          <a:effectLst/>
        </p:spPr>
        <p:txBody>
          <a:bodyPr>
            <a:spAutoFit/>
          </a:bodyPr>
          <a:lstStyle/>
          <a:p>
            <a:pPr>
              <a:lnSpc>
                <a:spcPct val="90000"/>
              </a:lnSpc>
              <a:spcBef>
                <a:spcPct val="20000"/>
              </a:spcBef>
              <a:buClrTx/>
              <a:buSzTx/>
              <a:defRPr/>
            </a:pPr>
            <a:r>
              <a:rPr lang="en-US" sz="1600" b="0" dirty="0">
                <a:latin typeface="Courier New" pitchFamily="49" charset="0"/>
                <a:cs typeface="Courier New" pitchFamily="49" charset="0"/>
              </a:rPr>
              <a:t>Scanner keyboard = </a:t>
            </a:r>
            <a:r>
              <a:rPr lang="en-US" sz="1600" dirty="0">
                <a:latin typeface="Courier New" pitchFamily="49" charset="0"/>
                <a:cs typeface="Courier New" pitchFamily="49" charset="0"/>
              </a:rPr>
              <a:t>new</a:t>
            </a:r>
            <a:r>
              <a:rPr lang="en-US" sz="1600" b="0" dirty="0">
                <a:latin typeface="Courier New" pitchFamily="49" charset="0"/>
                <a:cs typeface="Courier New" pitchFamily="49" charset="0"/>
              </a:rPr>
              <a:t> Scanner(System.in);</a:t>
            </a:r>
          </a:p>
          <a:p>
            <a:pPr>
              <a:lnSpc>
                <a:spcPct val="90000"/>
              </a:lnSpc>
              <a:spcBef>
                <a:spcPct val="20000"/>
              </a:spcBef>
              <a:buClrTx/>
              <a:buSzTx/>
              <a:defRPr/>
            </a:pPr>
            <a:r>
              <a:rPr lang="en-US" sz="1600" b="0" dirty="0" err="1">
                <a:latin typeface="Courier New" pitchFamily="49" charset="0"/>
                <a:cs typeface="Courier New" pitchFamily="49" charset="0"/>
              </a:rPr>
              <a:t>System.out.print</a:t>
            </a:r>
            <a:r>
              <a:rPr lang="en-US" sz="1600" b="0" dirty="0">
                <a:latin typeface="Courier New" pitchFamily="49" charset="0"/>
                <a:cs typeface="Courier New" pitchFamily="49" charset="0"/>
              </a:rPr>
              <a:t>("Please enter a name: ");</a:t>
            </a:r>
          </a:p>
          <a:p>
            <a:pPr>
              <a:lnSpc>
                <a:spcPct val="90000"/>
              </a:lnSpc>
              <a:spcBef>
                <a:spcPct val="20000"/>
              </a:spcBef>
              <a:buClrTx/>
              <a:buSzTx/>
              <a:defRPr/>
            </a:pPr>
            <a:r>
              <a:rPr lang="en-US" sz="1600" b="0" dirty="0">
                <a:latin typeface="Courier New" pitchFamily="49" charset="0"/>
                <a:cs typeface="Courier New" pitchFamily="49" charset="0"/>
              </a:rPr>
              <a:t>String </a:t>
            </a:r>
            <a:r>
              <a:rPr lang="en-US" sz="1600" b="0" dirty="0" err="1">
                <a:latin typeface="Courier New" pitchFamily="49" charset="0"/>
                <a:cs typeface="Courier New" pitchFamily="49" charset="0"/>
              </a:rPr>
              <a:t>fullName</a:t>
            </a:r>
            <a:r>
              <a:rPr lang="en-US" sz="1600" b="0" dirty="0">
                <a:latin typeface="Courier New" pitchFamily="49" charset="0"/>
                <a:cs typeface="Courier New" pitchFamily="49" charset="0"/>
              </a:rPr>
              <a:t> = </a:t>
            </a:r>
            <a:r>
              <a:rPr lang="en-US" sz="1600" b="0" dirty="0" err="1">
                <a:latin typeface="Courier New" pitchFamily="49" charset="0"/>
                <a:cs typeface="Courier New" pitchFamily="49" charset="0"/>
              </a:rPr>
              <a:t>keyboard.nextLine</a:t>
            </a:r>
            <a:r>
              <a:rPr lang="en-US" sz="1600" b="0" dirty="0">
                <a:latin typeface="Courier New" pitchFamily="49" charset="0"/>
                <a:cs typeface="Courier New" pitchFamily="49" charset="0"/>
              </a:rPr>
              <a:t>();</a:t>
            </a:r>
          </a:p>
          <a:p>
            <a:pPr>
              <a:lnSpc>
                <a:spcPct val="90000"/>
              </a:lnSpc>
              <a:spcBef>
                <a:spcPct val="20000"/>
              </a:spcBef>
              <a:buClrTx/>
              <a:buSzTx/>
              <a:defRPr/>
            </a:pPr>
            <a:r>
              <a:rPr lang="en-US" sz="1600" dirty="0" err="1">
                <a:latin typeface="Courier New" pitchFamily="49" charset="0"/>
                <a:cs typeface="Courier New" pitchFamily="49" charset="0"/>
              </a:rPr>
              <a:t>int</a:t>
            </a:r>
            <a:r>
              <a:rPr lang="en-US" sz="1600" b="0" dirty="0">
                <a:latin typeface="Courier New" pitchFamily="49" charset="0"/>
                <a:cs typeface="Courier New" pitchFamily="49" charset="0"/>
              </a:rPr>
              <a:t> </a:t>
            </a:r>
            <a:r>
              <a:rPr lang="en-US" sz="1600" b="0" dirty="0" err="1">
                <a:latin typeface="Courier New" pitchFamily="49" charset="0"/>
                <a:cs typeface="Courier New" pitchFamily="49" charset="0"/>
              </a:rPr>
              <a:t>indexOfFirstSpace</a:t>
            </a:r>
            <a:r>
              <a:rPr lang="en-US" sz="1600" b="0" dirty="0">
                <a:latin typeface="Courier New" pitchFamily="49" charset="0"/>
                <a:cs typeface="Courier New" pitchFamily="49" charset="0"/>
              </a:rPr>
              <a:t> = </a:t>
            </a:r>
            <a:r>
              <a:rPr lang="en-US" sz="1600" b="0" dirty="0" err="1">
                <a:latin typeface="Courier New" pitchFamily="49" charset="0"/>
                <a:cs typeface="Courier New" pitchFamily="49" charset="0"/>
              </a:rPr>
              <a:t>fullName.indexOf</a:t>
            </a:r>
            <a:r>
              <a:rPr lang="en-US" sz="1600" b="0" dirty="0">
                <a:latin typeface="Courier New" pitchFamily="49" charset="0"/>
                <a:cs typeface="Courier New" pitchFamily="49" charset="0"/>
              </a:rPr>
              <a:t>(" ");</a:t>
            </a:r>
          </a:p>
          <a:p>
            <a:pPr>
              <a:lnSpc>
                <a:spcPct val="90000"/>
              </a:lnSpc>
              <a:spcBef>
                <a:spcPct val="20000"/>
              </a:spcBef>
              <a:buClrTx/>
              <a:buSzTx/>
              <a:defRPr/>
            </a:pPr>
            <a:r>
              <a:rPr lang="en-US" sz="1600" b="0" dirty="0">
                <a:latin typeface="Courier New" pitchFamily="49" charset="0"/>
                <a:cs typeface="Courier New" pitchFamily="49" charset="0"/>
              </a:rPr>
              <a:t>String </a:t>
            </a:r>
            <a:r>
              <a:rPr lang="en-US" sz="1600" b="0" dirty="0" err="1">
                <a:latin typeface="Courier New" pitchFamily="49" charset="0"/>
                <a:cs typeface="Courier New" pitchFamily="49" charset="0"/>
              </a:rPr>
              <a:t>firstName</a:t>
            </a:r>
            <a:r>
              <a:rPr lang="en-US" sz="1600" b="0" dirty="0">
                <a:latin typeface="Courier New" pitchFamily="49" charset="0"/>
                <a:cs typeface="Courier New" pitchFamily="49" charset="0"/>
              </a:rPr>
              <a:t> = </a:t>
            </a:r>
            <a:r>
              <a:rPr lang="en-US" sz="1600" b="0" dirty="0" err="1">
                <a:latin typeface="Courier New" pitchFamily="49" charset="0"/>
                <a:cs typeface="Courier New" pitchFamily="49" charset="0"/>
              </a:rPr>
              <a:t>fullName.substring</a:t>
            </a:r>
            <a:r>
              <a:rPr lang="en-US" sz="1600" b="0" dirty="0">
                <a:latin typeface="Courier New" pitchFamily="49" charset="0"/>
                <a:cs typeface="Courier New" pitchFamily="49" charset="0"/>
              </a:rPr>
              <a:t>(0, </a:t>
            </a:r>
            <a:r>
              <a:rPr lang="en-US" sz="1600" b="0" dirty="0" err="1">
                <a:latin typeface="Courier New" pitchFamily="49" charset="0"/>
                <a:cs typeface="Courier New" pitchFamily="49" charset="0"/>
              </a:rPr>
              <a:t>indexOfFirstSpace</a:t>
            </a:r>
            <a:r>
              <a:rPr lang="en-US" sz="1600" b="0" dirty="0">
                <a:latin typeface="Courier New" pitchFamily="49" charset="0"/>
                <a:cs typeface="Courier New" pitchFamily="49" charset="0"/>
              </a:rPr>
              <a:t>);</a:t>
            </a:r>
          </a:p>
          <a:p>
            <a:pPr>
              <a:lnSpc>
                <a:spcPct val="90000"/>
              </a:lnSpc>
              <a:spcBef>
                <a:spcPct val="20000"/>
              </a:spcBef>
              <a:buClrTx/>
              <a:buSzTx/>
              <a:defRPr/>
            </a:pPr>
            <a:r>
              <a:rPr lang="en-US" sz="1600" b="0" dirty="0" err="1">
                <a:latin typeface="Courier New" pitchFamily="49" charset="0"/>
                <a:cs typeface="Courier New" pitchFamily="49" charset="0"/>
              </a:rPr>
              <a:t>System.out.println</a:t>
            </a:r>
            <a:r>
              <a:rPr lang="en-US" sz="1600" b="0" dirty="0">
                <a:latin typeface="Courier New" pitchFamily="49" charset="0"/>
                <a:cs typeface="Courier New" pitchFamily="49" charset="0"/>
              </a:rPr>
              <a:t>(</a:t>
            </a:r>
            <a:r>
              <a:rPr lang="en-US" sz="1600" b="0" dirty="0" err="1">
                <a:latin typeface="Courier New" pitchFamily="49" charset="0"/>
                <a:cs typeface="Courier New" pitchFamily="49" charset="0"/>
              </a:rPr>
              <a:t>firstName</a:t>
            </a:r>
            <a:r>
              <a:rPr lang="en-US" sz="1600" b="0" dirty="0">
                <a:latin typeface="Courier New" pitchFamily="49" charset="0"/>
                <a:cs typeface="Courier New" pitchFamily="49" charset="0"/>
              </a:rPr>
              <a:t>);</a:t>
            </a:r>
          </a:p>
          <a:p>
            <a:pPr>
              <a:lnSpc>
                <a:spcPct val="90000"/>
              </a:lnSpc>
              <a:spcBef>
                <a:spcPct val="20000"/>
              </a:spcBef>
              <a:buClrTx/>
              <a:buSzTx/>
              <a:defRPr/>
            </a:pPr>
            <a:r>
              <a:rPr lang="en-US" sz="1600" dirty="0" err="1">
                <a:latin typeface="Courier New" pitchFamily="49" charset="0"/>
                <a:cs typeface="Courier New" pitchFamily="49" charset="0"/>
              </a:rPr>
              <a:t>int</a:t>
            </a:r>
            <a:r>
              <a:rPr lang="en-US" sz="1600" b="0" dirty="0">
                <a:latin typeface="Courier New" pitchFamily="49" charset="0"/>
                <a:cs typeface="Courier New" pitchFamily="49" charset="0"/>
              </a:rPr>
              <a:t> </a:t>
            </a:r>
            <a:r>
              <a:rPr lang="en-US" sz="1600" b="0" dirty="0" err="1">
                <a:latin typeface="Courier New" pitchFamily="49" charset="0"/>
                <a:cs typeface="Courier New" pitchFamily="49" charset="0"/>
              </a:rPr>
              <a:t>indexOfPeriod</a:t>
            </a:r>
            <a:r>
              <a:rPr lang="en-US" sz="1600" b="0" dirty="0">
                <a:latin typeface="Courier New" pitchFamily="49" charset="0"/>
                <a:cs typeface="Courier New" pitchFamily="49" charset="0"/>
              </a:rPr>
              <a:t> = </a:t>
            </a:r>
            <a:r>
              <a:rPr lang="en-US" sz="1600" b="0" dirty="0" err="1">
                <a:latin typeface="Courier New" pitchFamily="49" charset="0"/>
                <a:cs typeface="Courier New" pitchFamily="49" charset="0"/>
              </a:rPr>
              <a:t>fullName.indexOf</a:t>
            </a:r>
            <a:r>
              <a:rPr lang="en-US" sz="1600" b="0" dirty="0">
                <a:latin typeface="Courier New" pitchFamily="49" charset="0"/>
                <a:cs typeface="Courier New" pitchFamily="49" charset="0"/>
              </a:rPr>
              <a:t>(".");</a:t>
            </a:r>
          </a:p>
          <a:p>
            <a:pPr>
              <a:lnSpc>
                <a:spcPct val="90000"/>
              </a:lnSpc>
              <a:spcBef>
                <a:spcPct val="20000"/>
              </a:spcBef>
              <a:buClrTx/>
              <a:buSzTx/>
              <a:defRPr/>
            </a:pPr>
            <a:r>
              <a:rPr lang="en-US" sz="1600" b="0" dirty="0">
                <a:latin typeface="Courier New" pitchFamily="49" charset="0"/>
                <a:cs typeface="Courier New" pitchFamily="49" charset="0"/>
              </a:rPr>
              <a:t>String </a:t>
            </a:r>
            <a:r>
              <a:rPr lang="en-US" sz="1600" b="0" dirty="0" err="1">
                <a:latin typeface="Courier New" pitchFamily="49" charset="0"/>
                <a:cs typeface="Courier New" pitchFamily="49" charset="0"/>
              </a:rPr>
              <a:t>middleInitial</a:t>
            </a:r>
            <a:r>
              <a:rPr lang="en-US" sz="1600" b="0" dirty="0">
                <a:latin typeface="Courier New" pitchFamily="49" charset="0"/>
                <a:cs typeface="Courier New" pitchFamily="49" charset="0"/>
              </a:rPr>
              <a:t> =</a:t>
            </a:r>
          </a:p>
          <a:p>
            <a:pPr>
              <a:lnSpc>
                <a:spcPct val="90000"/>
              </a:lnSpc>
              <a:spcBef>
                <a:spcPct val="20000"/>
              </a:spcBef>
              <a:buClrTx/>
              <a:buSzTx/>
              <a:defRPr/>
            </a:pPr>
            <a:r>
              <a:rPr lang="en-US" sz="1600" b="0" dirty="0">
                <a:latin typeface="Courier New" pitchFamily="49" charset="0"/>
                <a:cs typeface="Courier New" pitchFamily="49" charset="0"/>
              </a:rPr>
              <a:t>  </a:t>
            </a:r>
            <a:r>
              <a:rPr lang="en-US" sz="1600" b="0" dirty="0" err="1">
                <a:latin typeface="Courier New" pitchFamily="49" charset="0"/>
                <a:cs typeface="Courier New" pitchFamily="49" charset="0"/>
              </a:rPr>
              <a:t>fullName.substring</a:t>
            </a:r>
            <a:r>
              <a:rPr lang="en-US" sz="1600" b="0" dirty="0">
                <a:latin typeface="Courier New" pitchFamily="49" charset="0"/>
                <a:cs typeface="Courier New" pitchFamily="49" charset="0"/>
              </a:rPr>
              <a:t>(</a:t>
            </a:r>
            <a:r>
              <a:rPr lang="en-US" sz="1600" b="0" dirty="0" err="1">
                <a:latin typeface="Courier New" pitchFamily="49" charset="0"/>
                <a:cs typeface="Courier New" pitchFamily="49" charset="0"/>
              </a:rPr>
              <a:t>indexOfFirstSpace</a:t>
            </a:r>
            <a:r>
              <a:rPr lang="en-US" sz="1600" b="0" dirty="0">
                <a:latin typeface="Courier New" pitchFamily="49" charset="0"/>
                <a:cs typeface="Courier New" pitchFamily="49" charset="0"/>
              </a:rPr>
              <a:t> + 1, </a:t>
            </a:r>
            <a:r>
              <a:rPr lang="en-US" sz="1600" b="0" dirty="0" err="1">
                <a:latin typeface="Courier New" pitchFamily="49" charset="0"/>
                <a:cs typeface="Courier New" pitchFamily="49" charset="0"/>
              </a:rPr>
              <a:t>indexOfPeriod</a:t>
            </a:r>
            <a:r>
              <a:rPr lang="en-US" sz="1600" b="0" dirty="0">
                <a:latin typeface="Courier New" pitchFamily="49" charset="0"/>
                <a:cs typeface="Courier New" pitchFamily="49" charset="0"/>
              </a:rPr>
              <a:t> + 1);</a:t>
            </a:r>
          </a:p>
          <a:p>
            <a:pPr>
              <a:lnSpc>
                <a:spcPct val="90000"/>
              </a:lnSpc>
              <a:spcBef>
                <a:spcPct val="20000"/>
              </a:spcBef>
              <a:buClrTx/>
              <a:buSzTx/>
              <a:defRPr/>
            </a:pPr>
            <a:r>
              <a:rPr lang="en-US" sz="1600" b="0" dirty="0" err="1">
                <a:latin typeface="Courier New" pitchFamily="49" charset="0"/>
                <a:cs typeface="Courier New" pitchFamily="49" charset="0"/>
              </a:rPr>
              <a:t>System.out.println</a:t>
            </a:r>
            <a:r>
              <a:rPr lang="en-US" sz="1600" b="0" dirty="0">
                <a:latin typeface="Courier New" pitchFamily="49" charset="0"/>
                <a:cs typeface="Courier New" pitchFamily="49" charset="0"/>
              </a:rPr>
              <a:t>(</a:t>
            </a:r>
            <a:r>
              <a:rPr lang="en-US" sz="1600" b="0" dirty="0" err="1">
                <a:latin typeface="Courier New" pitchFamily="49" charset="0"/>
                <a:cs typeface="Courier New" pitchFamily="49" charset="0"/>
              </a:rPr>
              <a:t>middleInitial</a:t>
            </a:r>
            <a:r>
              <a:rPr lang="en-US" sz="1600" b="0" dirty="0">
                <a:latin typeface="Courier New" pitchFamily="49" charset="0"/>
                <a:cs typeface="Courier New" pitchFamily="49" charset="0"/>
              </a:rPr>
              <a:t>);</a:t>
            </a:r>
          </a:p>
          <a:p>
            <a:pPr>
              <a:lnSpc>
                <a:spcPct val="90000"/>
              </a:lnSpc>
              <a:spcBef>
                <a:spcPct val="20000"/>
              </a:spcBef>
              <a:buClrTx/>
              <a:buSzTx/>
              <a:defRPr/>
            </a:pPr>
            <a:r>
              <a:rPr lang="en-US" sz="1600" b="0" dirty="0">
                <a:latin typeface="Courier New" pitchFamily="49" charset="0"/>
                <a:cs typeface="Courier New" pitchFamily="49" charset="0"/>
              </a:rPr>
              <a:t>String </a:t>
            </a:r>
            <a:r>
              <a:rPr lang="en-US" sz="1600" b="0" dirty="0" err="1">
                <a:latin typeface="Courier New" pitchFamily="49" charset="0"/>
                <a:cs typeface="Courier New" pitchFamily="49" charset="0"/>
              </a:rPr>
              <a:t>lastName</a:t>
            </a:r>
            <a:r>
              <a:rPr lang="en-US" sz="1600" b="0" dirty="0">
                <a:latin typeface="Courier New" pitchFamily="49" charset="0"/>
                <a:cs typeface="Courier New" pitchFamily="49" charset="0"/>
              </a:rPr>
              <a:t> =</a:t>
            </a:r>
          </a:p>
          <a:p>
            <a:pPr>
              <a:lnSpc>
                <a:spcPct val="90000"/>
              </a:lnSpc>
              <a:spcBef>
                <a:spcPct val="20000"/>
              </a:spcBef>
              <a:buClrTx/>
              <a:buSzTx/>
              <a:defRPr/>
            </a:pPr>
            <a:r>
              <a:rPr lang="en-US" sz="1600" b="0" dirty="0">
                <a:latin typeface="Courier New" pitchFamily="49" charset="0"/>
                <a:cs typeface="Courier New" pitchFamily="49" charset="0"/>
              </a:rPr>
              <a:t>  </a:t>
            </a:r>
            <a:r>
              <a:rPr lang="en-US" sz="1600" b="0" dirty="0" err="1">
                <a:latin typeface="Courier New" pitchFamily="49" charset="0"/>
                <a:cs typeface="Courier New" pitchFamily="49" charset="0"/>
              </a:rPr>
              <a:t>fullName.substring</a:t>
            </a:r>
            <a:r>
              <a:rPr lang="en-US" sz="1600" b="0" dirty="0">
                <a:latin typeface="Courier New" pitchFamily="49" charset="0"/>
                <a:cs typeface="Courier New" pitchFamily="49" charset="0"/>
              </a:rPr>
              <a:t>(</a:t>
            </a:r>
            <a:r>
              <a:rPr lang="en-US" sz="1600" b="0" dirty="0" err="1">
                <a:latin typeface="Courier New" pitchFamily="49" charset="0"/>
                <a:cs typeface="Courier New" pitchFamily="49" charset="0"/>
              </a:rPr>
              <a:t>indexOfPeriod</a:t>
            </a:r>
            <a:r>
              <a:rPr lang="en-US" sz="1600" b="0" dirty="0">
                <a:latin typeface="Courier New" pitchFamily="49" charset="0"/>
                <a:cs typeface="Courier New" pitchFamily="49" charset="0"/>
              </a:rPr>
              <a:t> + 2, </a:t>
            </a:r>
            <a:r>
              <a:rPr lang="en-US" sz="1600" b="0" dirty="0" err="1">
                <a:latin typeface="Courier New" pitchFamily="49" charset="0"/>
                <a:cs typeface="Courier New" pitchFamily="49" charset="0"/>
              </a:rPr>
              <a:t>fullName.length</a:t>
            </a:r>
            <a:r>
              <a:rPr lang="en-US" sz="1600" b="0" dirty="0">
                <a:latin typeface="Courier New" pitchFamily="49" charset="0"/>
                <a:cs typeface="Courier New" pitchFamily="49" charset="0"/>
              </a:rPr>
              <a:t>());</a:t>
            </a:r>
          </a:p>
          <a:p>
            <a:pPr>
              <a:lnSpc>
                <a:spcPct val="90000"/>
              </a:lnSpc>
              <a:spcBef>
                <a:spcPct val="20000"/>
              </a:spcBef>
              <a:buClrTx/>
              <a:buSzTx/>
              <a:defRPr/>
            </a:pPr>
            <a:r>
              <a:rPr lang="en-US" sz="1600" b="0" dirty="0" err="1">
                <a:latin typeface="Courier New" pitchFamily="49" charset="0"/>
                <a:cs typeface="Courier New" pitchFamily="49" charset="0"/>
              </a:rPr>
              <a:t>System.out.println</a:t>
            </a:r>
            <a:r>
              <a:rPr lang="en-US" sz="1600" b="0" dirty="0">
                <a:latin typeface="Courier New" pitchFamily="49" charset="0"/>
                <a:cs typeface="Courier New" pitchFamily="49" charset="0"/>
              </a:rPr>
              <a:t>(</a:t>
            </a:r>
            <a:r>
              <a:rPr lang="en-US" sz="1600" b="0" dirty="0" err="1">
                <a:latin typeface="Courier New" pitchFamily="49" charset="0"/>
                <a:cs typeface="Courier New" pitchFamily="49" charset="0"/>
              </a:rPr>
              <a:t>lastName</a:t>
            </a:r>
            <a:r>
              <a:rPr lang="en-US" sz="1600" b="0" dirty="0">
                <a:latin typeface="Courier New" pitchFamily="49" charset="0"/>
                <a:cs typeface="Courier New" pitchFamily="49" charset="0"/>
              </a:rPr>
              <a:t>);</a:t>
            </a:r>
          </a:p>
        </p:txBody>
      </p:sp>
    </p:spTree>
    <p:extLst>
      <p:ext uri="{BB962C8B-B14F-4D97-AF65-F5344CB8AC3E}">
        <p14:creationId xmlns:p14="http://schemas.microsoft.com/office/powerpoint/2010/main" val="12110308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Documentation and Style</a:t>
            </a:r>
            <a:endParaRPr lang="en-US" sz="4000" dirty="0"/>
          </a:p>
        </p:txBody>
      </p:sp>
      <p:sp>
        <p:nvSpPr>
          <p:cNvPr id="3" name="Content Placeholder 2"/>
          <p:cNvSpPr>
            <a:spLocks noGrp="1"/>
          </p:cNvSpPr>
          <p:nvPr>
            <p:ph idx="1"/>
          </p:nvPr>
        </p:nvSpPr>
        <p:spPr>
          <a:xfrm>
            <a:off x="457200" y="1219200"/>
            <a:ext cx="8229600" cy="4911725"/>
          </a:xfrm>
        </p:spPr>
        <p:txBody>
          <a:bodyPr/>
          <a:lstStyle/>
          <a:p>
            <a:r>
              <a:rPr lang="en-US" dirty="0" smtClean="0"/>
              <a:t>Program source code is primarily for human beings</a:t>
            </a:r>
          </a:p>
          <a:p>
            <a:pPr lvl="1"/>
            <a:r>
              <a:rPr lang="en-US" dirty="0" smtClean="0"/>
              <a:t>Remember – the compiler is needed to turn </a:t>
            </a:r>
            <a:r>
              <a:rPr lang="en-US" i="1" dirty="0" smtClean="0"/>
              <a:t>source code</a:t>
            </a:r>
            <a:r>
              <a:rPr lang="en-US" dirty="0" smtClean="0"/>
              <a:t> (readable by humans) into </a:t>
            </a:r>
            <a:r>
              <a:rPr lang="en-US" i="1" dirty="0" smtClean="0"/>
              <a:t>object code</a:t>
            </a:r>
            <a:r>
              <a:rPr lang="en-US" dirty="0" smtClean="0"/>
              <a:t> (understandable to the machine)</a:t>
            </a:r>
          </a:p>
          <a:p>
            <a:r>
              <a:rPr lang="en-US" dirty="0" smtClean="0"/>
              <a:t>It is important to write program source in ways that make it readable for other programmers</a:t>
            </a:r>
          </a:p>
          <a:p>
            <a:pPr lvl="1"/>
            <a:r>
              <a:rPr lang="en-US" i="1" dirty="0" smtClean="0"/>
              <a:t>Code re-use</a:t>
            </a:r>
            <a:r>
              <a:rPr lang="en-US" dirty="0" smtClean="0"/>
              <a:t> is an important part of modern software development</a:t>
            </a:r>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54</a:t>
            </a:fld>
            <a:endParaRPr lang="en-US" altLang="en-US">
              <a:solidFill>
                <a:srgbClr val="000000"/>
              </a:solidFill>
            </a:endParaRPr>
          </a:p>
        </p:txBody>
      </p:sp>
    </p:spTree>
    <p:extLst>
      <p:ext uri="{BB962C8B-B14F-4D97-AF65-F5344CB8AC3E}">
        <p14:creationId xmlns:p14="http://schemas.microsoft.com/office/powerpoint/2010/main" val="15375608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Documentation and Style</a:t>
            </a:r>
            <a:endParaRPr lang="en-US" sz="4000" dirty="0"/>
          </a:p>
        </p:txBody>
      </p:sp>
      <p:sp>
        <p:nvSpPr>
          <p:cNvPr id="3" name="Content Placeholder 2"/>
          <p:cNvSpPr>
            <a:spLocks noGrp="1"/>
          </p:cNvSpPr>
          <p:nvPr>
            <p:ph idx="1"/>
          </p:nvPr>
        </p:nvSpPr>
        <p:spPr>
          <a:xfrm>
            <a:off x="457200" y="914400"/>
            <a:ext cx="8229600" cy="5216525"/>
          </a:xfrm>
        </p:spPr>
        <p:txBody>
          <a:bodyPr/>
          <a:lstStyle/>
          <a:p>
            <a:r>
              <a:rPr lang="en-US" sz="2800" dirty="0" smtClean="0"/>
              <a:t>It is important to write program source in ways that make it readable for other programmers</a:t>
            </a:r>
          </a:p>
          <a:p>
            <a:pPr lvl="1"/>
            <a:r>
              <a:rPr lang="en-US" sz="2400" dirty="0" smtClean="0"/>
              <a:t>Programmers should use good </a:t>
            </a:r>
            <a:r>
              <a:rPr lang="en-US" sz="2400" i="1" dirty="0" smtClean="0"/>
              <a:t>style</a:t>
            </a:r>
            <a:r>
              <a:rPr lang="en-US" sz="2400" dirty="0" smtClean="0"/>
              <a:t> when writing their programs to make their code easier to read by other programmers</a:t>
            </a:r>
          </a:p>
          <a:p>
            <a:pPr lvl="2"/>
            <a:r>
              <a:rPr lang="en-US" sz="2000" dirty="0" smtClean="0"/>
              <a:t>Using a standard style for naming variables, formatting indentation and line breaks (“white space”) and other formatting issues improves the </a:t>
            </a:r>
            <a:r>
              <a:rPr lang="en-US" sz="2000" i="1" dirty="0" smtClean="0"/>
              <a:t>readability</a:t>
            </a:r>
            <a:r>
              <a:rPr lang="en-US" sz="2000" dirty="0" smtClean="0"/>
              <a:t> of code.</a:t>
            </a:r>
          </a:p>
          <a:p>
            <a:pPr lvl="1"/>
            <a:r>
              <a:rPr lang="en-US" sz="2400" dirty="0" smtClean="0"/>
              <a:t>Programmers should provide </a:t>
            </a:r>
            <a:r>
              <a:rPr lang="en-US" sz="2400" i="1" dirty="0" smtClean="0"/>
              <a:t>comments</a:t>
            </a:r>
            <a:r>
              <a:rPr lang="en-US" sz="2400" dirty="0" smtClean="0"/>
              <a:t> in their code to indicate what the code is supposed to be doing</a:t>
            </a:r>
          </a:p>
          <a:p>
            <a:pPr lvl="2"/>
            <a:r>
              <a:rPr lang="en-US" sz="2000" dirty="0" smtClean="0"/>
              <a:t>Always remember – you can read source code to see what a program </a:t>
            </a:r>
            <a:r>
              <a:rPr lang="en-US" sz="2000" i="1" dirty="0" smtClean="0"/>
              <a:t>does</a:t>
            </a:r>
            <a:r>
              <a:rPr lang="en-US" sz="2000" dirty="0" smtClean="0"/>
              <a:t>, but that doesn’t tell you what the programmer </a:t>
            </a:r>
            <a:r>
              <a:rPr lang="en-US" sz="2000" i="1" dirty="0" smtClean="0"/>
              <a:t>intended</a:t>
            </a:r>
            <a:r>
              <a:rPr lang="en-US" sz="2000" dirty="0" smtClean="0"/>
              <a:t> for the code to do.  If the code is broken, the actual operation may differ dramatically from the intent!</a:t>
            </a:r>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55</a:t>
            </a:fld>
            <a:endParaRPr lang="en-US" altLang="en-US">
              <a:solidFill>
                <a:srgbClr val="000000"/>
              </a:solidFill>
            </a:endParaRPr>
          </a:p>
        </p:txBody>
      </p:sp>
    </p:spTree>
    <p:extLst>
      <p:ext uri="{BB962C8B-B14F-4D97-AF65-F5344CB8AC3E}">
        <p14:creationId xmlns:p14="http://schemas.microsoft.com/office/powerpoint/2010/main" val="89440541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lgn="l" eaLnBrk="1" hangingPunct="1"/>
            <a:r>
              <a:rPr lang="en-US" sz="4000" dirty="0" smtClean="0"/>
              <a:t>Documentation and Style</a:t>
            </a:r>
          </a:p>
        </p:txBody>
      </p:sp>
      <p:sp>
        <p:nvSpPr>
          <p:cNvPr id="259075" name="Rectangle 3"/>
          <p:cNvSpPr>
            <a:spLocks noGrp="1" noChangeArrowheads="1"/>
          </p:cNvSpPr>
          <p:nvPr>
            <p:ph idx="1"/>
          </p:nvPr>
        </p:nvSpPr>
        <p:spPr>
          <a:xfrm>
            <a:off x="457200" y="1066800"/>
            <a:ext cx="8229600" cy="5257800"/>
          </a:xfrm>
          <a:solidFill>
            <a:schemeClr val="bg1"/>
          </a:solidFill>
        </p:spPr>
        <p:txBody>
          <a:bodyPr/>
          <a:lstStyle/>
          <a:p>
            <a:pPr eaLnBrk="1" hangingPunct="1"/>
            <a:r>
              <a:rPr lang="en-US" sz="3000" dirty="0" smtClean="0"/>
              <a:t>Use meaningful names for variables, programs, etc.</a:t>
            </a:r>
          </a:p>
          <a:p>
            <a:pPr eaLnBrk="1" hangingPunct="1"/>
            <a:r>
              <a:rPr lang="en-US" sz="3000" dirty="0" smtClean="0"/>
              <a:t>Use indentation and line spacing as shown in the examples in the text</a:t>
            </a:r>
          </a:p>
          <a:p>
            <a:pPr eaLnBrk="1" hangingPunct="1"/>
            <a:r>
              <a:rPr lang="en-US" sz="3000" dirty="0" smtClean="0"/>
              <a:t>Always include a </a:t>
            </a:r>
            <a:r>
              <a:rPr lang="en-US" sz="3000" i="1" dirty="0" smtClean="0"/>
              <a:t>comment</a:t>
            </a:r>
            <a:r>
              <a:rPr lang="en-US" sz="3000" dirty="0" smtClean="0"/>
              <a:t> that describes what the program is supposed to do at the top of the program file</a:t>
            </a:r>
          </a:p>
          <a:p>
            <a:pPr lvl="1"/>
            <a:r>
              <a:rPr lang="en-US" sz="2600" dirty="0" smtClean="0"/>
              <a:t>This comment should also include the name of the programmer who wrote the program</a:t>
            </a:r>
          </a:p>
          <a:p>
            <a:pPr eaLnBrk="1" hangingPunct="1"/>
            <a:r>
              <a:rPr lang="en-US" sz="3000" dirty="0" smtClean="0"/>
              <a:t>Use all lower case for variables, except capitalize internal words (</a:t>
            </a:r>
            <a:r>
              <a:rPr lang="en-US" sz="3000" dirty="0" err="1" smtClean="0">
                <a:latin typeface="Courier New" charset="0"/>
              </a:rPr>
              <a:t>eggsPerBasket</a:t>
            </a:r>
            <a:r>
              <a:rPr lang="en-US" sz="3000" dirty="0" smtClean="0"/>
              <a:t>)</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8A1BCDF4-7D64-41B8-A403-0D7564DF7284}" type="slidenum">
              <a:rPr lang="en-US" sz="1200">
                <a:solidFill>
                  <a:srgbClr val="898989"/>
                </a:solidFill>
              </a:rPr>
              <a:pPr eaLnBrk="1" hangingPunct="1"/>
              <a:t>56</a:t>
            </a:fld>
            <a:endParaRPr lang="en-US" sz="1200">
              <a:solidFill>
                <a:srgbClr val="898989"/>
              </a:solidFill>
            </a:endParaRPr>
          </a:p>
        </p:txBody>
      </p:sp>
    </p:spTree>
    <p:extLst>
      <p:ext uri="{BB962C8B-B14F-4D97-AF65-F5344CB8AC3E}">
        <p14:creationId xmlns:p14="http://schemas.microsoft.com/office/powerpoint/2010/main" val="150792029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algn="l" eaLnBrk="1" hangingPunct="1"/>
            <a:r>
              <a:rPr lang="en-US" sz="4000" dirty="0" smtClean="0"/>
              <a:t>Comments</a:t>
            </a:r>
          </a:p>
        </p:txBody>
      </p:sp>
      <p:sp>
        <p:nvSpPr>
          <p:cNvPr id="257027" name="Rectangle 3"/>
          <p:cNvSpPr>
            <a:spLocks noGrp="1" noChangeArrowheads="1"/>
          </p:cNvSpPr>
          <p:nvPr>
            <p:ph idx="1"/>
          </p:nvPr>
        </p:nvSpPr>
        <p:spPr/>
        <p:txBody>
          <a:bodyPr/>
          <a:lstStyle/>
          <a:p>
            <a:pPr eaLnBrk="1" hangingPunct="1"/>
            <a:r>
              <a:rPr lang="en-US" sz="2700" i="1" smtClean="0"/>
              <a:t>Comment</a:t>
            </a:r>
            <a:r>
              <a:rPr lang="en-US" sz="2700" smtClean="0"/>
              <a:t>—text in a program that the compiler ignores</a:t>
            </a:r>
          </a:p>
          <a:p>
            <a:pPr eaLnBrk="1" hangingPunct="1"/>
            <a:r>
              <a:rPr lang="en-US" sz="2700" smtClean="0"/>
              <a:t>Does not change what the program does, only explains the program</a:t>
            </a:r>
          </a:p>
          <a:p>
            <a:pPr eaLnBrk="1" hangingPunct="1"/>
            <a:r>
              <a:rPr lang="en-US" sz="2700" smtClean="0"/>
              <a:t>Write meaningful and useful comments</a:t>
            </a:r>
          </a:p>
          <a:p>
            <a:pPr eaLnBrk="1" hangingPunct="1"/>
            <a:r>
              <a:rPr lang="en-US" sz="2700" smtClean="0"/>
              <a:t>Comment the </a:t>
            </a:r>
            <a:r>
              <a:rPr lang="en-US" sz="2700" i="1" smtClean="0"/>
              <a:t>non</a:t>
            </a:r>
            <a:r>
              <a:rPr lang="en-US" sz="2700" smtClean="0"/>
              <a:t>-obvious</a:t>
            </a:r>
          </a:p>
          <a:p>
            <a:pPr eaLnBrk="1" hangingPunct="1"/>
            <a:r>
              <a:rPr lang="en-US" sz="2700" smtClean="0"/>
              <a:t>Assume a </a:t>
            </a:r>
            <a:r>
              <a:rPr lang="en-US" sz="2700" i="1" smtClean="0"/>
              <a:t>reasonably</a:t>
            </a:r>
            <a:r>
              <a:rPr lang="en-US" sz="2700" smtClean="0"/>
              <a:t> knowledgeable reader</a:t>
            </a:r>
          </a:p>
          <a:p>
            <a:pPr eaLnBrk="1" hangingPunct="1"/>
            <a:r>
              <a:rPr lang="en-US" sz="2700" b="1" smtClean="0">
                <a:latin typeface="Courier New" charset="0"/>
              </a:rPr>
              <a:t>//</a:t>
            </a:r>
            <a:r>
              <a:rPr lang="en-US" sz="2700" smtClean="0"/>
              <a:t> for single-line comments</a:t>
            </a:r>
          </a:p>
          <a:p>
            <a:pPr eaLnBrk="1" hangingPunct="1"/>
            <a:r>
              <a:rPr lang="en-US" sz="2700" b="1" smtClean="0">
                <a:latin typeface="Courier New" charset="0"/>
              </a:rPr>
              <a:t>/*</a:t>
            </a:r>
            <a:r>
              <a:rPr lang="en-US" sz="2700" smtClean="0"/>
              <a:t> … </a:t>
            </a:r>
            <a:r>
              <a:rPr lang="en-US" sz="2700" b="1" smtClean="0">
                <a:latin typeface="Courier New" charset="0"/>
              </a:rPr>
              <a:t>*/</a:t>
            </a:r>
            <a:r>
              <a:rPr lang="en-US" sz="2700" smtClean="0"/>
              <a:t> for multi-line comments</a:t>
            </a:r>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D04054BD-4CD7-47B0-9DCF-C9B3254B9855}" type="slidenum">
              <a:rPr lang="en-US" sz="1200">
                <a:solidFill>
                  <a:srgbClr val="898989"/>
                </a:solidFill>
              </a:rPr>
              <a:pPr eaLnBrk="1" hangingPunct="1"/>
              <a:t>57</a:t>
            </a:fld>
            <a:endParaRPr lang="en-US" sz="1200">
              <a:solidFill>
                <a:srgbClr val="898989"/>
              </a:solidFill>
            </a:endParaRPr>
          </a:p>
        </p:txBody>
      </p:sp>
    </p:spTree>
    <p:extLst>
      <p:ext uri="{BB962C8B-B14F-4D97-AF65-F5344CB8AC3E}">
        <p14:creationId xmlns:p14="http://schemas.microsoft.com/office/powerpoint/2010/main" val="233320235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Documentation and Style</a:t>
            </a:r>
            <a:endParaRPr lang="en-US" sz="4000" dirty="0"/>
          </a:p>
        </p:txBody>
      </p:sp>
      <p:sp>
        <p:nvSpPr>
          <p:cNvPr id="3" name="Content Placeholder 2"/>
          <p:cNvSpPr>
            <a:spLocks noGrp="1"/>
          </p:cNvSpPr>
          <p:nvPr>
            <p:ph idx="1"/>
          </p:nvPr>
        </p:nvSpPr>
        <p:spPr/>
        <p:txBody>
          <a:bodyPr/>
          <a:lstStyle/>
          <a:p>
            <a:r>
              <a:rPr lang="en-US" dirty="0" smtClean="0"/>
              <a:t>Pay attention to your programming style and commenting practices!</a:t>
            </a:r>
          </a:p>
          <a:p>
            <a:pPr lvl="1"/>
            <a:r>
              <a:rPr lang="en-US" dirty="0" smtClean="0"/>
              <a:t>Full credit on assignments can only be earned by programs that practice good style and are well documented!</a:t>
            </a:r>
          </a:p>
          <a:p>
            <a:pPr lvl="1"/>
            <a:endParaRPr lang="en-US" dirty="0"/>
          </a:p>
        </p:txBody>
      </p:sp>
      <p:sp>
        <p:nvSpPr>
          <p:cNvPr id="4" name="Slide Number Placeholder 3"/>
          <p:cNvSpPr>
            <a:spLocks noGrp="1"/>
          </p:cNvSpPr>
          <p:nvPr>
            <p:ph type="sldNum" sz="quarter" idx="12"/>
          </p:nvPr>
        </p:nvSpPr>
        <p:spPr/>
        <p:txBody>
          <a:bodyPr/>
          <a:lstStyle/>
          <a:p>
            <a:pPr>
              <a:defRPr/>
            </a:pPr>
            <a:fld id="{FA53CC0E-EF58-405B-98C5-DD40AE2CBF19}" type="slidenum">
              <a:rPr lang="en-US" altLang="en-US" smtClean="0">
                <a:solidFill>
                  <a:srgbClr val="000000"/>
                </a:solidFill>
              </a:rPr>
              <a:pPr>
                <a:defRPr/>
              </a:pPr>
              <a:t>58</a:t>
            </a:fld>
            <a:endParaRPr lang="en-US" altLang="en-US">
              <a:solidFill>
                <a:srgbClr val="000000"/>
              </a:solidFill>
            </a:endParaRPr>
          </a:p>
        </p:txBody>
      </p:sp>
    </p:spTree>
    <p:extLst>
      <p:ext uri="{BB962C8B-B14F-4D97-AF65-F5344CB8AC3E}">
        <p14:creationId xmlns:p14="http://schemas.microsoft.com/office/powerpoint/2010/main" val="4494928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What Is a Program Type?</a:t>
            </a:r>
          </a:p>
        </p:txBody>
      </p:sp>
      <p:sp>
        <p:nvSpPr>
          <p:cNvPr id="221187" name="Rectangle 3"/>
          <p:cNvSpPr>
            <a:spLocks noGrp="1" noChangeArrowheads="1"/>
          </p:cNvSpPr>
          <p:nvPr>
            <p:ph idx="1"/>
          </p:nvPr>
        </p:nvSpPr>
        <p:spPr>
          <a:xfrm>
            <a:off x="457200" y="1066800"/>
            <a:ext cx="8229600" cy="5064125"/>
          </a:xfrm>
        </p:spPr>
        <p:txBody>
          <a:bodyPr/>
          <a:lstStyle/>
          <a:p>
            <a:pPr eaLnBrk="1" hangingPunct="1"/>
            <a:r>
              <a:rPr lang="en-US" dirty="0" smtClean="0"/>
              <a:t>A variable’s </a:t>
            </a:r>
            <a:r>
              <a:rPr lang="en-US" b="1" dirty="0" smtClean="0"/>
              <a:t>type</a:t>
            </a:r>
            <a:r>
              <a:rPr lang="en-US" dirty="0" smtClean="0"/>
              <a:t> determines the kind of values that a variable can hold and what operations can be applied to it.</a:t>
            </a:r>
          </a:p>
          <a:p>
            <a:pPr lvl="1"/>
            <a:r>
              <a:rPr lang="en-US" dirty="0" smtClean="0"/>
              <a:t>Java has two different types – </a:t>
            </a:r>
            <a:r>
              <a:rPr lang="en-US" i="1" dirty="0" smtClean="0"/>
              <a:t>primitive</a:t>
            </a:r>
            <a:r>
              <a:rPr lang="en-US" dirty="0" smtClean="0"/>
              <a:t> types and </a:t>
            </a:r>
            <a:r>
              <a:rPr lang="en-US" i="1" dirty="0" smtClean="0"/>
              <a:t>reference</a:t>
            </a:r>
            <a:r>
              <a:rPr lang="en-US" dirty="0" smtClean="0"/>
              <a:t> types</a:t>
            </a:r>
          </a:p>
          <a:p>
            <a:pPr lvl="2"/>
            <a:r>
              <a:rPr lang="en-US" dirty="0" smtClean="0"/>
              <a:t>We’ll discuss reference types later</a:t>
            </a:r>
          </a:p>
          <a:p>
            <a:pPr eaLnBrk="1" hangingPunct="1"/>
            <a:r>
              <a:rPr lang="en-US" dirty="0" smtClean="0"/>
              <a:t>Some Java </a:t>
            </a:r>
            <a:r>
              <a:rPr lang="en-US" i="1" dirty="0" smtClean="0"/>
              <a:t>primitive</a:t>
            </a:r>
            <a:r>
              <a:rPr lang="en-US" dirty="0" smtClean="0"/>
              <a:t> types:</a:t>
            </a:r>
          </a:p>
          <a:p>
            <a:pPr lvl="1" eaLnBrk="1" hangingPunct="1"/>
            <a:r>
              <a:rPr lang="en-US" b="1" dirty="0" err="1" smtClean="0"/>
              <a:t>int</a:t>
            </a:r>
            <a:r>
              <a:rPr lang="en-US" dirty="0" smtClean="0"/>
              <a:t> (integer, whole values, e.g., 0, 1, -13, 231)</a:t>
            </a:r>
          </a:p>
          <a:p>
            <a:pPr lvl="1" eaLnBrk="1" hangingPunct="1"/>
            <a:r>
              <a:rPr lang="en-US" b="1" dirty="0" smtClean="0"/>
              <a:t>double</a:t>
            </a:r>
            <a:r>
              <a:rPr lang="en-US" dirty="0" smtClean="0"/>
              <a:t> (real values, e.g., 0.0, 3.1415, -2.72)</a:t>
            </a:r>
          </a:p>
          <a:p>
            <a:pPr lvl="1" eaLnBrk="1" hangingPunct="1"/>
            <a:r>
              <a:rPr lang="en-US" b="1" dirty="0" smtClean="0"/>
              <a:t>char</a:t>
            </a:r>
            <a:r>
              <a:rPr lang="en-US" dirty="0" smtClean="0"/>
              <a:t> (single character values, e.g., ‘a’, ‘3’, ‘$’)</a:t>
            </a:r>
          </a:p>
          <a:p>
            <a:pPr lvl="1" eaLnBrk="1" hangingPunct="1"/>
            <a:r>
              <a:rPr lang="en-US" b="1" dirty="0" err="1" smtClean="0"/>
              <a:t>boolean</a:t>
            </a:r>
            <a:r>
              <a:rPr lang="en-US" dirty="0" smtClean="0"/>
              <a:t> (only one of two values: </a:t>
            </a:r>
            <a:r>
              <a:rPr lang="en-US" b="1" dirty="0" smtClean="0"/>
              <a:t>true</a:t>
            </a:r>
            <a:r>
              <a:rPr lang="en-US" dirty="0" smtClean="0"/>
              <a:t>, </a:t>
            </a:r>
            <a:r>
              <a:rPr lang="en-US" b="1" dirty="0" smtClean="0"/>
              <a:t>false</a:t>
            </a:r>
            <a:r>
              <a:rPr lang="en-US" dirty="0" smtClean="0"/>
              <a:t>)</a:t>
            </a:r>
            <a:endParaRPr lang="en-US" b="1" dirty="0" smtClean="0"/>
          </a:p>
        </p:txBody>
      </p:sp>
      <p:sp>
        <p:nvSpPr>
          <p:cNvPr id="6"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8D69F7D2-3495-4651-AC29-5CC0A9F182BF}" type="slidenum">
              <a:rPr lang="en-US" sz="1200">
                <a:solidFill>
                  <a:srgbClr val="898989"/>
                </a:solidFill>
              </a:rPr>
              <a:pPr eaLnBrk="1" hangingPunct="1"/>
              <a:t>6</a:t>
            </a:fld>
            <a:endParaRPr lang="en-US" sz="1200">
              <a:solidFill>
                <a:srgbClr val="898989"/>
              </a:solidFill>
            </a:endParaRPr>
          </a:p>
        </p:txBody>
      </p:sp>
    </p:spTree>
    <p:extLst>
      <p:ext uri="{BB962C8B-B14F-4D97-AF65-F5344CB8AC3E}">
        <p14:creationId xmlns:p14="http://schemas.microsoft.com/office/powerpoint/2010/main" val="2941040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sz="4000" smtClean="0"/>
              <a:t>How Do We Assign/Change the Value of a Variable?</a:t>
            </a:r>
          </a:p>
        </p:txBody>
      </p:sp>
      <p:sp>
        <p:nvSpPr>
          <p:cNvPr id="22531" name="Rectangle 3"/>
          <p:cNvSpPr>
            <a:spLocks noGrp="1" noChangeArrowheads="1"/>
          </p:cNvSpPr>
          <p:nvPr>
            <p:ph idx="1"/>
          </p:nvPr>
        </p:nvSpPr>
        <p:spPr/>
        <p:txBody>
          <a:bodyPr/>
          <a:lstStyle/>
          <a:p>
            <a:pPr eaLnBrk="1" hangingPunct="1">
              <a:buFont typeface="Wingdings" pitchFamily="2" charset="2"/>
              <a:buNone/>
            </a:pPr>
            <a:r>
              <a:rPr lang="en-US" sz="2000" dirty="0" smtClean="0">
                <a:latin typeface="Courier New" charset="0"/>
              </a:rPr>
              <a:t>   </a:t>
            </a:r>
            <a:r>
              <a:rPr lang="en-US" sz="2000" dirty="0" err="1" smtClean="0">
                <a:latin typeface="Courier New" charset="0"/>
              </a:rPr>
              <a:t>eggsPerBasket</a:t>
            </a:r>
            <a:r>
              <a:rPr lang="en-US" sz="2000" dirty="0" smtClean="0">
                <a:latin typeface="Courier New" charset="0"/>
              </a:rPr>
              <a:t> = </a:t>
            </a:r>
            <a:r>
              <a:rPr lang="en-US" sz="2000" dirty="0" err="1" smtClean="0">
                <a:latin typeface="Courier New" charset="0"/>
              </a:rPr>
              <a:t>keyboard.nextInt</a:t>
            </a:r>
            <a:r>
              <a:rPr lang="en-US" sz="2000" dirty="0" smtClean="0">
                <a:latin typeface="Courier New" charset="0"/>
              </a:rPr>
              <a:t>();</a:t>
            </a:r>
          </a:p>
          <a:p>
            <a:pPr eaLnBrk="1" hangingPunct="1">
              <a:buFont typeface="Wingdings" pitchFamily="2" charset="2"/>
              <a:buNone/>
            </a:pPr>
            <a:r>
              <a:rPr lang="en-US" sz="2000" dirty="0" smtClean="0">
                <a:latin typeface="Courier New" charset="0"/>
              </a:rPr>
              <a:t>   </a:t>
            </a:r>
            <a:r>
              <a:rPr lang="en-US" sz="2000" dirty="0" err="1" smtClean="0">
                <a:latin typeface="Courier New" charset="0"/>
              </a:rPr>
              <a:t>totalEggs</a:t>
            </a:r>
            <a:r>
              <a:rPr lang="en-US" sz="2000" dirty="0" smtClean="0">
                <a:latin typeface="Courier New" charset="0"/>
              </a:rPr>
              <a:t> = </a:t>
            </a:r>
            <a:r>
              <a:rPr lang="en-US" sz="2000" dirty="0" err="1" smtClean="0">
                <a:latin typeface="Courier New" charset="0"/>
              </a:rPr>
              <a:t>numberOfBaskets</a:t>
            </a:r>
            <a:r>
              <a:rPr lang="en-US" sz="2000" dirty="0" smtClean="0">
                <a:latin typeface="Courier New" charset="0"/>
              </a:rPr>
              <a:t> * </a:t>
            </a:r>
            <a:r>
              <a:rPr lang="en-US" sz="2000" dirty="0" err="1" smtClean="0">
                <a:latin typeface="Courier New" charset="0"/>
              </a:rPr>
              <a:t>eggsPerBasket</a:t>
            </a:r>
            <a:r>
              <a:rPr lang="en-US" sz="2000" dirty="0" smtClean="0">
                <a:latin typeface="Courier New" charset="0"/>
              </a:rPr>
              <a:t>;</a:t>
            </a:r>
          </a:p>
          <a:p>
            <a:pPr eaLnBrk="1" hangingPunct="1"/>
            <a:endParaRPr lang="en-US" sz="2000" dirty="0" smtClean="0"/>
          </a:p>
          <a:p>
            <a:pPr eaLnBrk="1" hangingPunct="1"/>
            <a:r>
              <a:rPr lang="en-US" dirty="0" smtClean="0"/>
              <a:t>Assignment statement:</a:t>
            </a:r>
            <a:br>
              <a:rPr lang="en-US" dirty="0" smtClean="0"/>
            </a:br>
            <a:r>
              <a:rPr lang="en-US" dirty="0" smtClean="0"/>
              <a:t>	</a:t>
            </a:r>
            <a:r>
              <a:rPr lang="en-US" sz="2800" dirty="0" smtClean="0">
                <a:latin typeface="Courier New" charset="0"/>
              </a:rPr>
              <a:t>variable = expression;</a:t>
            </a:r>
          </a:p>
          <a:p>
            <a:pPr eaLnBrk="1" hangingPunct="1"/>
            <a:r>
              <a:rPr lang="en-US" dirty="0" smtClean="0"/>
              <a:t>Assigns the value of the expression on the right side of = to the variable on the left side</a:t>
            </a:r>
          </a:p>
          <a:p>
            <a:pPr lvl="1"/>
            <a:r>
              <a:rPr lang="en-US" dirty="0" smtClean="0"/>
              <a:t>It does not mean “equal” like in math!</a:t>
            </a:r>
          </a:p>
          <a:p>
            <a:r>
              <a:rPr lang="en-US" dirty="0" smtClean="0"/>
              <a:t>These expressions look different, but they’re both doing the same thing!</a:t>
            </a:r>
          </a:p>
        </p:txBody>
      </p:sp>
      <p:sp>
        <p:nvSpPr>
          <p:cNvPr id="7"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BE4F9A30-7E13-4220-B698-CF059EE04884}" type="slidenum">
              <a:rPr lang="en-US" sz="1200">
                <a:solidFill>
                  <a:srgbClr val="898989"/>
                </a:solidFill>
              </a:rPr>
              <a:pPr eaLnBrk="1" hangingPunct="1"/>
              <a:t>7</a:t>
            </a:fld>
            <a:endParaRPr lang="en-US" sz="1200">
              <a:solidFill>
                <a:srgbClr val="898989"/>
              </a:solidFill>
            </a:endParaRPr>
          </a:p>
        </p:txBody>
      </p:sp>
      <p:sp>
        <p:nvSpPr>
          <p:cNvPr id="222212" name="Rectangle 4"/>
          <p:cNvSpPr>
            <a:spLocks noChangeArrowheads="1"/>
          </p:cNvSpPr>
          <p:nvPr/>
        </p:nvSpPr>
        <p:spPr bwMode="auto">
          <a:xfrm>
            <a:off x="685800" y="1546225"/>
            <a:ext cx="7315200" cy="892175"/>
          </a:xfrm>
          <a:prstGeom prst="rect">
            <a:avLst/>
          </a:prstGeom>
          <a:noFill/>
          <a:ln w="25400">
            <a:solidFill>
              <a:schemeClr val="tx1"/>
            </a:solidFill>
            <a:miter lim="800000"/>
            <a:headEnd/>
            <a:tailEnd/>
          </a:ln>
          <a:effectLst/>
        </p:spPr>
        <p:txBody>
          <a:bodyPr wrap="none" anchor="ctr"/>
          <a:lstStyle/>
          <a:p>
            <a:endParaRPr lang="en-US">
              <a:effectLst>
                <a:outerShdw blurRad="38100" dist="38100" dir="2700000" algn="tl">
                  <a:srgbClr val="C0C0C0"/>
                </a:outerShdw>
              </a:effectLst>
            </a:endParaRPr>
          </a:p>
        </p:txBody>
      </p:sp>
    </p:spTree>
    <p:extLst>
      <p:ext uri="{BB962C8B-B14F-4D97-AF65-F5344CB8AC3E}">
        <p14:creationId xmlns:p14="http://schemas.microsoft.com/office/powerpoint/2010/main" val="15535510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What Is an Expression?</a:t>
            </a:r>
          </a:p>
        </p:txBody>
      </p:sp>
      <p:sp>
        <p:nvSpPr>
          <p:cNvPr id="23555" name="Rectangle 3"/>
          <p:cNvSpPr>
            <a:spLocks noGrp="1" noChangeArrowheads="1"/>
          </p:cNvSpPr>
          <p:nvPr>
            <p:ph idx="1"/>
          </p:nvPr>
        </p:nvSpPr>
        <p:spPr/>
        <p:txBody>
          <a:bodyPr/>
          <a:lstStyle/>
          <a:p>
            <a:pPr eaLnBrk="1" hangingPunct="1">
              <a:buFont typeface="Wingdings" pitchFamily="2" charset="2"/>
              <a:buNone/>
            </a:pPr>
            <a:r>
              <a:rPr lang="en-US" sz="2000" dirty="0" smtClean="0">
                <a:latin typeface="Courier New" charset="0"/>
              </a:rPr>
              <a:t>	</a:t>
            </a:r>
            <a:r>
              <a:rPr lang="en-US" sz="2000" dirty="0" err="1" smtClean="0">
                <a:latin typeface="Courier New" charset="0"/>
              </a:rPr>
              <a:t>numberOfBaskets</a:t>
            </a:r>
            <a:r>
              <a:rPr lang="en-US" sz="2000" dirty="0" smtClean="0">
                <a:latin typeface="Courier New" charset="0"/>
              </a:rPr>
              <a:t> * </a:t>
            </a:r>
            <a:r>
              <a:rPr lang="en-US" sz="2000" dirty="0" err="1" smtClean="0">
                <a:latin typeface="Courier New" charset="0"/>
              </a:rPr>
              <a:t>eggsPerBasket</a:t>
            </a:r>
            <a:endParaRPr lang="en-US" sz="2000" dirty="0" smtClean="0">
              <a:latin typeface="Courier New" charset="0"/>
            </a:endParaRPr>
          </a:p>
          <a:p>
            <a:pPr eaLnBrk="1" hangingPunct="1">
              <a:buFont typeface="Wingdings" pitchFamily="2" charset="2"/>
              <a:buNone/>
            </a:pPr>
            <a:endParaRPr lang="en-US" sz="2000" dirty="0" smtClean="0">
              <a:latin typeface="Courier New" charset="0"/>
            </a:endParaRPr>
          </a:p>
          <a:p>
            <a:pPr eaLnBrk="1" hangingPunct="1"/>
            <a:r>
              <a:rPr lang="en-US" sz="2800" dirty="0" smtClean="0"/>
              <a:t>Program expressions are very much like arithmetic expressions you are familiar with (usual operators, parenthesis, precedence rules, etc.)</a:t>
            </a:r>
          </a:p>
          <a:p>
            <a:pPr eaLnBrk="1" hangingPunct="1"/>
            <a:r>
              <a:rPr lang="en-US" sz="2800" dirty="0" smtClean="0"/>
              <a:t>Expressions can be evaluated to produce a value and they have a type (the type of the value of the expression)</a:t>
            </a:r>
          </a:p>
        </p:txBody>
      </p:sp>
      <p:sp>
        <p:nvSpPr>
          <p:cNvPr id="7"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64A66066-CBB4-4506-92D0-AA4F1C56122A}" type="slidenum">
              <a:rPr lang="en-US" sz="1200">
                <a:solidFill>
                  <a:srgbClr val="898989"/>
                </a:solidFill>
              </a:rPr>
              <a:pPr eaLnBrk="1" hangingPunct="1"/>
              <a:t>8</a:t>
            </a:fld>
            <a:endParaRPr lang="en-US" sz="1200">
              <a:solidFill>
                <a:srgbClr val="898989"/>
              </a:solidFill>
            </a:endParaRPr>
          </a:p>
        </p:txBody>
      </p:sp>
      <p:sp>
        <p:nvSpPr>
          <p:cNvPr id="223236" name="Rectangle 4"/>
          <p:cNvSpPr>
            <a:spLocks noChangeArrowheads="1"/>
          </p:cNvSpPr>
          <p:nvPr/>
        </p:nvSpPr>
        <p:spPr bwMode="auto">
          <a:xfrm>
            <a:off x="635000" y="1498600"/>
            <a:ext cx="5232400" cy="609600"/>
          </a:xfrm>
          <a:prstGeom prst="rect">
            <a:avLst/>
          </a:prstGeom>
          <a:noFill/>
          <a:ln w="25400">
            <a:solidFill>
              <a:schemeClr val="tx1"/>
            </a:solidFill>
            <a:miter lim="800000"/>
            <a:headEnd/>
            <a:tailEnd/>
          </a:ln>
          <a:effectLst/>
        </p:spPr>
        <p:txBody>
          <a:bodyPr wrap="none" anchor="ctr"/>
          <a:lstStyle/>
          <a:p>
            <a:endParaRPr lang="en-US">
              <a:effectLst>
                <a:outerShdw blurRad="38100" dist="38100" dir="2700000" algn="tl">
                  <a:srgbClr val="C0C0C0"/>
                </a:outerShdw>
              </a:effectLst>
            </a:endParaRPr>
          </a:p>
        </p:txBody>
      </p:sp>
    </p:spTree>
    <p:extLst>
      <p:ext uri="{BB962C8B-B14F-4D97-AF65-F5344CB8AC3E}">
        <p14:creationId xmlns:p14="http://schemas.microsoft.com/office/powerpoint/2010/main" val="29335820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What Is an Expression?</a:t>
            </a:r>
          </a:p>
        </p:txBody>
      </p:sp>
      <p:sp>
        <p:nvSpPr>
          <p:cNvPr id="23555" name="Rectangle 3"/>
          <p:cNvSpPr>
            <a:spLocks noGrp="1" noChangeArrowheads="1"/>
          </p:cNvSpPr>
          <p:nvPr>
            <p:ph idx="1"/>
          </p:nvPr>
        </p:nvSpPr>
        <p:spPr>
          <a:xfrm>
            <a:off x="457200" y="1192784"/>
            <a:ext cx="8229600" cy="4938141"/>
          </a:xfrm>
        </p:spPr>
        <p:txBody>
          <a:bodyPr/>
          <a:lstStyle/>
          <a:p>
            <a:pPr>
              <a:buNone/>
            </a:pPr>
            <a:r>
              <a:rPr lang="en-US" sz="2000" dirty="0" smtClean="0">
                <a:latin typeface="Courier New" charset="0"/>
              </a:rPr>
              <a:t>	</a:t>
            </a:r>
            <a:r>
              <a:rPr lang="en-US" sz="2000" dirty="0">
                <a:latin typeface="Courier New" charset="0"/>
              </a:rPr>
              <a:t> </a:t>
            </a:r>
            <a:r>
              <a:rPr lang="en-US" sz="2000" dirty="0" err="1">
                <a:latin typeface="Courier New" charset="0"/>
              </a:rPr>
              <a:t>keyboard.nextInt</a:t>
            </a:r>
            <a:r>
              <a:rPr lang="en-US" sz="2000" dirty="0" smtClean="0">
                <a:latin typeface="Courier New" charset="0"/>
              </a:rPr>
              <a:t>()</a:t>
            </a:r>
          </a:p>
          <a:p>
            <a:pPr eaLnBrk="1" hangingPunct="1"/>
            <a:endParaRPr lang="en-US" sz="2800" dirty="0" smtClean="0"/>
          </a:p>
          <a:p>
            <a:pPr eaLnBrk="1" hangingPunct="1"/>
            <a:r>
              <a:rPr lang="en-US" sz="2800" dirty="0" smtClean="0"/>
              <a:t>Expressions can also be the result of evaluating something known as a </a:t>
            </a:r>
            <a:r>
              <a:rPr lang="en-US" sz="2800" i="1" dirty="0" smtClean="0"/>
              <a:t>function</a:t>
            </a:r>
            <a:endParaRPr lang="en-US" sz="2800" dirty="0" smtClean="0"/>
          </a:p>
          <a:p>
            <a:pPr lvl="1"/>
            <a:r>
              <a:rPr lang="en-US" sz="2400" dirty="0" smtClean="0"/>
              <a:t>The above is an example of this</a:t>
            </a:r>
          </a:p>
          <a:p>
            <a:pPr lvl="1"/>
            <a:r>
              <a:rPr lang="en-US" sz="2400" dirty="0" smtClean="0"/>
              <a:t>Program functions are very similar to mathematical functions</a:t>
            </a:r>
          </a:p>
          <a:p>
            <a:pPr lvl="2"/>
            <a:r>
              <a:rPr lang="en-US" sz="2000" dirty="0" smtClean="0"/>
              <a:t>Take inputs, produce outputs from those inputs</a:t>
            </a:r>
          </a:p>
          <a:p>
            <a:pPr lvl="2"/>
            <a:r>
              <a:rPr lang="en-US" sz="2000" dirty="0" smtClean="0"/>
              <a:t>Such as y = f(x) – f(x) is a function where x is the input, f(x) is the output</a:t>
            </a:r>
          </a:p>
          <a:p>
            <a:pPr lvl="1"/>
            <a:r>
              <a:rPr lang="en-US" sz="2400" dirty="0" smtClean="0"/>
              <a:t>More on this later!</a:t>
            </a:r>
          </a:p>
        </p:txBody>
      </p:sp>
      <p:sp>
        <p:nvSpPr>
          <p:cNvPr id="7" name="Slide Number Placeholder 5"/>
          <p:cNvSpPr>
            <a:spLocks noGrp="1"/>
          </p:cNvSpPr>
          <p:nvPr>
            <p:ph type="sldNum" sz="quarter" idx="12"/>
          </p:nvPr>
        </p:nvSpPr>
        <p:spPr/>
        <p:txBody>
          <a:bodyPr/>
          <a:lstStyle>
            <a:lvl1pPr eaLnBrk="0" hangingPunct="0">
              <a:defRPr sz="2000" b="1">
                <a:solidFill>
                  <a:schemeClr val="tx1"/>
                </a:solidFill>
                <a:latin typeface="Courier New" charset="0"/>
              </a:defRPr>
            </a:lvl1pPr>
            <a:lvl2pPr marL="742950" indent="-285750" eaLnBrk="0" hangingPunct="0">
              <a:defRPr sz="2000" b="1">
                <a:solidFill>
                  <a:schemeClr val="tx1"/>
                </a:solidFill>
                <a:latin typeface="Courier New" charset="0"/>
              </a:defRPr>
            </a:lvl2pPr>
            <a:lvl3pPr marL="1143000" indent="-228600" eaLnBrk="0" hangingPunct="0">
              <a:defRPr sz="2000" b="1">
                <a:solidFill>
                  <a:schemeClr val="tx1"/>
                </a:solidFill>
                <a:latin typeface="Courier New" charset="0"/>
              </a:defRPr>
            </a:lvl3pPr>
            <a:lvl4pPr marL="1600200" indent="-228600" eaLnBrk="0" hangingPunct="0">
              <a:defRPr sz="2000" b="1">
                <a:solidFill>
                  <a:schemeClr val="tx1"/>
                </a:solidFill>
                <a:latin typeface="Courier New" charset="0"/>
              </a:defRPr>
            </a:lvl4pPr>
            <a:lvl5pPr marL="2057400" indent="-228600" eaLnBrk="0" hangingPunct="0">
              <a:defRPr sz="2000" b="1">
                <a:solidFill>
                  <a:schemeClr val="tx1"/>
                </a:solidFill>
                <a:latin typeface="Courier New" charset="0"/>
              </a:defRPr>
            </a:lvl5pPr>
            <a:lvl6pPr marL="25146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6pPr>
            <a:lvl7pPr marL="29718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7pPr>
            <a:lvl8pPr marL="34290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8pPr>
            <a:lvl9pPr marL="3886200" indent="-228600" eaLnBrk="0" fontAlgn="base" hangingPunct="0">
              <a:spcBef>
                <a:spcPct val="0"/>
              </a:spcBef>
              <a:spcAft>
                <a:spcPct val="0"/>
              </a:spcAft>
              <a:buClr>
                <a:schemeClr val="tx2"/>
              </a:buClr>
              <a:buSzPct val="115000"/>
              <a:buFont typeface="Wingdings" pitchFamily="2" charset="2"/>
              <a:defRPr sz="2000" b="1">
                <a:solidFill>
                  <a:schemeClr val="tx1"/>
                </a:solidFill>
                <a:latin typeface="Courier New" charset="0"/>
              </a:defRPr>
            </a:lvl9pPr>
          </a:lstStyle>
          <a:p>
            <a:pPr eaLnBrk="1" hangingPunct="1"/>
            <a:fld id="{64A66066-CBB4-4506-92D0-AA4F1C56122A}" type="slidenum">
              <a:rPr lang="en-US" sz="1200">
                <a:solidFill>
                  <a:srgbClr val="898989"/>
                </a:solidFill>
              </a:rPr>
              <a:pPr eaLnBrk="1" hangingPunct="1"/>
              <a:t>9</a:t>
            </a:fld>
            <a:endParaRPr lang="en-US" sz="1200">
              <a:solidFill>
                <a:srgbClr val="898989"/>
              </a:solidFill>
            </a:endParaRPr>
          </a:p>
        </p:txBody>
      </p:sp>
      <p:sp>
        <p:nvSpPr>
          <p:cNvPr id="223236" name="Rectangle 4"/>
          <p:cNvSpPr>
            <a:spLocks noChangeArrowheads="1"/>
          </p:cNvSpPr>
          <p:nvPr/>
        </p:nvSpPr>
        <p:spPr bwMode="auto">
          <a:xfrm>
            <a:off x="635000" y="1192784"/>
            <a:ext cx="5232400" cy="609600"/>
          </a:xfrm>
          <a:prstGeom prst="rect">
            <a:avLst/>
          </a:prstGeom>
          <a:noFill/>
          <a:ln w="25400">
            <a:solidFill>
              <a:schemeClr val="tx1"/>
            </a:solidFill>
            <a:miter lim="800000"/>
            <a:headEnd/>
            <a:tailEnd/>
          </a:ln>
          <a:effectLst/>
        </p:spPr>
        <p:txBody>
          <a:bodyPr wrap="none" anchor="ctr"/>
          <a:lstStyle/>
          <a:p>
            <a:endParaRPr lang="en-US">
              <a:effectLst>
                <a:outerShdw blurRad="38100" dist="38100" dir="2700000" algn="tl">
                  <a:srgbClr val="C0C0C0"/>
                </a:outerShdw>
              </a:effectLst>
            </a:endParaRPr>
          </a:p>
        </p:txBody>
      </p:sp>
    </p:spTree>
    <p:extLst>
      <p:ext uri="{BB962C8B-B14F-4D97-AF65-F5344CB8AC3E}">
        <p14:creationId xmlns:p14="http://schemas.microsoft.com/office/powerpoint/2010/main" val="24212585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00_CourseIntroduction">
  <a:themeElements>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3030</TotalTime>
  <Words>3929</Words>
  <Application>Microsoft Macintosh PowerPoint</Application>
  <PresentationFormat>On-screen Show (4:3)</PresentationFormat>
  <Paragraphs>709</Paragraphs>
  <Slides>58</Slides>
  <Notes>49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58</vt:i4>
      </vt:variant>
    </vt:vector>
  </HeadingPairs>
  <TitlesOfParts>
    <vt:vector size="67" baseType="lpstr">
      <vt:lpstr>Arial</vt:lpstr>
      <vt:lpstr>Arial Unicode MS</vt:lpstr>
      <vt:lpstr>Calibri</vt:lpstr>
      <vt:lpstr>Comic Sans MS</vt:lpstr>
      <vt:lpstr>Courier New</vt:lpstr>
      <vt:lpstr>Garamond</vt:lpstr>
      <vt:lpstr>Wingdings</vt:lpstr>
      <vt:lpstr>Office Theme</vt:lpstr>
      <vt:lpstr>00_CourseIntroduction</vt:lpstr>
      <vt:lpstr>CSE 1223: Introduction to Computer Programming in Java Chapter 2 – Java Fundamentals</vt:lpstr>
      <vt:lpstr>Recall From Last Time: Java Program</vt:lpstr>
      <vt:lpstr>What Does EggBasketEnhanced Do?</vt:lpstr>
      <vt:lpstr>What Is a Program Variable?</vt:lpstr>
      <vt:lpstr>What Is a Program Variable?</vt:lpstr>
      <vt:lpstr>What Is a Program Type?</vt:lpstr>
      <vt:lpstr>How Do We Assign/Change the Value of a Variable?</vt:lpstr>
      <vt:lpstr>What Is an Expression?</vt:lpstr>
      <vt:lpstr>What Is an Expression?</vt:lpstr>
      <vt:lpstr>Numeric Operators</vt:lpstr>
      <vt:lpstr>Integer arithmetic</vt:lpstr>
      <vt:lpstr>Integer arithmetic</vt:lpstr>
      <vt:lpstr>Integer arithmetic</vt:lpstr>
      <vt:lpstr>Some Expressions: What Are Their Values?</vt:lpstr>
      <vt:lpstr>Output Statements</vt:lpstr>
      <vt:lpstr>Input Statements</vt:lpstr>
      <vt:lpstr>To Sum Up...</vt:lpstr>
      <vt:lpstr>It’s Your Turn!</vt:lpstr>
      <vt:lpstr>Step 1: Program Skeleton</vt:lpstr>
      <vt:lpstr>Step 2: Create Scanner</vt:lpstr>
      <vt:lpstr>Step 3: Input Width</vt:lpstr>
      <vt:lpstr>Step 4: Input Height</vt:lpstr>
      <vt:lpstr>Step 5: Compute Area</vt:lpstr>
      <vt:lpstr>Step 6: Output Area</vt:lpstr>
      <vt:lpstr>Complete ComputeArea</vt:lpstr>
      <vt:lpstr>The char Type</vt:lpstr>
      <vt:lpstr>The String Type</vt:lpstr>
      <vt:lpstr>String Variables</vt:lpstr>
      <vt:lpstr>Indexing Characters Within a String</vt:lpstr>
      <vt:lpstr>Methods</vt:lpstr>
      <vt:lpstr>Some String Methods</vt:lpstr>
      <vt:lpstr>Some String Methods</vt:lpstr>
      <vt:lpstr>Some String Methods</vt:lpstr>
      <vt:lpstr>String Methods cont.</vt:lpstr>
      <vt:lpstr>String Methods cont.</vt:lpstr>
      <vt:lpstr>Some String Methods cont.</vt:lpstr>
      <vt:lpstr>Some String Methods cont.</vt:lpstr>
      <vt:lpstr>Some String Methods cont.</vt:lpstr>
      <vt:lpstr>Some String Methods cont.</vt:lpstr>
      <vt:lpstr>Some String Methods cont.</vt:lpstr>
      <vt:lpstr>Some String Methods cont.</vt:lpstr>
      <vt:lpstr>Concatenating (Appending) Strings</vt:lpstr>
      <vt:lpstr>Concatenating (Appending) Strings</vt:lpstr>
      <vt:lpstr>Single Character Input</vt:lpstr>
      <vt:lpstr>Escape Characters</vt:lpstr>
      <vt:lpstr>String Program</vt:lpstr>
      <vt:lpstr>What Is The Output Of StringTest?</vt:lpstr>
      <vt:lpstr>PowerPoint Presentation</vt:lpstr>
      <vt:lpstr>PowerPoint Presentation</vt:lpstr>
      <vt:lpstr>Program State</vt:lpstr>
      <vt:lpstr>Your Turn, Again!</vt:lpstr>
      <vt:lpstr>BreakName</vt:lpstr>
      <vt:lpstr>BreakName</vt:lpstr>
      <vt:lpstr>Documentation and Style</vt:lpstr>
      <vt:lpstr>Documentation and Style</vt:lpstr>
      <vt:lpstr>Documentation and Style</vt:lpstr>
      <vt:lpstr>Comments</vt:lpstr>
      <vt:lpstr>Documentation and Style</vt:lpstr>
    </vt:vector>
  </TitlesOfParts>
  <Company>Department Of Computer Science And Engineering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1223 Introduction to Computer Programming in Java</dc:title>
  <dc:creator>jeremy morris</dc:creator>
  <cp:lastModifiedBy>Serai, Prashant</cp:lastModifiedBy>
  <cp:revision>27</cp:revision>
  <dcterms:created xsi:type="dcterms:W3CDTF">2012-03-30T19:17:59Z</dcterms:created>
  <dcterms:modified xsi:type="dcterms:W3CDTF">2016-05-18T13:46:07Z</dcterms:modified>
</cp:coreProperties>
</file>