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9"/>
  </p:notesMasterIdLst>
  <p:handoutMasterIdLst>
    <p:handoutMasterId r:id="rId50"/>
  </p:handoutMasterIdLst>
  <p:sldIdLst>
    <p:sldId id="320" r:id="rId2"/>
    <p:sldId id="477" r:id="rId3"/>
    <p:sldId id="478" r:id="rId4"/>
    <p:sldId id="479" r:id="rId5"/>
    <p:sldId id="482" r:id="rId6"/>
    <p:sldId id="520" r:id="rId7"/>
    <p:sldId id="521" r:id="rId8"/>
    <p:sldId id="480" r:id="rId9"/>
    <p:sldId id="483" r:id="rId10"/>
    <p:sldId id="414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2" r:id="rId19"/>
    <p:sldId id="530" r:id="rId20"/>
    <p:sldId id="494" r:id="rId21"/>
    <p:sldId id="493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22" r:id="rId32"/>
    <p:sldId id="523" r:id="rId33"/>
    <p:sldId id="511" r:id="rId34"/>
    <p:sldId id="512" r:id="rId35"/>
    <p:sldId id="529" r:id="rId36"/>
    <p:sldId id="513" r:id="rId37"/>
    <p:sldId id="528" r:id="rId38"/>
    <p:sldId id="514" r:id="rId39"/>
    <p:sldId id="515" r:id="rId40"/>
    <p:sldId id="524" r:id="rId41"/>
    <p:sldId id="525" r:id="rId42"/>
    <p:sldId id="526" r:id="rId43"/>
    <p:sldId id="527" r:id="rId44"/>
    <p:sldId id="518" r:id="rId45"/>
    <p:sldId id="471" r:id="rId46"/>
    <p:sldId id="531" r:id="rId47"/>
    <p:sldId id="532" r:id="rId4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B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04"/>
  </p:normalViewPr>
  <p:slideViewPr>
    <p:cSldViewPr>
      <p:cViewPr varScale="1">
        <p:scale>
          <a:sx n="90" d="100"/>
          <a:sy n="90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693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693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193BAFC-AABF-4157-B146-19DB910D3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693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7869" y="4410076"/>
            <a:ext cx="5589263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693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B310767-8732-411C-9C76-38CE6A722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6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5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8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CB28-97B6-4B99-B6CC-F8B9BF575C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504C4-2505-4040-B2A7-0B0417D17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568E1-E2F6-4191-BC45-349286985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E5A0F-2C5B-4F5F-BBED-5A3DAB992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EEF1-A19B-40F6-BD53-CF4E67931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CC0E-EF58-405B-98C5-DD40AE2CB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58228-5A22-4C35-8CDD-FEE6547573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1199-AD68-45B7-8932-B564543A8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37FD5-23A3-433F-AAE9-C1FB8ED84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104D-8DE7-4466-96F7-1A28F315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4002-C957-46F8-A12B-C3A4B4002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830DE-487E-4B9A-930A-728616DA0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203D-A275-42EC-A96C-60DED5B77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FE0AA2EB-FF58-4A78-983B-48E2410946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4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util/ArrayList.html" TargetMode="External"/><Relationship Id="rId4" Type="http://schemas.openxmlformats.org/officeDocument/2006/relationships/hyperlink" Target="http://docs.oracle.com/javase/6/docs/api/java/util/Scann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6/docs/api/java/lang/Str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2B904-D083-4709-98CD-E68BEA38EDC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22098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CSE 1223: Introduction to Computer Programming in Java</a:t>
            </a:r>
            <a:br>
              <a:rPr lang="en-US" sz="4000" dirty="0" smtClean="0"/>
            </a:br>
            <a:r>
              <a:rPr lang="en-US" sz="4000" dirty="0" smtClean="0"/>
              <a:t>Object-oriented Programming Basics</a:t>
            </a:r>
            <a:r>
              <a:rPr lang="en-US" sz="4600" dirty="0" smtClean="0"/>
              <a:t/>
            </a:r>
            <a:br>
              <a:rPr lang="en-US" sz="4600" dirty="0" smtClean="0"/>
            </a:br>
            <a:endParaRPr lang="en-US" sz="4600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7244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User-defined types</a:t>
            </a:r>
          </a:p>
          <a:p>
            <a:pPr lvl="1"/>
            <a:r>
              <a:rPr lang="en-US" dirty="0" smtClean="0"/>
              <a:t>Allows programmers to extend the language (almost) arbitrarily</a:t>
            </a:r>
          </a:p>
          <a:p>
            <a:r>
              <a:rPr lang="en-US" dirty="0" smtClean="0"/>
              <a:t>Code re-use</a:t>
            </a:r>
          </a:p>
          <a:p>
            <a:pPr lvl="1"/>
            <a:r>
              <a:rPr lang="en-US" dirty="0" smtClean="0"/>
              <a:t>Many problems can be described by the same data types – why reinvent the wheel?</a:t>
            </a:r>
          </a:p>
          <a:p>
            <a:r>
              <a:rPr lang="en-US" dirty="0" smtClean="0"/>
              <a:t>Real-world problem solving</a:t>
            </a:r>
          </a:p>
          <a:p>
            <a:pPr lvl="1"/>
            <a:r>
              <a:rPr lang="en-US" dirty="0" smtClean="0"/>
              <a:t>Thinking of problems in terms of “objects” can make it easier to model problems in the real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 sz="2800" dirty="0" smtClean="0"/>
              <a:t>Every class has a </a:t>
            </a:r>
            <a:r>
              <a:rPr lang="en-US" sz="2800" i="1" dirty="0" smtClean="0"/>
              <a:t>public interface</a:t>
            </a:r>
            <a:endParaRPr lang="en-US" sz="2800" dirty="0" smtClean="0"/>
          </a:p>
          <a:p>
            <a:pPr lvl="1"/>
            <a:r>
              <a:rPr lang="en-US" sz="2400" dirty="0" smtClean="0"/>
              <a:t>This the set of items that are usable by programmers </a:t>
            </a:r>
          </a:p>
          <a:p>
            <a:pPr lvl="2"/>
            <a:r>
              <a:rPr lang="en-US" sz="2000" dirty="0" smtClean="0"/>
              <a:t>Classes have private elements too – we’ll talk about those later</a:t>
            </a:r>
          </a:p>
          <a:p>
            <a:pPr lvl="1"/>
            <a:r>
              <a:rPr lang="en-US" sz="2400" dirty="0" smtClean="0"/>
              <a:t>Public interfaces from the Java Standard Library are described in the Java documentation</a:t>
            </a:r>
          </a:p>
          <a:p>
            <a:pPr lvl="2"/>
            <a:r>
              <a:rPr lang="en-US" sz="2000" dirty="0" smtClean="0"/>
              <a:t>Strings:</a:t>
            </a:r>
          </a:p>
          <a:p>
            <a:pPr marL="671512" lvl="2" indent="0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docs.oracle.com/javase/6/docs/api/java/lang/String.html</a:t>
            </a:r>
            <a:endParaRPr lang="en-US" sz="2000" dirty="0"/>
          </a:p>
          <a:p>
            <a:pPr lvl="2"/>
            <a:r>
              <a:rPr lang="en-US" sz="2000" dirty="0" smtClean="0"/>
              <a:t> </a:t>
            </a:r>
            <a:r>
              <a:rPr lang="en-US" sz="2000" dirty="0" err="1" smtClean="0"/>
              <a:t>ArrayLists</a:t>
            </a:r>
            <a:r>
              <a:rPr lang="en-US" sz="2000" dirty="0" smtClean="0"/>
              <a:t>:</a:t>
            </a:r>
          </a:p>
          <a:p>
            <a:pPr marL="671512" lvl="2" indent="0">
              <a:buNone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docs.oracle.com/javase/6/docs/api/java/util/ArrayList.html</a:t>
            </a:r>
            <a:endParaRPr lang="en-US" sz="1800" dirty="0" smtClean="0"/>
          </a:p>
          <a:p>
            <a:pPr lvl="2"/>
            <a:r>
              <a:rPr lang="en-US" sz="2000" dirty="0" smtClean="0"/>
              <a:t>Scanners:</a:t>
            </a:r>
          </a:p>
          <a:p>
            <a:pPr marL="671512" lvl="2" indent="0">
              <a:buNone/>
            </a:pP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docs.oracle.com/javase/6/docs/api/java/util/Scanner.html</a:t>
            </a:r>
            <a:endParaRPr lang="en-US" sz="1800" dirty="0" smtClean="0"/>
          </a:p>
          <a:p>
            <a:pPr lvl="2"/>
            <a:r>
              <a:rPr lang="en-US" sz="2000" dirty="0" smtClean="0"/>
              <a:t>The documentation provides a </a:t>
            </a:r>
            <a:r>
              <a:rPr lang="en-US" sz="2000" dirty="0"/>
              <a:t>list of methods </a:t>
            </a:r>
            <a:r>
              <a:rPr lang="en-US" sz="2000" dirty="0" smtClean="0"/>
              <a:t>offered by </a:t>
            </a:r>
            <a:r>
              <a:rPr lang="en-US" sz="2000" dirty="0"/>
              <a:t>the </a:t>
            </a:r>
            <a:r>
              <a:rPr lang="en-US" sz="2000" dirty="0" smtClean="0"/>
              <a:t>class and a </a:t>
            </a:r>
            <a:r>
              <a:rPr lang="en-US" sz="2000" dirty="0"/>
              <a:t>description of what each method does</a:t>
            </a:r>
          </a:p>
          <a:p>
            <a:pPr marL="671512" lvl="2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0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interface example -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 smtClean="0"/>
              <a:t>Each class has two types of methods</a:t>
            </a:r>
          </a:p>
          <a:p>
            <a:pPr lvl="1"/>
            <a:r>
              <a:rPr lang="en-US" dirty="0" smtClean="0"/>
              <a:t>Constructor methods</a:t>
            </a:r>
          </a:p>
          <a:p>
            <a:pPr lvl="2"/>
            <a:r>
              <a:rPr lang="en-US" dirty="0" smtClean="0"/>
              <a:t>Used only to “construct” a new instance of a class</a:t>
            </a:r>
          </a:p>
          <a:p>
            <a:pPr lvl="1"/>
            <a:r>
              <a:rPr lang="en-US" dirty="0" smtClean="0"/>
              <a:t>Non-constructor methods (or </a:t>
            </a:r>
            <a:r>
              <a:rPr lang="en-US" i="1" dirty="0" smtClean="0"/>
              <a:t>class methods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All the other methods used by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26445" r="20625" b="28000"/>
          <a:stretch/>
        </p:blipFill>
        <p:spPr bwMode="auto">
          <a:xfrm>
            <a:off x="685800" y="3505200"/>
            <a:ext cx="760476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6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40325"/>
          </a:xfrm>
        </p:spPr>
        <p:txBody>
          <a:bodyPr/>
          <a:lstStyle/>
          <a:p>
            <a:r>
              <a:rPr lang="en-US" sz="2800" dirty="0" smtClean="0"/>
              <a:t>A constructor method is called when the object is </a:t>
            </a:r>
            <a:r>
              <a:rPr lang="en-US" sz="2800" i="1" dirty="0" smtClean="0"/>
              <a:t>instantiated</a:t>
            </a:r>
            <a:endParaRPr lang="en-US" sz="2800" dirty="0" smtClean="0"/>
          </a:p>
          <a:p>
            <a:pPr lvl="1"/>
            <a:r>
              <a:rPr lang="en-US" sz="2400" dirty="0" smtClean="0"/>
              <a:t>When we declare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/>
              <a:t>for example</a:t>
            </a:r>
          </a:p>
          <a:p>
            <a:pPr lvl="1"/>
            <a:r>
              <a:rPr lang="en-US" sz="2400" dirty="0" smtClean="0"/>
              <a:t>The constructor is a method and can take parameters</a:t>
            </a:r>
          </a:p>
          <a:p>
            <a:pPr lvl="1"/>
            <a:r>
              <a:rPr lang="en-US" sz="2400" dirty="0" smtClean="0"/>
              <a:t>A class can have multiple constructor methods</a:t>
            </a:r>
          </a:p>
          <a:p>
            <a:pPr lvl="2"/>
            <a:r>
              <a:rPr lang="en-US" sz="2000" dirty="0" smtClean="0"/>
              <a:t>Each provides different behavior when building a new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26445" r="20625" b="47556"/>
          <a:stretch/>
        </p:blipFill>
        <p:spPr bwMode="auto">
          <a:xfrm>
            <a:off x="685800" y="3962400"/>
            <a:ext cx="7604760" cy="178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4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you’ve already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(“stop”)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49748" y="3411466"/>
            <a:ext cx="196565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6781800" y="2341530"/>
            <a:ext cx="1150774" cy="10699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you’ve already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(“stop”)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49748" y="3411466"/>
            <a:ext cx="196565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6477000" y="2590800"/>
            <a:ext cx="1455574" cy="8206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you’ve already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(“stop”)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49748" y="3411466"/>
            <a:ext cx="196565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276600" y="2819400"/>
            <a:ext cx="4655974" cy="592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you’ve already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(“stop”)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49748" y="3411466"/>
            <a:ext cx="196565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276600" y="2819400"/>
            <a:ext cx="4655974" cy="592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48200" y="4130040"/>
            <a:ext cx="3429000" cy="2667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last one is a special case – the Java compiler treats this as the same as: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String(“”);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 call this “syntactic sugar” because it makes programming easier.</a:t>
            </a:r>
          </a:p>
        </p:txBody>
      </p:sp>
    </p:spTree>
    <p:extLst>
      <p:ext uri="{BB962C8B-B14F-4D97-AF65-F5344CB8AC3E}">
        <p14:creationId xmlns:p14="http://schemas.microsoft.com/office/powerpoint/2010/main" val="29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683125"/>
          </a:xfrm>
        </p:spPr>
        <p:txBody>
          <a:bodyPr/>
          <a:lstStyle/>
          <a:p>
            <a:r>
              <a:rPr lang="en-US" sz="2800" dirty="0" smtClean="0"/>
              <a:t>We </a:t>
            </a:r>
            <a:r>
              <a:rPr lang="en-US" sz="2800" i="1" dirty="0" smtClean="0"/>
              <a:t>instantiate</a:t>
            </a:r>
            <a:r>
              <a:rPr lang="en-US" sz="2800" dirty="0" smtClean="0"/>
              <a:t> objects by calling their constructors:</a:t>
            </a:r>
          </a:p>
          <a:p>
            <a:pPr lvl="1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&lt;String&gt;();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You </a:t>
            </a:r>
            <a:r>
              <a:rPr lang="en-US" dirty="0"/>
              <a:t>must use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keyword to create an instance of an object</a:t>
            </a:r>
          </a:p>
          <a:p>
            <a:pPr lvl="1"/>
            <a:r>
              <a:rPr lang="en-US" dirty="0"/>
              <a:t>Notice the syntax after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keyword:</a:t>
            </a:r>
          </a:p>
          <a:p>
            <a:pPr lvl="2"/>
            <a:r>
              <a:rPr lang="en-US" dirty="0" smtClean="0"/>
              <a:t>Parentheses – because we are calling a </a:t>
            </a:r>
            <a:r>
              <a:rPr lang="en-US" i="1" dirty="0" smtClean="0"/>
              <a:t>constructor method</a:t>
            </a:r>
            <a:endParaRPr lang="en-US" dirty="0" smtClean="0"/>
          </a:p>
          <a:p>
            <a:pPr lvl="2"/>
            <a:r>
              <a:rPr lang="en-US" dirty="0" smtClean="0"/>
              <a:t>This method will return a new </a:t>
            </a:r>
            <a:r>
              <a:rPr lang="en-US" dirty="0" err="1" smtClean="0"/>
              <a:t>ArrayList</a:t>
            </a:r>
            <a:r>
              <a:rPr lang="en-US" dirty="0" smtClean="0"/>
              <a:t> object</a:t>
            </a:r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4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458200" cy="3082925"/>
          </a:xfrm>
        </p:spPr>
        <p:txBody>
          <a:bodyPr/>
          <a:lstStyle/>
          <a:p>
            <a:pPr lvl="1"/>
            <a:r>
              <a:rPr lang="en-US" sz="2400" dirty="0" smtClean="0"/>
              <a:t>Classes may have more than one constructor method</a:t>
            </a:r>
            <a:endParaRPr lang="en-US" sz="2400" dirty="0"/>
          </a:p>
          <a:p>
            <a:pPr lvl="2"/>
            <a:r>
              <a:rPr lang="en-US" sz="2000" dirty="0" err="1" smtClean="0"/>
              <a:t>ArrayList</a:t>
            </a:r>
            <a:r>
              <a:rPr lang="en-US" sz="2000" dirty="0" smtClean="0"/>
              <a:t> (above) has 3</a:t>
            </a:r>
          </a:p>
          <a:p>
            <a:pPr lvl="3"/>
            <a:r>
              <a:rPr lang="en-US" sz="1800" dirty="0" smtClean="0"/>
              <a:t>One with no arguments (the “empty” or “default” constructor)</a:t>
            </a:r>
          </a:p>
          <a:p>
            <a:pPr lvl="3"/>
            <a:r>
              <a:rPr lang="en-US" sz="1800" dirty="0" smtClean="0"/>
              <a:t>One that takes a Collection as an argument</a:t>
            </a:r>
          </a:p>
          <a:p>
            <a:pPr lvl="3"/>
            <a:r>
              <a:rPr lang="en-US" sz="1800" dirty="0" smtClean="0"/>
              <a:t>One that takes an “</a:t>
            </a:r>
            <a:r>
              <a:rPr lang="en-US" sz="1800" dirty="0" err="1" smtClean="0"/>
              <a:t>initialCapacity</a:t>
            </a:r>
            <a:r>
              <a:rPr lang="en-US" sz="1800" dirty="0" smtClean="0"/>
              <a:t>” as an argument</a:t>
            </a:r>
          </a:p>
          <a:p>
            <a:pPr lvl="2"/>
            <a:r>
              <a:rPr lang="en-US" dirty="0" smtClean="0"/>
              <a:t>How do we know which one to use?</a:t>
            </a:r>
          </a:p>
          <a:p>
            <a:pPr lvl="3"/>
            <a:r>
              <a:rPr lang="en-US" dirty="0" smtClean="0"/>
              <a:t>Read the documentation!</a:t>
            </a:r>
          </a:p>
          <a:p>
            <a:pPr lvl="3"/>
            <a:r>
              <a:rPr lang="en-US" dirty="0" smtClean="0"/>
              <a:t>See which one fills the requirements that you need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26445" r="20625" b="47556"/>
          <a:stretch/>
        </p:blipFill>
        <p:spPr bwMode="auto">
          <a:xfrm>
            <a:off x="655320" y="1074420"/>
            <a:ext cx="7604760" cy="178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1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“Object-oriented programming”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all heard this “buzzword” before</a:t>
            </a:r>
          </a:p>
          <a:p>
            <a:pPr lvl="1"/>
            <a:r>
              <a:rPr lang="en-US" dirty="0" smtClean="0"/>
              <a:t>If nowhere else, you heard it the first day of class!</a:t>
            </a:r>
          </a:p>
          <a:p>
            <a:r>
              <a:rPr lang="en-US" dirty="0" smtClean="0"/>
              <a:t>What do we mean by it?</a:t>
            </a:r>
          </a:p>
          <a:p>
            <a:pPr lvl="1"/>
            <a:r>
              <a:rPr lang="en-US" dirty="0" smtClean="0"/>
              <a:t>A form of programming based around viewing software as modular objects instead of just as procedural lines of code</a:t>
            </a:r>
          </a:p>
          <a:p>
            <a:pPr lvl="1"/>
            <a:r>
              <a:rPr lang="en-US" dirty="0" smtClean="0"/>
              <a:t>Software as “black boxes”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0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458200" cy="3082925"/>
          </a:xfrm>
        </p:spPr>
        <p:txBody>
          <a:bodyPr/>
          <a:lstStyle/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&lt;String&gt;(); </a:t>
            </a:r>
          </a:p>
          <a:p>
            <a:pPr lvl="1"/>
            <a:r>
              <a:rPr lang="en-US" sz="2400" dirty="0"/>
              <a:t>How do we know which constructor will be called?</a:t>
            </a:r>
          </a:p>
          <a:p>
            <a:pPr lvl="2"/>
            <a:r>
              <a:rPr lang="en-US" sz="2000" dirty="0"/>
              <a:t>Look at the </a:t>
            </a:r>
            <a:r>
              <a:rPr lang="en-US" sz="2000" i="1" dirty="0" smtClean="0"/>
              <a:t>arguments </a:t>
            </a:r>
            <a:r>
              <a:rPr lang="en-US" sz="2000" dirty="0" smtClean="0"/>
              <a:t>(or </a:t>
            </a:r>
            <a:r>
              <a:rPr lang="en-US" sz="2000" i="1" dirty="0" smtClean="0"/>
              <a:t>parameters) </a:t>
            </a:r>
            <a:r>
              <a:rPr lang="en-US" sz="2000" dirty="0" smtClean="0"/>
              <a:t> </a:t>
            </a:r>
            <a:r>
              <a:rPr lang="en-US" sz="2000" dirty="0"/>
              <a:t>to the </a:t>
            </a:r>
            <a:r>
              <a:rPr lang="en-US" sz="2000" dirty="0" smtClean="0"/>
              <a:t>constructor method</a:t>
            </a:r>
          </a:p>
          <a:p>
            <a:pPr lvl="3"/>
            <a:r>
              <a:rPr lang="en-US" sz="1800" dirty="0" smtClean="0"/>
              <a:t>Remember!  Constructor is a method!</a:t>
            </a:r>
            <a:endParaRPr lang="en-US" sz="1800" dirty="0"/>
          </a:p>
          <a:p>
            <a:pPr lvl="2"/>
            <a:r>
              <a:rPr lang="en-US" sz="2000" dirty="0"/>
              <a:t>This one has no arguments, so the </a:t>
            </a:r>
            <a:r>
              <a:rPr lang="en-US" sz="2000" dirty="0" smtClean="0"/>
              <a:t>“default” </a:t>
            </a:r>
            <a:r>
              <a:rPr lang="en-US" sz="2000" dirty="0"/>
              <a:t>constructor will be </a:t>
            </a:r>
            <a:r>
              <a:rPr lang="en-US" sz="2000" dirty="0" smtClean="0"/>
              <a:t>called</a:t>
            </a:r>
          </a:p>
          <a:p>
            <a:pPr lvl="2"/>
            <a:r>
              <a:rPr lang="en-US" sz="2000" dirty="0" smtClean="0"/>
              <a:t>The Java compiler figures out which one you mean based on which arguments you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10540" y="1074420"/>
            <a:ext cx="7924800" cy="1783080"/>
            <a:chOff x="510540" y="1154430"/>
            <a:chExt cx="7924800" cy="17830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" t="26445" r="20625" b="47556"/>
            <a:stretch/>
          </p:blipFill>
          <p:spPr bwMode="auto">
            <a:xfrm>
              <a:off x="655320" y="1154430"/>
              <a:ext cx="7604760" cy="1783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10540" y="1474470"/>
              <a:ext cx="7924800" cy="586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3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an object has been </a:t>
            </a:r>
            <a:r>
              <a:rPr lang="en-US" i="1" dirty="0" smtClean="0"/>
              <a:t>instantiated</a:t>
            </a:r>
            <a:r>
              <a:rPr lang="en-US" dirty="0" smtClean="0"/>
              <a:t> we can use it</a:t>
            </a:r>
          </a:p>
          <a:p>
            <a:pPr lvl="1"/>
            <a:r>
              <a:rPr lang="en-US" dirty="0" smtClean="0"/>
              <a:t>We use an object by making calls to its </a:t>
            </a:r>
            <a:r>
              <a:rPr lang="en-US" i="1" dirty="0" smtClean="0"/>
              <a:t>public methods</a:t>
            </a:r>
            <a:endParaRPr lang="en-US" dirty="0" smtClean="0"/>
          </a:p>
          <a:p>
            <a:pPr lvl="1"/>
            <a:r>
              <a:rPr lang="en-US" dirty="0" smtClean="0"/>
              <a:t>Public methods can do many things, but two categories generally stand out:</a:t>
            </a:r>
          </a:p>
          <a:p>
            <a:pPr lvl="2"/>
            <a:r>
              <a:rPr lang="en-US" dirty="0" smtClean="0"/>
              <a:t>Change the data inside an object (</a:t>
            </a:r>
            <a:r>
              <a:rPr lang="en-US" i="1" dirty="0" err="1" smtClean="0"/>
              <a:t>mutators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setters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Access the data inside an object (</a:t>
            </a:r>
            <a:r>
              <a:rPr lang="en-US" i="1" dirty="0" err="1" smtClean="0"/>
              <a:t>accessors</a:t>
            </a:r>
            <a:r>
              <a:rPr lang="en-US" dirty="0" smtClean="0"/>
              <a:t> or </a:t>
            </a:r>
            <a:r>
              <a:rPr lang="en-US" i="1" dirty="0" smtClean="0"/>
              <a:t>getters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4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 you’ve already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(“stop”)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49748" y="3411466"/>
            <a:ext cx="196565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Accessor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495800" y="3276600"/>
            <a:ext cx="2453948" cy="4396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 you’ve already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(“stop”)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49748" y="3411466"/>
            <a:ext cx="196565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Accessor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Mutator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257800" y="3411466"/>
            <a:ext cx="1691948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 you’ve already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(“stop”)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49748" y="3411466"/>
            <a:ext cx="196565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2000" y="3716266"/>
            <a:ext cx="23777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 you’ve already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(“stop”)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49748" y="3411466"/>
            <a:ext cx="196565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Accessor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43400" y="3716266"/>
            <a:ext cx="2606348" cy="931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 you’ve already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21652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Scanner keyboard = new Scanner(System.in);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input = “”;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input.equals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(“stop”)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input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(input);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stringList.size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stringList.get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949748" y="3411466"/>
            <a:ext cx="196565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Accessor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3716266"/>
            <a:ext cx="1768148" cy="12367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 err="1" smtClean="0"/>
              <a:t>Mutator</a:t>
            </a:r>
            <a:r>
              <a:rPr lang="en-US" dirty="0" smtClean="0"/>
              <a:t> methods (aka setter methods)</a:t>
            </a:r>
          </a:p>
          <a:p>
            <a:pPr lvl="1"/>
            <a:r>
              <a:rPr lang="en-US" dirty="0" smtClean="0"/>
              <a:t>Used to </a:t>
            </a:r>
            <a:r>
              <a:rPr lang="en-US" i="1" dirty="0" smtClean="0"/>
              <a:t>make changes to</a:t>
            </a:r>
            <a:r>
              <a:rPr lang="en-US" dirty="0" smtClean="0"/>
              <a:t> (or </a:t>
            </a:r>
            <a:r>
              <a:rPr lang="en-US" i="1" dirty="0" smtClean="0"/>
              <a:t>mutate</a:t>
            </a:r>
            <a:r>
              <a:rPr lang="en-US" dirty="0" smtClean="0"/>
              <a:t>) an object</a:t>
            </a:r>
          </a:p>
          <a:p>
            <a:pPr lvl="2"/>
            <a:r>
              <a:rPr lang="en-US" dirty="0" smtClean="0"/>
              <a:t>Also known as “setting values” of an object</a:t>
            </a:r>
          </a:p>
          <a:p>
            <a:pPr lvl="1"/>
            <a:r>
              <a:rPr lang="en-US" dirty="0" smtClean="0"/>
              <a:t>Just like a static method, class methods have </a:t>
            </a:r>
            <a:r>
              <a:rPr lang="en-US" i="1" dirty="0" smtClean="0"/>
              <a:t>parameters</a:t>
            </a:r>
            <a:r>
              <a:rPr lang="en-US" dirty="0"/>
              <a:t> </a:t>
            </a:r>
            <a:r>
              <a:rPr lang="en-US" dirty="0" smtClean="0"/>
              <a:t>and a </a:t>
            </a:r>
            <a:r>
              <a:rPr lang="en-US" i="1" dirty="0" smtClean="0"/>
              <a:t>return type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r>
              <a:rPr lang="en-US" dirty="0" smtClean="0"/>
              <a:t> methods include:</a:t>
            </a:r>
          </a:p>
          <a:p>
            <a:pPr lvl="3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index, 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E set(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index, 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Note that we can have two methods with the same name that take different </a:t>
            </a:r>
            <a:r>
              <a:rPr lang="en-US" i="1" dirty="0" smtClean="0">
                <a:cs typeface="Courier New" pitchFamily="49" charset="0"/>
              </a:rPr>
              <a:t>parameters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This is called </a:t>
            </a:r>
            <a:r>
              <a:rPr lang="en-US" i="1" dirty="0" smtClean="0">
                <a:cs typeface="Courier New" pitchFamily="49" charset="0"/>
              </a:rPr>
              <a:t>overloading </a:t>
            </a:r>
            <a:r>
              <a:rPr lang="en-US" dirty="0" smtClean="0">
                <a:cs typeface="Courier New" pitchFamily="49" charset="0"/>
              </a:rPr>
              <a:t>the method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6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 (aka getter methods)</a:t>
            </a:r>
          </a:p>
          <a:p>
            <a:pPr lvl="1"/>
            <a:r>
              <a:rPr lang="en-US" dirty="0" smtClean="0"/>
              <a:t>Used to </a:t>
            </a:r>
            <a:r>
              <a:rPr lang="en-US" i="1" dirty="0" smtClean="0"/>
              <a:t>access the data</a:t>
            </a:r>
            <a:r>
              <a:rPr lang="en-US" dirty="0" smtClean="0"/>
              <a:t> inside of an object</a:t>
            </a:r>
          </a:p>
          <a:p>
            <a:pPr lvl="2"/>
            <a:r>
              <a:rPr lang="en-US" dirty="0" smtClean="0"/>
              <a:t>Also known as “getting values” from an object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accessor</a:t>
            </a:r>
            <a:r>
              <a:rPr lang="en-US" dirty="0" smtClean="0"/>
              <a:t> methods include:</a:t>
            </a:r>
          </a:p>
          <a:p>
            <a:pPr lvl="2"/>
            <a:r>
              <a:rPr lang="en-US" dirty="0" err="1" smtClean="0"/>
              <a:t>ArrayList</a:t>
            </a:r>
            <a:endParaRPr lang="en-US" dirty="0" smtClean="0"/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E get(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lvl="3"/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size()</a:t>
            </a:r>
          </a:p>
          <a:p>
            <a:pPr lvl="2"/>
            <a:r>
              <a:rPr lang="en-US" dirty="0" smtClean="0"/>
              <a:t>String</a:t>
            </a:r>
            <a:endParaRPr lang="en-US" dirty="0"/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lvl="3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substring(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substring(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023937" lvl="3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 dirty="0" smtClean="0"/>
              <a:t>For the code on the following slide, identify:</a:t>
            </a:r>
          </a:p>
          <a:p>
            <a:pPr lvl="1"/>
            <a:r>
              <a:rPr lang="en-US" dirty="0" smtClean="0"/>
              <a:t>Class names</a:t>
            </a:r>
          </a:p>
          <a:p>
            <a:pPr lvl="1"/>
            <a:r>
              <a:rPr lang="en-US" dirty="0" smtClean="0"/>
              <a:t>Constructor methods</a:t>
            </a:r>
          </a:p>
          <a:p>
            <a:pPr lvl="1"/>
            <a:r>
              <a:rPr lang="en-US" dirty="0" smtClean="0"/>
              <a:t>Public methods</a:t>
            </a:r>
          </a:p>
          <a:p>
            <a:pPr lvl="2"/>
            <a:r>
              <a:rPr lang="en-US" dirty="0" smtClean="0"/>
              <a:t>Provide a guess to whether they are </a:t>
            </a:r>
            <a:r>
              <a:rPr lang="en-US" dirty="0" err="1" smtClean="0"/>
              <a:t>accessors</a:t>
            </a:r>
            <a:r>
              <a:rPr lang="en-US" dirty="0" smtClean="0"/>
              <a:t> or </a:t>
            </a:r>
            <a:r>
              <a:rPr lang="en-US" dirty="0" err="1" smtClean="0"/>
              <a:t>mutators</a:t>
            </a:r>
            <a:endParaRPr lang="en-US" dirty="0" smtClean="0"/>
          </a:p>
          <a:p>
            <a:pPr lvl="2"/>
            <a:r>
              <a:rPr lang="en-US" dirty="0" smtClean="0"/>
              <a:t>HINT: Use their names and what they look like they’re doing to figure out what kind of method they are</a:t>
            </a:r>
          </a:p>
          <a:p>
            <a:pPr lvl="1"/>
            <a:r>
              <a:rPr lang="en-US" dirty="0" smtClean="0"/>
              <a:t>You’ll be seeing some things you’ve never seen before</a:t>
            </a:r>
          </a:p>
          <a:p>
            <a:pPr lvl="2"/>
            <a:r>
              <a:rPr lang="en-US" dirty="0" smtClean="0"/>
              <a:t>Based on what we’ve seen so far you should be able to figure out what’s going on here.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 sz="3200" dirty="0" smtClean="0"/>
              <a:t>So what is an “object”?</a:t>
            </a:r>
          </a:p>
          <a:p>
            <a:pPr lvl="1"/>
            <a:r>
              <a:rPr lang="en-US" sz="2800" dirty="0" smtClean="0"/>
              <a:t>In the real world, </a:t>
            </a:r>
            <a:r>
              <a:rPr lang="en-US" sz="2800" i="1" dirty="0" smtClean="0"/>
              <a:t>things</a:t>
            </a:r>
            <a:r>
              <a:rPr lang="en-US" sz="2800" dirty="0" smtClean="0"/>
              <a:t> are objects</a:t>
            </a:r>
          </a:p>
          <a:p>
            <a:pPr lvl="1"/>
            <a:r>
              <a:rPr lang="en-US" sz="2800" dirty="0" smtClean="0"/>
              <a:t>Real world objects have </a:t>
            </a:r>
            <a:r>
              <a:rPr lang="en-US" sz="2800" i="1" dirty="0" smtClean="0"/>
              <a:t>state</a:t>
            </a:r>
            <a:r>
              <a:rPr lang="en-US" sz="2800" dirty="0" smtClean="0"/>
              <a:t> and </a:t>
            </a:r>
            <a:r>
              <a:rPr lang="en-US" sz="2800" i="1" dirty="0" smtClean="0"/>
              <a:t>behavior</a:t>
            </a:r>
            <a:endParaRPr lang="en-US" sz="2800" dirty="0" smtClean="0"/>
          </a:p>
          <a:p>
            <a:pPr lvl="2"/>
            <a:r>
              <a:rPr lang="en-US" sz="2400" dirty="0" smtClean="0"/>
              <a:t>State: A configurations of attributes </a:t>
            </a:r>
          </a:p>
          <a:p>
            <a:pPr lvl="2"/>
            <a:r>
              <a:rPr lang="en-US" sz="2400" dirty="0" smtClean="0"/>
              <a:t>Behavior: Things that the object can do</a:t>
            </a:r>
          </a:p>
          <a:p>
            <a:pPr lvl="1"/>
            <a:r>
              <a:rPr lang="en-US" sz="2400" dirty="0" smtClean="0"/>
              <a:t>Consider a car:</a:t>
            </a:r>
          </a:p>
          <a:p>
            <a:pPr lvl="2"/>
            <a:r>
              <a:rPr lang="en-US" dirty="0" smtClean="0"/>
              <a:t>A car’s </a:t>
            </a:r>
            <a:r>
              <a:rPr lang="en-US" i="1" dirty="0" smtClean="0"/>
              <a:t>state</a:t>
            </a:r>
            <a:r>
              <a:rPr lang="en-US" dirty="0" smtClean="0"/>
              <a:t> is a combination of the car’s attributes (color, make, model, current speed, current direction, current acceleration, etc.)</a:t>
            </a:r>
          </a:p>
          <a:p>
            <a:pPr lvl="2"/>
            <a:r>
              <a:rPr lang="en-US" dirty="0" smtClean="0"/>
              <a:t>A car’s </a:t>
            </a:r>
            <a:r>
              <a:rPr lang="en-US" i="1" dirty="0" smtClean="0"/>
              <a:t>behavior</a:t>
            </a:r>
            <a:r>
              <a:rPr lang="en-US" dirty="0" smtClean="0"/>
              <a:t> are the actions that can be performed to modify its state (accelerate, brake, turn,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1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" y="457200"/>
            <a:ext cx="7681911" cy="6247864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ObjectExample01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Map&lt;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String,Double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File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 File("datafile.txt");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try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Scanner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 Scanner(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while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inFile.hasNext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key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inFile.nextLine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inFile.nextLine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 Double(value);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myMap.put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catch(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("ERROR: "+e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k: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myMap.keySet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myMap.get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(k);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out.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+" -&gt; "+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dirty="0" smtClean="0"/>
              <a:t>You should note that not every variable in Java is an </a:t>
            </a:r>
            <a:r>
              <a:rPr lang="en-US" i="1" dirty="0" smtClean="0"/>
              <a:t>object</a:t>
            </a:r>
            <a:endParaRPr lang="en-US" dirty="0"/>
          </a:p>
          <a:p>
            <a:pPr lvl="1"/>
            <a:r>
              <a:rPr lang="en-US" i="1" dirty="0" smtClean="0"/>
              <a:t>Primitive types</a:t>
            </a:r>
            <a:r>
              <a:rPr lang="en-US" dirty="0" smtClean="0"/>
              <a:t> are not objects</a:t>
            </a:r>
          </a:p>
          <a:p>
            <a:pPr lvl="1"/>
            <a:r>
              <a:rPr lang="en-US" dirty="0" smtClean="0"/>
              <a:t>What are the primitive types?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</a:p>
          <a:p>
            <a:pPr lvl="2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</a:p>
          <a:p>
            <a:pPr lvl="2"/>
            <a:r>
              <a:rPr lang="en-US" dirty="0" smtClean="0"/>
              <a:t>There are others (long, float, etc.) but for our purposes this list is what we’ve been working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17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 smtClean="0"/>
              <a:t>In Java, primitive </a:t>
            </a:r>
            <a:r>
              <a:rPr lang="en-US" dirty="0"/>
              <a:t>types </a:t>
            </a:r>
            <a:r>
              <a:rPr lang="en-US" dirty="0" smtClean="0"/>
              <a:t>only hold </a:t>
            </a:r>
            <a:r>
              <a:rPr lang="en-US" i="1" dirty="0" smtClean="0"/>
              <a:t>data</a:t>
            </a:r>
            <a:endParaRPr lang="en-US" dirty="0"/>
          </a:p>
          <a:p>
            <a:pPr marL="695325" lvl="2" indent="-342900"/>
            <a:r>
              <a:rPr lang="en-US" dirty="0" smtClean="0"/>
              <a:t>They do not have associated methods</a:t>
            </a:r>
          </a:p>
          <a:p>
            <a:pPr marL="342900" lvl="1" indent="-342900"/>
            <a:r>
              <a:rPr lang="en-US" dirty="0" smtClean="0"/>
              <a:t>How do we deal with shared methods then?</a:t>
            </a:r>
          </a:p>
          <a:p>
            <a:pPr marL="695325" lvl="2" indent="-342900"/>
            <a:r>
              <a:rPr lang="en-US" dirty="0" smtClean="0"/>
              <a:t>External libraries – we’ve seen some of these in our labs:</a:t>
            </a:r>
          </a:p>
          <a:p>
            <a:pPr marL="1012825" lvl="3" indent="-342900"/>
            <a:r>
              <a:rPr lang="en-US" dirty="0" err="1" smtClean="0"/>
              <a:t>Character.isDigit</a:t>
            </a:r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dirty="0" smtClean="0"/>
              <a:t>)</a:t>
            </a:r>
          </a:p>
          <a:p>
            <a:pPr marL="1012825" lvl="3" indent="-342900"/>
            <a:r>
              <a:rPr lang="en-US" dirty="0" err="1" smtClean="0"/>
              <a:t>Math.sqrt</a:t>
            </a:r>
            <a:r>
              <a:rPr lang="en-US" dirty="0" smtClean="0"/>
              <a:t>(d)</a:t>
            </a:r>
          </a:p>
          <a:p>
            <a:pPr marL="1012825" lvl="3" indent="-342900"/>
            <a:r>
              <a:rPr lang="en-US" dirty="0" smtClean="0"/>
              <a:t>User-defined methods (see your own projects)</a:t>
            </a:r>
          </a:p>
          <a:p>
            <a:pPr marL="695325" lvl="2" indent="-342900"/>
            <a:r>
              <a:rPr lang="en-US" dirty="0" smtClean="0"/>
              <a:t>These libraries hold methods that are not associated with a particular object</a:t>
            </a:r>
          </a:p>
          <a:p>
            <a:pPr marL="1012825" lvl="3" indent="-342900"/>
            <a:r>
              <a:rPr lang="en-US" dirty="0" smtClean="0"/>
              <a:t>Instead of operating on the data that is held in the object, we pass a </a:t>
            </a:r>
            <a:r>
              <a:rPr lang="en-US" i="1" dirty="0" smtClean="0"/>
              <a:t>parameter</a:t>
            </a:r>
            <a:r>
              <a:rPr lang="en-US" dirty="0" smtClean="0"/>
              <a:t> to them to operate on</a:t>
            </a:r>
          </a:p>
          <a:p>
            <a:pPr marL="1012825" lvl="3" indent="-342900"/>
            <a:r>
              <a:rPr lang="en-US" dirty="0" smtClean="0"/>
              <a:t>Note that you can pass objects as parameters – not all methods that use objects need to be object-oriented!</a:t>
            </a:r>
          </a:p>
          <a:p>
            <a:pPr marL="1012825" lvl="3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139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with a class type hold a </a:t>
            </a:r>
            <a:r>
              <a:rPr lang="en-US" i="1" dirty="0" smtClean="0"/>
              <a:t>reference</a:t>
            </a:r>
            <a:r>
              <a:rPr lang="en-US" dirty="0" smtClean="0"/>
              <a:t> to the memory location of an object of that type</a:t>
            </a:r>
          </a:p>
          <a:p>
            <a:pPr lvl="1"/>
            <a:r>
              <a:rPr lang="en-US" dirty="0" smtClean="0"/>
              <a:t>The value of the variable is just the </a:t>
            </a:r>
            <a:r>
              <a:rPr lang="en-US" i="1" dirty="0" smtClean="0"/>
              <a:t>memory address</a:t>
            </a:r>
            <a:r>
              <a:rPr lang="en-US" dirty="0" smtClean="0"/>
              <a:t> where the object is stored</a:t>
            </a:r>
          </a:p>
          <a:p>
            <a:pPr lvl="1"/>
            <a:r>
              <a:rPr lang="en-US" dirty="0" smtClean="0"/>
              <a:t>With a primitive type, the value of the variable is the actual value</a:t>
            </a:r>
          </a:p>
          <a:p>
            <a:pPr lvl="2"/>
            <a:r>
              <a:rPr lang="en-US" dirty="0" smtClean="0"/>
              <a:t>This leads to some non-intuitive behavior for variables with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669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 vs.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expect this segment of code to do?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pPr marL="344487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j + 1;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4487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(j);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382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 vs.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expect this segment of code to do?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pPr marL="344487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j + 1;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reports 12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(j);</a:t>
            </a:r>
          </a:p>
          <a:p>
            <a:pPr marL="344487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reports 13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5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11725"/>
          </a:xfrm>
        </p:spPr>
        <p:txBody>
          <a:bodyPr/>
          <a:lstStyle/>
          <a:p>
            <a:r>
              <a:rPr lang="en-US" dirty="0" smtClean="0"/>
              <a:t>Now what do you expect this segment of code to do?</a:t>
            </a:r>
          </a:p>
          <a:p>
            <a:pPr marL="344487" lvl="1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&lt;Integer&gt; l1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l1.add(3);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&lt;Integer&gt; l2 = l1;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l2.add(2);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(l1.size());</a:t>
            </a:r>
          </a:p>
          <a:p>
            <a:pPr marL="344487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(l2.size());</a:t>
            </a:r>
          </a:p>
          <a:p>
            <a:pPr marL="344487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319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11725"/>
          </a:xfrm>
        </p:spPr>
        <p:txBody>
          <a:bodyPr/>
          <a:lstStyle/>
          <a:p>
            <a:r>
              <a:rPr lang="en-US" dirty="0" smtClean="0"/>
              <a:t>Now what do you expect this segment of code to do?</a:t>
            </a:r>
          </a:p>
          <a:p>
            <a:pPr marL="344487" lvl="1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&lt;Integer&gt; l1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l1.add(3);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&lt;Integer&gt; l2 = l1;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l2.add(0,2);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(l1.get(0));</a:t>
            </a:r>
          </a:p>
          <a:p>
            <a:pPr marL="344487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reports 2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(l2.get(0));</a:t>
            </a:r>
          </a:p>
          <a:p>
            <a:pPr marL="344487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reports 2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355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 sz="2800" dirty="0" smtClean="0"/>
              <a:t>Why the “strange” behavior on 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example?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is a </a:t>
            </a:r>
            <a:r>
              <a:rPr lang="en-US" sz="2400" i="1" dirty="0" smtClean="0"/>
              <a:t>reference type</a:t>
            </a:r>
          </a:p>
          <a:p>
            <a:pPr marL="344487" lvl="1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2000" dirty="0" smtClean="0"/>
              <a:t>This line </a:t>
            </a:r>
            <a:r>
              <a:rPr lang="en-US" sz="2000" i="1" dirty="0" smtClean="0"/>
              <a:t>copies</a:t>
            </a:r>
            <a:r>
              <a:rPr lang="en-US" sz="2000" dirty="0" smtClean="0"/>
              <a:t> the value stored in </a:t>
            </a:r>
            <a:r>
              <a:rPr lang="en-US" sz="2000" dirty="0" err="1" smtClean="0"/>
              <a:t>i</a:t>
            </a:r>
            <a:r>
              <a:rPr lang="en-US" sz="2000" dirty="0" smtClean="0"/>
              <a:t> into the variable </a:t>
            </a:r>
            <a:r>
              <a:rPr lang="en-US" sz="2000" dirty="0"/>
              <a:t>j</a:t>
            </a:r>
            <a:endParaRPr lang="en-US" sz="2000" dirty="0" smtClean="0"/>
          </a:p>
          <a:p>
            <a:pPr marL="344487" lvl="1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&lt;Integer&gt; l2 = l1;</a:t>
            </a:r>
          </a:p>
          <a:p>
            <a:pPr lvl="2"/>
            <a:r>
              <a:rPr lang="en-US" sz="1800" dirty="0" smtClean="0"/>
              <a:t>This line does NOT make a copy of the object l1 into the object l2</a:t>
            </a:r>
          </a:p>
          <a:p>
            <a:pPr lvl="2"/>
            <a:r>
              <a:rPr lang="en-US" sz="1800" dirty="0" smtClean="0"/>
              <a:t>This line instead copies the memory location stored in the variable l1 into the variable l2</a:t>
            </a:r>
          </a:p>
          <a:p>
            <a:pPr lvl="3"/>
            <a:r>
              <a:rPr lang="en-US" sz="1600" dirty="0" smtClean="0"/>
              <a:t>Both of these variables now </a:t>
            </a:r>
            <a:r>
              <a:rPr lang="en-US" sz="1600" i="1" dirty="0" smtClean="0"/>
              <a:t>reference</a:t>
            </a:r>
            <a:r>
              <a:rPr lang="en-US" sz="1600" dirty="0" smtClean="0"/>
              <a:t> (or “point to”) the same memory location</a:t>
            </a:r>
          </a:p>
          <a:p>
            <a:pPr lvl="3"/>
            <a:r>
              <a:rPr lang="en-US" sz="1600" dirty="0" smtClean="0"/>
              <a:t>We call this </a:t>
            </a:r>
            <a:r>
              <a:rPr lang="en-US" sz="1600" i="1" dirty="0" smtClean="0"/>
              <a:t>aliasing</a:t>
            </a:r>
            <a:r>
              <a:rPr lang="en-US" sz="1600" dirty="0" smtClean="0"/>
              <a:t> or </a:t>
            </a:r>
            <a:r>
              <a:rPr lang="en-US" sz="1600" i="1" dirty="0" smtClean="0"/>
              <a:t>making an alias</a:t>
            </a:r>
            <a:r>
              <a:rPr lang="en-US" sz="1600" dirty="0" smtClean="0"/>
              <a:t>.  Both l1 and l2 are now two different names for the same object.</a:t>
            </a:r>
          </a:p>
          <a:p>
            <a:pPr lvl="4"/>
            <a:r>
              <a:rPr lang="en-US" sz="1600" dirty="0" smtClean="0"/>
              <a:t>Just like “Superman” and “Clark Kent” are both names for the same person – they’re both </a:t>
            </a:r>
            <a:r>
              <a:rPr lang="en-US" sz="1600" i="1" dirty="0" smtClean="0"/>
              <a:t>aliases</a:t>
            </a:r>
            <a:r>
              <a:rPr lang="en-US" sz="1600" dirty="0" smtClean="0"/>
              <a:t> to the same </a:t>
            </a:r>
            <a:r>
              <a:rPr lang="en-US" sz="1600" i="1" dirty="0" smtClean="0"/>
              <a:t>object.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5332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53440" y="37102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1: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9640" y="3124200"/>
            <a:ext cx="3276600" cy="80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 flipV="1">
            <a:off x="2263140" y="3527289"/>
            <a:ext cx="2476500" cy="552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1920240" y="3647880"/>
            <a:ext cx="685800" cy="5649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0640" y="31242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[ ]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078468"/>
            <a:ext cx="7927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&lt;Integer&gt; l1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0640" y="4572000"/>
            <a:ext cx="3621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Constructor creates a new, empty</a:t>
            </a:r>
          </a:p>
          <a:p>
            <a:r>
              <a:rPr lang="en-US" i="1" dirty="0" err="1" smtClean="0"/>
              <a:t>ArrayList</a:t>
            </a:r>
            <a:r>
              <a:rPr lang="en-US" i="1" dirty="0" smtClean="0"/>
              <a:t> object.  Assigns the </a:t>
            </a:r>
          </a:p>
          <a:p>
            <a:r>
              <a:rPr lang="en-US" i="1" dirty="0" smtClean="0"/>
              <a:t>Reference </a:t>
            </a:r>
            <a:r>
              <a:rPr lang="en-US" b="1" i="1" dirty="0" smtClean="0"/>
              <a:t>l1</a:t>
            </a:r>
            <a:r>
              <a:rPr lang="en-US" b="1" dirty="0" smtClean="0"/>
              <a:t> </a:t>
            </a:r>
            <a:r>
              <a:rPr lang="en-US" i="1" dirty="0" smtClean="0"/>
              <a:t>to refer to it.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1319" y="4572000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this triangle</a:t>
            </a:r>
          </a:p>
          <a:p>
            <a:r>
              <a:rPr lang="en-US" dirty="0" smtClean="0"/>
              <a:t>is what we’ll use to denote a</a:t>
            </a:r>
          </a:p>
          <a:p>
            <a:r>
              <a:rPr lang="en-US" i="1" dirty="0" smtClean="0"/>
              <a:t>reference</a:t>
            </a:r>
            <a:r>
              <a:rPr lang="en-US" dirty="0" smtClean="0"/>
              <a:t> type.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7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dirty="0" smtClean="0"/>
              <a:t>Software objects are similar to real-world objects</a:t>
            </a:r>
          </a:p>
          <a:p>
            <a:pPr lvl="1"/>
            <a:r>
              <a:rPr lang="en-US" dirty="0" smtClean="0"/>
              <a:t>Also have a </a:t>
            </a:r>
            <a:r>
              <a:rPr lang="en-US" i="1" dirty="0" smtClean="0"/>
              <a:t>behavior</a:t>
            </a:r>
            <a:r>
              <a:rPr lang="en-US" dirty="0" smtClean="0"/>
              <a:t> and a </a:t>
            </a:r>
            <a:r>
              <a:rPr lang="en-US" i="1" dirty="0" smtClean="0"/>
              <a:t>state</a:t>
            </a:r>
            <a:endParaRPr lang="en-US" dirty="0" smtClean="0"/>
          </a:p>
          <a:p>
            <a:pPr lvl="2"/>
            <a:r>
              <a:rPr lang="en-US" dirty="0" smtClean="0"/>
              <a:t>Each object has a set of associated data values.  The configuration of these values determines its </a:t>
            </a:r>
            <a:r>
              <a:rPr lang="en-US" i="1" dirty="0" smtClean="0"/>
              <a:t>state</a:t>
            </a:r>
            <a:endParaRPr lang="en-US" dirty="0" smtClean="0"/>
          </a:p>
          <a:p>
            <a:pPr lvl="2"/>
            <a:r>
              <a:rPr lang="en-US" dirty="0" smtClean="0"/>
              <a:t>Each object also has a set of associated methods.  These methods define its </a:t>
            </a:r>
            <a:r>
              <a:rPr lang="en-US" i="1" dirty="0" smtClean="0"/>
              <a:t>behavior</a:t>
            </a:r>
            <a:endParaRPr lang="en-US" dirty="0" smtClean="0"/>
          </a:p>
          <a:p>
            <a:pPr lvl="2"/>
            <a:r>
              <a:rPr lang="en-US" dirty="0" smtClean="0"/>
              <a:t>We call this </a:t>
            </a:r>
            <a:r>
              <a:rPr lang="en-US" i="1" dirty="0" smtClean="0"/>
              <a:t>encapsulation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Meaning “putting things into a capsule (container)”</a:t>
            </a:r>
          </a:p>
          <a:p>
            <a:pPr lvl="3"/>
            <a:r>
              <a:rPr lang="en-US" dirty="0" smtClean="0"/>
              <a:t>We stuff all of these things (methods &amp; data) into one container – that’s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8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53440" y="37102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1: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9640" y="3124200"/>
            <a:ext cx="3276600" cy="80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 flipV="1">
            <a:off x="2263140" y="3527289"/>
            <a:ext cx="2476500" cy="552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1920240" y="3647880"/>
            <a:ext cx="685800" cy="5649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0640" y="31242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[ 3 ]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7230" y="1078468"/>
            <a:ext cx="7927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&lt;Integer&gt; l1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l1.add(3);</a:t>
            </a:r>
          </a:p>
          <a:p>
            <a:pPr marL="0" lvl="1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0640" y="4572000"/>
            <a:ext cx="3826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Add method on </a:t>
            </a:r>
            <a:r>
              <a:rPr lang="en-US" b="1" i="1" dirty="0" smtClean="0"/>
              <a:t>l1</a:t>
            </a:r>
            <a:r>
              <a:rPr lang="en-US" i="1" dirty="0" smtClean="0"/>
              <a:t> puts the value</a:t>
            </a:r>
          </a:p>
          <a:p>
            <a:r>
              <a:rPr lang="en-US" i="1" dirty="0" smtClean="0"/>
              <a:t>3 at the end of the list referred to by</a:t>
            </a:r>
          </a:p>
          <a:p>
            <a:r>
              <a:rPr lang="en-US" i="1" dirty="0" smtClean="0"/>
              <a:t>l1.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85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53440" y="37102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1: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9640" y="3124200"/>
            <a:ext cx="3276600" cy="80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 flipV="1">
            <a:off x="2263140" y="3527289"/>
            <a:ext cx="2476500" cy="552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1920240" y="3647880"/>
            <a:ext cx="685800" cy="5649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0640" y="31242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[ 3 ]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7230" y="1078468"/>
            <a:ext cx="792717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&lt;Integer&gt; l1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l1.add(3);</a:t>
            </a:r>
          </a:p>
          <a:p>
            <a:pPr marL="0"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&lt;Integer&gt; l2 = l1;</a:t>
            </a:r>
          </a:p>
          <a:p>
            <a:pPr marL="0" lvl="1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3440" y="46343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63140" y="3710240"/>
            <a:ext cx="2476500" cy="12934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920240" y="4572000"/>
            <a:ext cx="685800" cy="5649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0640" y="4572000"/>
            <a:ext cx="3736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</a:t>
            </a:r>
            <a:r>
              <a:rPr lang="en-US" i="1" dirty="0" smtClean="0"/>
              <a:t>  The new variable l2 does</a:t>
            </a:r>
          </a:p>
          <a:p>
            <a:r>
              <a:rPr lang="en-US" i="1" dirty="0" smtClean="0"/>
              <a:t>NOT contain a copy of l1.  Instead </a:t>
            </a:r>
          </a:p>
          <a:p>
            <a:r>
              <a:rPr lang="en-US" i="1" dirty="0" smtClean="0"/>
              <a:t>both </a:t>
            </a:r>
            <a:r>
              <a:rPr lang="en-US" i="1" u="sng" dirty="0" smtClean="0"/>
              <a:t>references</a:t>
            </a:r>
            <a:r>
              <a:rPr lang="en-US" i="1" dirty="0" smtClean="0"/>
              <a:t> now refer to (point</a:t>
            </a:r>
          </a:p>
          <a:p>
            <a:r>
              <a:rPr lang="en-US" i="1" dirty="0" smtClean="0"/>
              <a:t>at) the same </a:t>
            </a:r>
            <a:r>
              <a:rPr lang="en-US" i="1" u="sng" dirty="0" smtClean="0"/>
              <a:t>object</a:t>
            </a:r>
            <a:r>
              <a:rPr lang="en-US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9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53440" y="37102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1: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9640" y="3124200"/>
            <a:ext cx="3276600" cy="80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 flipV="1">
            <a:off x="2263140" y="3527289"/>
            <a:ext cx="2476500" cy="552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1920240" y="3647880"/>
            <a:ext cx="685800" cy="5649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0640" y="31242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[ 2, 3 ]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7230" y="1078468"/>
            <a:ext cx="792717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&lt;Integer&gt; l1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l1.add(3);</a:t>
            </a:r>
          </a:p>
          <a:p>
            <a:pPr marL="0"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&lt;Integer&gt; l2 = l1;</a:t>
            </a:r>
          </a:p>
          <a:p>
            <a:pPr marL="0"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l2.add(0,2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3440" y="46343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63140" y="3710240"/>
            <a:ext cx="2476500" cy="12934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920240" y="4572000"/>
            <a:ext cx="685800" cy="5649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90160" y="4259833"/>
            <a:ext cx="3570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value 2 is added to the end</a:t>
            </a:r>
          </a:p>
          <a:p>
            <a:r>
              <a:rPr lang="en-US" i="1" dirty="0" smtClean="0"/>
              <a:t>of the object referred to by the</a:t>
            </a:r>
          </a:p>
          <a:p>
            <a:r>
              <a:rPr lang="en-US" i="1" dirty="0" smtClean="0"/>
              <a:t>variable </a:t>
            </a:r>
            <a:r>
              <a:rPr lang="en-US" b="1" i="1" dirty="0" smtClean="0"/>
              <a:t>l2</a:t>
            </a:r>
            <a:r>
              <a:rPr lang="en-US" i="1" dirty="0" smtClean="0"/>
              <a:t>.  Note that this is the </a:t>
            </a:r>
          </a:p>
          <a:p>
            <a:r>
              <a:rPr lang="en-US" i="1" dirty="0" smtClean="0"/>
              <a:t>same object that l1 points to, and</a:t>
            </a:r>
          </a:p>
          <a:p>
            <a:r>
              <a:rPr lang="en-US" i="1" dirty="0" smtClean="0"/>
              <a:t>so the change will be reflected</a:t>
            </a:r>
          </a:p>
          <a:p>
            <a:r>
              <a:rPr lang="en-US" i="1" dirty="0"/>
              <a:t>t</a:t>
            </a:r>
            <a:r>
              <a:rPr lang="en-US" i="1" dirty="0" smtClean="0"/>
              <a:t>hrough both variables.</a:t>
            </a:r>
          </a:p>
        </p:txBody>
      </p:sp>
    </p:spTree>
    <p:extLst>
      <p:ext uri="{BB962C8B-B14F-4D97-AF65-F5344CB8AC3E}">
        <p14:creationId xmlns:p14="http://schemas.microsoft.com/office/powerpoint/2010/main" val="33633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53440" y="37102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1: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9640" y="3124200"/>
            <a:ext cx="3276600" cy="80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 flipV="1">
            <a:off x="2263140" y="3527289"/>
            <a:ext cx="2476500" cy="552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1920240" y="3647880"/>
            <a:ext cx="685800" cy="5649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0640" y="31242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[ 2, 3 ]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7230" y="1078468"/>
            <a:ext cx="792717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&lt;Integer&gt; l1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l1.add(3);</a:t>
            </a:r>
          </a:p>
          <a:p>
            <a:pPr marL="0"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&lt;Integer&gt; l2 = l1;</a:t>
            </a:r>
          </a:p>
          <a:p>
            <a:pPr marL="0"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l2.add(0,2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3440" y="46343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63140" y="3710240"/>
            <a:ext cx="2476500" cy="12934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920240" y="4572000"/>
            <a:ext cx="685800" cy="5649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Upshot: Be careful when dealing with </a:t>
            </a:r>
            <a:r>
              <a:rPr lang="en-US" i="1" dirty="0" smtClean="0"/>
              <a:t>reference types</a:t>
            </a:r>
            <a:endParaRPr lang="en-US" dirty="0" smtClean="0"/>
          </a:p>
          <a:p>
            <a:pPr lvl="1"/>
            <a:r>
              <a:rPr lang="en-US" dirty="0" smtClean="0"/>
              <a:t>Variables hold memory locations – programs may not run as intended</a:t>
            </a:r>
          </a:p>
          <a:p>
            <a:pPr lvl="1"/>
            <a:r>
              <a:rPr lang="en-US" dirty="0" smtClean="0"/>
              <a:t>Example: equality tests (==)</a:t>
            </a:r>
          </a:p>
          <a:p>
            <a:pPr lvl="2"/>
            <a:r>
              <a:rPr lang="en-US" dirty="0" smtClean="0"/>
              <a:t>If l1 and l2 are both of type </a:t>
            </a:r>
            <a:r>
              <a:rPr lang="en-US" dirty="0" err="1" smtClean="0"/>
              <a:t>ArrayList</a:t>
            </a:r>
            <a:r>
              <a:rPr lang="en-US" dirty="0" smtClean="0"/>
              <a:t>, what is this </a:t>
            </a:r>
            <a:r>
              <a:rPr lang="en-US" dirty="0" err="1" smtClean="0"/>
              <a:t>boolean</a:t>
            </a:r>
            <a:r>
              <a:rPr lang="en-US" dirty="0" smtClean="0"/>
              <a:t> test really doing?</a:t>
            </a:r>
          </a:p>
          <a:p>
            <a:pPr marL="671512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(l1 == l2)</a:t>
            </a:r>
          </a:p>
          <a:p>
            <a:pPr lvl="2"/>
            <a:r>
              <a:rPr lang="en-US" dirty="0" smtClean="0"/>
              <a:t>What if l1 and l2 were of type String?</a:t>
            </a:r>
          </a:p>
          <a:p>
            <a:pPr lvl="3"/>
            <a:r>
              <a:rPr lang="en-US" dirty="0" smtClean="0"/>
              <a:t>This is why we can’t use == to test for String equality in our programs!  Strings are a </a:t>
            </a:r>
            <a:r>
              <a:rPr lang="en-US" i="1" dirty="0" smtClean="0"/>
              <a:t>reference type</a:t>
            </a:r>
            <a:r>
              <a:rPr lang="en-US" dirty="0" smtClean="0"/>
              <a:t>.</a:t>
            </a:r>
          </a:p>
          <a:p>
            <a:pPr lvl="4"/>
            <a:r>
              <a:rPr lang="en-US" dirty="0" smtClean="0"/>
              <a:t>We need to use .equals() for Strings</a:t>
            </a:r>
          </a:p>
          <a:p>
            <a:pPr lvl="4"/>
            <a:r>
              <a:rPr lang="en-US" dirty="0" smtClean="0"/>
              <a:t>We do the same to test equality of other objects (including </a:t>
            </a:r>
            <a:r>
              <a:rPr lang="en-US" dirty="0" err="1" smtClean="0"/>
              <a:t>ArrayLists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809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vs. Objects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is a definition of a data type</a:t>
            </a:r>
          </a:p>
          <a:p>
            <a:pPr lvl="1"/>
            <a:r>
              <a:rPr lang="en-US" dirty="0" smtClean="0"/>
              <a:t>Similar to a blueprint for a house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the data value instantiated (i.e. created) from a class</a:t>
            </a:r>
          </a:p>
          <a:p>
            <a:pPr lvl="1"/>
            <a:r>
              <a:rPr lang="en-US" dirty="0" smtClean="0"/>
              <a:t>Similar to a physical house built from a blueprint</a:t>
            </a:r>
          </a:p>
          <a:p>
            <a:r>
              <a:rPr lang="en-US" dirty="0" smtClean="0"/>
              <a:t>In your code, you can declare multiple </a:t>
            </a:r>
            <a:r>
              <a:rPr lang="en-US" i="1" dirty="0" smtClean="0"/>
              <a:t>objects</a:t>
            </a:r>
            <a:r>
              <a:rPr lang="en-US" dirty="0" smtClean="0"/>
              <a:t> that use the same </a:t>
            </a:r>
            <a:r>
              <a:rPr lang="en-US" i="1" dirty="0" smtClean="0"/>
              <a:t>class</a:t>
            </a:r>
            <a:endParaRPr lang="en-US" dirty="0" smtClean="0"/>
          </a:p>
          <a:p>
            <a:pPr lvl="1"/>
            <a:r>
              <a:rPr lang="en-US" dirty="0" smtClean="0"/>
              <a:t>Think of how you can build multiple houses using the same blueprint</a:t>
            </a:r>
          </a:p>
          <a:p>
            <a:pPr lvl="1"/>
            <a:r>
              <a:rPr lang="en-US" dirty="0" smtClean="0"/>
              <a:t>Each object has its own copies of the data values and methods defined by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Object-Oriented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sz="2800" dirty="0" smtClean="0"/>
              <a:t>Why would we want to use an object-oriented programming framework?</a:t>
            </a:r>
          </a:p>
          <a:p>
            <a:pPr lvl="1"/>
            <a:r>
              <a:rPr lang="en-US" sz="2400" dirty="0" smtClean="0"/>
              <a:t>Code re-use</a:t>
            </a:r>
          </a:p>
          <a:p>
            <a:pPr lvl="2"/>
            <a:r>
              <a:rPr lang="en-US" sz="2000" dirty="0" smtClean="0"/>
              <a:t>OOP makes it very easy to re-use code from project to project.</a:t>
            </a:r>
          </a:p>
          <a:p>
            <a:pPr lvl="2"/>
            <a:r>
              <a:rPr lang="en-US" sz="2000" dirty="0" smtClean="0"/>
              <a:t>With a focus on making everything a class, and breaking models up into data and behavior, code reuse comes naturally</a:t>
            </a:r>
          </a:p>
          <a:p>
            <a:pPr lvl="1"/>
            <a:r>
              <a:rPr lang="en-US" sz="2400" dirty="0" smtClean="0"/>
              <a:t>Testing</a:t>
            </a:r>
          </a:p>
          <a:p>
            <a:pPr lvl="2"/>
            <a:r>
              <a:rPr lang="en-US" sz="2000" dirty="0" smtClean="0"/>
              <a:t>OOP makes it much easier to test code to make sure that it works properly</a:t>
            </a:r>
          </a:p>
          <a:p>
            <a:pPr lvl="2"/>
            <a:r>
              <a:rPr lang="en-US" sz="2000" dirty="0" smtClean="0"/>
              <a:t>Test behaviors of individual objects in isolation, rather than trying to figure out how to test all of the code at once.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3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Object-Oriented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lvl="1"/>
            <a:r>
              <a:rPr lang="en-US" sz="2400" dirty="0" smtClean="0"/>
              <a:t>Maintainability</a:t>
            </a:r>
          </a:p>
          <a:p>
            <a:pPr lvl="2"/>
            <a:r>
              <a:rPr lang="en-US" sz="2000" dirty="0" smtClean="0"/>
              <a:t>OOP makes it easy to find and fix errors in code</a:t>
            </a:r>
          </a:p>
          <a:p>
            <a:pPr lvl="2"/>
            <a:r>
              <a:rPr lang="en-US" sz="2000" dirty="0" smtClean="0"/>
              <a:t>Error will show up as a problem with the behavior of an object, which narrows down the places to look to find why the object is </a:t>
            </a:r>
            <a:r>
              <a:rPr lang="en-US" sz="2000" dirty="0" err="1" smtClean="0"/>
              <a:t>mibehaving</a:t>
            </a:r>
            <a:r>
              <a:rPr lang="en-US" sz="2000" dirty="0" smtClean="0"/>
              <a:t>.</a:t>
            </a:r>
          </a:p>
          <a:p>
            <a:pPr lvl="1"/>
            <a:r>
              <a:rPr lang="en-US" sz="2400" dirty="0" smtClean="0"/>
              <a:t>Problem Solving</a:t>
            </a:r>
          </a:p>
          <a:p>
            <a:pPr lvl="2"/>
            <a:r>
              <a:rPr lang="en-US" sz="2000" dirty="0" smtClean="0"/>
              <a:t>OOP models match up to our models of the world very well</a:t>
            </a:r>
          </a:p>
          <a:p>
            <a:pPr lvl="3"/>
            <a:r>
              <a:rPr lang="en-US" sz="1800" dirty="0" err="1" smtClean="0"/>
              <a:t>Everyhing</a:t>
            </a:r>
            <a:r>
              <a:rPr lang="en-US" sz="1800" dirty="0" smtClean="0"/>
              <a:t> is an object</a:t>
            </a:r>
          </a:p>
          <a:p>
            <a:pPr lvl="2"/>
            <a:r>
              <a:rPr lang="en-US" sz="2000" dirty="0" smtClean="0"/>
              <a:t>This makes coming up with solutions to problems in code somewhat easier</a:t>
            </a:r>
          </a:p>
          <a:p>
            <a:pPr lvl="3"/>
            <a:r>
              <a:rPr lang="en-US" sz="1800" dirty="0" smtClean="0"/>
              <a:t>At least as a starting point.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Example -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Java Strings are an example of an </a:t>
            </a:r>
            <a:r>
              <a:rPr lang="en-US" i="1" dirty="0" smtClean="0"/>
              <a:t>object</a:t>
            </a:r>
            <a:endParaRPr lang="en-US" dirty="0" smtClean="0"/>
          </a:p>
          <a:p>
            <a:pPr lvl="1"/>
            <a:r>
              <a:rPr lang="en-US" dirty="0" smtClean="0"/>
              <a:t>Provide both </a:t>
            </a:r>
            <a:r>
              <a:rPr lang="en-US" i="1" dirty="0" smtClean="0"/>
              <a:t>data</a:t>
            </a:r>
            <a:r>
              <a:rPr lang="en-US" dirty="0" smtClean="0"/>
              <a:t> and </a:t>
            </a:r>
            <a:r>
              <a:rPr lang="en-US" i="1" dirty="0" smtClean="0"/>
              <a:t>behavior</a:t>
            </a:r>
            <a:r>
              <a:rPr lang="en-US" dirty="0" smtClean="0"/>
              <a:t>:</a:t>
            </a:r>
          </a:p>
          <a:p>
            <a:pPr marL="344487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“bob”;</a:t>
            </a:r>
          </a:p>
          <a:p>
            <a:pPr lvl="2"/>
            <a:r>
              <a:rPr lang="en-US" dirty="0" smtClean="0"/>
              <a:t>The object is a String with the name “username”</a:t>
            </a:r>
          </a:p>
          <a:p>
            <a:pPr lvl="2"/>
            <a:r>
              <a:rPr lang="en-US" dirty="0" smtClean="0"/>
              <a:t>The data is the sequence of characters ‘</a:t>
            </a:r>
            <a:r>
              <a:rPr lang="en-US" dirty="0" err="1" smtClean="0"/>
              <a:t>b’,’o’,’b</a:t>
            </a:r>
            <a:r>
              <a:rPr lang="en-US" dirty="0" smtClean="0"/>
              <a:t>’</a:t>
            </a:r>
          </a:p>
          <a:p>
            <a:pPr lvl="3"/>
            <a:r>
              <a:rPr lang="en-US" dirty="0" smtClean="0"/>
              <a:t>Alternatively, as an array of characters [‘</a:t>
            </a:r>
            <a:r>
              <a:rPr lang="en-US" dirty="0" err="1" smtClean="0"/>
              <a:t>b’,’o’,’b</a:t>
            </a:r>
            <a:r>
              <a:rPr lang="en-US" dirty="0" smtClean="0"/>
              <a:t>’]</a:t>
            </a:r>
          </a:p>
          <a:p>
            <a:pPr lvl="2"/>
            <a:r>
              <a:rPr lang="en-US" dirty="0" smtClean="0"/>
              <a:t>What is the behavior?  Methods!</a:t>
            </a:r>
            <a:endParaRPr lang="en-US" dirty="0"/>
          </a:p>
          <a:p>
            <a:pPr lvl="1">
              <a:buNone/>
            </a:pP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userName.length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x=3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userName.charAt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y=‘b’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z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userName.substring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(1,2);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z = “o”;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5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Example -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ArrayLists</a:t>
            </a:r>
            <a:r>
              <a:rPr lang="en-US" dirty="0" smtClean="0"/>
              <a:t> are another example of an </a:t>
            </a:r>
            <a:r>
              <a:rPr lang="en-US" i="1" dirty="0" smtClean="0"/>
              <a:t>object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&lt;Integer&gt; list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The object is an </a:t>
            </a:r>
            <a:r>
              <a:rPr lang="en-US" dirty="0" err="1" smtClean="0"/>
              <a:t>ArrayList</a:t>
            </a:r>
            <a:r>
              <a:rPr lang="en-US" dirty="0" smtClean="0"/>
              <a:t> with the name “list”</a:t>
            </a:r>
          </a:p>
          <a:p>
            <a:pPr lvl="2"/>
            <a:r>
              <a:rPr lang="en-US" dirty="0" smtClean="0"/>
              <a:t>The data is the elements in the list</a:t>
            </a:r>
          </a:p>
          <a:p>
            <a:pPr lvl="2"/>
            <a:r>
              <a:rPr lang="en-US" dirty="0" smtClean="0"/>
              <a:t>Methods provide “list” behavior</a:t>
            </a:r>
            <a:endParaRPr lang="en-US" dirty="0"/>
          </a:p>
          <a:p>
            <a:pPr lvl="1">
              <a:buNone/>
            </a:pP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0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Example -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Java Scanner is yet another example of an </a:t>
            </a:r>
            <a:r>
              <a:rPr lang="en-US" i="1" dirty="0" smtClean="0"/>
              <a:t>object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Scanner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Scanner(System.in);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The object is a Scanner with the name “in”</a:t>
            </a:r>
          </a:p>
          <a:p>
            <a:pPr lvl="2"/>
            <a:r>
              <a:rPr lang="en-US" dirty="0" smtClean="0"/>
              <a:t>The data is a bit less obvious in this case, but it is basically the connection between the input (keyboard) and the program</a:t>
            </a:r>
          </a:p>
          <a:p>
            <a:pPr lvl="2"/>
            <a:r>
              <a:rPr lang="en-US" dirty="0" smtClean="0"/>
              <a:t>Methods provide I/O behavior</a:t>
            </a:r>
            <a:endParaRPr lang="en-US" dirty="0"/>
          </a:p>
          <a:p>
            <a:pPr lvl="1">
              <a:buNone/>
            </a:pP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in.nextLine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 smtClean="0"/>
              <a:t>So what is a Class?</a:t>
            </a:r>
          </a:p>
          <a:p>
            <a:pPr lvl="1"/>
            <a:r>
              <a:rPr lang="en-US" dirty="0" smtClean="0"/>
              <a:t>Again consider real-world objects</a:t>
            </a:r>
          </a:p>
          <a:p>
            <a:pPr lvl="1"/>
            <a:r>
              <a:rPr lang="en-US" dirty="0" smtClean="0"/>
              <a:t>There are many kinds of cars in the world</a:t>
            </a:r>
          </a:p>
          <a:p>
            <a:pPr lvl="2"/>
            <a:r>
              <a:rPr lang="en-US" dirty="0" smtClean="0"/>
              <a:t>They share the same </a:t>
            </a:r>
            <a:r>
              <a:rPr lang="en-US" i="1" dirty="0" smtClean="0"/>
              <a:t>behavior</a:t>
            </a:r>
            <a:endParaRPr lang="en-US" dirty="0" smtClean="0"/>
          </a:p>
          <a:p>
            <a:pPr lvl="2"/>
            <a:r>
              <a:rPr lang="en-US" dirty="0" smtClean="0"/>
              <a:t>They may share some of the same </a:t>
            </a:r>
            <a:r>
              <a:rPr lang="en-US" i="1" dirty="0" smtClean="0"/>
              <a:t>attributes</a:t>
            </a:r>
            <a:endParaRPr lang="en-US" dirty="0" smtClean="0"/>
          </a:p>
          <a:p>
            <a:pPr lvl="3"/>
            <a:r>
              <a:rPr lang="en-US" dirty="0" smtClean="0"/>
              <a:t>Two cars with the same make, model and color might only differ in their vehicle ID numbers</a:t>
            </a:r>
          </a:p>
          <a:p>
            <a:pPr lvl="1"/>
            <a:r>
              <a:rPr lang="en-US" dirty="0" smtClean="0"/>
              <a:t>They’re all the same “kind of thing”</a:t>
            </a:r>
          </a:p>
          <a:p>
            <a:pPr lvl="2"/>
            <a:r>
              <a:rPr lang="en-US" dirty="0" smtClean="0"/>
              <a:t>They belong to the same “class of objects”</a:t>
            </a:r>
          </a:p>
          <a:p>
            <a:pPr lvl="1"/>
            <a:r>
              <a:rPr lang="en-US" dirty="0" smtClean="0"/>
              <a:t>Software classes are similar</a:t>
            </a:r>
          </a:p>
          <a:p>
            <a:pPr lvl="2"/>
            <a:r>
              <a:rPr lang="en-US" dirty="0" smtClean="0"/>
              <a:t>They define “kinds of objects” with the same behavior and same types of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1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  <a:solidFill>
            <a:schemeClr val="bg1"/>
          </a:solidFill>
        </p:spPr>
        <p:txBody>
          <a:bodyPr/>
          <a:lstStyle/>
          <a:p>
            <a:r>
              <a:rPr lang="en-US" i="1" dirty="0" smtClean="0"/>
              <a:t>classes</a:t>
            </a:r>
            <a:r>
              <a:rPr lang="en-US" dirty="0" smtClean="0"/>
              <a:t> work as a type of “software blueprint”</a:t>
            </a:r>
          </a:p>
          <a:p>
            <a:pPr lvl="1"/>
            <a:r>
              <a:rPr lang="en-US" dirty="0" smtClean="0"/>
              <a:t>Used to create software </a:t>
            </a:r>
            <a:r>
              <a:rPr lang="en-US" i="1" dirty="0" smtClean="0"/>
              <a:t>objects</a:t>
            </a:r>
            <a:r>
              <a:rPr lang="en-US" dirty="0" smtClean="0"/>
              <a:t> for use in code</a:t>
            </a:r>
          </a:p>
          <a:p>
            <a:pPr lvl="1"/>
            <a:r>
              <a:rPr lang="en-US" dirty="0" smtClean="0"/>
              <a:t>Creating an object from a class is called </a:t>
            </a:r>
            <a:r>
              <a:rPr lang="en-US" i="1" dirty="0" smtClean="0"/>
              <a:t>instantiation</a:t>
            </a:r>
            <a:r>
              <a:rPr lang="en-US" dirty="0" smtClean="0"/>
              <a:t> – (i.e. “creating an instance”)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instance</a:t>
            </a:r>
            <a:r>
              <a:rPr lang="en-US" dirty="0" smtClean="0"/>
              <a:t> is a separate </a:t>
            </a:r>
            <a:r>
              <a:rPr lang="en-US" i="1" dirty="0" smtClean="0"/>
              <a:t>object</a:t>
            </a:r>
          </a:p>
          <a:p>
            <a:pPr lvl="1"/>
            <a:endParaRPr lang="en-US" sz="1050" dirty="0" smtClean="0"/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msg1 = “Hello”;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msg2 = “Goodbye”;</a:t>
            </a:r>
          </a:p>
          <a:p>
            <a:pPr lvl="1">
              <a:buNone/>
            </a:pPr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msg1 and msg2 are each String </a:t>
            </a:r>
            <a:r>
              <a:rPr lang="en-US" i="1" dirty="0" smtClean="0"/>
              <a:t>objects</a:t>
            </a:r>
          </a:p>
          <a:p>
            <a:pPr lvl="2"/>
            <a:r>
              <a:rPr lang="en-US" dirty="0" smtClean="0"/>
              <a:t>The String class is the blueprint that says how to build (instantiate) these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1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urseIntroduction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00_CourseIntroduction</Template>
  <TotalTime>59785</TotalTime>
  <Words>2578</Words>
  <Application>Microsoft Macintosh PowerPoint</Application>
  <PresentationFormat>On-screen Show (4:3)</PresentationFormat>
  <Paragraphs>582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Courier New</vt:lpstr>
      <vt:lpstr>Garamond</vt:lpstr>
      <vt:lpstr>Wingdings</vt:lpstr>
      <vt:lpstr>00_CourseIntroduction</vt:lpstr>
      <vt:lpstr>CSE 1223: Introduction to Computer Programming in Java Object-oriented Programming Basics </vt:lpstr>
      <vt:lpstr>“Object-oriented programming”</vt:lpstr>
      <vt:lpstr>Objects</vt:lpstr>
      <vt:lpstr>Objects</vt:lpstr>
      <vt:lpstr>Object Example - Strings</vt:lpstr>
      <vt:lpstr>Object Example - ArrayLists</vt:lpstr>
      <vt:lpstr>Object Example - Scanner</vt:lpstr>
      <vt:lpstr>Classes</vt:lpstr>
      <vt:lpstr>Classes</vt:lpstr>
      <vt:lpstr>Why use classes?</vt:lpstr>
      <vt:lpstr>Public interfaces</vt:lpstr>
      <vt:lpstr>Public interface example - ArrayList</vt:lpstr>
      <vt:lpstr>Constructors</vt:lpstr>
      <vt:lpstr>Constructors you’ve already used</vt:lpstr>
      <vt:lpstr>Constructors you’ve already used</vt:lpstr>
      <vt:lpstr>Constructors you’ve already used</vt:lpstr>
      <vt:lpstr>Constructors you’ve already used</vt:lpstr>
      <vt:lpstr>Using Constructors</vt:lpstr>
      <vt:lpstr>Using Constructors</vt:lpstr>
      <vt:lpstr>Using Constructors</vt:lpstr>
      <vt:lpstr>Using objects</vt:lpstr>
      <vt:lpstr>Public methods you’ve already used</vt:lpstr>
      <vt:lpstr>Public methods you’ve already used</vt:lpstr>
      <vt:lpstr>Public methods you’ve already used</vt:lpstr>
      <vt:lpstr>Public methods you’ve already used</vt:lpstr>
      <vt:lpstr>Public methods you’ve already used</vt:lpstr>
      <vt:lpstr>Using objects</vt:lpstr>
      <vt:lpstr>Using objects</vt:lpstr>
      <vt:lpstr>Your Turn</vt:lpstr>
      <vt:lpstr>Your Turn</vt:lpstr>
      <vt:lpstr>Primitive Types</vt:lpstr>
      <vt:lpstr>Primitive Types</vt:lpstr>
      <vt:lpstr>Reference types</vt:lpstr>
      <vt:lpstr>Reference types vs. Primitive Types</vt:lpstr>
      <vt:lpstr>Reference types vs. Primitive Types</vt:lpstr>
      <vt:lpstr>Reference types</vt:lpstr>
      <vt:lpstr>Reference types</vt:lpstr>
      <vt:lpstr>Reference types</vt:lpstr>
      <vt:lpstr>Reference Types</vt:lpstr>
      <vt:lpstr>Reference Types</vt:lpstr>
      <vt:lpstr>Reference Types</vt:lpstr>
      <vt:lpstr>Reference Types</vt:lpstr>
      <vt:lpstr>Reference Types</vt:lpstr>
      <vt:lpstr>Reference Types</vt:lpstr>
      <vt:lpstr>Classes vs. Objects - Summary</vt:lpstr>
      <vt:lpstr>Why Object-Oriented Programming?</vt:lpstr>
      <vt:lpstr>Why Object-Oriented Programming?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Review</dc:title>
  <dc:creator>jeremy morris</dc:creator>
  <cp:lastModifiedBy>Serai, Prashant</cp:lastModifiedBy>
  <cp:revision>3568</cp:revision>
  <dcterms:created xsi:type="dcterms:W3CDTF">2010-09-08T19:25:20Z</dcterms:created>
  <dcterms:modified xsi:type="dcterms:W3CDTF">2016-07-20T13:34:10Z</dcterms:modified>
</cp:coreProperties>
</file>