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0"/>
  </p:notesMasterIdLst>
  <p:handoutMasterIdLst>
    <p:handoutMasterId r:id="rId21"/>
  </p:handoutMasterIdLst>
  <p:sldIdLst>
    <p:sldId id="320" r:id="rId2"/>
    <p:sldId id="504" r:id="rId3"/>
    <p:sldId id="505" r:id="rId4"/>
    <p:sldId id="508" r:id="rId5"/>
    <p:sldId id="416" r:id="rId6"/>
    <p:sldId id="418" r:id="rId7"/>
    <p:sldId id="538" r:id="rId8"/>
    <p:sldId id="425" r:id="rId9"/>
    <p:sldId id="426" r:id="rId10"/>
    <p:sldId id="427" r:id="rId11"/>
    <p:sldId id="428" r:id="rId12"/>
    <p:sldId id="429" r:id="rId13"/>
    <p:sldId id="432" r:id="rId14"/>
    <p:sldId id="509" r:id="rId15"/>
    <p:sldId id="532" r:id="rId16"/>
    <p:sldId id="539" r:id="rId17"/>
    <p:sldId id="540" r:id="rId18"/>
    <p:sldId id="542" r:id="rId19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B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04"/>
  </p:normalViewPr>
  <p:slideViewPr>
    <p:cSldViewPr>
      <p:cViewPr varScale="1">
        <p:scale>
          <a:sx n="90" d="100"/>
          <a:sy n="90" d="100"/>
        </p:scale>
        <p:origin x="172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729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693" y="0"/>
            <a:ext cx="3026729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6729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693" y="8818563"/>
            <a:ext cx="3026729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1193BAFC-AABF-4157-B146-19DB910D38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20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729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693" y="0"/>
            <a:ext cx="3026729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7869" y="4410076"/>
            <a:ext cx="5589263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26729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693" y="8818563"/>
            <a:ext cx="3026729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7B310767-8732-411C-9C76-38CE6A7228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86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310767-8732-411C-9C76-38CE6A72280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2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7CB28-97B6-4B99-B6CC-F8B9BF575C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504C4-2505-4040-B2A7-0B0417D17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568E1-E2F6-4191-BC45-349286985D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E5A0F-2C5B-4F5F-BBED-5A3DAB9929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AEEF1-A19B-40F6-BD53-CF4E679310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3CC0E-EF58-405B-98C5-DD40AE2CBF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D58228-5A22-4C35-8CDD-FEE6547573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21199-AD68-45B7-8932-B564543A86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37FD5-23A3-433F-AAE9-C1FB8ED844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1104D-8DE7-4466-96F7-1A28F31593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04002-C957-46F8-A12B-C3A4B40027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830DE-487E-4B9A-930A-728616DA0E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5203D-A275-42EC-A96C-60DED5B775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fld id="{FE0AA2EB-FF58-4A78-983B-48E2410946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499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C2B904-D083-4709-98CD-E68BEA38EDC8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8305800" cy="2209800"/>
          </a:xfrm>
        </p:spPr>
        <p:txBody>
          <a:bodyPr/>
          <a:lstStyle/>
          <a:p>
            <a:pPr algn="ctr" eaLnBrk="1" hangingPunct="1"/>
            <a:r>
              <a:rPr lang="en-US" sz="4600" dirty="0" smtClean="0"/>
              <a:t>CSE 1223: Introduction to Computer Programming in Java User-defined Classes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47244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restrict access?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Helps to ensure </a:t>
            </a:r>
            <a:r>
              <a:rPr lang="en-US" i="1" dirty="0" smtClean="0"/>
              <a:t>encapsulation</a:t>
            </a:r>
            <a:r>
              <a:rPr lang="en-US" dirty="0" smtClean="0"/>
              <a:t> of the data</a:t>
            </a:r>
          </a:p>
          <a:p>
            <a:pPr lvl="1"/>
            <a:r>
              <a:rPr lang="en-US" dirty="0" smtClean="0"/>
              <a:t>Make sure data can only be changed via ways the class programmer has accounted for</a:t>
            </a:r>
          </a:p>
          <a:p>
            <a:pPr lvl="1"/>
            <a:r>
              <a:rPr lang="en-US" dirty="0" smtClean="0"/>
              <a:t>Enables class programmer to make promises to the programmers using his/her class</a:t>
            </a:r>
          </a:p>
          <a:p>
            <a:pPr lvl="1"/>
            <a:r>
              <a:rPr lang="en-US" dirty="0" smtClean="0"/>
              <a:t>Enables the programmer to more easily debug his/her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Accessor</a:t>
            </a:r>
            <a:r>
              <a:rPr lang="en-US" dirty="0" smtClean="0"/>
              <a:t> and </a:t>
            </a:r>
            <a:r>
              <a:rPr lang="en-US" dirty="0" err="1" smtClean="0"/>
              <a:t>Mutator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/>
              <a:t> methods to allow a programmer to manipulate the data fields in an object</a:t>
            </a:r>
          </a:p>
          <a:p>
            <a:pPr lvl="1"/>
            <a:r>
              <a:rPr lang="en-US" dirty="0"/>
              <a:t>Also known as “getter” and “setter” methods</a:t>
            </a:r>
          </a:p>
          <a:p>
            <a:r>
              <a:rPr lang="en-US" dirty="0" smtClean="0"/>
              <a:t>For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Die:</a:t>
            </a:r>
          </a:p>
          <a:p>
            <a:pPr lvl="1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roll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getFace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Accessor</a:t>
            </a:r>
            <a:r>
              <a:rPr lang="en-US" dirty="0" smtClean="0"/>
              <a:t> and </a:t>
            </a:r>
            <a:r>
              <a:rPr lang="en-US" dirty="0" err="1" smtClean="0"/>
              <a:t>Mutator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066800"/>
            <a:ext cx="8229600" cy="5410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  <a:tab pos="914400" algn="l"/>
              </a:tabLst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public class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SimpleDie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private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numberOfSides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currentFace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  <a:tab pos="914400" algn="l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sz="2000" b="1" i="1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roll() {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  <a:tab pos="914400" algn="l"/>
              </a:tabLst>
              <a:defRPr/>
            </a:pP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2000" kern="0" dirty="0" err="1" smtClean="0">
                <a:latin typeface="Courier New" pitchFamily="49" charset="0"/>
                <a:cs typeface="Courier New" pitchFamily="49" charset="0"/>
              </a:rPr>
              <a:t>.currentFace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  <a:tab pos="914400" algn="l"/>
              </a:tabLst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			 (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)(</a:t>
            </a:r>
            <a:r>
              <a:rPr lang="en-US" sz="2000" kern="0" dirty="0" err="1" smtClean="0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()*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2000" kern="0" dirty="0" err="1" smtClean="0">
                <a:latin typeface="Courier New" pitchFamily="49" charset="0"/>
                <a:cs typeface="Courier New" pitchFamily="49" charset="0"/>
              </a:rPr>
              <a:t>.numberOfSides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) + 1;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  <a:tab pos="914400" algn="l"/>
              </a:tabLst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  <a:tab pos="914400" algn="l"/>
              </a:tabLst>
              <a:defRPr/>
            </a:pP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sz="2000" b="1" kern="0" noProof="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kern="0" noProof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noProof="0" dirty="0" err="1" smtClean="0">
                <a:latin typeface="Courier New" pitchFamily="49" charset="0"/>
                <a:cs typeface="Courier New" pitchFamily="49" charset="0"/>
              </a:rPr>
              <a:t>getFace</a:t>
            </a:r>
            <a:r>
              <a:rPr lang="en-US" sz="2000" kern="0" noProof="0" dirty="0" smtClean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  <a:tab pos="914400" algn="l"/>
              </a:tabLst>
              <a:defRPr/>
            </a:pP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kern="0" noProof="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kern="0" noProof="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2000" kern="0" noProof="0" dirty="0" err="1" smtClean="0">
                <a:latin typeface="Courier New" pitchFamily="49" charset="0"/>
                <a:cs typeface="Courier New" pitchFamily="49" charset="0"/>
              </a:rPr>
              <a:t>.currentFace</a:t>
            </a:r>
            <a:r>
              <a:rPr lang="en-US" sz="2000" kern="0" noProof="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  <a:tab pos="914400" algn="l"/>
              </a:tabLst>
              <a:defRPr/>
            </a:pPr>
            <a:r>
              <a:rPr lang="en-US" sz="2000" kern="0" noProof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noProof="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  <a:tab pos="914400" algn="l"/>
              </a:tabLst>
              <a:defRPr/>
            </a:pP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  …</a:t>
            </a:r>
            <a:endParaRPr lang="en-US" sz="2000" kern="0" noProof="0" dirty="0" smtClean="0">
              <a:latin typeface="Courier New" pitchFamily="49" charset="0"/>
              <a:cs typeface="Courier New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  <a:tab pos="914400" algn="l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Invoking instance methods</a:t>
            </a:r>
          </a:p>
          <a:p>
            <a:pPr lvl="1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d1.roll();</a:t>
            </a:r>
          </a:p>
          <a:p>
            <a:pPr lvl="1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value = d1.getFace();</a:t>
            </a:r>
          </a:p>
          <a:p>
            <a:endParaRPr lang="en-US" sz="1050" dirty="0" smtClean="0"/>
          </a:p>
          <a:p>
            <a:r>
              <a:rPr lang="en-US" dirty="0" smtClean="0"/>
              <a:t>Methods always invoked with call: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object.methodName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 … 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Methods vs. 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r>
              <a:rPr lang="en-US" sz="2800" dirty="0" smtClean="0"/>
              <a:t>Note that the instance methods DO NOT include the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2800" dirty="0" smtClean="0"/>
              <a:t> keyword</a:t>
            </a:r>
          </a:p>
          <a:p>
            <a:pPr lvl="1"/>
            <a:r>
              <a:rPr lang="en-US" sz="2400" dirty="0"/>
              <a:t>Non-static (or </a:t>
            </a:r>
            <a:r>
              <a:rPr lang="en-US" sz="2400" i="1" dirty="0"/>
              <a:t>instance methods</a:t>
            </a:r>
            <a:r>
              <a:rPr lang="en-US" sz="2400" dirty="0"/>
              <a:t>) are tied to individual instances</a:t>
            </a:r>
          </a:p>
          <a:p>
            <a:pPr lvl="2"/>
            <a:r>
              <a:rPr lang="en-US" sz="2000" dirty="0"/>
              <a:t>Invoked by using the </a:t>
            </a:r>
            <a:r>
              <a:rPr lang="en-US" sz="2000" i="1" dirty="0"/>
              <a:t>object name</a:t>
            </a:r>
            <a:r>
              <a:rPr lang="en-US" sz="2000" dirty="0"/>
              <a:t> followed by the method:</a:t>
            </a:r>
          </a:p>
          <a:p>
            <a:pPr marL="1023937" lvl="3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“abc123”;</a:t>
            </a:r>
          </a:p>
          <a:p>
            <a:pPr marL="1023937" lvl="3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myChar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myString.charAt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(2);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Static methods (or </a:t>
            </a:r>
            <a:r>
              <a:rPr lang="en-US" sz="2400" i="1" dirty="0" smtClean="0"/>
              <a:t>class methods</a:t>
            </a:r>
            <a:r>
              <a:rPr lang="en-US" sz="2400" dirty="0" smtClean="0"/>
              <a:t>) and variables are items that are tied to the whole class</a:t>
            </a:r>
          </a:p>
          <a:p>
            <a:pPr lvl="2"/>
            <a:r>
              <a:rPr lang="en-US" sz="2000" dirty="0" smtClean="0"/>
              <a:t>Invoked by using the </a:t>
            </a:r>
            <a:r>
              <a:rPr lang="en-US" sz="2000" i="1" dirty="0" smtClean="0"/>
              <a:t>class name</a:t>
            </a:r>
            <a:r>
              <a:rPr lang="en-US" sz="2000" dirty="0" smtClean="0"/>
              <a:t> followed by the method:</a:t>
            </a:r>
          </a:p>
          <a:p>
            <a:pPr marL="1023937" lvl="3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Integer.parseInt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(“42”);</a:t>
            </a:r>
          </a:p>
          <a:p>
            <a:pPr marL="1023937" lvl="3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93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must be implemented in a file with the same name as the class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SimpleDie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implemented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SimpleDie.java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US" dirty="0" smtClean="0"/>
              <a:t>  implemented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Book.java</a:t>
            </a:r>
          </a:p>
          <a:p>
            <a:pPr lvl="1"/>
            <a:r>
              <a:rPr lang="en-US" dirty="0" smtClean="0"/>
              <a:t>etc.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73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/>
          <a:lstStyle/>
          <a:p>
            <a:r>
              <a:rPr lang="en-US" dirty="0" smtClean="0"/>
              <a:t>Consider a class designed to model a clock</a:t>
            </a:r>
          </a:p>
          <a:p>
            <a:pPr lvl="1"/>
            <a:r>
              <a:rPr lang="en-US" dirty="0" smtClean="0"/>
              <a:t>State is hour, minute, second and AM or PM</a:t>
            </a:r>
          </a:p>
          <a:p>
            <a:pPr lvl="1"/>
            <a:r>
              <a:rPr lang="en-US" dirty="0" smtClean="0"/>
              <a:t>Behavior is:</a:t>
            </a:r>
          </a:p>
          <a:p>
            <a:pPr lvl="2"/>
            <a:r>
              <a:rPr lang="en-US" dirty="0" smtClean="0"/>
              <a:t>By default, the clock is set to midnight - 12:00:00AM (constructor)</a:t>
            </a:r>
          </a:p>
          <a:p>
            <a:pPr lvl="2"/>
            <a:r>
              <a:rPr lang="en-US" dirty="0" smtClean="0"/>
              <a:t>We can set the hour, minute, second and AM or PM (</a:t>
            </a:r>
            <a:r>
              <a:rPr lang="en-US" dirty="0" err="1" smtClean="0"/>
              <a:t>mutators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The clock can tick another second (</a:t>
            </a:r>
            <a:r>
              <a:rPr lang="en-US" dirty="0" err="1" smtClean="0"/>
              <a:t>mutator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We read the current hour, minute, or second and AM or PM (accessors)</a:t>
            </a:r>
          </a:p>
          <a:p>
            <a:pPr lvl="2"/>
            <a:r>
              <a:rPr lang="en-US" dirty="0" smtClean="0"/>
              <a:t>We display the time as a String in military time (accessor)</a:t>
            </a:r>
          </a:p>
          <a:p>
            <a:pPr lvl="1"/>
            <a:r>
              <a:rPr lang="en-US" dirty="0" smtClean="0"/>
              <a:t>In a small group, write up this class in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098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-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SimpleClock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/* private member variables go here */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SimpleClock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/* Constructor code goes here */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setHour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hour)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/*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Mutator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 set the hour goes here */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/* Other public methods go here */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45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possible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SimpleClock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/* private member variables go here */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hours;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minutes;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seconds;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morning;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SimpleClock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morning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setHour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hour)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hour;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041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r>
              <a:rPr lang="en-US" dirty="0" smtClean="0"/>
              <a:t>The Java language is infinitely extensible through the use of classes</a:t>
            </a:r>
          </a:p>
          <a:p>
            <a:r>
              <a:rPr lang="en-US" sz="2800" dirty="0" smtClean="0"/>
              <a:t>Every class available in the Java Standard Library was </a:t>
            </a:r>
            <a:r>
              <a:rPr lang="en-US" sz="2800" dirty="0" err="1" smtClean="0"/>
              <a:t>writen</a:t>
            </a:r>
            <a:r>
              <a:rPr lang="en-US" sz="2800" dirty="0" smtClean="0"/>
              <a:t> by a (team of) programmers</a:t>
            </a:r>
          </a:p>
          <a:p>
            <a:pPr lvl="1"/>
            <a:r>
              <a:rPr lang="en-US" sz="2400" dirty="0" smtClean="0"/>
              <a:t>Every class from Scanner to 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 to </a:t>
            </a:r>
            <a:r>
              <a:rPr lang="en-US" sz="2400" dirty="0" err="1" smtClean="0"/>
              <a:t>TreeMap</a:t>
            </a:r>
            <a:endParaRPr lang="en-US" sz="2400" dirty="0" smtClean="0"/>
          </a:p>
          <a:p>
            <a:r>
              <a:rPr lang="en-US" sz="2800" dirty="0" smtClean="0"/>
              <a:t>We can also write </a:t>
            </a:r>
            <a:r>
              <a:rPr lang="en-US" sz="2800" i="1" dirty="0" smtClean="0"/>
              <a:t>our own</a:t>
            </a:r>
            <a:r>
              <a:rPr lang="en-US" sz="2800" dirty="0" smtClean="0"/>
              <a:t> classes and use them just like the ones from the Standard Library</a:t>
            </a:r>
          </a:p>
          <a:p>
            <a:pPr lvl="1"/>
            <a:r>
              <a:rPr lang="en-US" sz="2400" dirty="0" smtClean="0"/>
              <a:t>Ultimately no difference in how these classes are used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44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35525"/>
          </a:xfrm>
        </p:spPr>
        <p:txBody>
          <a:bodyPr/>
          <a:lstStyle/>
          <a:p>
            <a:r>
              <a:rPr lang="en-US" dirty="0" smtClean="0"/>
              <a:t>We often write our own classes when we have some piece of functionality that we can describe as a unit</a:t>
            </a:r>
          </a:p>
          <a:p>
            <a:pPr lvl="1"/>
            <a:r>
              <a:rPr lang="en-US" dirty="0" smtClean="0"/>
              <a:t>Keep all of our data together</a:t>
            </a:r>
          </a:p>
          <a:p>
            <a:pPr lvl="1"/>
            <a:r>
              <a:rPr lang="en-US" dirty="0" smtClean="0"/>
              <a:t>Keep methods (behavior) bundled with our data</a:t>
            </a:r>
          </a:p>
          <a:p>
            <a:r>
              <a:rPr lang="en-US" dirty="0" smtClean="0"/>
              <a:t>A task-driven class</a:t>
            </a:r>
          </a:p>
          <a:p>
            <a:pPr lvl="1"/>
            <a:r>
              <a:rPr lang="en-US" dirty="0" smtClean="0"/>
              <a:t>Dice used for a game</a:t>
            </a:r>
          </a:p>
          <a:p>
            <a:pPr lvl="2"/>
            <a:r>
              <a:rPr lang="en-US" dirty="0" smtClean="0"/>
              <a:t>What kind of behavior do we need?</a:t>
            </a:r>
          </a:p>
          <a:p>
            <a:pPr lvl="3"/>
            <a:r>
              <a:rPr lang="en-US" dirty="0" smtClean="0"/>
              <a:t>Different numbers of sides (6 sided, 8 sided, 20 sided, etc.)</a:t>
            </a:r>
          </a:p>
          <a:p>
            <a:pPr lvl="3"/>
            <a:r>
              <a:rPr lang="en-US" dirty="0" smtClean="0"/>
              <a:t>Roll the die</a:t>
            </a:r>
          </a:p>
          <a:p>
            <a:pPr lvl="3"/>
            <a:r>
              <a:rPr lang="en-US" dirty="0" smtClean="0"/>
              <a:t>Read the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20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r>
              <a:rPr lang="en-US" dirty="0" smtClean="0"/>
              <a:t>Let’s think in terms of </a:t>
            </a:r>
            <a:r>
              <a:rPr lang="en-US" i="1" dirty="0" smtClean="0"/>
              <a:t>encapsulation</a:t>
            </a:r>
            <a:r>
              <a:rPr lang="en-US" dirty="0" smtClean="0"/>
              <a:t> and </a:t>
            </a:r>
            <a:r>
              <a:rPr lang="en-US" i="1" dirty="0" smtClean="0"/>
              <a:t>objects</a:t>
            </a:r>
            <a:endParaRPr lang="en-US" dirty="0" smtClean="0"/>
          </a:p>
          <a:p>
            <a:pPr lvl="1"/>
            <a:r>
              <a:rPr lang="en-US" dirty="0" smtClean="0"/>
              <a:t>Each Die will be an object with attributes:</a:t>
            </a:r>
          </a:p>
          <a:p>
            <a:pPr lvl="2"/>
            <a:r>
              <a:rPr lang="en-US" dirty="0" smtClean="0"/>
              <a:t>Number of Sides</a:t>
            </a:r>
          </a:p>
          <a:p>
            <a:pPr lvl="2"/>
            <a:r>
              <a:rPr lang="en-US" dirty="0" smtClean="0"/>
              <a:t>Current Face Value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360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Class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SimpleDie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numberOfSides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currentFace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Class declaration like program declaration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Because programs in Java are actually all implemented as classes themselves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r>
              <a:rPr lang="en-US" dirty="0" smtClean="0"/>
              <a:t>Instantiating an object</a:t>
            </a:r>
          </a:p>
          <a:p>
            <a:pPr lvl="1"/>
            <a:r>
              <a:rPr lang="en-US" dirty="0" smtClean="0"/>
              <a:t>We need to call the constructor to construct a new copy of the Die object:</a:t>
            </a:r>
          </a:p>
          <a:p>
            <a:pPr lvl="1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SimpleDie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d1 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SimpleDie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(6);</a:t>
            </a:r>
          </a:p>
          <a:p>
            <a:pPr lvl="2"/>
            <a:r>
              <a:rPr lang="en-US" dirty="0" smtClean="0"/>
              <a:t>In this case we will create a new die with 6 sides</a:t>
            </a:r>
          </a:p>
          <a:p>
            <a:pPr lvl="1"/>
            <a:r>
              <a:rPr lang="en-US" dirty="0" smtClean="0"/>
              <a:t>Just like instantiating any other object</a:t>
            </a:r>
          </a:p>
          <a:p>
            <a:pPr lvl="2"/>
            <a:r>
              <a:rPr lang="en-US" dirty="0" smtClean="0"/>
              <a:t>All objects are equal in Java – whether in the Standard Library or User-defined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Classes - Constructors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066800"/>
            <a:ext cx="8229600" cy="498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SimpleDie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numberOfSides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currentFace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  <a:defRPr/>
            </a:pPr>
            <a:endParaRPr lang="en-US" kern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SimpleDie</a:t>
            </a:r>
            <a:r>
              <a:rPr lang="en-US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numberOfSides</a:t>
            </a:r>
            <a:r>
              <a:rPr lang="en-US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  <a:defRPr/>
            </a:pPr>
            <a:r>
              <a:rPr lang="en-US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this.</a:t>
            </a:r>
            <a:r>
              <a:rPr lang="en-US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numberOfSides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numberOfSides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// Sets the initial value to be the largest value the</a:t>
            </a:r>
          </a:p>
          <a:p>
            <a:pPr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// die can have</a:t>
            </a:r>
          </a:p>
          <a:p>
            <a:pPr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this.</a:t>
            </a:r>
            <a:r>
              <a:rPr lang="en-US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currentFace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this.numberOfSides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  <a:defRPr/>
            </a:pPr>
            <a:r>
              <a:rPr lang="en-US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  <a:defRPr/>
            </a:pPr>
            <a:r>
              <a:rPr lang="en-US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rgbClr val="808080"/>
              </a:buClr>
              <a:buSzPct val="65000"/>
            </a:pPr>
            <a:endParaRPr lang="en-US" sz="3200" kern="0" dirty="0" smtClean="0">
              <a:solidFill>
                <a:srgbClr val="000000"/>
              </a:solidFill>
              <a:latin typeface="Arial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9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Class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066800"/>
            <a:ext cx="8229600" cy="498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public class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SimpleDie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numberOfSides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currentFace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  <a:tab pos="914400" algn="l"/>
              </a:tabLst>
              <a:defRPr/>
            </a:pPr>
            <a:endParaRPr lang="en-US" sz="2000" kern="0" dirty="0" smtClean="0">
              <a:latin typeface="Courier New" pitchFamily="49" charset="0"/>
              <a:cs typeface="Courier New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  <a:tab pos="914400" algn="l"/>
              </a:tabLst>
              <a:defRPr/>
            </a:pP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000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  <a:cs typeface="Courier New" pitchFamily="49" charset="0"/>
              </a:rPr>
              <a:t>SimpleDie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  <a:cs typeface="Courier New" pitchFamily="49" charset="0"/>
              </a:rPr>
              <a:t>numberOfSides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) { … }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  <a:tab pos="914400" algn="l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24600" y="1600200"/>
            <a:ext cx="19050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are these keywords?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vs. Private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 smtClean="0"/>
              <a:t> methods and data can only be accessed </a:t>
            </a:r>
            <a:r>
              <a:rPr lang="en-US" i="1" dirty="0" smtClean="0"/>
              <a:t>by the class that owns them</a:t>
            </a:r>
          </a:p>
          <a:p>
            <a:pPr lvl="1"/>
            <a:r>
              <a:rPr lang="en-US" dirty="0" smtClean="0"/>
              <a:t>A private method can only be called from a method inside the class</a:t>
            </a:r>
          </a:p>
          <a:p>
            <a:pPr lvl="1"/>
            <a:r>
              <a:rPr lang="en-US" dirty="0" smtClean="0"/>
              <a:t>Private data can only be read by methods inside the class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 smtClean="0"/>
              <a:t> methods and data can only be accessed </a:t>
            </a:r>
            <a:r>
              <a:rPr lang="en-US" i="1" dirty="0" smtClean="0"/>
              <a:t>by any object at all</a:t>
            </a:r>
            <a:endParaRPr lang="en-US" dirty="0" smtClean="0"/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dirty="0" smtClean="0"/>
              <a:t> is always a public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3CC0E-EF58-405B-98C5-DD40AE2CBF19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0_CourseIntroduction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00_CourseIntroduction</Template>
  <TotalTime>63253</TotalTime>
  <Words>887</Words>
  <Application>Microsoft Macintosh PowerPoint</Application>
  <PresentationFormat>On-screen Show (4:3)</PresentationFormat>
  <Paragraphs>186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Courier New</vt:lpstr>
      <vt:lpstr>Garamond</vt:lpstr>
      <vt:lpstr>Wingdings</vt:lpstr>
      <vt:lpstr>00_CourseIntroduction</vt:lpstr>
      <vt:lpstr>CSE 1223: Introduction to Computer Programming in Java User-defined Classes</vt:lpstr>
      <vt:lpstr>User-defined classes</vt:lpstr>
      <vt:lpstr>User-defined classes</vt:lpstr>
      <vt:lpstr>User-defined classes</vt:lpstr>
      <vt:lpstr>User-defined Class Implementation</vt:lpstr>
      <vt:lpstr>Writing Classes</vt:lpstr>
      <vt:lpstr>Writing Classes - Constructors</vt:lpstr>
      <vt:lpstr>User-defined Class Implementation</vt:lpstr>
      <vt:lpstr>Public vs. Private</vt:lpstr>
      <vt:lpstr>Why restrict access?</vt:lpstr>
      <vt:lpstr>Accessor and Mutator Methods</vt:lpstr>
      <vt:lpstr>Accessor and Mutator methods</vt:lpstr>
      <vt:lpstr>Methods</vt:lpstr>
      <vt:lpstr>Static Methods vs. Class Methods</vt:lpstr>
      <vt:lpstr>Implementation Notes</vt:lpstr>
      <vt:lpstr>Your Turn</vt:lpstr>
      <vt:lpstr>Your Turn - Continued</vt:lpstr>
      <vt:lpstr>A possible solution</vt:lpstr>
    </vt:vector>
  </TitlesOfParts>
  <Company>Department of Computer Science and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Review</dc:title>
  <dc:creator>jeremy morris</dc:creator>
  <cp:lastModifiedBy>Serai, Prashant</cp:lastModifiedBy>
  <cp:revision>3600</cp:revision>
  <dcterms:created xsi:type="dcterms:W3CDTF">2010-09-08T19:25:20Z</dcterms:created>
  <dcterms:modified xsi:type="dcterms:W3CDTF">2016-07-27T14:46:35Z</dcterms:modified>
</cp:coreProperties>
</file>