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56" r:id="rId3"/>
    <p:sldId id="257" r:id="rId4"/>
    <p:sldId id="258" r:id="rId5"/>
    <p:sldId id="277" r:id="rId6"/>
    <p:sldId id="260" r:id="rId7"/>
    <p:sldId id="261" r:id="rId8"/>
    <p:sldId id="262" r:id="rId9"/>
    <p:sldId id="263" r:id="rId10"/>
    <p:sldId id="264" r:id="rId11"/>
    <p:sldId id="265" r:id="rId12"/>
    <p:sldId id="266" r:id="rId13"/>
    <p:sldId id="267" r:id="rId14"/>
    <p:sldId id="268" r:id="rId15"/>
    <p:sldId id="270" r:id="rId16"/>
    <p:sldId id="280" r:id="rId17"/>
    <p:sldId id="281" r:id="rId18"/>
    <p:sldId id="286" r:id="rId19"/>
    <p:sldId id="287" r:id="rId20"/>
    <p:sldId id="282" r:id="rId21"/>
    <p:sldId id="283" r:id="rId22"/>
    <p:sldId id="288" r:id="rId23"/>
    <p:sldId id="289" r:id="rId24"/>
    <p:sldId id="284" r:id="rId25"/>
    <p:sldId id="291" r:id="rId26"/>
    <p:sldId id="292" r:id="rId27"/>
    <p:sldId id="269" r:id="rId28"/>
    <p:sldId id="293" r:id="rId29"/>
    <p:sldId id="294" r:id="rId30"/>
    <p:sldId id="295" r:id="rId31"/>
    <p:sldId id="296" r:id="rId32"/>
    <p:sldId id="297" r:id="rId33"/>
    <p:sldId id="298" r:id="rId34"/>
    <p:sldId id="285" r:id="rId35"/>
    <p:sldId id="299" r:id="rId36"/>
    <p:sldId id="271" r:id="rId37"/>
    <p:sldId id="301" r:id="rId38"/>
    <p:sldId id="300" r:id="rId39"/>
    <p:sldId id="305" r:id="rId40"/>
    <p:sldId id="303" r:id="rId41"/>
    <p:sldId id="304" r:id="rId42"/>
    <p:sldId id="306" r:id="rId43"/>
    <p:sldId id="307" r:id="rId44"/>
    <p:sldId id="308" r:id="rId45"/>
    <p:sldId id="272" r:id="rId46"/>
    <p:sldId id="279" r:id="rId47"/>
    <p:sldId id="273" r:id="rId48"/>
    <p:sldId id="274" r:id="rId49"/>
    <p:sldId id="275" r:id="rId50"/>
    <p:sldId id="276"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429" autoAdjust="0"/>
  </p:normalViewPr>
  <p:slideViewPr>
    <p:cSldViewPr>
      <p:cViewPr varScale="1">
        <p:scale>
          <a:sx n="77" d="100"/>
          <a:sy n="77" d="100"/>
        </p:scale>
        <p:origin x="21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04461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D0ACAB-A889-434A-A4EB-AFA84953F306}" type="slidenum">
              <a:rPr lang="en-US" sz="1100" b="0">
                <a:latin typeface="Arial" charset="0"/>
              </a:rPr>
              <a:pPr eaLnBrk="1" hangingPunct="1"/>
              <a:t>10</a:t>
            </a:fld>
            <a:endParaRPr lang="en-US" sz="1100" b="0">
              <a:latin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Most of these may need some detailed explanation, e.g., </a:t>
            </a:r>
          </a:p>
          <a:p>
            <a:pPr lvl="1" eaLnBrk="1" hangingPunct="1">
              <a:buFontTx/>
              <a:buChar char="•"/>
            </a:pPr>
            <a:r>
              <a:rPr lang="en-US" smtClean="0"/>
              <a:t>x &gt; 0 is true because 5 &gt; 0; x &lt; 10 is true because 5 &lt; 10; the expression is true because the logical and is true iff both expressions are true</a:t>
            </a:r>
          </a:p>
        </p:txBody>
      </p:sp>
    </p:spTree>
    <p:extLst>
      <p:ext uri="{BB962C8B-B14F-4D97-AF65-F5344CB8AC3E}">
        <p14:creationId xmlns:p14="http://schemas.microsoft.com/office/powerpoint/2010/main" val="18527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1E5B7BD-615B-4A01-AAB3-83B2450A3C7D}" type="slidenum">
              <a:rPr lang="en-US" sz="1100" b="0">
                <a:latin typeface="Arial" charset="0"/>
              </a:rPr>
              <a:pPr eaLnBrk="1" hangingPunct="1"/>
              <a:t>11</a:t>
            </a:fld>
            <a:endParaRPr lang="en-US" sz="1100" b="0">
              <a:latin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Write the answers provided by the students on the board and discuss correct and incorrect answers</a:t>
            </a:r>
          </a:p>
          <a:p>
            <a:pPr lvl="1" eaLnBrk="1" hangingPunct="1">
              <a:buFontTx/>
              <a:buChar char="•"/>
            </a:pPr>
            <a:r>
              <a:rPr lang="en-US" smtClean="0"/>
              <a:t>(i == 3) || (i == 5)</a:t>
            </a:r>
          </a:p>
          <a:p>
            <a:pPr lvl="1" eaLnBrk="1" hangingPunct="1">
              <a:buFontTx/>
              <a:buChar char="•"/>
            </a:pPr>
            <a:r>
              <a:rPr lang="en-US" smtClean="0"/>
              <a:t>(i &gt; 1) &amp;&amp; (i &lt; 7) or (i == 2) || (i == 3) || (i == 4) || (i == 5) || (i == 6), point out that in Java we cannot write: 1 &lt; i &lt; 7</a:t>
            </a:r>
          </a:p>
          <a:p>
            <a:pPr lvl="1" eaLnBrk="1" hangingPunct="1">
              <a:buFontTx/>
              <a:buChar char="•"/>
            </a:pPr>
            <a:r>
              <a:rPr lang="en-US" smtClean="0"/>
              <a:t>(i % 2) == 0</a:t>
            </a:r>
          </a:p>
          <a:p>
            <a:pPr lvl="1" eaLnBrk="1" hangingPunct="1">
              <a:buFontTx/>
              <a:buChar char="•"/>
            </a:pPr>
            <a:r>
              <a:rPr lang="en-US" smtClean="0"/>
              <a:t>(i % 2) == 1 or (i % 2) != 0</a:t>
            </a:r>
          </a:p>
          <a:p>
            <a:pPr lvl="1" eaLnBrk="1" hangingPunct="1">
              <a:buFontTx/>
              <a:buChar char="•"/>
            </a:pPr>
            <a:r>
              <a:rPr lang="en-US" smtClean="0"/>
              <a:t>(i &lt;= j) &amp;&amp; (i &lt;= k)</a:t>
            </a:r>
          </a:p>
        </p:txBody>
      </p:sp>
    </p:spTree>
    <p:extLst>
      <p:ext uri="{BB962C8B-B14F-4D97-AF65-F5344CB8AC3E}">
        <p14:creationId xmlns:p14="http://schemas.microsoft.com/office/powerpoint/2010/main" val="4958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15E5CF5-B323-4E6B-8A30-2AB37086F7A9}" type="slidenum">
              <a:rPr lang="en-US" sz="1100" b="0">
                <a:latin typeface="Arial" charset="0"/>
              </a:rPr>
              <a:pPr eaLnBrk="1" hangingPunct="1"/>
              <a:t>12</a:t>
            </a:fld>
            <a:endParaRPr lang="en-US" sz="1100" b="0">
              <a:latin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Flow charts are simple diagrams that display the flow of execution. They are useful to explain and visualize the behavior of control structures.</a:t>
            </a:r>
          </a:p>
          <a:p>
            <a:pPr eaLnBrk="1" hangingPunct="1">
              <a:buFontTx/>
              <a:buChar char="•"/>
            </a:pPr>
            <a:r>
              <a:rPr lang="en-US" smtClean="0"/>
              <a:t>Briefly describe the notation.</a:t>
            </a:r>
          </a:p>
        </p:txBody>
      </p:sp>
    </p:spTree>
    <p:extLst>
      <p:ext uri="{BB962C8B-B14F-4D97-AF65-F5344CB8AC3E}">
        <p14:creationId xmlns:p14="http://schemas.microsoft.com/office/powerpoint/2010/main" val="17102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4144041-53F3-4E7D-9DB4-D61F609699A8}" type="slidenum">
              <a:rPr lang="en-US" sz="1100" b="0">
                <a:latin typeface="Arial" charset="0"/>
              </a:rPr>
              <a:pPr eaLnBrk="1" hangingPunct="1"/>
              <a:t>13</a:t>
            </a:fld>
            <a:endParaRPr lang="en-US" sz="1100" b="0">
              <a:latin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0202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14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 am not planning to discuss switch.</a:t>
            </a:r>
          </a:p>
          <a:p>
            <a:pPr eaLnBrk="1" hangingPunct="1">
              <a:buFontTx/>
              <a:buChar char="•"/>
            </a:pPr>
            <a:r>
              <a:rPr lang="en-US" dirty="0" smtClean="0"/>
              <a:t>The examples in the remaining slides are meant to be of increasing complexity (more or less) and showing various patterns of use of ifs: simple, nested, multiple, etc.</a:t>
            </a:r>
          </a:p>
          <a:p>
            <a:pPr eaLnBrk="1" hangingPunct="1">
              <a:buFontTx/>
              <a:buChar char="•"/>
            </a:pPr>
            <a:r>
              <a:rPr lang="en-US" dirty="0" smtClean="0"/>
              <a:t>For the first couple of activities, you can just ask students to tell you how to do it. For the more complicated ones, I will give them as group activities.</a:t>
            </a:r>
          </a:p>
          <a:p>
            <a:pPr eaLnBrk="1" hangingPunct="1">
              <a:buFontTx/>
              <a:buChar char="•"/>
            </a:pPr>
            <a:r>
              <a:rPr lang="en-US" dirty="0" smtClean="0"/>
              <a:t>It is important that in discussing all of these examples you try to explain </a:t>
            </a:r>
            <a:r>
              <a:rPr lang="en-US" b="1" dirty="0" smtClean="0"/>
              <a:t>how</a:t>
            </a:r>
            <a:r>
              <a:rPr lang="en-US" dirty="0" smtClean="0"/>
              <a:t> you can get to the solution—you can’t simply show it to them and expect them to learn how to solve this kind of problem.</a:t>
            </a:r>
          </a:p>
          <a:p>
            <a:pPr eaLnBrk="1" hangingPunct="1"/>
            <a:endParaRPr lang="en-US" dirty="0" smtClean="0"/>
          </a:p>
        </p:txBody>
      </p:sp>
    </p:spTree>
    <p:extLst>
      <p:ext uri="{BB962C8B-B14F-4D97-AF65-F5344CB8AC3E}">
        <p14:creationId xmlns:p14="http://schemas.microsoft.com/office/powerpoint/2010/main" val="38921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24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518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25</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30261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26</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73343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27</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21898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28</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85394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6CABDDC-8652-4678-9DC4-9DFD74E6BB5E}" type="slidenum">
              <a:rPr lang="en-US" sz="1100" b="0">
                <a:latin typeface="Arial" charset="0"/>
              </a:rPr>
              <a:pPr eaLnBrk="1" hangingPunct="1"/>
              <a:t>2</a:t>
            </a:fld>
            <a:endParaRPr lang="en-US" sz="1100" b="0">
              <a:latin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3 readings</a:t>
            </a:r>
          </a:p>
        </p:txBody>
      </p:sp>
    </p:spTree>
    <p:extLst>
      <p:ext uri="{BB962C8B-B14F-4D97-AF65-F5344CB8AC3E}">
        <p14:creationId xmlns:p14="http://schemas.microsoft.com/office/powerpoint/2010/main" val="1227827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29</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42533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30</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34885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31</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99514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32</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63554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33</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809629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34</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98029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35</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02114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36</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211532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44</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14174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45</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55029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E69E7A3-9CC4-4C77-9355-A1D6B8F6B4FB}" type="slidenum">
              <a:rPr lang="en-US" sz="1100" b="0">
                <a:latin typeface="Arial" charset="0"/>
              </a:rPr>
              <a:pPr eaLnBrk="1" hangingPunct="1"/>
              <a:t>3</a:t>
            </a:fld>
            <a:endParaRPr lang="en-US" sz="1100" b="0">
              <a:latin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3789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CE51F5-0DED-4C6D-8019-F0E28D24E19C}" type="slidenum">
              <a:rPr lang="en-US" sz="1100" b="0">
                <a:latin typeface="Arial" charset="0"/>
              </a:rPr>
              <a:pPr eaLnBrk="1" hangingPunct="1"/>
              <a:t>46</a:t>
            </a:fld>
            <a:endParaRPr lang="en-US" sz="1100" b="0">
              <a:latin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if-elsifs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69363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FB8DAC4-254C-4FAE-BFFF-789E6DCAF428}" type="slidenum">
              <a:rPr lang="en-US" sz="1100" b="0">
                <a:latin typeface="Arial" charset="0"/>
              </a:rPr>
              <a:pPr eaLnBrk="1" hangingPunct="1"/>
              <a:t>47</a:t>
            </a:fld>
            <a:endParaRPr lang="en-US" sz="1100" b="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If they are stuck, get them started by asking them how they would decide if the grade should be an A. Then display the first if. Ask: what do we know in the else part (i.e., if grade &gt;= 90 is false)? Then what do we need to check to decide if the grade should be a B? After displaying the second if, briefly explain that the second if is actually nested inside the else.  Even though this way of formatting a multiple-selection if-else-if may seem </a:t>
            </a:r>
            <a:r>
              <a:rPr lang="en-US" dirty="0" err="1" smtClean="0"/>
              <a:t>confising</a:t>
            </a:r>
            <a:r>
              <a:rPr lang="en-US" dirty="0" smtClean="0"/>
              <a:t>, it is kind of standard.</a:t>
            </a:r>
          </a:p>
          <a:p>
            <a:pPr eaLnBrk="1" hangingPunct="1">
              <a:buFontTx/>
              <a:buChar char="•"/>
            </a:pPr>
            <a:r>
              <a:rPr lang="en-US" dirty="0" smtClean="0"/>
              <a:t>If anyone suggests solutions involving a sequence of ifs (instead of nested) take the time to explain the difference.</a:t>
            </a:r>
          </a:p>
          <a:p>
            <a:pPr eaLnBrk="1" hangingPunct="1">
              <a:buFontTx/>
              <a:buChar char="•"/>
            </a:pPr>
            <a:r>
              <a:rPr lang="en-US" dirty="0" smtClean="0"/>
              <a:t>Discuss why we don’t need conditions such as ((grade &lt; 90) &amp;&amp; (grade &gt;= 80))</a:t>
            </a:r>
          </a:p>
          <a:p>
            <a:pPr eaLnBrk="1" hangingPunct="1">
              <a:buFontTx/>
              <a:buChar char="•"/>
            </a:pPr>
            <a:r>
              <a:rPr lang="en-US" dirty="0" smtClean="0"/>
              <a:t>If they still seem to be confused, a trace of this code might be helpful in showing them why this does what it is supposed to.</a:t>
            </a:r>
          </a:p>
        </p:txBody>
      </p:sp>
    </p:spTree>
    <p:extLst>
      <p:ext uri="{BB962C8B-B14F-4D97-AF65-F5344CB8AC3E}">
        <p14:creationId xmlns:p14="http://schemas.microsoft.com/office/powerpoint/2010/main" val="89045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AAB017E-B59D-4425-9061-164015ABBAE8}" type="slidenum">
              <a:rPr lang="en-US" sz="1100" b="0">
                <a:latin typeface="Arial" charset="0"/>
              </a:rPr>
              <a:pPr eaLnBrk="1" hangingPunct="1"/>
              <a:t>48</a:t>
            </a:fld>
            <a:endParaRPr lang="en-US" sz="1100" b="0">
              <a:latin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there is enough time, break them up in groups and give them 5-10 minutes. Otherwise, give it as extra homework credit.</a:t>
            </a:r>
          </a:p>
        </p:txBody>
      </p:sp>
    </p:spTree>
    <p:extLst>
      <p:ext uri="{BB962C8B-B14F-4D97-AF65-F5344CB8AC3E}">
        <p14:creationId xmlns:p14="http://schemas.microsoft.com/office/powerpoint/2010/main" val="548417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83DF1FD-3B8A-4D5B-82FD-6EAD66CA8458}" type="slidenum">
              <a:rPr lang="en-US" sz="1100" b="0">
                <a:latin typeface="Arial" charset="0"/>
              </a:rPr>
              <a:pPr eaLnBrk="1" hangingPunct="1"/>
              <a:t>49</a:t>
            </a:fld>
            <a:endParaRPr lang="en-US" sz="1100" b="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Explaining this boolean expression can take some time, but it is an interesting example of what can be done.</a:t>
            </a:r>
          </a:p>
          <a:p>
            <a:pPr eaLnBrk="1" hangingPunct="1">
              <a:buFontTx/>
              <a:buChar char="•"/>
            </a:pPr>
            <a:r>
              <a:rPr lang="en-US" smtClean="0"/>
              <a:t>It might be worth mentioning that the check above does not guarantee that it will be a valid date. Ask students to think about how they could check that s is indeed a valid date.</a:t>
            </a:r>
          </a:p>
        </p:txBody>
      </p:sp>
    </p:spTree>
    <p:extLst>
      <p:ext uri="{BB962C8B-B14F-4D97-AF65-F5344CB8AC3E}">
        <p14:creationId xmlns:p14="http://schemas.microsoft.com/office/powerpoint/2010/main" val="7001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836E8B9-5035-4D62-91C2-0B6690D7A9F3}" type="slidenum">
              <a:rPr lang="en-US" sz="1100" b="0">
                <a:latin typeface="Arial" charset="0"/>
              </a:rPr>
              <a:pPr eaLnBrk="1" hangingPunct="1"/>
              <a:t>4</a:t>
            </a:fld>
            <a:endParaRPr lang="en-US" sz="1100" b="0">
              <a:latin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Let’s take a look at the first task: divide two numbers, but only if the divisor is not 0.</a:t>
            </a:r>
          </a:p>
          <a:p>
            <a:pPr eaLnBrk="1" hangingPunct="1">
              <a:buFontTx/>
              <a:buChar char="•"/>
            </a:pPr>
            <a:r>
              <a:rPr lang="en-US" smtClean="0"/>
              <a:t>Before displaying the else part, mention that that’s already a complete piece of code. However, what if we want to print an error message when divisor == 0?</a:t>
            </a:r>
          </a:p>
        </p:txBody>
      </p:sp>
    </p:spTree>
    <p:extLst>
      <p:ext uri="{BB962C8B-B14F-4D97-AF65-F5344CB8AC3E}">
        <p14:creationId xmlns:p14="http://schemas.microsoft.com/office/powerpoint/2010/main" val="39707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4086DEA-F6E7-416B-BF6D-7079B521BF73}" type="slidenum">
              <a:rPr lang="en-US" sz="1100" b="0">
                <a:latin typeface="Arial" charset="0"/>
              </a:rPr>
              <a:pPr eaLnBrk="1" hangingPunct="1"/>
              <a:t>5</a:t>
            </a:fld>
            <a:endParaRPr lang="en-US" sz="1100" b="0">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Before we take a more careful look at selection statements, we need to discuss a new type of values: boolean</a:t>
            </a:r>
          </a:p>
          <a:p>
            <a:pPr eaLnBrk="1" hangingPunct="1">
              <a:buFontTx/>
              <a:buChar char="•"/>
            </a:pPr>
            <a:r>
              <a:rPr lang="en-US" smtClean="0"/>
              <a:t>May want to point out the difference between the boolean values and “true” and “false” which are strings.</a:t>
            </a:r>
          </a:p>
          <a:p>
            <a:pPr eaLnBrk="1" hangingPunct="1">
              <a:buFontTx/>
              <a:buChar char="•"/>
            </a:pPr>
            <a:endParaRPr lang="en-US" smtClean="0"/>
          </a:p>
        </p:txBody>
      </p:sp>
    </p:spTree>
    <p:extLst>
      <p:ext uri="{BB962C8B-B14F-4D97-AF65-F5344CB8AC3E}">
        <p14:creationId xmlns:p14="http://schemas.microsoft.com/office/powerpoint/2010/main" val="148724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78C76C4-13E7-40CF-AD6B-580FA8BC78BA}" type="slidenum">
              <a:rPr lang="en-US" sz="1100" b="0">
                <a:latin typeface="Arial" charset="0"/>
              </a:rPr>
              <a:pPr eaLnBrk="1" hangingPunct="1"/>
              <a:t>6</a:t>
            </a:fld>
            <a:endParaRPr lang="en-US" sz="1100" b="0">
              <a:latin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557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4F0527F-5BBE-480C-9996-24F24A6ACE01}" type="slidenum">
              <a:rPr lang="en-US" sz="1100" b="0">
                <a:latin typeface="Arial" charset="0"/>
              </a:rPr>
              <a:pPr eaLnBrk="1" hangingPunct="1"/>
              <a:t>7</a:t>
            </a:fld>
            <a:endParaRPr lang="en-US" sz="1100" b="0">
              <a:latin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expressions on the right are all boolean expressions (their value is either true or false).</a:t>
            </a:r>
          </a:p>
          <a:p>
            <a:pPr eaLnBrk="1" hangingPunct="1">
              <a:buFontTx/>
              <a:buChar char="•"/>
            </a:pPr>
            <a:r>
              <a:rPr lang="en-US" smtClean="0"/>
              <a:t>The relational operators behave as you would expect and are usen in expressions in the obvious/intuitive way (remember to use parentheses to ensure the proper order of evaluation)</a:t>
            </a:r>
          </a:p>
        </p:txBody>
      </p:sp>
    </p:spTree>
    <p:extLst>
      <p:ext uri="{BB962C8B-B14F-4D97-AF65-F5344CB8AC3E}">
        <p14:creationId xmlns:p14="http://schemas.microsoft.com/office/powerpoint/2010/main" val="117196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ECB67AE-01AA-4692-8E90-5FBF96D252A6}" type="slidenum">
              <a:rPr lang="en-US" sz="1100" b="0">
                <a:latin typeface="Arial" charset="0"/>
              </a:rPr>
              <a:pPr eaLnBrk="1" hangingPunct="1"/>
              <a:t>8</a:t>
            </a:fld>
            <a:endParaRPr lang="en-US" sz="1100" b="0">
              <a:latin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third one is equivalent to (x != 0)</a:t>
            </a:r>
          </a:p>
        </p:txBody>
      </p:sp>
    </p:spTree>
    <p:extLst>
      <p:ext uri="{BB962C8B-B14F-4D97-AF65-F5344CB8AC3E}">
        <p14:creationId xmlns:p14="http://schemas.microsoft.com/office/powerpoint/2010/main" val="105952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298567D-3DA9-4DCB-9FC2-9EC4E2F844B8}" type="slidenum">
              <a:rPr lang="en-US" sz="1100" b="0">
                <a:latin typeface="Arial" charset="0"/>
              </a:rPr>
              <a:pPr eaLnBrk="1" hangingPunct="1"/>
              <a:t>9</a:t>
            </a:fld>
            <a:endParaRPr lang="en-US" sz="1100" b="0">
              <a:latin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7805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3 – Branching</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Some Boolean Expressions</a:t>
            </a:r>
          </a:p>
        </p:txBody>
      </p:sp>
      <p:sp>
        <p:nvSpPr>
          <p:cNvPr id="284675" name="Rectangle 3"/>
          <p:cNvSpPr>
            <a:spLocks noGrp="1" noChangeArrowheads="1"/>
          </p:cNvSpPr>
          <p:nvPr>
            <p:ph idx="1"/>
          </p:nvPr>
        </p:nvSpPr>
        <p:spPr/>
        <p:txBody>
          <a:bodyPr/>
          <a:lstStyle/>
          <a:p>
            <a:pPr eaLnBrk="1" hangingPunct="1"/>
            <a:r>
              <a:rPr lang="en-US" sz="2800" smtClean="0"/>
              <a:t>What’s the value of each of the following expressions:</a:t>
            </a:r>
          </a:p>
          <a:p>
            <a:pPr lvl="1" eaLnBrk="1" hangingPunct="1">
              <a:buFont typeface="Wingdings" pitchFamily="2" charset="2"/>
              <a:buNone/>
            </a:pPr>
            <a:r>
              <a:rPr lang="en-US" sz="2000" b="1" smtClean="0">
                <a:latin typeface="Courier New" charset="0"/>
              </a:rPr>
              <a:t>int</a:t>
            </a:r>
            <a:r>
              <a:rPr lang="en-US" sz="2000" smtClean="0">
                <a:latin typeface="Courier New" charset="0"/>
              </a:rPr>
              <a:t> x = 5, y = 12;</a:t>
            </a:r>
          </a:p>
          <a:p>
            <a:pPr lvl="1" eaLnBrk="1" hangingPunct="1">
              <a:buFont typeface="Wingdings" pitchFamily="2" charset="2"/>
              <a:buNone/>
            </a:pPr>
            <a:r>
              <a:rPr lang="en-US" sz="2000" b="1" smtClean="0">
                <a:latin typeface="Courier New" charset="0"/>
              </a:rPr>
              <a:t>boolean</a:t>
            </a:r>
            <a:r>
              <a:rPr lang="en-US" sz="2000" smtClean="0">
                <a:latin typeface="Courier New" charset="0"/>
              </a:rPr>
              <a:t> a = true, b = false, c = true;</a:t>
            </a:r>
            <a:endParaRPr lang="en-US" smtClean="0">
              <a:latin typeface="Courier New" charset="0"/>
            </a:endParaRPr>
          </a:p>
          <a:p>
            <a:pPr lvl="1" eaLnBrk="1" hangingPunct="1">
              <a:buFont typeface="Wingdings" pitchFamily="2" charset="2"/>
              <a:buNone/>
            </a:pPr>
            <a:endParaRPr lang="en-US" sz="1800" smtClean="0">
              <a:latin typeface="Courier New" charset="0"/>
            </a:endParaRPr>
          </a:p>
          <a:p>
            <a:pPr lvl="1" eaLnBrk="1" hangingPunct="1"/>
            <a:r>
              <a:rPr lang="en-US" sz="2000" smtClean="0">
                <a:latin typeface="Courier New" charset="0"/>
              </a:rPr>
              <a:t>(x &gt; 0) &amp;&amp; (x &lt; 10)</a:t>
            </a:r>
          </a:p>
          <a:p>
            <a:pPr lvl="1" eaLnBrk="1" hangingPunct="1"/>
            <a:r>
              <a:rPr lang="en-US" sz="2000" smtClean="0">
                <a:latin typeface="Courier New" charset="0"/>
              </a:rPr>
              <a:t>(x &lt;= 0) || (x &gt;= 10)</a:t>
            </a:r>
          </a:p>
          <a:p>
            <a:pPr lvl="1" eaLnBrk="1" hangingPunct="1"/>
            <a:r>
              <a:rPr lang="en-US" sz="2000" smtClean="0">
                <a:latin typeface="Courier New" charset="0"/>
              </a:rPr>
              <a:t>! (a &amp;&amp; b &amp;&amp; c)</a:t>
            </a:r>
          </a:p>
          <a:p>
            <a:pPr lvl="1" eaLnBrk="1" hangingPunct="1"/>
            <a:r>
              <a:rPr lang="en-US" sz="2000" smtClean="0">
                <a:latin typeface="Courier New" charset="0"/>
              </a:rPr>
              <a:t>(a || b || c)</a:t>
            </a:r>
          </a:p>
          <a:p>
            <a:pPr lvl="1" eaLnBrk="1" hangingPunct="1"/>
            <a:r>
              <a:rPr lang="en-US" sz="2000" smtClean="0">
                <a:latin typeface="Courier New" charset="0"/>
              </a:rPr>
              <a:t>((x – 1) == ((y / 5) + (y % 5)))</a:t>
            </a:r>
          </a:p>
          <a:p>
            <a:pPr lvl="1" eaLnBrk="1" hangingPunct="1"/>
            <a:r>
              <a:rPr lang="en-US" sz="2000" smtClean="0">
                <a:latin typeface="Courier New" charset="0"/>
              </a:rPr>
              <a:t>((x != y) || ! (x ==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3F8AFEA-9AC1-4760-AD44-8E8716500ADF}"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248856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Your Turn</a:t>
            </a:r>
          </a:p>
        </p:txBody>
      </p:sp>
      <p:sp>
        <p:nvSpPr>
          <p:cNvPr id="285699" name="Rectangle 3"/>
          <p:cNvSpPr>
            <a:spLocks noGrp="1" noChangeArrowheads="1"/>
          </p:cNvSpPr>
          <p:nvPr>
            <p:ph idx="1"/>
          </p:nvPr>
        </p:nvSpPr>
        <p:spPr/>
        <p:txBody>
          <a:bodyPr/>
          <a:lstStyle/>
          <a:p>
            <a:pPr eaLnBrk="1" hangingPunct="1"/>
            <a:r>
              <a:rPr lang="en-US" smtClean="0"/>
              <a:t>Given three integer variable, </a:t>
            </a:r>
            <a:r>
              <a:rPr lang="en-US" i="1" smtClean="0"/>
              <a:t>i</a:t>
            </a:r>
            <a:r>
              <a:rPr lang="en-US" smtClean="0"/>
              <a:t>, </a:t>
            </a:r>
            <a:r>
              <a:rPr lang="en-US" i="1" smtClean="0"/>
              <a:t>j</a:t>
            </a:r>
            <a:r>
              <a:rPr lang="en-US" smtClean="0"/>
              <a:t>, and </a:t>
            </a:r>
            <a:r>
              <a:rPr lang="en-US" i="1" smtClean="0"/>
              <a:t>k</a:t>
            </a:r>
            <a:r>
              <a:rPr lang="en-US" smtClean="0"/>
              <a:t>, write a boolean expression for each of the following problems:</a:t>
            </a:r>
          </a:p>
          <a:p>
            <a:pPr lvl="1" eaLnBrk="1" hangingPunct="1"/>
            <a:r>
              <a:rPr lang="en-US" smtClean="0"/>
              <a:t>i is equal to 3 or 5</a:t>
            </a:r>
          </a:p>
          <a:p>
            <a:pPr lvl="1" eaLnBrk="1" hangingPunct="1"/>
            <a:r>
              <a:rPr lang="en-US" smtClean="0"/>
              <a:t>i is between 1 and 7 (but not 1 or 7)</a:t>
            </a:r>
          </a:p>
          <a:p>
            <a:pPr lvl="1" eaLnBrk="1" hangingPunct="1"/>
            <a:r>
              <a:rPr lang="en-US" smtClean="0"/>
              <a:t>i is even</a:t>
            </a:r>
          </a:p>
          <a:p>
            <a:pPr lvl="1" eaLnBrk="1" hangingPunct="1"/>
            <a:r>
              <a:rPr lang="en-US" smtClean="0"/>
              <a:t>i is odd</a:t>
            </a:r>
          </a:p>
          <a:p>
            <a:pPr lvl="1" eaLnBrk="1" hangingPunct="1"/>
            <a:r>
              <a:rPr lang="en-US" smtClean="0"/>
              <a:t>i is the smallest of i,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9DC6813-C9CD-42B9-83AF-20DF2DB3C93C}"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857044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smtClean="0"/>
              <a:t>If: Syntax and Flow Chart</a:t>
            </a:r>
          </a:p>
        </p:txBody>
      </p:sp>
      <p:sp>
        <p:nvSpPr>
          <p:cNvPr id="24"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C807C19-E7FD-4B6A-8E06-2EC85DC63D30}" type="slidenum">
              <a:rPr lang="en-US" sz="1200">
                <a:solidFill>
                  <a:srgbClr val="898989"/>
                </a:solidFill>
              </a:rPr>
              <a:pPr eaLnBrk="1" hangingPunct="1"/>
              <a:t>12</a:t>
            </a:fld>
            <a:endParaRPr lang="en-US" sz="1200">
              <a:solidFill>
                <a:srgbClr val="898989"/>
              </a:solidFill>
            </a:endParaRPr>
          </a:p>
        </p:txBody>
      </p:sp>
      <p:grpSp>
        <p:nvGrpSpPr>
          <p:cNvPr id="2" name="Group 43"/>
          <p:cNvGrpSpPr>
            <a:grpSpLocks/>
          </p:cNvGrpSpPr>
          <p:nvPr/>
        </p:nvGrpSpPr>
        <p:grpSpPr bwMode="auto">
          <a:xfrm>
            <a:off x="5257800" y="1600200"/>
            <a:ext cx="2478088" cy="3962400"/>
            <a:chOff x="624" y="1008"/>
            <a:chExt cx="1561" cy="2496"/>
          </a:xfrm>
        </p:grpSpPr>
        <p:sp>
          <p:nvSpPr>
            <p:cNvPr id="300037" name="AutoShape 5"/>
            <p:cNvSpPr>
              <a:spLocks noChangeArrowheads="1"/>
            </p:cNvSpPr>
            <p:nvPr/>
          </p:nvSpPr>
          <p:spPr bwMode="auto">
            <a:xfrm>
              <a:off x="624" y="1440"/>
              <a:ext cx="1104" cy="576"/>
            </a:xfrm>
            <a:prstGeom prst="flowChartDecision">
              <a:avLst/>
            </a:prstGeom>
            <a:noFill/>
            <a:ln w="19050" algn="ctr">
              <a:solidFill>
                <a:schemeClr val="tx1"/>
              </a:solidFill>
              <a:miter lim="800000"/>
              <a:headEnd/>
              <a:tailEnd/>
            </a:ln>
            <a:effectLst/>
          </p:spPr>
          <p:txBody>
            <a:bodyPr wrap="none"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300038" name="AutoShape 6"/>
            <p:cNvSpPr>
              <a:spLocks noChangeArrowheads="1"/>
            </p:cNvSpPr>
            <p:nvPr/>
          </p:nvSpPr>
          <p:spPr bwMode="auto">
            <a:xfrm>
              <a:off x="65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7599" name="AutoShape 7"/>
            <p:cNvCxnSpPr>
              <a:cxnSpLocks noChangeShapeType="1"/>
              <a:stCxn id="300037" idx="2"/>
              <a:endCxn id="300038" idx="0"/>
            </p:cNvCxnSpPr>
            <p:nvPr/>
          </p:nvCxnSpPr>
          <p:spPr bwMode="auto">
            <a:xfrm>
              <a:off x="1176" y="2022"/>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0" name="AutoShape 10"/>
            <p:cNvCxnSpPr>
              <a:cxnSpLocks noChangeShapeType="1"/>
              <a:stCxn id="300038" idx="2"/>
            </p:cNvCxnSpPr>
            <p:nvPr/>
          </p:nvCxnSpPr>
          <p:spPr bwMode="auto">
            <a:xfrm>
              <a:off x="1180" y="3078"/>
              <a:ext cx="0" cy="42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0044" name="Line 12"/>
            <p:cNvSpPr>
              <a:spLocks noChangeShapeType="1"/>
            </p:cNvSpPr>
            <p:nvPr/>
          </p:nvSpPr>
          <p:spPr bwMode="auto">
            <a:xfrm flipH="1">
              <a:off x="1200" y="3264"/>
              <a:ext cx="960" cy="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67602" name="AutoShape 15"/>
            <p:cNvCxnSpPr>
              <a:cxnSpLocks noChangeShapeType="1"/>
              <a:stCxn id="300037" idx="3"/>
            </p:cNvCxnSpPr>
            <p:nvPr/>
          </p:nvCxnSpPr>
          <p:spPr bwMode="auto">
            <a:xfrm>
              <a:off x="1734" y="1728"/>
              <a:ext cx="426" cy="153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7603" name="AutoShape 16"/>
            <p:cNvCxnSpPr>
              <a:cxnSpLocks noChangeShapeType="1"/>
            </p:cNvCxnSpPr>
            <p:nvPr/>
          </p:nvCxnSpPr>
          <p:spPr bwMode="auto">
            <a:xfrm>
              <a:off x="1176"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04" name="Text Box 34"/>
            <p:cNvSpPr txBox="1">
              <a:spLocks noChangeArrowheads="1"/>
            </p:cNvSpPr>
            <p:nvPr/>
          </p:nvSpPr>
          <p:spPr bwMode="auto">
            <a:xfrm>
              <a:off x="93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7605" name="Text Box 36"/>
            <p:cNvSpPr txBox="1">
              <a:spLocks noChangeArrowheads="1"/>
            </p:cNvSpPr>
            <p:nvPr/>
          </p:nvSpPr>
          <p:spPr bwMode="auto">
            <a:xfrm>
              <a:off x="169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7606" name="Text Box 39"/>
            <p:cNvSpPr txBox="1">
              <a:spLocks noChangeArrowheads="1"/>
            </p:cNvSpPr>
            <p:nvPr/>
          </p:nvSpPr>
          <p:spPr bwMode="auto">
            <a:xfrm>
              <a:off x="1152" y="2112"/>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7607" name="Text Box 40"/>
            <p:cNvSpPr txBox="1">
              <a:spLocks noChangeArrowheads="1"/>
            </p:cNvSpPr>
            <p:nvPr/>
          </p:nvSpPr>
          <p:spPr bwMode="auto">
            <a:xfrm>
              <a:off x="808"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if_block</a:t>
              </a:r>
            </a:p>
          </p:txBody>
        </p:sp>
      </p:grpSp>
      <p:sp>
        <p:nvSpPr>
          <p:cNvPr id="300077" name="Rectangle 45"/>
          <p:cNvSpPr>
            <a:spLocks noChangeArrowheads="1"/>
          </p:cNvSpPr>
          <p:nvPr/>
        </p:nvSpPr>
        <p:spPr bwMode="auto">
          <a:xfrm>
            <a:off x="1522413" y="2436813"/>
            <a:ext cx="3125787" cy="2439987"/>
          </a:xfrm>
          <a:prstGeom prst="rect">
            <a:avLst/>
          </a:prstGeom>
          <a:noFill/>
          <a:ln w="9525">
            <a:noFill/>
            <a:miter lim="800000"/>
            <a:headEnd/>
            <a:tailEnd/>
          </a:ln>
          <a:effectLst/>
        </p:spPr>
        <p:txBody>
          <a:bodyPr/>
          <a:lstStyle/>
          <a:p>
            <a:pPr marL="342900" indent="-342900">
              <a:spcBef>
                <a:spcPct val="20000"/>
              </a:spcBef>
              <a:defRPr/>
            </a:pPr>
            <a:r>
              <a:rPr lang="en-US" sz="3200" dirty="0"/>
              <a:t>if</a:t>
            </a:r>
            <a:r>
              <a:rPr lang="en-US" sz="3200" b="0" dirty="0"/>
              <a:t> ( test )</a:t>
            </a:r>
          </a:p>
          <a:p>
            <a:pPr marL="342900" indent="-342900">
              <a:spcBef>
                <a:spcPct val="20000"/>
              </a:spcBef>
              <a:defRPr/>
            </a:pPr>
            <a:r>
              <a:rPr lang="en-US" sz="3200" b="0" dirty="0"/>
              <a:t>{</a:t>
            </a:r>
          </a:p>
          <a:p>
            <a:pPr marL="342900" indent="-342900">
              <a:spcBef>
                <a:spcPct val="20000"/>
              </a:spcBef>
              <a:defRPr/>
            </a:pPr>
            <a:r>
              <a:rPr lang="en-US" sz="3200" b="0" dirty="0"/>
              <a:t>	</a:t>
            </a:r>
            <a:r>
              <a:rPr lang="en-US" sz="3200" b="0" dirty="0" err="1"/>
              <a:t>if_block</a:t>
            </a:r>
            <a:endParaRPr lang="en-US" sz="3200" b="0" dirty="0"/>
          </a:p>
          <a:p>
            <a:pPr marL="342900" indent="-342900">
              <a:spcBef>
                <a:spcPct val="20000"/>
              </a:spcBef>
              <a:defRPr/>
            </a:pPr>
            <a:r>
              <a:rPr lang="en-US" sz="3200" b="0" dirty="0"/>
              <a:t>}</a:t>
            </a:r>
          </a:p>
        </p:txBody>
      </p:sp>
      <p:grpSp>
        <p:nvGrpSpPr>
          <p:cNvPr id="3" name="Group 51"/>
          <p:cNvGrpSpPr>
            <a:grpSpLocks/>
          </p:cNvGrpSpPr>
          <p:nvPr/>
        </p:nvGrpSpPr>
        <p:grpSpPr bwMode="auto">
          <a:xfrm>
            <a:off x="660400" y="1619250"/>
            <a:ext cx="2692400" cy="1428750"/>
            <a:chOff x="848" y="1020"/>
            <a:chExt cx="1696" cy="900"/>
          </a:xfrm>
        </p:grpSpPr>
        <p:sp>
          <p:nvSpPr>
            <p:cNvPr id="300078" name="AutoShape 46"/>
            <p:cNvSpPr>
              <a:spLocks noChangeArrowheads="1"/>
            </p:cNvSpPr>
            <p:nvPr/>
          </p:nvSpPr>
          <p:spPr bwMode="auto">
            <a:xfrm>
              <a:off x="1632" y="1536"/>
              <a:ext cx="912" cy="384"/>
            </a:xfrm>
            <a:prstGeom prst="wedgeEllipseCallout">
              <a:avLst>
                <a:gd name="adj1" fmla="val -99671"/>
                <a:gd name="adj2" fmla="val -12135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6" name="Text Box 49"/>
            <p:cNvSpPr txBox="1">
              <a:spLocks noChangeArrowheads="1"/>
            </p:cNvSpPr>
            <p:nvPr/>
          </p:nvSpPr>
          <p:spPr bwMode="auto">
            <a:xfrm>
              <a:off x="848" y="1020"/>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52"/>
          <p:cNvGrpSpPr>
            <a:grpSpLocks/>
          </p:cNvGrpSpPr>
          <p:nvPr/>
        </p:nvGrpSpPr>
        <p:grpSpPr bwMode="auto">
          <a:xfrm>
            <a:off x="482600" y="3556000"/>
            <a:ext cx="3581400" cy="2174875"/>
            <a:chOff x="304" y="2240"/>
            <a:chExt cx="2256" cy="1370"/>
          </a:xfrm>
        </p:grpSpPr>
        <p:sp>
          <p:nvSpPr>
            <p:cNvPr id="300079" name="AutoShape 47"/>
            <p:cNvSpPr>
              <a:spLocks noChangeArrowheads="1"/>
            </p:cNvSpPr>
            <p:nvPr/>
          </p:nvSpPr>
          <p:spPr bwMode="auto">
            <a:xfrm>
              <a:off x="1120" y="2240"/>
              <a:ext cx="1440" cy="432"/>
            </a:xfrm>
            <a:prstGeom prst="wedgeEllipseCallout">
              <a:avLst>
                <a:gd name="adj1" fmla="val -46319"/>
                <a:gd name="adj2" fmla="val 212269"/>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4" name="Text Box 50"/>
            <p:cNvSpPr txBox="1">
              <a:spLocks noChangeArrowheads="1"/>
            </p:cNvSpPr>
            <p:nvPr/>
          </p:nvSpPr>
          <p:spPr bwMode="auto">
            <a:xfrm>
              <a:off x="304"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a:t>
              </a:r>
            </a:p>
          </p:txBody>
        </p:sp>
      </p:grpSp>
    </p:spTree>
    <p:extLst>
      <p:ext uri="{BB962C8B-B14F-4D97-AF65-F5344CB8AC3E}">
        <p14:creationId xmlns:p14="http://schemas.microsoft.com/office/powerpoint/2010/main" val="4167413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If-Else: Syntax and Flow Chart</a:t>
            </a:r>
          </a:p>
        </p:txBody>
      </p:sp>
      <p:sp>
        <p:nvSpPr>
          <p:cNvPr id="28"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B098F02-C1F4-4BD2-97CA-CE2DD84C36B4}" type="slidenum">
              <a:rPr lang="en-US" sz="1200">
                <a:solidFill>
                  <a:srgbClr val="898989"/>
                </a:solidFill>
              </a:rPr>
              <a:pPr eaLnBrk="1" hangingPunct="1"/>
              <a:t>13</a:t>
            </a:fld>
            <a:endParaRPr lang="en-US" sz="1200">
              <a:solidFill>
                <a:srgbClr val="898989"/>
              </a:solidFill>
            </a:endParaRPr>
          </a:p>
        </p:txBody>
      </p:sp>
      <p:sp>
        <p:nvSpPr>
          <p:cNvPr id="303140" name="Rectangle 36"/>
          <p:cNvSpPr>
            <a:spLocks noChangeArrowheads="1"/>
          </p:cNvSpPr>
          <p:nvPr/>
        </p:nvSpPr>
        <p:spPr bwMode="auto">
          <a:xfrm>
            <a:off x="762000" y="1739900"/>
            <a:ext cx="3125788" cy="4038600"/>
          </a:xfrm>
          <a:prstGeom prst="rect">
            <a:avLst/>
          </a:prstGeom>
          <a:noFill/>
          <a:ln w="9525">
            <a:noFill/>
            <a:miter lim="800000"/>
            <a:headEnd/>
            <a:tailEnd/>
          </a:ln>
          <a:effectLst/>
        </p:spPr>
        <p:txBody>
          <a:bodyPr/>
          <a:lstStyle/>
          <a:p>
            <a:pPr marL="342900" indent="-342900">
              <a:defRPr/>
            </a:pPr>
            <a:r>
              <a:rPr lang="en-US" sz="3200" dirty="0"/>
              <a:t>if</a:t>
            </a:r>
            <a:r>
              <a:rPr lang="en-US" sz="3200" b="0" dirty="0"/>
              <a:t> ( test )</a:t>
            </a:r>
          </a:p>
          <a:p>
            <a:pPr marL="342900" indent="-342900">
              <a:defRPr/>
            </a:pPr>
            <a:r>
              <a:rPr lang="en-US" sz="3200" b="0" dirty="0"/>
              <a:t>{</a:t>
            </a:r>
          </a:p>
          <a:p>
            <a:pPr marL="342900" indent="-342900">
              <a:defRPr/>
            </a:pPr>
            <a:r>
              <a:rPr lang="en-US" sz="3200" b="0" dirty="0"/>
              <a:t>	</a:t>
            </a:r>
            <a:r>
              <a:rPr lang="en-US" sz="3200" b="0" dirty="0" err="1"/>
              <a:t>if_block</a:t>
            </a:r>
            <a:endParaRPr lang="en-US" sz="3200" b="0" dirty="0"/>
          </a:p>
          <a:p>
            <a:pPr marL="342900" indent="-342900">
              <a:defRPr/>
            </a:pPr>
            <a:r>
              <a:rPr lang="en-US" sz="3200" b="0" dirty="0"/>
              <a:t>}</a:t>
            </a:r>
          </a:p>
          <a:p>
            <a:pPr marL="342900" indent="-342900">
              <a:defRPr/>
            </a:pPr>
            <a:r>
              <a:rPr lang="en-US" sz="3200" dirty="0"/>
              <a:t>else</a:t>
            </a:r>
          </a:p>
          <a:p>
            <a:pPr marL="342900" indent="-342900">
              <a:defRPr/>
            </a:pPr>
            <a:r>
              <a:rPr lang="en-US" sz="3200" b="0" dirty="0"/>
              <a:t>{</a:t>
            </a:r>
          </a:p>
          <a:p>
            <a:pPr marL="342900" indent="-342900">
              <a:defRPr/>
            </a:pPr>
            <a:r>
              <a:rPr lang="en-US" sz="3200" b="0" dirty="0"/>
              <a:t>	</a:t>
            </a:r>
            <a:r>
              <a:rPr lang="en-US" sz="3200" b="0" dirty="0" err="1"/>
              <a:t>else_block</a:t>
            </a:r>
            <a:endParaRPr lang="en-US" sz="3200" b="0" dirty="0"/>
          </a:p>
          <a:p>
            <a:pPr marL="342900" indent="-342900">
              <a:defRPr/>
            </a:pPr>
            <a:r>
              <a:rPr lang="en-US" sz="3200" b="0" dirty="0"/>
              <a:t>}</a:t>
            </a:r>
          </a:p>
        </p:txBody>
      </p:sp>
      <p:grpSp>
        <p:nvGrpSpPr>
          <p:cNvPr id="2" name="Group 15"/>
          <p:cNvGrpSpPr>
            <a:grpSpLocks/>
          </p:cNvGrpSpPr>
          <p:nvPr/>
        </p:nvGrpSpPr>
        <p:grpSpPr bwMode="auto">
          <a:xfrm>
            <a:off x="4114800" y="1600200"/>
            <a:ext cx="4267200" cy="3962400"/>
            <a:chOff x="2592" y="1008"/>
            <a:chExt cx="2688" cy="2496"/>
          </a:xfrm>
        </p:grpSpPr>
        <p:sp>
          <p:nvSpPr>
            <p:cNvPr id="303120" name="AutoShape 16"/>
            <p:cNvSpPr>
              <a:spLocks noChangeArrowheads="1"/>
            </p:cNvSpPr>
            <p:nvPr/>
          </p:nvSpPr>
          <p:spPr bwMode="auto">
            <a:xfrm>
              <a:off x="3360" y="1440"/>
              <a:ext cx="1104" cy="576"/>
            </a:xfrm>
            <a:prstGeom prst="flowChartDecision">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03121" name="AutoShape 17"/>
            <p:cNvSpPr>
              <a:spLocks noChangeArrowheads="1"/>
            </p:cNvSpPr>
            <p:nvPr/>
          </p:nvSpPr>
          <p:spPr bwMode="auto">
            <a:xfrm>
              <a:off x="259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4" name="AutoShape 18"/>
            <p:cNvCxnSpPr>
              <a:cxnSpLocks noChangeShapeType="1"/>
            </p:cNvCxnSpPr>
            <p:nvPr/>
          </p:nvCxnSpPr>
          <p:spPr bwMode="auto">
            <a:xfrm>
              <a:off x="3936" y="3264"/>
              <a:ext cx="1" cy="24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25" name="AutoShape 19"/>
            <p:cNvCxnSpPr>
              <a:cxnSpLocks noChangeShapeType="1"/>
            </p:cNvCxnSpPr>
            <p:nvPr/>
          </p:nvCxnSpPr>
          <p:spPr bwMode="auto">
            <a:xfrm>
              <a:off x="3912"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3124" name="AutoShape 20"/>
            <p:cNvSpPr>
              <a:spLocks noChangeArrowheads="1"/>
            </p:cNvSpPr>
            <p:nvPr/>
          </p:nvSpPr>
          <p:spPr bwMode="auto">
            <a:xfrm>
              <a:off x="4224"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7" name="AutoShape 21"/>
            <p:cNvCxnSpPr>
              <a:cxnSpLocks noChangeShapeType="1"/>
              <a:stCxn id="303120" idx="1"/>
              <a:endCxn id="303121" idx="0"/>
            </p:cNvCxnSpPr>
            <p:nvPr/>
          </p:nvCxnSpPr>
          <p:spPr bwMode="auto">
            <a:xfrm rot="10800000" flipV="1">
              <a:off x="3120" y="1728"/>
              <a:ext cx="234"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8" name="AutoShape 22"/>
            <p:cNvCxnSpPr>
              <a:cxnSpLocks noChangeShapeType="1"/>
              <a:stCxn id="303120" idx="3"/>
              <a:endCxn id="303124" idx="0"/>
            </p:cNvCxnSpPr>
            <p:nvPr/>
          </p:nvCxnSpPr>
          <p:spPr bwMode="auto">
            <a:xfrm>
              <a:off x="4470" y="1728"/>
              <a:ext cx="282"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9" name="AutoShape 23"/>
            <p:cNvCxnSpPr>
              <a:cxnSpLocks noChangeShapeType="1"/>
              <a:stCxn id="303121" idx="2"/>
            </p:cNvCxnSpPr>
            <p:nvPr/>
          </p:nvCxnSpPr>
          <p:spPr bwMode="auto">
            <a:xfrm rot="16200000" flipH="1">
              <a:off x="3435"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8630" name="AutoShape 24"/>
            <p:cNvCxnSpPr>
              <a:cxnSpLocks noChangeShapeType="1"/>
              <a:stCxn id="303124" idx="2"/>
            </p:cNvCxnSpPr>
            <p:nvPr/>
          </p:nvCxnSpPr>
          <p:spPr bwMode="auto">
            <a:xfrm rot="5400000">
              <a:off x="4251"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8631" name="Text Box 25"/>
            <p:cNvSpPr txBox="1">
              <a:spLocks noChangeArrowheads="1"/>
            </p:cNvSpPr>
            <p:nvPr/>
          </p:nvSpPr>
          <p:spPr bwMode="auto">
            <a:xfrm>
              <a:off x="369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8632" name="Text Box 26"/>
            <p:cNvSpPr txBox="1">
              <a:spLocks noChangeArrowheads="1"/>
            </p:cNvSpPr>
            <p:nvPr/>
          </p:nvSpPr>
          <p:spPr bwMode="auto">
            <a:xfrm>
              <a:off x="441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8633" name="Text Box 27"/>
            <p:cNvSpPr txBox="1">
              <a:spLocks noChangeArrowheads="1"/>
            </p:cNvSpPr>
            <p:nvPr/>
          </p:nvSpPr>
          <p:spPr bwMode="auto">
            <a:xfrm>
              <a:off x="2944" y="1488"/>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8634" name="Text Box 28"/>
            <p:cNvSpPr txBox="1">
              <a:spLocks noChangeArrowheads="1"/>
            </p:cNvSpPr>
            <p:nvPr/>
          </p:nvSpPr>
          <p:spPr bwMode="auto">
            <a:xfrm>
              <a:off x="2752"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if_block</a:t>
              </a:r>
            </a:p>
          </p:txBody>
        </p:sp>
        <p:sp>
          <p:nvSpPr>
            <p:cNvPr id="68635" name="Text Box 29"/>
            <p:cNvSpPr txBox="1">
              <a:spLocks noChangeArrowheads="1"/>
            </p:cNvSpPr>
            <p:nvPr/>
          </p:nvSpPr>
          <p:spPr bwMode="auto">
            <a:xfrm>
              <a:off x="4313" y="2616"/>
              <a:ext cx="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else_block</a:t>
              </a:r>
            </a:p>
          </p:txBody>
        </p:sp>
      </p:grpSp>
      <p:grpSp>
        <p:nvGrpSpPr>
          <p:cNvPr id="3" name="Group 38"/>
          <p:cNvGrpSpPr>
            <a:grpSpLocks/>
          </p:cNvGrpSpPr>
          <p:nvPr/>
        </p:nvGrpSpPr>
        <p:grpSpPr bwMode="auto">
          <a:xfrm>
            <a:off x="1182687" y="1244600"/>
            <a:ext cx="3490913" cy="1117600"/>
            <a:chOff x="1152" y="768"/>
            <a:chExt cx="2199" cy="704"/>
          </a:xfrm>
        </p:grpSpPr>
        <p:sp>
          <p:nvSpPr>
            <p:cNvPr id="303135" name="AutoShape 31"/>
            <p:cNvSpPr>
              <a:spLocks noChangeArrowheads="1"/>
            </p:cNvSpPr>
            <p:nvPr/>
          </p:nvSpPr>
          <p:spPr bwMode="auto">
            <a:xfrm>
              <a:off x="1152" y="1088"/>
              <a:ext cx="912" cy="384"/>
            </a:xfrm>
            <a:prstGeom prst="wedgeEllipseCallout">
              <a:avLst>
                <a:gd name="adj1" fmla="val 96602"/>
                <a:gd name="adj2" fmla="val -7942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21" name="Text Box 32"/>
            <p:cNvSpPr txBox="1">
              <a:spLocks noChangeArrowheads="1"/>
            </p:cNvSpPr>
            <p:nvPr/>
          </p:nvSpPr>
          <p:spPr bwMode="auto">
            <a:xfrm>
              <a:off x="1824" y="768"/>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39"/>
          <p:cNvGrpSpPr>
            <a:grpSpLocks/>
          </p:cNvGrpSpPr>
          <p:nvPr/>
        </p:nvGrpSpPr>
        <p:grpSpPr bwMode="auto">
          <a:xfrm>
            <a:off x="1066800" y="2667000"/>
            <a:ext cx="4884738" cy="3521075"/>
            <a:chOff x="672" y="1680"/>
            <a:chExt cx="3077" cy="2218"/>
          </a:xfrm>
        </p:grpSpPr>
        <p:sp>
          <p:nvSpPr>
            <p:cNvPr id="303138" name="AutoShape 34"/>
            <p:cNvSpPr>
              <a:spLocks noChangeArrowheads="1"/>
            </p:cNvSpPr>
            <p:nvPr/>
          </p:nvSpPr>
          <p:spPr bwMode="auto">
            <a:xfrm>
              <a:off x="672" y="1680"/>
              <a:ext cx="1440" cy="432"/>
            </a:xfrm>
            <a:prstGeom prst="wedgeEllipseCallout">
              <a:avLst>
                <a:gd name="adj1" fmla="val 104167"/>
                <a:gd name="adj2" fmla="val 40254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18" name="Text Box 35"/>
            <p:cNvSpPr txBox="1">
              <a:spLocks noChangeArrowheads="1"/>
            </p:cNvSpPr>
            <p:nvPr/>
          </p:nvSpPr>
          <p:spPr bwMode="auto">
            <a:xfrm>
              <a:off x="2064" y="3648"/>
              <a:ext cx="1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sequences</a:t>
              </a:r>
            </a:p>
          </p:txBody>
        </p:sp>
        <p:sp>
          <p:nvSpPr>
            <p:cNvPr id="303141" name="AutoShape 37"/>
            <p:cNvSpPr>
              <a:spLocks noChangeArrowheads="1"/>
            </p:cNvSpPr>
            <p:nvPr/>
          </p:nvSpPr>
          <p:spPr bwMode="auto">
            <a:xfrm>
              <a:off x="672" y="2912"/>
              <a:ext cx="1680" cy="432"/>
            </a:xfrm>
            <a:prstGeom prst="wedgeEllipseCallout">
              <a:avLst>
                <a:gd name="adj1" fmla="val 79523"/>
                <a:gd name="adj2" fmla="val 121991"/>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1809091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Example</a:t>
            </a:r>
          </a:p>
        </p:txBody>
      </p:sp>
      <p:sp>
        <p:nvSpPr>
          <p:cNvPr id="70659" name="Rectangle 3"/>
          <p:cNvSpPr>
            <a:spLocks noGrp="1" noChangeArrowheads="1"/>
          </p:cNvSpPr>
          <p:nvPr>
            <p:ph idx="1"/>
          </p:nvPr>
        </p:nvSpPr>
        <p:spPr/>
        <p:txBody>
          <a:bodyPr/>
          <a:lstStyle/>
          <a:p>
            <a:pPr eaLnBrk="1" hangingPunct="1"/>
            <a:r>
              <a:rPr lang="en-US" smtClean="0"/>
              <a:t>Given two integers </a:t>
            </a:r>
            <a:r>
              <a:rPr lang="en-US" i="1" smtClean="0"/>
              <a:t>i</a:t>
            </a:r>
            <a:r>
              <a:rPr lang="en-US" smtClean="0"/>
              <a:t> and </a:t>
            </a:r>
            <a:r>
              <a:rPr lang="en-US" i="1" smtClean="0"/>
              <a:t>j</a:t>
            </a:r>
            <a:r>
              <a:rPr lang="en-US" smtClean="0"/>
              <a:t>, write a piece of code that sets integer variable </a:t>
            </a:r>
            <a:r>
              <a:rPr lang="en-US" i="1" smtClean="0"/>
              <a:t>max</a:t>
            </a:r>
            <a:r>
              <a:rPr lang="en-US" smtClean="0"/>
              <a:t> to the value of the larger of the two.</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14</a:t>
            </a:fld>
            <a:endParaRPr lang="en-US" sz="1200">
              <a:solidFill>
                <a:srgbClr val="898989"/>
              </a:solidFill>
            </a:endParaRPr>
          </a:p>
        </p:txBody>
      </p:sp>
      <p:sp>
        <p:nvSpPr>
          <p:cNvPr id="305156" name="Text Box 4"/>
          <p:cNvSpPr txBox="1">
            <a:spLocks noChangeArrowheads="1"/>
          </p:cNvSpPr>
          <p:nvPr/>
        </p:nvSpPr>
        <p:spPr bwMode="auto">
          <a:xfrm>
            <a:off x="1111250" y="3352800"/>
            <a:ext cx="264687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a:t>if</a:t>
            </a:r>
            <a:r>
              <a:rPr lang="en-US" b="0" dirty="0"/>
              <a:t> (</a:t>
            </a:r>
            <a:r>
              <a:rPr lang="en-US" b="0" dirty="0" err="1"/>
              <a:t>i</a:t>
            </a:r>
            <a:r>
              <a:rPr lang="en-US" b="0" dirty="0"/>
              <a:t> &gt; j</a:t>
            </a:r>
            <a:r>
              <a:rPr lang="en-US" b="0" dirty="0" smtClean="0"/>
              <a:t>){</a:t>
            </a:r>
            <a:endParaRPr lang="en-US" b="0" dirty="0"/>
          </a:p>
          <a:p>
            <a:pPr eaLnBrk="1" hangingPunct="1">
              <a:buClrTx/>
              <a:buSzTx/>
              <a:buFontTx/>
              <a:buNone/>
            </a:pPr>
            <a:r>
              <a:rPr lang="en-US" b="0" dirty="0"/>
              <a:t>   max = </a:t>
            </a:r>
            <a:r>
              <a:rPr lang="en-US" b="0" dirty="0" err="1"/>
              <a:t>i</a:t>
            </a:r>
            <a:r>
              <a:rPr lang="en-US" b="0" dirty="0"/>
              <a:t>;</a:t>
            </a:r>
          </a:p>
          <a:p>
            <a:pPr eaLnBrk="1" hangingPunct="1">
              <a:buClrTx/>
              <a:buSzTx/>
              <a:buFontTx/>
              <a:buNone/>
            </a:pPr>
            <a:r>
              <a:rPr lang="en-US" b="0" dirty="0"/>
              <a:t>}</a:t>
            </a:r>
          </a:p>
          <a:p>
            <a:pPr eaLnBrk="1" hangingPunct="1">
              <a:buClrTx/>
              <a:buSzTx/>
              <a:buFontTx/>
              <a:buNone/>
            </a:pPr>
            <a:r>
              <a:rPr lang="en-US" dirty="0"/>
              <a:t>else</a:t>
            </a:r>
            <a:r>
              <a:rPr lang="en-US" b="0" dirty="0"/>
              <a:t> </a:t>
            </a:r>
            <a:r>
              <a:rPr lang="en-US" b="0" dirty="0" smtClean="0"/>
              <a:t>{ // </a:t>
            </a:r>
            <a:r>
              <a:rPr lang="en-US" b="0" dirty="0" err="1"/>
              <a:t>i</a:t>
            </a:r>
            <a:r>
              <a:rPr lang="en-US" b="0" dirty="0"/>
              <a:t> &lt;= j</a:t>
            </a:r>
            <a:endParaRPr lang="en-US" dirty="0"/>
          </a:p>
          <a:p>
            <a:pPr eaLnBrk="1" hangingPunct="1">
              <a:buClrTx/>
              <a:buSzTx/>
              <a:buFontTx/>
              <a:buNone/>
            </a:pPr>
            <a:r>
              <a:rPr lang="en-US" b="0" dirty="0" smtClean="0"/>
              <a:t>   </a:t>
            </a:r>
            <a:r>
              <a:rPr lang="en-US" b="0" dirty="0"/>
              <a:t>max = j;</a:t>
            </a:r>
          </a:p>
          <a:p>
            <a:pPr eaLnBrk="1" hangingPunct="1">
              <a:buClrTx/>
              <a:buSzTx/>
              <a:buFontTx/>
              <a:buNone/>
            </a:pPr>
            <a:r>
              <a:rPr lang="en-US" b="0" dirty="0"/>
              <a:t>}</a:t>
            </a:r>
          </a:p>
        </p:txBody>
      </p:sp>
    </p:spTree>
    <p:extLst>
      <p:ext uri="{BB962C8B-B14F-4D97-AF65-F5344CB8AC3E}">
        <p14:creationId xmlns:p14="http://schemas.microsoft.com/office/powerpoint/2010/main" val="354596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an if-else statement</a:t>
            </a:r>
            <a:endParaRPr lang="en-US" dirty="0"/>
          </a:p>
        </p:txBody>
      </p:sp>
      <p:sp>
        <p:nvSpPr>
          <p:cNvPr id="3" name="Content Placeholder 2"/>
          <p:cNvSpPr>
            <a:spLocks noGrp="1"/>
          </p:cNvSpPr>
          <p:nvPr>
            <p:ph idx="1"/>
          </p:nvPr>
        </p:nvSpPr>
        <p:spPr/>
        <p:txBody>
          <a:bodyPr/>
          <a:lstStyle/>
          <a:p>
            <a:r>
              <a:rPr lang="en-US" dirty="0" smtClean="0"/>
              <a:t>To trace an if-else statement, trace only the portions of the statement that get executed</a:t>
            </a:r>
          </a:p>
          <a:p>
            <a:pPr lvl="1"/>
            <a:r>
              <a:rPr lang="en-US" dirty="0" smtClean="0"/>
              <a:t>Base this on an evaluation of the </a:t>
            </a:r>
            <a:r>
              <a:rPr lang="en-US" dirty="0" err="1" smtClean="0"/>
              <a:t>boolean</a:t>
            </a:r>
            <a:r>
              <a:rPr lang="en-US" dirty="0" smtClean="0"/>
              <a:t> expression</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15</a:t>
            </a:fld>
            <a:endParaRPr lang="en-US" altLang="en-US">
              <a:solidFill>
                <a:srgbClr val="000000"/>
              </a:solidFill>
            </a:endParaRPr>
          </a:p>
        </p:txBody>
      </p:sp>
    </p:spTree>
    <p:extLst>
      <p:ext uri="{BB962C8B-B14F-4D97-AF65-F5344CB8AC3E}">
        <p14:creationId xmlns:p14="http://schemas.microsoft.com/office/powerpoint/2010/main" val="187461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491758"/>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39087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13056762"/>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3107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18</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12641735"/>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2621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725507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152400" y="4191000"/>
            <a:ext cx="86868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3048000"/>
            <a:ext cx="3016210" cy="923330"/>
          </a:xfrm>
          <a:prstGeom prst="rect">
            <a:avLst/>
          </a:prstGeom>
          <a:solidFill>
            <a:schemeClr val="bg2">
              <a:lumMod val="20000"/>
              <a:lumOff val="80000"/>
            </a:schemeClr>
          </a:solidFill>
        </p:spPr>
        <p:txBody>
          <a:bodyPr wrap="square" rtlCol="0">
            <a:spAutoFit/>
          </a:bodyPr>
          <a:lstStyle/>
          <a:p>
            <a:r>
              <a:rPr lang="en-US" dirty="0" smtClean="0"/>
              <a:t>Note that this portion gets skipped over with these inputs!</a:t>
            </a:r>
            <a:endParaRPr lang="en-US" dirty="0"/>
          </a:p>
        </p:txBody>
      </p:sp>
      <p:cxnSp>
        <p:nvCxnSpPr>
          <p:cNvPr id="9" name="Straight Arrow Connector 8"/>
          <p:cNvCxnSpPr>
            <a:endCxn id="6" idx="0"/>
          </p:cNvCxnSpPr>
          <p:nvPr/>
        </p:nvCxnSpPr>
        <p:spPr>
          <a:xfrm>
            <a:off x="3702010" y="3509665"/>
            <a:ext cx="79379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53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Flow of Control</a:t>
            </a:r>
          </a:p>
        </p:txBody>
      </p:sp>
      <p:sp>
        <p:nvSpPr>
          <p:cNvPr id="277507" name="Rectangle 3"/>
          <p:cNvSpPr>
            <a:spLocks noGrp="1" noChangeArrowheads="1"/>
          </p:cNvSpPr>
          <p:nvPr>
            <p:ph idx="1"/>
          </p:nvPr>
        </p:nvSpPr>
        <p:spPr>
          <a:xfrm>
            <a:off x="455613" y="1598613"/>
            <a:ext cx="8383587" cy="4497387"/>
          </a:xfrm>
        </p:spPr>
        <p:txBody>
          <a:bodyPr/>
          <a:lstStyle/>
          <a:p>
            <a:pPr eaLnBrk="1" hangingPunct="1"/>
            <a:r>
              <a:rPr lang="en-US" smtClean="0"/>
              <a:t>The order in which statements in a program are executed is called the </a:t>
            </a:r>
            <a:r>
              <a:rPr lang="en-US" i="1" smtClean="0"/>
              <a:t>flow of control</a:t>
            </a:r>
          </a:p>
          <a:p>
            <a:pPr eaLnBrk="1" hangingPunct="1"/>
            <a:r>
              <a:rPr lang="en-US" smtClean="0"/>
              <a:t>So far we have only seen sequential execution: statements execute one after the other in the order in which they appear in the program</a:t>
            </a:r>
            <a:endParaRPr lang="en-US"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6825BC0-D01E-4AD8-B0C4-9C722608C479}"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127476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6826041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7947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82326034"/>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7179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0850706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1200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13112319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Title 1"/>
          <p:cNvSpPr>
            <a:spLocks noGrp="1"/>
          </p:cNvSpPr>
          <p:nvPr>
            <p:ph type="title"/>
          </p:nvPr>
        </p:nvSpPr>
        <p:spPr/>
        <p:txBody>
          <a:bodyPr/>
          <a:lstStyle/>
          <a:p>
            <a:r>
              <a:rPr lang="en-US" dirty="0" smtClean="0"/>
              <a:t>A trace with another initial state</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23</a:t>
            </a:fld>
            <a:endParaRPr lang="en-US" altLang="en-US">
              <a:solidFill>
                <a:srgbClr val="000000"/>
              </a:solidFill>
            </a:endParaRPr>
          </a:p>
        </p:txBody>
      </p:sp>
      <p:sp>
        <p:nvSpPr>
          <p:cNvPr id="6" name="Rounded Rectangle 5"/>
          <p:cNvSpPr/>
          <p:nvPr/>
        </p:nvSpPr>
        <p:spPr>
          <a:xfrm>
            <a:off x="152400" y="2514600"/>
            <a:ext cx="86868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88207" y="1066800"/>
            <a:ext cx="3016210" cy="923330"/>
          </a:xfrm>
          <a:prstGeom prst="rect">
            <a:avLst/>
          </a:prstGeom>
          <a:solidFill>
            <a:schemeClr val="bg2">
              <a:lumMod val="20000"/>
              <a:lumOff val="80000"/>
            </a:schemeClr>
          </a:solidFill>
        </p:spPr>
        <p:txBody>
          <a:bodyPr wrap="square" rtlCol="0">
            <a:spAutoFit/>
          </a:bodyPr>
          <a:lstStyle/>
          <a:p>
            <a:r>
              <a:rPr lang="en-US" dirty="0" smtClean="0"/>
              <a:t>And this time it’s THIS portion that gets skipped with these inputs!</a:t>
            </a:r>
            <a:endParaRPr lang="en-US" dirty="0"/>
          </a:p>
        </p:txBody>
      </p:sp>
      <p:cxnSp>
        <p:nvCxnSpPr>
          <p:cNvPr id="8" name="Straight Arrow Connector 7"/>
          <p:cNvCxnSpPr>
            <a:stCxn id="7" idx="3"/>
          </p:cNvCxnSpPr>
          <p:nvPr/>
        </p:nvCxnSpPr>
        <p:spPr>
          <a:xfrm>
            <a:off x="4004417" y="1528465"/>
            <a:ext cx="491383"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1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alternative solution</a:t>
            </a:r>
          </a:p>
        </p:txBody>
      </p:sp>
      <p:sp>
        <p:nvSpPr>
          <p:cNvPr id="70659" name="Rectangle 3"/>
          <p:cNvSpPr>
            <a:spLocks noGrp="1" noChangeArrowheads="1"/>
          </p:cNvSpPr>
          <p:nvPr>
            <p:ph idx="1"/>
          </p:nvPr>
        </p:nvSpPr>
        <p:spPr>
          <a:xfrm>
            <a:off x="457200" y="1143000"/>
            <a:ext cx="8229600" cy="4987925"/>
          </a:xfrm>
        </p:spPr>
        <p:txBody>
          <a:bodyPr/>
          <a:lstStyle/>
          <a:p>
            <a:pPr eaLnBrk="1" hangingPunct="1"/>
            <a:r>
              <a:rPr lang="en-US" dirty="0" smtClean="0"/>
              <a:t>Given two integers </a:t>
            </a:r>
            <a:r>
              <a:rPr lang="en-US" i="1" dirty="0" err="1" smtClean="0"/>
              <a:t>i</a:t>
            </a:r>
            <a:r>
              <a:rPr lang="en-US" dirty="0" smtClean="0"/>
              <a:t> and </a:t>
            </a:r>
            <a:r>
              <a:rPr lang="en-US" i="1" dirty="0" smtClean="0"/>
              <a:t>j</a:t>
            </a:r>
            <a:r>
              <a:rPr lang="en-US" dirty="0" smtClean="0"/>
              <a:t>, write a piece of code that sets integer variable </a:t>
            </a:r>
            <a:r>
              <a:rPr lang="en-US" i="1" dirty="0" smtClean="0"/>
              <a:t>max</a:t>
            </a:r>
            <a:r>
              <a:rPr lang="en-US" dirty="0" smtClean="0"/>
              <a:t> to the value of the larger of the two.</a:t>
            </a:r>
          </a:p>
          <a:p>
            <a:pPr eaLnBrk="1" hangingPunct="1"/>
            <a:endParaRPr lang="en-US" dirty="0"/>
          </a:p>
          <a:p>
            <a:pPr eaLnBrk="1" hangingPunct="1"/>
            <a:endParaRPr lang="en-US" dirty="0" smtClean="0"/>
          </a:p>
          <a:p>
            <a:pPr eaLnBrk="1" hangingPunct="1"/>
            <a:endParaRPr lang="en-US" dirty="0"/>
          </a:p>
          <a:p>
            <a:pPr eaLnBrk="1" hangingPunct="1"/>
            <a:r>
              <a:rPr lang="en-US" dirty="0" smtClean="0"/>
              <a:t>Trace through the code above?</a:t>
            </a:r>
          </a:p>
          <a:p>
            <a:pPr lvl="1"/>
            <a:r>
              <a:rPr lang="en-US" dirty="0" smtClean="0"/>
              <a:t>Does it do the same thing as the previous code?</a:t>
            </a:r>
          </a:p>
          <a:p>
            <a:pPr lvl="1"/>
            <a:r>
              <a:rPr lang="en-US" dirty="0" smtClean="0"/>
              <a:t>Sometimes a good choice of initial value can make for simpler code.</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24</a:t>
            </a:fld>
            <a:endParaRPr lang="en-US" sz="1200">
              <a:solidFill>
                <a:srgbClr val="898989"/>
              </a:solidFill>
            </a:endParaRPr>
          </a:p>
        </p:txBody>
      </p:sp>
      <p:sp>
        <p:nvSpPr>
          <p:cNvPr id="305157" name="Text Box 5"/>
          <p:cNvSpPr txBox="1">
            <a:spLocks noChangeArrowheads="1"/>
          </p:cNvSpPr>
          <p:nvPr/>
        </p:nvSpPr>
        <p:spPr bwMode="auto">
          <a:xfrm>
            <a:off x="1155192" y="2612136"/>
            <a:ext cx="1838965" cy="1477328"/>
          </a:xfrm>
          <a:prstGeom prst="rect">
            <a:avLst/>
          </a:prstGeom>
          <a:noFill/>
          <a:ln w="9525" algn="ctr">
            <a:noFill/>
            <a:miter lim="800000"/>
            <a:headEnd/>
            <a:tailEnd/>
          </a:ln>
          <a:effectLst/>
        </p:spPr>
        <p:txBody>
          <a:bodyPr wrap="none">
            <a:spAutoFit/>
          </a:bodyPr>
          <a:lstStyle/>
          <a:p>
            <a:pPr>
              <a:buClrTx/>
              <a:buSzTx/>
              <a:buFontTx/>
              <a:buNone/>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r>
              <a:rPr lang="en-US" b="0" dirty="0">
                <a:effectLst>
                  <a:outerShdw blurRad="38100" dist="38100" dir="2700000" algn="tl">
                    <a:srgbClr val="000000"/>
                  </a:outerShdw>
                </a:effectLst>
                <a:latin typeface="Courier New" pitchFamily="49" charset="0"/>
                <a:cs typeface="Courier New" pitchFamily="49" charset="0"/>
              </a:rPr>
              <a:t> </a:t>
            </a:r>
          </a:p>
          <a:p>
            <a:pPr>
              <a:buClrTx/>
              <a:buSzTx/>
              <a:buFontTx/>
              <a:buNone/>
              <a:defRPr/>
            </a:pPr>
            <a:r>
              <a:rPr lang="en-US" dirty="0">
                <a:latin typeface="Courier New" pitchFamily="49" charset="0"/>
                <a:cs typeface="Courier New" pitchFamily="49" charset="0"/>
              </a:rPr>
              <a:t>if</a:t>
            </a:r>
            <a:r>
              <a:rPr lang="en-US" b="0" dirty="0">
                <a:latin typeface="Courier New" pitchFamily="49" charset="0"/>
                <a:cs typeface="Courier New" pitchFamily="49" charset="0"/>
              </a:rPr>
              <a:t> (j &gt; max)</a:t>
            </a:r>
          </a:p>
          <a:p>
            <a:pPr>
              <a:buClrTx/>
              <a:buSzTx/>
              <a:buFontTx/>
              <a:buNone/>
              <a:defRPr/>
            </a:pPr>
            <a:r>
              <a:rPr lang="en-US" b="0" dirty="0">
                <a:latin typeface="Courier New" pitchFamily="49" charset="0"/>
                <a:cs typeface="Courier New" pitchFamily="49" charset="0"/>
              </a:rPr>
              <a:t>{</a:t>
            </a:r>
          </a:p>
          <a:p>
            <a:pPr>
              <a:buClrTx/>
              <a:buSzTx/>
              <a:buFontTx/>
              <a:buNone/>
              <a:defRPr/>
            </a:pPr>
            <a:r>
              <a:rPr lang="en-US" b="0" dirty="0">
                <a:latin typeface="Courier New" pitchFamily="49" charset="0"/>
                <a:cs typeface="Courier New" pitchFamily="49" charset="0"/>
              </a:rPr>
              <a:t>   max = j;</a:t>
            </a:r>
          </a:p>
          <a:p>
            <a:pPr>
              <a:buClrTx/>
              <a:buSzTx/>
              <a:buFontTx/>
              <a:buNone/>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4076628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 solving with if-else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Suppose we have an integer </a:t>
            </a:r>
            <a:r>
              <a:rPr lang="en-US" i="1"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we need to know whether it is even or not</a:t>
            </a:r>
          </a:p>
          <a:p>
            <a:pPr lvl="1"/>
            <a:r>
              <a:rPr lang="en-US" dirty="0" smtClean="0">
                <a:cs typeface="Courier New" panose="02070309020205020404" pitchFamily="49" charset="0"/>
              </a:rPr>
              <a:t>Recall the % operation</a:t>
            </a:r>
          </a:p>
          <a:p>
            <a:pPr lvl="2"/>
            <a:r>
              <a:rPr lang="en-US" dirty="0" err="1" smtClean="0">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 if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 == 0</a:t>
            </a:r>
          </a:p>
          <a:p>
            <a:pPr lvl="1"/>
            <a:r>
              <a:rPr lang="en-US" dirty="0" smtClean="0">
                <a:cs typeface="Courier New" panose="02070309020205020404" pitchFamily="49" charset="0"/>
              </a:rPr>
              <a:t>This suggests a choice:</a:t>
            </a:r>
          </a:p>
          <a:p>
            <a:pPr lvl="2"/>
            <a:r>
              <a:rPr lang="en-US" dirty="0" smtClean="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 </a:t>
            </a:r>
            <a:r>
              <a:rPr lang="en-US" dirty="0" smtClean="0">
                <a:latin typeface="Courier New" panose="02070309020205020404" pitchFamily="49" charset="0"/>
                <a:cs typeface="Courier New" panose="02070309020205020404" pitchFamily="49" charset="0"/>
              </a:rPr>
              <a:t>0</a:t>
            </a:r>
            <a:r>
              <a:rPr lang="en-US" dirty="0" smtClean="0">
                <a:cs typeface="Courier New" panose="02070309020205020404" pitchFamily="49" charset="0"/>
              </a:rPr>
              <a:t>, then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a:t>
            </a:r>
          </a:p>
          <a:p>
            <a:pPr lvl="2"/>
            <a:r>
              <a:rPr lang="en-US" dirty="0" smtClean="0">
                <a:cs typeface="Courier New" panose="02070309020205020404" pitchFamily="49" charset="0"/>
              </a:rPr>
              <a:t>Otherwise,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odd</a:t>
            </a:r>
          </a:p>
          <a:p>
            <a:r>
              <a:rPr lang="en-US" dirty="0" smtClean="0">
                <a:cs typeface="Courier New" panose="02070309020205020404" pitchFamily="49" charset="0"/>
              </a:rPr>
              <a:t>Problems that can be solved with if-else often have this form:</a:t>
            </a:r>
          </a:p>
          <a:p>
            <a:pPr lvl="1"/>
            <a:r>
              <a:rPr lang="en-US" dirty="0" smtClean="0">
                <a:cs typeface="Courier New" panose="02070309020205020404" pitchFamily="49" charset="0"/>
              </a:rPr>
              <a:t>“If x is true then perform action y otherwise perform action z”</a:t>
            </a:r>
          </a:p>
          <a:p>
            <a:pPr lvl="1"/>
            <a:endParaRPr lang="en-US" dirty="0" smtClean="0"/>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165587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3368964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27</a:t>
            </a:fld>
            <a:endParaRPr lang="en-US" sz="1200">
              <a:solidFill>
                <a:srgbClr val="898989"/>
              </a:solidFill>
            </a:endParaRPr>
          </a:p>
        </p:txBody>
      </p:sp>
      <p:sp>
        <p:nvSpPr>
          <p:cNvPr id="287749" name="Text Box 5"/>
          <p:cNvSpPr txBox="1">
            <a:spLocks noChangeArrowheads="1"/>
          </p:cNvSpPr>
          <p:nvPr/>
        </p:nvSpPr>
        <p:spPr bwMode="auto">
          <a:xfrm>
            <a:off x="1066799" y="2819400"/>
            <a:ext cx="3108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p:txBody>
      </p:sp>
    </p:spTree>
    <p:extLst>
      <p:ext uri="{BB962C8B-B14F-4D97-AF65-F5344CB8AC3E}">
        <p14:creationId xmlns:p14="http://schemas.microsoft.com/office/powerpoint/2010/main" val="1464898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28</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Tree>
    <p:extLst>
      <p:ext uri="{BB962C8B-B14F-4D97-AF65-F5344CB8AC3E}">
        <p14:creationId xmlns:p14="http://schemas.microsoft.com/office/powerpoint/2010/main" val="1040785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29</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609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2209800" y="3308866"/>
            <a:ext cx="3200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3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Flow of Control cont.</a:t>
            </a:r>
          </a:p>
        </p:txBody>
      </p:sp>
      <p:sp>
        <p:nvSpPr>
          <p:cNvPr id="288771" name="Rectangle 3"/>
          <p:cNvSpPr>
            <a:spLocks noGrp="1" noChangeArrowheads="1"/>
          </p:cNvSpPr>
          <p:nvPr>
            <p:ph idx="1"/>
          </p:nvPr>
        </p:nvSpPr>
        <p:spPr>
          <a:xfrm>
            <a:off x="455613" y="1598613"/>
            <a:ext cx="8383587" cy="4497387"/>
          </a:xfrm>
        </p:spPr>
        <p:txBody>
          <a:bodyPr/>
          <a:lstStyle/>
          <a:p>
            <a:pPr eaLnBrk="1" hangingPunct="1">
              <a:lnSpc>
                <a:spcPct val="80000"/>
              </a:lnSpc>
            </a:pPr>
            <a:r>
              <a:rPr lang="en-US" sz="2800" smtClean="0"/>
              <a:t>Consider the following tasks:</a:t>
            </a:r>
          </a:p>
          <a:p>
            <a:pPr lvl="1" eaLnBrk="1" hangingPunct="1">
              <a:lnSpc>
                <a:spcPct val="80000"/>
              </a:lnSpc>
            </a:pPr>
            <a:r>
              <a:rPr lang="en-US" sz="2400" smtClean="0"/>
              <a:t>You want to compute the quotient of two variables but only if the divisor is not zero</a:t>
            </a:r>
          </a:p>
          <a:p>
            <a:pPr lvl="1" eaLnBrk="1" hangingPunct="1">
              <a:lnSpc>
                <a:spcPct val="80000"/>
              </a:lnSpc>
            </a:pPr>
            <a:r>
              <a:rPr lang="en-US" sz="2400" smtClean="0"/>
              <a:t>You input some value (e.g., a date) and if it is in the correct format (mm/dd/yyyy) you continue the computation, otherwise you print an error</a:t>
            </a:r>
          </a:p>
          <a:p>
            <a:pPr lvl="1" eaLnBrk="1" hangingPunct="1">
              <a:lnSpc>
                <a:spcPct val="80000"/>
              </a:lnSpc>
            </a:pPr>
            <a:r>
              <a:rPr lang="en-US" sz="2400" smtClean="0"/>
              <a:t>Given a grade between 0 and 100, you want to convert the numeric value to a letter grade (e.g., A for grade greater than 90, B for grade between 80 and 90, etc.)</a:t>
            </a:r>
          </a:p>
          <a:p>
            <a:pPr eaLnBrk="1" hangingPunct="1">
              <a:lnSpc>
                <a:spcPct val="80000"/>
              </a:lnSpc>
            </a:pPr>
            <a:r>
              <a:rPr lang="en-US" sz="2800" smtClean="0"/>
              <a:t>How can we check these conditions and execute the appropriate piece of code depending on the outcome of the check?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7B6D0A9-E4EB-4EC1-BC57-C886541D7D3C}"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2755036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30</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2286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3134191" cy="369332"/>
          </a:xfrm>
          <a:prstGeom prst="rect">
            <a:avLst/>
          </a:prstGeom>
          <a:noFill/>
        </p:spPr>
        <p:txBody>
          <a:bodyPr wrap="none" rtlCol="0">
            <a:spAutoFit/>
          </a:bodyPr>
          <a:lstStyle/>
          <a:p>
            <a:r>
              <a:rPr lang="en-US" dirty="0" smtClean="0"/>
              <a:t>Our </a:t>
            </a:r>
            <a:r>
              <a:rPr lang="en-US" dirty="0" err="1" smtClean="0"/>
              <a:t>boolean</a:t>
            </a:r>
            <a:r>
              <a:rPr lang="en-US" dirty="0" smtClean="0"/>
              <a:t> expression test!</a:t>
            </a:r>
            <a:endParaRPr lang="en-US" dirty="0"/>
          </a:p>
        </p:txBody>
      </p:sp>
      <p:cxnSp>
        <p:nvCxnSpPr>
          <p:cNvPr id="5" name="Straight Arrow Connector 4"/>
          <p:cNvCxnSpPr>
            <a:stCxn id="3" idx="1"/>
          </p:cNvCxnSpPr>
          <p:nvPr/>
        </p:nvCxnSpPr>
        <p:spPr>
          <a:xfrm flipH="1">
            <a:off x="3962400" y="3308866"/>
            <a:ext cx="1447800" cy="21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6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31</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3810000" y="3308866"/>
            <a:ext cx="1600200" cy="348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219200" y="49530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669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32</a:t>
            </a:fld>
            <a:endParaRPr lang="en-US" sz="1200">
              <a:solidFill>
                <a:srgbClr val="898989"/>
              </a:solidFill>
            </a:endParaRPr>
          </a:p>
        </p:txBody>
      </p:sp>
      <p:sp>
        <p:nvSpPr>
          <p:cNvPr id="287749" name="Text Box 5"/>
          <p:cNvSpPr txBox="1">
            <a:spLocks noChangeArrowheads="1"/>
          </p:cNvSpPr>
          <p:nvPr/>
        </p:nvSpPr>
        <p:spPr bwMode="auto">
          <a:xfrm>
            <a:off x="1066799" y="2819400"/>
            <a:ext cx="311495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result =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result =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2971800" cy="646331"/>
          </a:xfrm>
          <a:prstGeom prst="rect">
            <a:avLst/>
          </a:prstGeom>
          <a:noFill/>
        </p:spPr>
        <p:txBody>
          <a:bodyPr wrap="square" rtlCol="0">
            <a:spAutoFit/>
          </a:bodyPr>
          <a:lstStyle/>
          <a:p>
            <a:r>
              <a:rPr lang="en-US" dirty="0" smtClean="0"/>
              <a:t>The code that performs this action!</a:t>
            </a:r>
            <a:endParaRPr lang="en-US" dirty="0"/>
          </a:p>
        </p:txBody>
      </p:sp>
      <p:cxnSp>
        <p:nvCxnSpPr>
          <p:cNvPr id="5" name="Straight Arrow Connector 4"/>
          <p:cNvCxnSpPr>
            <a:stCxn id="3" idx="1"/>
          </p:cNvCxnSpPr>
          <p:nvPr/>
        </p:nvCxnSpPr>
        <p:spPr>
          <a:xfrm flipH="1">
            <a:off x="3810000" y="3447366"/>
            <a:ext cx="16002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19200" y="4800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208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Another Example (Alternative)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Given an integer </a:t>
            </a:r>
            <a:r>
              <a:rPr lang="en-US" i="1" dirty="0" err="1" smtClean="0"/>
              <a:t>i</a:t>
            </a:r>
            <a:r>
              <a:rPr lang="en-US" dirty="0" smtClean="0"/>
              <a:t>, write a piece of code that sets a string to “even” or “odd” depending on whether the value of </a:t>
            </a:r>
            <a:r>
              <a:rPr lang="en-US" i="1" dirty="0" err="1" smtClean="0"/>
              <a:t>i</a:t>
            </a:r>
            <a:r>
              <a:rPr lang="en-US" dirty="0" smtClean="0"/>
              <a:t> is even or odd.</a:t>
            </a:r>
          </a:p>
          <a:p>
            <a:pPr lvl="1"/>
            <a:r>
              <a:rPr lang="en-US" dirty="0" smtClean="0"/>
              <a:t>Sometimes a good choice of initial value can make your code simpler</a:t>
            </a:r>
          </a:p>
          <a:p>
            <a:pPr lvl="1"/>
            <a:endParaRPr lang="en-US" dirty="0"/>
          </a:p>
          <a:p>
            <a:pPr lvl="1"/>
            <a:endParaRPr lang="en-US" dirty="0" smtClean="0"/>
          </a:p>
          <a:p>
            <a:pPr lvl="1"/>
            <a:endParaRPr lang="en-US" dirty="0"/>
          </a:p>
          <a:p>
            <a:pPr lvl="1"/>
            <a:endParaRPr lang="en-US" dirty="0" smtClean="0"/>
          </a:p>
          <a:p>
            <a:pPr lvl="1"/>
            <a:r>
              <a:rPr lang="en-US" dirty="0" smtClean="0"/>
              <a:t>Trace the above code</a:t>
            </a:r>
          </a:p>
          <a:p>
            <a:pPr lvl="2"/>
            <a:r>
              <a:rPr lang="en-US" dirty="0" smtClean="0"/>
              <a:t>Is it the same as what was on the previous slide?</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33</a:t>
            </a:fld>
            <a:endParaRPr lang="en-US" sz="1200">
              <a:solidFill>
                <a:srgbClr val="898989"/>
              </a:solidFill>
            </a:endParaRPr>
          </a:p>
        </p:txBody>
      </p:sp>
      <p:sp>
        <p:nvSpPr>
          <p:cNvPr id="287749" name="Text Box 5"/>
          <p:cNvSpPr txBox="1">
            <a:spLocks noChangeArrowheads="1"/>
          </p:cNvSpPr>
          <p:nvPr/>
        </p:nvSpPr>
        <p:spPr bwMode="auto">
          <a:xfrm>
            <a:off x="1371600" y="3657600"/>
            <a:ext cx="48013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“odd”;</a:t>
            </a:r>
          </a:p>
          <a:p>
            <a:pPr eaLnBrk="1" hangingPunct="1">
              <a:buClrTx/>
              <a:buSzTx/>
              <a:buFontTx/>
              <a:buNone/>
            </a:pPr>
            <a:r>
              <a:rPr lang="en-US" dirty="0" smtClean="0"/>
              <a:t>if</a:t>
            </a:r>
            <a:r>
              <a:rPr lang="en-US" b="0" dirty="0" smtClean="0"/>
              <a:t> </a:t>
            </a:r>
            <a:r>
              <a:rPr lang="en-US" b="0" dirty="0"/>
              <a:t>((</a:t>
            </a:r>
            <a:r>
              <a:rPr lang="en-US" b="0" dirty="0" err="1"/>
              <a:t>i</a:t>
            </a:r>
            <a:r>
              <a:rPr lang="en-US" b="0" dirty="0"/>
              <a:t> % 2) == 0) // </a:t>
            </a:r>
            <a:r>
              <a:rPr lang="en-US" b="0" dirty="0" err="1"/>
              <a:t>i</a:t>
            </a:r>
            <a:r>
              <a:rPr lang="en-US" b="0" dirty="0"/>
              <a:t> is even</a:t>
            </a:r>
          </a:p>
          <a:p>
            <a:pPr eaLnBrk="1" hangingPunct="1">
              <a:buClrTx/>
              <a:buSzTx/>
              <a:buFontTx/>
              <a:buNone/>
            </a:pPr>
            <a:r>
              <a:rPr lang="en-US" b="0" dirty="0"/>
              <a:t>{</a:t>
            </a:r>
          </a:p>
          <a:p>
            <a:pPr eaLnBrk="1" hangingPunct="1">
              <a:buClrTx/>
              <a:buSzTx/>
              <a:buFontTx/>
              <a:buNone/>
            </a:pPr>
            <a:r>
              <a:rPr lang="en-US" b="0" dirty="0"/>
              <a:t>   </a:t>
            </a:r>
            <a:r>
              <a:rPr lang="en-US" b="0" dirty="0" smtClean="0"/>
              <a:t>result = “even”;</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3560015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Your Turn</a:t>
            </a:r>
          </a:p>
        </p:txBody>
      </p:sp>
      <p:sp>
        <p:nvSpPr>
          <p:cNvPr id="71683" name="Rectangle 3"/>
          <p:cNvSpPr>
            <a:spLocks noGrp="1" noChangeArrowheads="1"/>
          </p:cNvSpPr>
          <p:nvPr>
            <p:ph idx="1"/>
          </p:nvPr>
        </p:nvSpPr>
        <p:spPr/>
        <p:txBody>
          <a:bodyPr/>
          <a:lstStyle/>
          <a:p>
            <a:pPr eaLnBrk="1" hangingPunct="1"/>
            <a:r>
              <a:rPr lang="en-US" dirty="0" smtClean="0"/>
              <a:t>Given a string </a:t>
            </a:r>
            <a:r>
              <a:rPr lang="en-US" i="1" dirty="0" err="1" smtClean="0">
                <a:latin typeface="Courier New" panose="02070309020205020404" pitchFamily="49" charset="0"/>
                <a:cs typeface="Courier New" panose="02070309020205020404" pitchFamily="49" charset="0"/>
              </a:rPr>
              <a:t>str</a:t>
            </a:r>
            <a:r>
              <a:rPr lang="en-US" i="1" dirty="0" smtClean="0"/>
              <a:t> </a:t>
            </a:r>
            <a:r>
              <a:rPr lang="en-US" dirty="0" smtClean="0"/>
              <a:t>and a </a:t>
            </a:r>
            <a:r>
              <a:rPr lang="en-US" dirty="0" err="1" smtClean="0"/>
              <a:t>boolean</a:t>
            </a:r>
            <a:r>
              <a:rPr lang="en-US" dirty="0" smtClean="0"/>
              <a:t> variable </a:t>
            </a:r>
            <a:r>
              <a:rPr lang="en-US" i="1" dirty="0" err="1" smtClean="0">
                <a:latin typeface="Courier New" panose="02070309020205020404" pitchFamily="49" charset="0"/>
                <a:cs typeface="Courier New" panose="02070309020205020404" pitchFamily="49" charset="0"/>
              </a:rPr>
              <a:t>startsWithA</a:t>
            </a:r>
            <a:r>
              <a:rPr lang="en-US" dirty="0" smtClean="0"/>
              <a:t>, write a segment of code that sets </a:t>
            </a:r>
            <a:r>
              <a:rPr lang="en-US" dirty="0" err="1" smtClean="0">
                <a:latin typeface="Courier New" panose="02070309020205020404" pitchFamily="49" charset="0"/>
                <a:cs typeface="Courier New" panose="02070309020205020404" pitchFamily="49" charset="0"/>
              </a:rPr>
              <a:t>startsWithA</a:t>
            </a:r>
            <a:r>
              <a:rPr lang="en-US" dirty="0" smtClean="0"/>
              <a:t> to </a:t>
            </a:r>
            <a:r>
              <a:rPr lang="en-US" b="1" dirty="0" smtClean="0">
                <a:latin typeface="Courier New" panose="02070309020205020404" pitchFamily="49" charset="0"/>
                <a:cs typeface="Courier New" panose="02070309020205020404" pitchFamily="49" charset="0"/>
              </a:rPr>
              <a:t>true</a:t>
            </a:r>
            <a:r>
              <a:rPr lang="en-US" dirty="0" smtClean="0"/>
              <a:t> if the first character of </a:t>
            </a:r>
            <a:r>
              <a:rPr lang="en-US" dirty="0" err="1" smtClean="0">
                <a:latin typeface="Courier New" panose="02070309020205020404" pitchFamily="49" charset="0"/>
                <a:cs typeface="Courier New" panose="02070309020205020404" pitchFamily="49" charset="0"/>
              </a:rPr>
              <a:t>str</a:t>
            </a:r>
            <a:r>
              <a:rPr lang="en-US" dirty="0" smtClean="0"/>
              <a:t> is a capital </a:t>
            </a:r>
            <a:r>
              <a:rPr lang="en-US" dirty="0" smtClean="0">
                <a:latin typeface="Courier New" panose="02070309020205020404" pitchFamily="49" charset="0"/>
                <a:cs typeface="Courier New" panose="02070309020205020404" pitchFamily="49" charset="0"/>
              </a:rPr>
              <a:t>‘A’</a:t>
            </a:r>
            <a:r>
              <a:rPr lang="en-US" dirty="0" smtClean="0"/>
              <a:t>, and </a:t>
            </a:r>
            <a:r>
              <a:rPr lang="en-US" b="1" dirty="0" smtClean="0">
                <a:latin typeface="Courier New" panose="02070309020205020404" pitchFamily="49" charset="0"/>
                <a:cs typeface="Courier New" panose="02070309020205020404" pitchFamily="49" charset="0"/>
              </a:rPr>
              <a:t>false</a:t>
            </a:r>
            <a:r>
              <a:rPr lang="en-US" dirty="0" smtClean="0"/>
              <a:t> otherwise.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428323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3946085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a:p>
            <a:pPr lvl="2"/>
            <a:r>
              <a:rPr lang="en-US" dirty="0" smtClean="0"/>
              <a:t>If </a:t>
            </a:r>
            <a:r>
              <a:rPr lang="en-US" dirty="0" err="1" smtClean="0"/>
              <a:t>i</a:t>
            </a:r>
            <a:r>
              <a:rPr lang="en-US" dirty="0" smtClean="0"/>
              <a:t> is bigger than j, then set max to the larger of </a:t>
            </a:r>
            <a:r>
              <a:rPr lang="en-US" dirty="0" err="1" smtClean="0"/>
              <a:t>i</a:t>
            </a:r>
            <a:r>
              <a:rPr lang="en-US" dirty="0" smtClean="0"/>
              <a:t> and k</a:t>
            </a:r>
          </a:p>
          <a:p>
            <a:pPr lvl="2"/>
            <a:r>
              <a:rPr lang="en-US" dirty="0" smtClean="0"/>
              <a:t>Otherwise set max to the larger of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2841551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37</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Tree>
    <p:extLst>
      <p:ext uri="{BB962C8B-B14F-4D97-AF65-F5344CB8AC3E}">
        <p14:creationId xmlns:p14="http://schemas.microsoft.com/office/powerpoint/2010/main" val="221031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38</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576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39</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23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Selection Statements</a:t>
            </a:r>
          </a:p>
        </p:txBody>
      </p:sp>
      <p:sp>
        <p:nvSpPr>
          <p:cNvPr id="279555" name="Rectangle 3"/>
          <p:cNvSpPr>
            <a:spLocks noGrp="1" noChangeArrowheads="1"/>
          </p:cNvSpPr>
          <p:nvPr>
            <p:ph idx="1"/>
          </p:nvPr>
        </p:nvSpPr>
        <p:spPr>
          <a:xfrm>
            <a:off x="455613" y="1266825"/>
            <a:ext cx="8226425" cy="4876800"/>
          </a:xfrm>
        </p:spPr>
        <p:txBody>
          <a:bodyPr/>
          <a:lstStyle/>
          <a:p>
            <a:pPr eaLnBrk="1" hangingPunct="1">
              <a:buFont typeface="Wingdings" pitchFamily="2" charset="2"/>
              <a:buNone/>
            </a:pPr>
            <a:r>
              <a:rPr lang="en-US" sz="2000" dirty="0" smtClean="0">
                <a:latin typeface="Courier New" charset="0"/>
              </a:rPr>
              <a:t>Scanner in = </a:t>
            </a:r>
            <a:r>
              <a:rPr lang="en-US" sz="2000" b="1" dirty="0" smtClean="0">
                <a:latin typeface="Courier New" charset="0"/>
              </a:rPr>
              <a:t>new</a:t>
            </a:r>
            <a:r>
              <a:rPr lang="en-US" sz="2000" dirty="0" smtClean="0">
                <a:latin typeface="Courier New" charset="0"/>
              </a:rPr>
              <a:t> Scanner(System.in);</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dividend: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dividend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(non-zero) divisor: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divisor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b="1" dirty="0" smtClean="0">
                <a:latin typeface="Courier New" charset="0"/>
              </a:rPr>
              <a:t>if</a:t>
            </a:r>
            <a:r>
              <a:rPr lang="en-US" sz="2000" dirty="0" smtClean="0">
                <a:latin typeface="Courier New" charset="0"/>
              </a:rPr>
              <a:t> (divisor != 0) {</a:t>
            </a:r>
          </a:p>
          <a:p>
            <a:pPr eaLnBrk="1" hangingPunct="1">
              <a:buFont typeface="Wingdings" pitchFamily="2" charset="2"/>
              <a:buNone/>
            </a:pPr>
            <a:r>
              <a:rPr lang="en-US" sz="2000" dirty="0" smtClean="0">
                <a:latin typeface="Courier New" charset="0"/>
              </a:rPr>
              <a:t>  </a:t>
            </a:r>
            <a:r>
              <a:rPr lang="en-US" sz="2000" b="1" dirty="0" err="1" smtClean="0">
                <a:latin typeface="Courier New" charset="0"/>
              </a:rPr>
              <a:t>int</a:t>
            </a:r>
            <a:r>
              <a:rPr lang="en-US" sz="2000" dirty="0" smtClean="0">
                <a:latin typeface="Courier New" charset="0"/>
              </a:rPr>
              <a:t> quotient = dividend / divisor;</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a:t>
            </a:r>
          </a:p>
          <a:p>
            <a:pPr eaLnBrk="1" hangingPunct="1">
              <a:buFont typeface="Wingdings" pitchFamily="2" charset="2"/>
              <a:buNone/>
            </a:pPr>
            <a:r>
              <a:rPr lang="en-US" sz="2000" dirty="0" smtClean="0">
                <a:latin typeface="Courier New" charset="0"/>
              </a:rPr>
              <a:t>    dividend + “ / ” + divisor + “ = ” + quotient);</a:t>
            </a:r>
          </a:p>
          <a:p>
            <a:pPr eaLnBrk="1" hangingPunct="1">
              <a:buFont typeface="Wingdings" pitchFamily="2" charset="2"/>
              <a:buNone/>
            </a:pPr>
            <a:r>
              <a:rPr lang="en-US" sz="2000" dirty="0" smtClean="0">
                <a:latin typeface="Courier New" charset="0"/>
              </a:rPr>
              <a:t>}</a:t>
            </a:r>
          </a:p>
          <a:p>
            <a:pPr eaLnBrk="1" hangingPunct="1">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(“Cannot divide by 0”);</a:t>
            </a:r>
          </a:p>
          <a:p>
            <a:pPr eaLnBrk="1" hangingPunct="1">
              <a:buFont typeface="Wingdings" pitchFamily="2" charset="2"/>
              <a:buNone/>
            </a:pPr>
            <a:r>
              <a:rPr lang="en-US" sz="2000" dirty="0" smtClean="0">
                <a:latin typeface="Courier New" charset="0"/>
              </a:rPr>
              <a:t>}</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99BC2A5-C9D8-492D-8B82-B21F955EADC3}" type="slidenum">
              <a:rPr lang="en-US" sz="1200">
                <a:solidFill>
                  <a:srgbClr val="898989"/>
                </a:solidFill>
              </a:rPr>
              <a:pPr eaLnBrk="1" hangingPunct="1"/>
              <a:t>4</a:t>
            </a:fld>
            <a:endParaRPr lang="en-US" sz="1200">
              <a:solidFill>
                <a:srgbClr val="898989"/>
              </a:solidFill>
            </a:endParaRPr>
          </a:p>
        </p:txBody>
      </p:sp>
      <p:grpSp>
        <p:nvGrpSpPr>
          <p:cNvPr id="2" name="Group 7"/>
          <p:cNvGrpSpPr>
            <a:grpSpLocks/>
          </p:cNvGrpSpPr>
          <p:nvPr/>
        </p:nvGrpSpPr>
        <p:grpSpPr bwMode="auto">
          <a:xfrm>
            <a:off x="1109663" y="3027363"/>
            <a:ext cx="7415212" cy="487362"/>
            <a:chOff x="720" y="1889"/>
            <a:chExt cx="4671" cy="307"/>
          </a:xfrm>
        </p:grpSpPr>
        <p:sp>
          <p:nvSpPr>
            <p:cNvPr id="279557" name="AutoShape 5"/>
            <p:cNvSpPr>
              <a:spLocks noChangeArrowheads="1"/>
            </p:cNvSpPr>
            <p:nvPr/>
          </p:nvSpPr>
          <p:spPr bwMode="auto">
            <a:xfrm>
              <a:off x="720" y="1896"/>
              <a:ext cx="1200" cy="300"/>
            </a:xfrm>
            <a:prstGeom prst="wedgeRoundRectCallout">
              <a:avLst>
                <a:gd name="adj1" fmla="val 218500"/>
                <a:gd name="adj2" fmla="val -8333"/>
                <a:gd name="adj3" fmla="val 16667"/>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279558" name="Text Box 6"/>
            <p:cNvSpPr txBox="1">
              <a:spLocks noChangeArrowheads="1"/>
            </p:cNvSpPr>
            <p:nvPr/>
          </p:nvSpPr>
          <p:spPr bwMode="auto">
            <a:xfrm>
              <a:off x="3698" y="1889"/>
              <a:ext cx="1693" cy="233"/>
            </a:xfrm>
            <a:prstGeom prst="rect">
              <a:avLst/>
            </a:prstGeom>
            <a:noFill/>
            <a:ln w="19050" algn="ctr">
              <a:noFill/>
              <a:miter lim="800000"/>
              <a:headEnd/>
              <a:tailEnd/>
            </a:ln>
            <a:effectLst/>
          </p:spPr>
          <p:txBody>
            <a:bodyPr wrap="none">
              <a:spAutoFit/>
            </a:bodyPr>
            <a:lstStyle/>
            <a:p>
              <a:pPr marL="742950" indent="-285750">
                <a:spcBef>
                  <a:spcPct val="20000"/>
                </a:spcBef>
                <a:buClrTx/>
                <a:buSzTx/>
                <a:defRPr/>
              </a:pPr>
              <a:r>
                <a:rPr lang="en-US" b="0" dirty="0">
                  <a:latin typeface="Comic Sans MS" pitchFamily="66" charset="0"/>
                </a:rPr>
                <a:t>Boolean expression</a:t>
              </a:r>
            </a:p>
          </p:txBody>
        </p:sp>
      </p:grpSp>
    </p:spTree>
    <p:extLst>
      <p:ext uri="{BB962C8B-B14F-4D97-AF65-F5344CB8AC3E}">
        <p14:creationId xmlns:p14="http://schemas.microsoft.com/office/powerpoint/2010/main" val="3398659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40</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0"/>
          </p:cNvCxnSpPr>
          <p:nvPr/>
        </p:nvCxnSpPr>
        <p:spPr>
          <a:xfrm flipH="1" flipV="1">
            <a:off x="5257801" y="2095500"/>
            <a:ext cx="27813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62000" y="1371600"/>
            <a:ext cx="4495800" cy="1447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772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41</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1"/>
            <a:endCxn id="7" idx="3"/>
          </p:cNvCxnSpPr>
          <p:nvPr/>
        </p:nvCxnSpPr>
        <p:spPr>
          <a:xfrm flipH="1">
            <a:off x="6648450" y="3308866"/>
            <a:ext cx="285751" cy="158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19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42</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1"/>
            <a:endCxn id="7" idx="3"/>
          </p:cNvCxnSpPr>
          <p:nvPr/>
        </p:nvCxnSpPr>
        <p:spPr>
          <a:xfrm flipH="1" flipV="1">
            <a:off x="6648450" y="3467100"/>
            <a:ext cx="285751" cy="257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99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43</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a:lnSpc>
                <a:spcPct val="75000"/>
              </a:lnSpc>
              <a:spcBef>
                <a:spcPct val="0"/>
              </a:spcBef>
              <a:buNone/>
            </a:pPr>
            <a:r>
              <a:rPr lang="en-US" sz="2000" dirty="0">
                <a:latin typeface="Courier New" charset="0"/>
              </a:rPr>
              <a:t>	</a:t>
            </a:r>
            <a:r>
              <a:rPr lang="en-US" sz="2000" b="1" dirty="0">
                <a:latin typeface="Courier New" charset="0"/>
              </a:rPr>
              <a:t>if</a:t>
            </a:r>
            <a:r>
              <a:rPr lang="en-US" sz="2000" dirty="0">
                <a:latin typeface="Courier New" charset="0"/>
              </a:rPr>
              <a:t> (j &gt; k) // j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j;</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a:latin typeface="Courier New" charset="0"/>
              </a:rPr>
              <a:t>else</a:t>
            </a:r>
            <a:r>
              <a:rPr lang="en-US" sz="2000" dirty="0">
                <a:latin typeface="Courier New" charset="0"/>
              </a:rPr>
              <a:t>       // k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k;</a:t>
            </a:r>
          </a:p>
          <a:p>
            <a:pPr>
              <a:lnSpc>
                <a:spcPct val="75000"/>
              </a:lnSpc>
              <a:spcBef>
                <a:spcPct val="0"/>
              </a:spcBef>
              <a:buNone/>
            </a:pPr>
            <a:r>
              <a:rPr lang="en-US" sz="2000" dirty="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1"/>
            <a:endCxn id="7" idx="3"/>
          </p:cNvCxnSpPr>
          <p:nvPr/>
        </p:nvCxnSpPr>
        <p:spPr>
          <a:xfrm flipH="1">
            <a:off x="6648450" y="4278362"/>
            <a:ext cx="2857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230832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86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k) // </a:t>
            </a:r>
            <a:r>
              <a:rPr lang="en-US" sz="2000" dirty="0" err="1" smtClean="0">
                <a:latin typeface="Courier New" charset="0"/>
              </a:rPr>
              <a:t>i</a:t>
            </a:r>
            <a:r>
              <a:rPr lang="en-US" sz="2000" dirty="0" smtClean="0">
                <a:latin typeface="Courier New" charset="0"/>
              </a:rPr>
              <a:t>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a:t>
            </a:r>
            <a:r>
              <a:rPr lang="en-US" sz="2000" dirty="0" err="1" smtClean="0">
                <a:latin typeface="Courier New" charset="0"/>
              </a:rPr>
              <a:t>i</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a:t>
            </a:r>
            <a:r>
              <a:rPr lang="en-US" sz="2000" dirty="0" err="1" smtClean="0">
                <a:latin typeface="Courier New" charset="0"/>
              </a:rPr>
              <a:t>i</a:t>
            </a:r>
            <a:r>
              <a:rPr lang="en-US" sz="2000" dirty="0" smtClean="0">
                <a:latin typeface="Courier New" charset="0"/>
              </a:rPr>
              <a:t> &lt;= j</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(j &gt; k) // j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j;</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44</a:t>
            </a:fld>
            <a:endParaRPr lang="en-US" sz="1200">
              <a:solidFill>
                <a:srgbClr val="898989"/>
              </a:solidFill>
            </a:endParaRPr>
          </a:p>
        </p:txBody>
      </p:sp>
    </p:spTree>
    <p:extLst>
      <p:ext uri="{BB962C8B-B14F-4D97-AF65-F5344CB8AC3E}">
        <p14:creationId xmlns:p14="http://schemas.microsoft.com/office/powerpoint/2010/main" val="330922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smtClean="0">
                <a:latin typeface="Courier New" charset="0"/>
              </a:rPr>
              <a:t>if</a:t>
            </a:r>
            <a:r>
              <a:rPr lang="en-US" sz="2000" smtClean="0">
                <a:latin typeface="Courier New" charset="0"/>
              </a:rPr>
              <a:t> (i &gt; j)</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(i &gt; k) // i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i;</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b="1" smtClean="0">
                <a:latin typeface="Courier New" charset="0"/>
              </a:rPr>
              <a:t>else</a:t>
            </a:r>
            <a:r>
              <a:rPr lang="en-US" sz="2000" smtClean="0">
                <a:latin typeface="Courier New" charset="0"/>
              </a:rPr>
              <a:t> // i &lt;= j</a:t>
            </a:r>
            <a:endParaRPr lang="en-US" sz="2000" b="1" smtClean="0">
              <a:latin typeface="Courier New" charset="0"/>
            </a:endParaRP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(j &gt; k) // j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j;</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45</a:t>
            </a:fld>
            <a:endParaRPr lang="en-US" sz="1200">
              <a:solidFill>
                <a:srgbClr val="898989"/>
              </a:solidFill>
            </a:endParaRPr>
          </a:p>
        </p:txBody>
      </p:sp>
      <p:sp>
        <p:nvSpPr>
          <p:cNvPr id="312325" name="Rectangle 5"/>
          <p:cNvSpPr>
            <a:spLocks noChangeArrowheads="1"/>
          </p:cNvSpPr>
          <p:nvPr/>
        </p:nvSpPr>
        <p:spPr bwMode="auto">
          <a:xfrm>
            <a:off x="5410200" y="2133600"/>
            <a:ext cx="2667000" cy="3048000"/>
          </a:xfrm>
          <a:prstGeom prst="rect">
            <a:avLst/>
          </a:prstGeom>
          <a:noFill/>
          <a:ln w="9525">
            <a:solidFill>
              <a:schemeClr val="tx1"/>
            </a:solidFill>
            <a:miter lim="800000"/>
            <a:headEnd/>
            <a:tailEnd/>
          </a:ln>
          <a:effectLst/>
        </p:spPr>
        <p:txBody>
          <a:bodyPr/>
          <a:lstStyle/>
          <a:p>
            <a:pPr marL="342900" indent="-342900">
              <a:lnSpc>
                <a:spcPct val="75000"/>
              </a:lnSpc>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(j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j;</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(k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k;</a:t>
            </a:r>
          </a:p>
          <a:p>
            <a:pPr marL="342900" indent="-342900">
              <a:lnSpc>
                <a:spcPct val="75000"/>
              </a:lnSpc>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3960730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Your Turn, Again</a:t>
            </a:r>
          </a:p>
        </p:txBody>
      </p:sp>
      <p:sp>
        <p:nvSpPr>
          <p:cNvPr id="73731" name="Rectangle 3"/>
          <p:cNvSpPr>
            <a:spLocks noGrp="1" noChangeArrowheads="1"/>
          </p:cNvSpPr>
          <p:nvPr>
            <p:ph type="body" sz="half" idx="1"/>
          </p:nvPr>
        </p:nvSpPr>
        <p:spPr/>
        <p:txBody>
          <a:bodyPr/>
          <a:lstStyle/>
          <a:p>
            <a:pPr eaLnBrk="1" hangingPunct="1"/>
            <a:r>
              <a:rPr lang="en-US" sz="2800" smtClean="0"/>
              <a:t>Given an integer, </a:t>
            </a:r>
            <a:r>
              <a:rPr lang="en-US" sz="2800" i="1" smtClean="0"/>
              <a:t>grade</a:t>
            </a:r>
            <a:r>
              <a:rPr lang="en-US" sz="2800" smtClean="0"/>
              <a:t>, holding a grade between 0 and 100, write a piece of code that converts the numeric value to a letter grade according to the following table and prints the letter grade.</a:t>
            </a:r>
          </a:p>
        </p:txBody>
      </p:sp>
      <p:graphicFrame>
        <p:nvGraphicFramePr>
          <p:cNvPr id="309289" name="Group 41"/>
          <p:cNvGraphicFramePr>
            <a:graphicFrameLocks noGrp="1"/>
          </p:cNvGraphicFramePr>
          <p:nvPr>
            <p:ph sz="half" idx="2"/>
            <p:extLst>
              <p:ext uri="{D42A27DB-BD31-4B8C-83A1-F6EECF244321}">
                <p14:modId xmlns:p14="http://schemas.microsoft.com/office/powerpoint/2010/main" val="114311787"/>
              </p:ext>
            </p:extLst>
          </p:nvPr>
        </p:nvGraphicFramePr>
        <p:xfrm>
          <a:off x="4721225" y="2209800"/>
          <a:ext cx="3736975" cy="3048001"/>
        </p:xfrm>
        <a:graphic>
          <a:graphicData uri="http://schemas.openxmlformats.org/drawingml/2006/table">
            <a:tbl>
              <a:tblPr/>
              <a:tblGrid>
                <a:gridCol w="2212975"/>
                <a:gridCol w="1524000"/>
              </a:tblGrid>
              <a:tr h="611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 grade</a:t>
                      </a:r>
                      <a:r>
                        <a:rPr kumimoji="0" lang="en-US" sz="2400" b="0" i="0" u="none" strike="noStrike" cap="none" normalizeH="0" baseline="0" dirty="0" smtClean="0">
                          <a:ln>
                            <a:noFill/>
                          </a:ln>
                          <a:solidFill>
                            <a:schemeClr val="tx1"/>
                          </a:solidFill>
                          <a:effectLst/>
                          <a:latin typeface="Comic Sans MS" pitchFamily="66" charset="0"/>
                          <a:cs typeface="Arial" charset="0"/>
                        </a:rPr>
                        <a:t>≥</a:t>
                      </a:r>
                      <a:r>
                        <a:rPr kumimoji="0" lang="en-US" sz="2400" b="0" i="0" u="none" strike="noStrike" cap="none" normalizeH="0" baseline="0" dirty="0" smtClean="0">
                          <a:ln>
                            <a:noFill/>
                          </a:ln>
                          <a:solidFill>
                            <a:schemeClr val="tx1"/>
                          </a:solidFill>
                          <a:effectLst/>
                          <a:latin typeface="Comic Sans MS" pitchFamily="66"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80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70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80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60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70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grade&lt;60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Slide Number Placeholder 6"/>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AB445BE-6F62-4B37-B967-0B4E98B7CF80}" type="slidenum">
              <a:rPr lang="en-US" sz="1200">
                <a:solidFill>
                  <a:srgbClr val="898989"/>
                </a:solidFill>
              </a:rPr>
              <a:pPr eaLnBrk="1" hangingPunct="1"/>
              <a:t>46</a:t>
            </a:fld>
            <a:endParaRPr lang="en-US" sz="1200">
              <a:solidFill>
                <a:srgbClr val="898989"/>
              </a:solidFill>
            </a:endParaRPr>
          </a:p>
        </p:txBody>
      </p:sp>
    </p:spTree>
    <p:extLst>
      <p:ext uri="{BB962C8B-B14F-4D97-AF65-F5344CB8AC3E}">
        <p14:creationId xmlns:p14="http://schemas.microsoft.com/office/powerpoint/2010/main" val="3174679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Grade Conversion</a:t>
            </a:r>
          </a:p>
        </p:txBody>
      </p:sp>
      <p:sp>
        <p:nvSpPr>
          <p:cNvPr id="314372" name="Rectangle 4"/>
          <p:cNvSpPr>
            <a:spLocks noGrp="1" noChangeArrowheads="1"/>
          </p:cNvSpPr>
          <p:nvPr>
            <p:ph idx="1"/>
          </p:nvPr>
        </p:nvSpPr>
        <p:spPr>
          <a:xfrm>
            <a:off x="685800" y="990600"/>
            <a:ext cx="79248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char</a:t>
            </a: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(grade &gt;= 90)      // 90 &lt;= grade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‘A’;</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80) // 80 &lt;= grade &lt; 90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‘B’;</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70) // 70 &lt;= grade &lt; 80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‘C’;</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60) // 60 &lt;= grade &lt; 70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‘D’;</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grade &lt; 60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a:t>
            </a:r>
            <a:r>
              <a:rPr lang="en-US" sz="2000" dirty="0" err="1" smtClean="0">
                <a:latin typeface="Courier New" charset="0"/>
              </a:rPr>
              <a:t>letterGrade</a:t>
            </a:r>
            <a:r>
              <a:rPr lang="en-US" sz="20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8F5092F-44EE-4DBF-B845-5950CD60093B}" type="slidenum">
              <a:rPr lang="en-US" sz="1200">
                <a:solidFill>
                  <a:srgbClr val="898989"/>
                </a:solidFill>
              </a:rPr>
              <a:pPr eaLnBrk="1" hangingPunct="1"/>
              <a:t>47</a:t>
            </a:fld>
            <a:endParaRPr lang="en-US" sz="1200">
              <a:solidFill>
                <a:srgbClr val="898989"/>
              </a:solidFill>
            </a:endParaRPr>
          </a:p>
        </p:txBody>
      </p:sp>
    </p:spTree>
    <p:extLst>
      <p:ext uri="{BB962C8B-B14F-4D97-AF65-F5344CB8AC3E}">
        <p14:creationId xmlns:p14="http://schemas.microsoft.com/office/powerpoint/2010/main" val="213572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Your Turn, One More Time</a:t>
            </a:r>
          </a:p>
        </p:txBody>
      </p:sp>
      <p:sp>
        <p:nvSpPr>
          <p:cNvPr id="316419" name="Rectangle 3"/>
          <p:cNvSpPr>
            <a:spLocks noGrp="1" noChangeArrowheads="1"/>
          </p:cNvSpPr>
          <p:nvPr>
            <p:ph idx="1"/>
          </p:nvPr>
        </p:nvSpPr>
        <p:spPr/>
        <p:txBody>
          <a:bodyPr/>
          <a:lstStyle/>
          <a:p>
            <a:pPr eaLnBrk="1" hangingPunct="1"/>
            <a:r>
              <a:rPr lang="en-US" dirty="0" smtClean="0"/>
              <a:t>Given a String, </a:t>
            </a:r>
            <a:r>
              <a:rPr lang="en-US" i="1" dirty="0" smtClean="0"/>
              <a:t>s</a:t>
            </a:r>
            <a:r>
              <a:rPr lang="en-US" dirty="0" smtClean="0"/>
              <a:t>, which is meant to hold a date in the </a:t>
            </a:r>
            <a:r>
              <a:rPr lang="en-US" b="1" dirty="0" smtClean="0">
                <a:latin typeface="Courier New" charset="0"/>
              </a:rPr>
              <a:t>mm/</a:t>
            </a:r>
            <a:r>
              <a:rPr lang="en-US" b="1" dirty="0" err="1" smtClean="0">
                <a:latin typeface="Courier New" charset="0"/>
              </a:rPr>
              <a:t>dd</a:t>
            </a:r>
            <a:r>
              <a:rPr lang="en-US" b="1" dirty="0" smtClean="0">
                <a:latin typeface="Courier New" charset="0"/>
              </a:rPr>
              <a:t>/</a:t>
            </a:r>
            <a:r>
              <a:rPr lang="en-US" b="1" dirty="0" err="1" smtClean="0">
                <a:latin typeface="Courier New" charset="0"/>
              </a:rPr>
              <a:t>yyyy</a:t>
            </a:r>
            <a:r>
              <a:rPr lang="en-US" dirty="0" smtClean="0"/>
              <a:t> format, check that it is in the correct format and print an error message if it is not.</a:t>
            </a:r>
          </a:p>
          <a:p>
            <a:pPr eaLnBrk="1" hangingPunct="1"/>
            <a:r>
              <a:rPr lang="en-US" b="1" dirty="0" err="1" smtClean="0"/>
              <a:t>boolean</a:t>
            </a:r>
            <a:r>
              <a:rPr lang="en-US" dirty="0" smtClean="0"/>
              <a:t> </a:t>
            </a:r>
            <a:r>
              <a:rPr lang="en-US" dirty="0" err="1" smtClean="0"/>
              <a:t>Character.isDigit</a:t>
            </a:r>
            <a:r>
              <a:rPr lang="en-US" dirty="0" smtClean="0"/>
              <a:t>(</a:t>
            </a:r>
            <a:r>
              <a:rPr lang="en-US" b="1" dirty="0" smtClean="0"/>
              <a:t>char</a:t>
            </a:r>
            <a:r>
              <a:rPr lang="en-US" dirty="0" smtClean="0"/>
              <a:t> </a:t>
            </a:r>
            <a:r>
              <a:rPr lang="en-US" dirty="0" err="1" smtClean="0"/>
              <a:t>ch</a:t>
            </a:r>
            <a:r>
              <a:rPr lang="en-US" dirty="0" smtClean="0"/>
              <a:t>)</a:t>
            </a:r>
            <a:br>
              <a:rPr lang="en-US" dirty="0" smtClean="0"/>
            </a:br>
            <a:r>
              <a:rPr lang="en-US" dirty="0" smtClean="0"/>
              <a:t>allows you to check if a given character, </a:t>
            </a:r>
            <a:r>
              <a:rPr lang="en-US" i="1" dirty="0" err="1" smtClean="0"/>
              <a:t>ch</a:t>
            </a:r>
            <a:r>
              <a:rPr lang="en-US" dirty="0" smtClean="0"/>
              <a:t>, is a digit (‘0’, ‘1’, ‘2’, ‘3’, ‘4’, ‘5’, ‘6’, ‘7’, ‘8’, ‘9’) or not.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5B8FCC5-9B6F-4EEA-9713-8CA6176EEAEF}" type="slidenum">
              <a:rPr lang="en-US" sz="1200">
                <a:solidFill>
                  <a:srgbClr val="898989"/>
                </a:solidFill>
              </a:rPr>
              <a:pPr eaLnBrk="1" hangingPunct="1"/>
              <a:t>48</a:t>
            </a:fld>
            <a:endParaRPr lang="en-US" sz="1200">
              <a:solidFill>
                <a:srgbClr val="898989"/>
              </a:solidFill>
            </a:endParaRPr>
          </a:p>
        </p:txBody>
      </p:sp>
    </p:spTree>
    <p:extLst>
      <p:ext uri="{BB962C8B-B14F-4D97-AF65-F5344CB8AC3E}">
        <p14:creationId xmlns:p14="http://schemas.microsoft.com/office/powerpoint/2010/main" val="168495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smtClean="0"/>
              <a:t>Check Date Format</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25A02E3-D948-4EE2-9897-33DF6EB66310}" type="slidenum">
              <a:rPr lang="en-US" sz="1200">
                <a:solidFill>
                  <a:srgbClr val="898989"/>
                </a:solidFill>
              </a:rPr>
              <a:pPr eaLnBrk="1" hangingPunct="1"/>
              <a:t>49</a:t>
            </a:fld>
            <a:endParaRPr lang="en-US" sz="1200">
              <a:solidFill>
                <a:srgbClr val="898989"/>
              </a:solidFill>
            </a:endParaRPr>
          </a:p>
        </p:txBody>
      </p:sp>
      <p:sp>
        <p:nvSpPr>
          <p:cNvPr id="318469" name="Rectangle 5"/>
          <p:cNvSpPr>
            <a:spLocks noChangeArrowheads="1"/>
          </p:cNvSpPr>
          <p:nvPr/>
        </p:nvSpPr>
        <p:spPr bwMode="auto">
          <a:xfrm>
            <a:off x="685800" y="1524000"/>
            <a:ext cx="7924800" cy="4419600"/>
          </a:xfrm>
          <a:prstGeom prst="rect">
            <a:avLst/>
          </a:prstGeom>
          <a:noFill/>
          <a:ln w="9525">
            <a:noFill/>
            <a:miter lim="800000"/>
            <a:headEnd/>
            <a:tailEnd/>
          </a:ln>
          <a:effectLst/>
        </p:spPr>
        <p:txBody>
          <a:bodyPr/>
          <a:lstStyle/>
          <a:p>
            <a:pPr marL="342900" indent="-342900">
              <a:lnSpc>
                <a:spcPct val="80000"/>
              </a:lnSpc>
              <a:defRPr/>
            </a:pPr>
            <a:r>
              <a:rPr lang="en-US" sz="2400" dirty="0">
                <a:latin typeface="Courier New" pitchFamily="49" charset="0"/>
                <a:cs typeface="Courier New" pitchFamily="49" charset="0"/>
              </a:rPr>
              <a:t>if</a:t>
            </a: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s.length</a:t>
            </a:r>
            <a:r>
              <a:rPr lang="en-US" sz="2400" b="0" dirty="0">
                <a:latin typeface="Courier New" pitchFamily="49" charset="0"/>
                <a:cs typeface="Courier New" pitchFamily="49" charset="0"/>
              </a:rPr>
              <a:t>() != 10) ||</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(0))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(1))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(2)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(3))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(4))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(5)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(6))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(7))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(8))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(9))))</a:t>
            </a:r>
          </a:p>
          <a:p>
            <a:pPr marL="342900" indent="-342900">
              <a:lnSpc>
                <a:spcPct val="80000"/>
              </a:lnSpc>
              <a:defRPr/>
            </a:pP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System.out.println</a:t>
            </a: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s + “ is not in the correct format”);</a:t>
            </a:r>
          </a:p>
          <a:p>
            <a:pPr marL="342900" indent="-342900">
              <a:lnSpc>
                <a:spcPct val="80000"/>
              </a:lnSpc>
              <a:defRPr/>
            </a:pPr>
            <a:r>
              <a:rPr lang="en-US" sz="2400" b="0" dirty="0">
                <a:latin typeface="Courier New" pitchFamily="49" charset="0"/>
                <a:cs typeface="Courier New" pitchFamily="49" charset="0"/>
              </a:rPr>
              <a:t>}</a:t>
            </a:r>
          </a:p>
        </p:txBody>
      </p:sp>
    </p:spTree>
    <p:extLst>
      <p:ext uri="{BB962C8B-B14F-4D97-AF65-F5344CB8AC3E}">
        <p14:creationId xmlns:p14="http://schemas.microsoft.com/office/powerpoint/2010/main" val="3872076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The </a:t>
            </a:r>
            <a:r>
              <a:rPr lang="en-US" b="1" smtClean="0">
                <a:latin typeface="Courier New" charset="0"/>
              </a:rPr>
              <a:t>boolean</a:t>
            </a:r>
            <a:r>
              <a:rPr lang="en-US" smtClean="0"/>
              <a:t> Type</a:t>
            </a:r>
          </a:p>
        </p:txBody>
      </p:sp>
      <p:sp>
        <p:nvSpPr>
          <p:cNvPr id="280579" name="Rectangle 3"/>
          <p:cNvSpPr>
            <a:spLocks noGrp="1" noChangeArrowheads="1"/>
          </p:cNvSpPr>
          <p:nvPr>
            <p:ph idx="1"/>
          </p:nvPr>
        </p:nvSpPr>
        <p:spPr/>
        <p:txBody>
          <a:bodyPr/>
          <a:lstStyle/>
          <a:p>
            <a:pPr eaLnBrk="1" hangingPunct="1">
              <a:lnSpc>
                <a:spcPct val="80000"/>
              </a:lnSpc>
            </a:pPr>
            <a:r>
              <a:rPr lang="en-US" sz="2800" smtClean="0"/>
              <a:t>A variable of the </a:t>
            </a:r>
            <a:r>
              <a:rPr lang="en-US" sz="2800" b="1" smtClean="0">
                <a:latin typeface="Courier New" charset="0"/>
              </a:rPr>
              <a:t>boolean</a:t>
            </a:r>
            <a:r>
              <a:rPr lang="en-US" sz="2800" smtClean="0"/>
              <a:t> data type stores one of two values: </a:t>
            </a:r>
            <a:r>
              <a:rPr lang="en-US" sz="2800" b="1" smtClean="0">
                <a:latin typeface="Courier New" charset="0"/>
              </a:rPr>
              <a:t>true</a:t>
            </a:r>
            <a:r>
              <a:rPr lang="en-US" sz="2800" smtClean="0"/>
              <a:t> or </a:t>
            </a:r>
            <a:r>
              <a:rPr lang="en-US" sz="2800" b="1" smtClean="0">
                <a:latin typeface="Courier New" charset="0"/>
              </a:rPr>
              <a:t>false</a:t>
            </a:r>
          </a:p>
          <a:p>
            <a:pPr eaLnBrk="1" hangingPunct="1">
              <a:lnSpc>
                <a:spcPct val="80000"/>
              </a:lnSpc>
            </a:pPr>
            <a:r>
              <a:rPr lang="en-US" sz="2800" b="1" smtClean="0">
                <a:latin typeface="Courier New" charset="0"/>
              </a:rPr>
              <a:t>true</a:t>
            </a:r>
            <a:r>
              <a:rPr lang="en-US" sz="2800" smtClean="0"/>
              <a:t> and </a:t>
            </a:r>
            <a:r>
              <a:rPr lang="en-US" sz="2800" b="1" smtClean="0">
                <a:latin typeface="Courier New" charset="0"/>
              </a:rPr>
              <a:t>false</a:t>
            </a:r>
            <a:r>
              <a:rPr lang="en-US" sz="2800" smtClean="0"/>
              <a:t> are the only two boolean constants</a:t>
            </a:r>
          </a:p>
          <a:p>
            <a:pPr eaLnBrk="1" hangingPunct="1">
              <a:lnSpc>
                <a:spcPct val="80000"/>
              </a:lnSpc>
            </a:pPr>
            <a:r>
              <a:rPr lang="en-US" sz="2800" smtClean="0"/>
              <a:t>boolean values/expressions are used to make decisions in programs</a:t>
            </a:r>
            <a:endParaRPr lang="en-US" sz="2800" smtClean="0">
              <a:latin typeface="Courier New" charset="0"/>
            </a:endParaRPr>
          </a:p>
          <a:p>
            <a:pPr eaLnBrk="1" hangingPunct="1">
              <a:lnSpc>
                <a:spcPct val="80000"/>
              </a:lnSpc>
            </a:pPr>
            <a:r>
              <a:rPr lang="en-US" sz="2800" smtClean="0"/>
              <a:t>For example:</a:t>
            </a:r>
          </a:p>
          <a:p>
            <a:pPr lvl="1" eaLnBrk="1" hangingPunct="1">
              <a:lnSpc>
                <a:spcPct val="80000"/>
              </a:lnSpc>
              <a:buFont typeface="Wingdings" pitchFamily="2" charset="2"/>
              <a:buNone/>
            </a:pPr>
            <a:r>
              <a:rPr lang="en-US" b="1" smtClean="0">
                <a:latin typeface="Courier New" charset="0"/>
              </a:rPr>
              <a:t>	</a:t>
            </a:r>
            <a:r>
              <a:rPr lang="en-US" sz="2400" b="1" smtClean="0">
                <a:latin typeface="Courier New" charset="0"/>
              </a:rPr>
              <a:t>if</a:t>
            </a:r>
            <a:r>
              <a:rPr lang="en-US" sz="2400" smtClean="0">
                <a:latin typeface="Courier New" charset="0"/>
              </a:rPr>
              <a:t> (x &gt; 0) // boolean expression</a:t>
            </a:r>
          </a:p>
          <a:p>
            <a:pPr lvl="1" eaLnBrk="1" hangingPunct="1">
              <a:lnSpc>
                <a:spcPct val="80000"/>
              </a:lnSpc>
              <a:buFont typeface="Wingdings" pitchFamily="2" charset="2"/>
              <a:buNone/>
            </a:pPr>
            <a:r>
              <a:rPr lang="en-US" sz="2400" smtClean="0">
                <a:latin typeface="Courier New" charset="0"/>
              </a:rPr>
              <a:t>	{</a:t>
            </a:r>
          </a:p>
          <a:p>
            <a:pPr lvl="1" eaLnBrk="1" hangingPunct="1">
              <a:lnSpc>
                <a:spcPct val="80000"/>
              </a:lnSpc>
              <a:buFont typeface="Wingdings" pitchFamily="2" charset="2"/>
              <a:buNone/>
            </a:pPr>
            <a:r>
              <a:rPr lang="en-US" sz="2400" smtClean="0">
                <a:latin typeface="Courier New" charset="0"/>
              </a:rPr>
              <a:t>	  System.out.println(“x is positive”);</a:t>
            </a:r>
          </a:p>
          <a:p>
            <a:pPr lvl="1" eaLnBrk="1" hangingPunct="1">
              <a:lnSpc>
                <a:spcPct val="80000"/>
              </a:lnSpc>
              <a:buFont typeface="Wingdings" pitchFamily="2" charset="2"/>
              <a:buNone/>
            </a:pPr>
            <a:r>
              <a:rPr lang="en-US" sz="24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2AD52E6-ED24-4BB8-B820-F5105A796791}" type="slidenum">
              <a:rPr lang="en-US" sz="1200">
                <a:solidFill>
                  <a:srgbClr val="898989"/>
                </a:solidFill>
              </a:rPr>
              <a:pPr eaLnBrk="1" hangingPunct="1"/>
              <a:t>5</a:t>
            </a:fld>
            <a:endParaRPr lang="en-US" sz="1200">
              <a:solidFill>
                <a:srgbClr val="898989"/>
              </a:solidFill>
            </a:endParaRPr>
          </a:p>
        </p:txBody>
      </p:sp>
    </p:spTree>
    <p:extLst>
      <p:ext uri="{BB962C8B-B14F-4D97-AF65-F5344CB8AC3E}">
        <p14:creationId xmlns:p14="http://schemas.microsoft.com/office/powerpoint/2010/main" val="1761970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Retreat</a:t>
            </a:r>
            <a:endParaRPr lang="en-US" dirty="0"/>
          </a:p>
        </p:txBody>
      </p:sp>
      <p:sp>
        <p:nvSpPr>
          <p:cNvPr id="3" name="Content Placeholder 2"/>
          <p:cNvSpPr>
            <a:spLocks noGrp="1"/>
          </p:cNvSpPr>
          <p:nvPr>
            <p:ph idx="1"/>
          </p:nvPr>
        </p:nvSpPr>
        <p:spPr>
          <a:xfrm>
            <a:off x="457200" y="1417638"/>
            <a:ext cx="8229600" cy="5059362"/>
          </a:xfrm>
        </p:spPr>
        <p:txBody>
          <a:bodyPr/>
          <a:lstStyle/>
          <a:p>
            <a:r>
              <a:rPr lang="en-US" dirty="0"/>
              <a:t>The Ohio State </a:t>
            </a:r>
            <a:r>
              <a:rPr lang="en-US" i="1" dirty="0"/>
              <a:t>Art of Living Club </a:t>
            </a:r>
            <a:r>
              <a:rPr lang="en-US" dirty="0"/>
              <a:t>is hosting the </a:t>
            </a:r>
            <a:r>
              <a:rPr lang="en-US" dirty="0" err="1"/>
              <a:t>Yesplus</a:t>
            </a:r>
            <a:r>
              <a:rPr lang="en-US" dirty="0"/>
              <a:t> Leadership Retreat</a:t>
            </a:r>
            <a:r>
              <a:rPr lang="en-US" dirty="0" smtClean="0"/>
              <a:t>. It involves Meditation, Stress-Management and Leadership skills.</a:t>
            </a:r>
          </a:p>
          <a:p>
            <a:endParaRPr lang="en-US" dirty="0"/>
          </a:p>
          <a:p>
            <a:r>
              <a:rPr lang="en-US" dirty="0" smtClean="0"/>
              <a:t>Introductory Seminar</a:t>
            </a:r>
          </a:p>
          <a:p>
            <a:pPr lvl="1"/>
            <a:r>
              <a:rPr lang="en-US" dirty="0" smtClean="0"/>
              <a:t>Relieve your stress, and try out some Breath-based and Meditation techniques.</a:t>
            </a:r>
          </a:p>
          <a:p>
            <a:pPr lvl="1"/>
            <a:r>
              <a:rPr lang="en-US" dirty="0" smtClean="0"/>
              <a:t>Where: Creative Arts Room, Ohio Union</a:t>
            </a:r>
          </a:p>
          <a:p>
            <a:pPr lvl="1"/>
            <a:r>
              <a:rPr lang="en-US" dirty="0" smtClean="0"/>
              <a:t>When: Today, 7 pm to 8 pm</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50</a:t>
            </a:fld>
            <a:endParaRPr lang="en-US" altLang="en-US">
              <a:solidFill>
                <a:srgbClr val="000000"/>
              </a:solidFill>
            </a:endParaRPr>
          </a:p>
        </p:txBody>
      </p:sp>
    </p:spTree>
    <p:extLst>
      <p:ext uri="{BB962C8B-B14F-4D97-AF65-F5344CB8AC3E}">
        <p14:creationId xmlns:p14="http://schemas.microsoft.com/office/powerpoint/2010/main" val="664836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Boolean Expressions</a:t>
            </a:r>
          </a:p>
        </p:txBody>
      </p:sp>
      <p:sp>
        <p:nvSpPr>
          <p:cNvPr id="281603" name="Rectangle 3"/>
          <p:cNvSpPr>
            <a:spLocks noGrp="1" noChangeArrowheads="1"/>
          </p:cNvSpPr>
          <p:nvPr>
            <p:ph idx="1"/>
          </p:nvPr>
        </p:nvSpPr>
        <p:spPr/>
        <p:txBody>
          <a:bodyPr/>
          <a:lstStyle/>
          <a:p>
            <a:pPr eaLnBrk="1" hangingPunct="1"/>
            <a:r>
              <a:rPr lang="en-US" smtClean="0"/>
              <a:t>There are several kinds of boolean-valued expressions:</a:t>
            </a:r>
          </a:p>
          <a:p>
            <a:pPr lvl="1" eaLnBrk="1" hangingPunct="1"/>
            <a:r>
              <a:rPr lang="en-US" smtClean="0"/>
              <a:t>a boolean variable or constant, e.g.,</a:t>
            </a:r>
            <a:br>
              <a:rPr lang="en-US" smtClean="0"/>
            </a:br>
            <a:r>
              <a:rPr lang="en-US" sz="2000" b="1" smtClean="0">
                <a:latin typeface="Courier New" charset="0"/>
              </a:rPr>
              <a:t>boolean</a:t>
            </a:r>
            <a:r>
              <a:rPr lang="en-US" sz="2000" smtClean="0">
                <a:latin typeface="Courier New" charset="0"/>
              </a:rPr>
              <a:t> boolVar = in.nextBoolean();</a:t>
            </a:r>
            <a:br>
              <a:rPr lang="en-US" sz="2000" smtClean="0">
                <a:latin typeface="Courier New" charset="0"/>
              </a:rPr>
            </a:br>
            <a:r>
              <a:rPr lang="en-US" sz="2000" b="1" smtClean="0">
                <a:latin typeface="Courier New" charset="0"/>
              </a:rPr>
              <a:t>if</a:t>
            </a:r>
            <a:r>
              <a:rPr lang="en-US" sz="2000" smtClean="0">
                <a:latin typeface="Courier New" charset="0"/>
              </a:rPr>
              <a:t> (boolVar) { ... }</a:t>
            </a:r>
            <a:endParaRPr lang="en-US" sz="2400" smtClean="0"/>
          </a:p>
          <a:p>
            <a:pPr lvl="1" eaLnBrk="1" hangingPunct="1"/>
            <a:r>
              <a:rPr lang="en-US" smtClean="0"/>
              <a:t>an arithmetic expression followed by a relational operator followed by an arithmetic expression, e.g.,</a:t>
            </a:r>
            <a:br>
              <a:rPr lang="en-US" smtClean="0"/>
            </a:br>
            <a:r>
              <a:rPr lang="en-US" sz="2000" b="1" smtClean="0">
                <a:latin typeface="Courier New" charset="0"/>
              </a:rPr>
              <a:t>int</a:t>
            </a:r>
            <a:r>
              <a:rPr lang="en-US" sz="2000" smtClean="0">
                <a:latin typeface="Courier New" charset="0"/>
              </a:rPr>
              <a:t> intVar = in.nextInt();</a:t>
            </a:r>
            <a:br>
              <a:rPr lang="en-US" sz="2000" smtClean="0">
                <a:latin typeface="Courier New" charset="0"/>
              </a:rPr>
            </a:br>
            <a:r>
              <a:rPr lang="en-US" sz="2000" b="1" smtClean="0">
                <a:latin typeface="Courier New" charset="0"/>
              </a:rPr>
              <a:t>if</a:t>
            </a:r>
            <a:r>
              <a:rPr lang="en-US" sz="2000" smtClean="0">
                <a:latin typeface="Courier New" charset="0"/>
              </a:rPr>
              <a:t> (intVar &gt; 0) { ... }</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2E73162-2465-4F85-AA36-64A26214C6C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402399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Relational Operators</a:t>
            </a:r>
          </a:p>
        </p:txBody>
      </p:sp>
      <p:sp>
        <p:nvSpPr>
          <p:cNvPr id="62467" name="Rectangle 3"/>
          <p:cNvSpPr>
            <a:spLocks noGrp="1" noChangeArrowheads="1"/>
          </p:cNvSpPr>
          <p:nvPr>
            <p:ph idx="1"/>
          </p:nvPr>
        </p:nvSpPr>
        <p:spPr/>
        <p:txBody>
          <a:bodyPr/>
          <a:lstStyle/>
          <a:p>
            <a:pPr eaLnBrk="1" hangingPunct="1"/>
            <a:r>
              <a:rPr lang="en-US" smtClean="0">
                <a:latin typeface="Courier New" charset="0"/>
              </a:rPr>
              <a:t>==</a:t>
            </a:r>
            <a:r>
              <a:rPr lang="en-US" smtClean="0"/>
              <a:t> (equal)			</a:t>
            </a:r>
            <a:r>
              <a:rPr lang="en-US" smtClean="0">
                <a:latin typeface="Courier New" charset="0"/>
              </a:rPr>
              <a:t>x == y</a:t>
            </a:r>
          </a:p>
          <a:p>
            <a:pPr eaLnBrk="1" hangingPunct="1"/>
            <a:r>
              <a:rPr lang="en-US" smtClean="0">
                <a:latin typeface="Courier New" charset="0"/>
              </a:rPr>
              <a:t>!=</a:t>
            </a:r>
            <a:r>
              <a:rPr lang="en-US" smtClean="0"/>
              <a:t> (not equal)		</a:t>
            </a:r>
            <a:r>
              <a:rPr lang="en-US" smtClean="0">
                <a:latin typeface="Courier New" charset="0"/>
              </a:rPr>
              <a:t>x != y</a:t>
            </a:r>
          </a:p>
          <a:p>
            <a:pPr eaLnBrk="1" hangingPunct="1"/>
            <a:r>
              <a:rPr lang="en-US" smtClean="0">
                <a:latin typeface="Courier New" charset="0"/>
              </a:rPr>
              <a:t>&gt;					x &gt; y</a:t>
            </a:r>
          </a:p>
          <a:p>
            <a:pPr eaLnBrk="1" hangingPunct="1"/>
            <a:r>
              <a:rPr lang="en-US" smtClean="0">
                <a:latin typeface="Courier New" charset="0"/>
              </a:rPr>
              <a:t>&lt;					x &lt; y</a:t>
            </a:r>
          </a:p>
          <a:p>
            <a:pPr eaLnBrk="1" hangingPunct="1"/>
            <a:r>
              <a:rPr lang="en-US" smtClean="0">
                <a:latin typeface="Courier New" charset="0"/>
              </a:rPr>
              <a:t>&gt;=					x &gt;= y</a:t>
            </a:r>
          </a:p>
          <a:p>
            <a:pPr eaLnBrk="1" hangingPunct="1"/>
            <a:r>
              <a:rPr lang="en-US" smtClean="0">
                <a:latin typeface="Courier New" charset="0"/>
              </a:rPr>
              <a:t>&lt;=					x &lt;=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BD5D84C-D18A-481E-9FAB-1B414770CA11}" type="slidenum">
              <a:rPr lang="en-US" sz="1200">
                <a:solidFill>
                  <a:srgbClr val="898989"/>
                </a:solidFill>
              </a:rPr>
              <a:pPr eaLnBrk="1" hangingPunct="1"/>
              <a:t>7</a:t>
            </a:fld>
            <a:endParaRPr lang="en-US" sz="1200">
              <a:solidFill>
                <a:srgbClr val="898989"/>
              </a:solidFill>
            </a:endParaRPr>
          </a:p>
        </p:txBody>
      </p:sp>
    </p:spTree>
    <p:extLst>
      <p:ext uri="{BB962C8B-B14F-4D97-AF65-F5344CB8AC3E}">
        <p14:creationId xmlns:p14="http://schemas.microsoft.com/office/powerpoint/2010/main" val="3100319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Boolean Operators</a:t>
            </a:r>
          </a:p>
        </p:txBody>
      </p:sp>
      <p:sp>
        <p:nvSpPr>
          <p:cNvPr id="63491" name="Rectangle 3"/>
          <p:cNvSpPr>
            <a:spLocks noGrp="1" noChangeArrowheads="1"/>
          </p:cNvSpPr>
          <p:nvPr>
            <p:ph idx="1"/>
          </p:nvPr>
        </p:nvSpPr>
        <p:spPr/>
        <p:txBody>
          <a:bodyPr/>
          <a:lstStyle/>
          <a:p>
            <a:pPr eaLnBrk="1" hangingPunct="1"/>
            <a:r>
              <a:rPr lang="en-US" smtClean="0"/>
              <a:t>We can also build boolean expressions by combining two boolean expressions with a boolean operator:</a:t>
            </a:r>
          </a:p>
          <a:p>
            <a:pPr lvl="1" eaLnBrk="1" hangingPunct="1"/>
            <a:r>
              <a:rPr lang="en-US" smtClean="0">
                <a:latin typeface="Courier New" charset="0"/>
              </a:rPr>
              <a:t>&amp;&amp;</a:t>
            </a:r>
            <a:r>
              <a:rPr lang="en-US" smtClean="0"/>
              <a:t> (and)	</a:t>
            </a:r>
            <a:r>
              <a:rPr lang="en-US" smtClean="0">
                <a:latin typeface="Courier New" charset="0"/>
              </a:rPr>
              <a:t>(x &gt; 0) &amp;&amp; (x &lt; 10)</a:t>
            </a:r>
            <a:endParaRPr lang="en-US" smtClean="0"/>
          </a:p>
          <a:p>
            <a:pPr lvl="1" eaLnBrk="1" hangingPunct="1"/>
            <a:r>
              <a:rPr lang="en-US" smtClean="0">
                <a:latin typeface="Courier New" charset="0"/>
              </a:rPr>
              <a:t>||</a:t>
            </a:r>
            <a:r>
              <a:rPr lang="en-US" smtClean="0"/>
              <a:t> (or)		</a:t>
            </a:r>
            <a:r>
              <a:rPr lang="en-US" smtClean="0">
                <a:latin typeface="Courier New" charset="0"/>
              </a:rPr>
              <a:t>(x &lt;= 0) || (x &gt;= 10)</a:t>
            </a:r>
            <a:endParaRPr lang="en-US" smtClean="0"/>
          </a:p>
          <a:p>
            <a:pPr lvl="1" eaLnBrk="1" hangingPunct="1"/>
            <a:r>
              <a:rPr lang="en-US" smtClean="0">
                <a:latin typeface="Courier New" charset="0"/>
              </a:rPr>
              <a:t>!</a:t>
            </a:r>
            <a:r>
              <a:rPr lang="en-US" smtClean="0"/>
              <a:t> (not)		</a:t>
            </a:r>
            <a:r>
              <a:rPr lang="en-US" smtClean="0">
                <a:latin typeface="Courier New" charset="0"/>
              </a:rPr>
              <a:t>! (x == 0)</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68735FA-D5F7-4798-A362-7F859B11ADFE}" type="slidenum">
              <a:rPr lang="en-US" sz="1200">
                <a:solidFill>
                  <a:srgbClr val="898989"/>
                </a:solidFill>
              </a:rPr>
              <a:pPr eaLnBrk="1" hangingPunct="1"/>
              <a:t>8</a:t>
            </a:fld>
            <a:endParaRPr lang="en-US" sz="1200">
              <a:solidFill>
                <a:srgbClr val="898989"/>
              </a:solidFill>
            </a:endParaRPr>
          </a:p>
        </p:txBody>
      </p:sp>
    </p:spTree>
    <p:extLst>
      <p:ext uri="{BB962C8B-B14F-4D97-AF65-F5344CB8AC3E}">
        <p14:creationId xmlns:p14="http://schemas.microsoft.com/office/powerpoint/2010/main" val="118763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Boolean Operators cont.</a:t>
            </a:r>
          </a:p>
        </p:txBody>
      </p:sp>
      <p:sp>
        <p:nvSpPr>
          <p:cNvPr id="283651" name="Rectangle 3"/>
          <p:cNvSpPr>
            <a:spLocks noGrp="1" noChangeArrowheads="1"/>
          </p:cNvSpPr>
          <p:nvPr>
            <p:ph idx="1"/>
          </p:nvPr>
        </p:nvSpPr>
        <p:spPr/>
        <p:txBody>
          <a:bodyPr/>
          <a:lstStyle/>
          <a:p>
            <a:pPr eaLnBrk="1" hangingPunct="1">
              <a:lnSpc>
                <a:spcPct val="90000"/>
              </a:lnSpc>
            </a:pPr>
            <a:r>
              <a:rPr lang="en-US" sz="2800" smtClean="0"/>
              <a:t>If A and B are boolean expressions,</a:t>
            </a:r>
            <a:br>
              <a:rPr lang="en-US" sz="2800" smtClean="0"/>
            </a:br>
            <a:r>
              <a:rPr lang="en-US" sz="2800" b="1" smtClean="0"/>
              <a:t>A &amp;&amp; B</a:t>
            </a:r>
            <a:r>
              <a:rPr lang="en-US" sz="2800" smtClean="0"/>
              <a:t> is true if and only if both A and B are true (in other words, if either A or B or both are false, A &amp;&amp; B is false)</a:t>
            </a:r>
          </a:p>
          <a:p>
            <a:pPr eaLnBrk="1" hangingPunct="1">
              <a:lnSpc>
                <a:spcPct val="90000"/>
              </a:lnSpc>
            </a:pPr>
            <a:r>
              <a:rPr lang="en-US" sz="2800" smtClean="0"/>
              <a:t>If A and B are boolean expressions,</a:t>
            </a:r>
            <a:br>
              <a:rPr lang="en-US" sz="2800" smtClean="0"/>
            </a:br>
            <a:r>
              <a:rPr lang="en-US" sz="2800" b="1" smtClean="0"/>
              <a:t>A || B</a:t>
            </a:r>
            <a:r>
              <a:rPr lang="en-US" sz="2800" smtClean="0"/>
              <a:t> is true if either A or B or both are true (in other words, A || B is false only if  both A and B are false)</a:t>
            </a:r>
          </a:p>
          <a:p>
            <a:pPr eaLnBrk="1" hangingPunct="1">
              <a:lnSpc>
                <a:spcPct val="90000"/>
              </a:lnSpc>
            </a:pPr>
            <a:r>
              <a:rPr lang="en-US" sz="2800" smtClean="0"/>
              <a:t>If A is a boolean expression, </a:t>
            </a:r>
            <a:r>
              <a:rPr lang="en-US" sz="2800" b="1" smtClean="0"/>
              <a:t>!A</a:t>
            </a:r>
            <a:r>
              <a:rPr lang="en-US" sz="2800" smtClean="0"/>
              <a:t> is true if A is false, and </a:t>
            </a:r>
            <a:r>
              <a:rPr lang="en-US" sz="2800" b="1" smtClean="0"/>
              <a:t>!A</a:t>
            </a:r>
            <a:r>
              <a:rPr lang="en-US" sz="2800" smtClean="0"/>
              <a:t> is false if A is true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F89262C-0C6B-46EC-8A4A-03DD30560401}" type="slidenum">
              <a:rPr lang="en-US" sz="1200">
                <a:solidFill>
                  <a:srgbClr val="898989"/>
                </a:solidFill>
              </a:rPr>
              <a:pPr eaLnBrk="1" hangingPunct="1"/>
              <a:t>9</a:t>
            </a:fld>
            <a:endParaRPr lang="en-US" sz="1200">
              <a:solidFill>
                <a:srgbClr val="898989"/>
              </a:solidFill>
            </a:endParaRPr>
          </a:p>
        </p:txBody>
      </p:sp>
    </p:spTree>
    <p:extLst>
      <p:ext uri="{BB962C8B-B14F-4D97-AF65-F5344CB8AC3E}">
        <p14:creationId xmlns:p14="http://schemas.microsoft.com/office/powerpoint/2010/main" val="3157450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4035</Words>
  <Application>Microsoft Macintosh PowerPoint</Application>
  <PresentationFormat>On-screen Show (4:3)</PresentationFormat>
  <Paragraphs>709</Paragraphs>
  <Slides>50</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Calibri</vt:lpstr>
      <vt:lpstr>Comic Sans MS</vt:lpstr>
      <vt:lpstr>Courier New</vt:lpstr>
      <vt:lpstr>Garamond</vt:lpstr>
      <vt:lpstr>Wingdings</vt:lpstr>
      <vt:lpstr>Arial</vt:lpstr>
      <vt:lpstr>Office Theme</vt:lpstr>
      <vt:lpstr>00_CourseIntroduction</vt:lpstr>
      <vt:lpstr>CSE 1223: Introduction to Computer Programming in Java Chapter 3 – Branching</vt:lpstr>
      <vt:lpstr>Flow of Control</vt:lpstr>
      <vt:lpstr>Flow of Control cont.</vt:lpstr>
      <vt:lpstr>Selection Statements</vt:lpstr>
      <vt:lpstr>The boolean Type</vt:lpstr>
      <vt:lpstr>Boolean Expressions</vt:lpstr>
      <vt:lpstr>Relational Operators</vt:lpstr>
      <vt:lpstr>Boolean Operators</vt:lpstr>
      <vt:lpstr>Boolean Operators cont.</vt:lpstr>
      <vt:lpstr>Some Boolean Expressions</vt:lpstr>
      <vt:lpstr>Your Turn</vt:lpstr>
      <vt:lpstr>If: Syntax and Flow Chart</vt:lpstr>
      <vt:lpstr>If-Else: Syntax and Flow Chart</vt:lpstr>
      <vt:lpstr>An Example</vt:lpstr>
      <vt:lpstr>Tracing an if-else statement</vt:lpstr>
      <vt:lpstr>A trace with an initial state</vt:lpstr>
      <vt:lpstr>A trace with an initial state</vt:lpstr>
      <vt:lpstr>A trace with an initial state</vt:lpstr>
      <vt:lpstr>A trace with an initial state</vt:lpstr>
      <vt:lpstr>A trace with another initial state</vt:lpstr>
      <vt:lpstr>A trace with another initial state</vt:lpstr>
      <vt:lpstr>A trace with another initial state</vt:lpstr>
      <vt:lpstr>A trace with another initial state</vt:lpstr>
      <vt:lpstr>An alternative solution</vt:lpstr>
      <vt:lpstr>Problem 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Another Example (Alternative)</vt:lpstr>
      <vt:lpstr>Your Turn</vt:lpstr>
      <vt:lpstr>Nested ifs</vt:lpstr>
      <vt:lpstr>Nested ifs</vt:lpstr>
      <vt:lpstr>Nested ifs</vt:lpstr>
      <vt:lpstr>Nested ifs</vt:lpstr>
      <vt:lpstr>Nested ifs</vt:lpstr>
      <vt:lpstr>Nested ifs</vt:lpstr>
      <vt:lpstr>Nested ifs</vt:lpstr>
      <vt:lpstr>Nested ifs</vt:lpstr>
      <vt:lpstr>Nested ifs</vt:lpstr>
      <vt:lpstr>Max Of Three</vt:lpstr>
      <vt:lpstr>Max Of Three</vt:lpstr>
      <vt:lpstr>Your Turn, Again</vt:lpstr>
      <vt:lpstr>Grade Conversion</vt:lpstr>
      <vt:lpstr>Your Turn, One More Time</vt:lpstr>
      <vt:lpstr>Check Date Format</vt:lpstr>
      <vt:lpstr>Leadership Retreat</vt:lpstr>
    </vt:vector>
  </TitlesOfParts>
  <Company>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Serai, Prashant</cp:lastModifiedBy>
  <cp:revision>17</cp:revision>
  <dcterms:created xsi:type="dcterms:W3CDTF">2012-03-30T19:17:59Z</dcterms:created>
  <dcterms:modified xsi:type="dcterms:W3CDTF">2016-02-01T19:27:18Z</dcterms:modified>
</cp:coreProperties>
</file>